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8" r:id="rId3"/>
    <p:sldId id="298" r:id="rId4"/>
    <p:sldId id="305" r:id="rId5"/>
    <p:sldId id="317" r:id="rId6"/>
    <p:sldId id="292" r:id="rId7"/>
    <p:sldId id="274" r:id="rId8"/>
    <p:sldId id="304" r:id="rId9"/>
    <p:sldId id="316" r:id="rId10"/>
    <p:sldId id="309" r:id="rId11"/>
    <p:sldId id="311" r:id="rId12"/>
    <p:sldId id="312" r:id="rId13"/>
    <p:sldId id="313" r:id="rId14"/>
    <p:sldId id="314" r:id="rId15"/>
    <p:sldId id="318" r:id="rId16"/>
    <p:sldId id="306" r:id="rId17"/>
    <p:sldId id="307" r:id="rId18"/>
    <p:sldId id="308" r:id="rId19"/>
    <p:sldId id="315" r:id="rId20"/>
    <p:sldId id="319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30874" y="909718"/>
            <a:ext cx="8189871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UNIVERSIDAD DE ARTEMISA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FACULTAD DE CIENCIAS SOCIALES Y HUMANÍSTICAS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DEPARTAMENTO DE CIENCIAS JURÍDICAS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895407" y="5445224"/>
            <a:ext cx="55531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Franklin Gothic Medium" pitchFamily="34" charset="0"/>
              </a:rPr>
              <a:t>Profesora: Dr. C. María Luisa Ramos Grandal</a:t>
            </a:r>
          </a:p>
          <a:p>
            <a:r>
              <a:rPr lang="es-ES" sz="2000" b="1" dirty="0">
                <a:latin typeface="Franklin Gothic Medium" pitchFamily="34" charset="0"/>
              </a:rPr>
              <a:t>                 </a:t>
            </a:r>
            <a:r>
              <a:rPr lang="es-ES" sz="2000" b="1" dirty="0" smtClean="0">
                <a:latin typeface="Franklin Gothic Medium" pitchFamily="34" charset="0"/>
              </a:rPr>
              <a:t>  Profesora Titular </a:t>
            </a:r>
            <a:endParaRPr lang="es-ES" sz="2000" b="1" dirty="0">
              <a:latin typeface="Franklin Gothic Medium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56992"/>
            <a:ext cx="1714799" cy="1395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641" y="235457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613482" y="3285192"/>
            <a:ext cx="682335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  <a:spcBef>
                <a:spcPct val="50000"/>
              </a:spcBef>
            </a:pPr>
            <a:r>
              <a:rPr lang="es-E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METODOLOGÍA  DE  LA INVESTIGACIÓN JURÍDICA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148024"/>
            <a:ext cx="1043889" cy="100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20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LOS MÉTODOS DE INVESTIGACIÓN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349779" y="980728"/>
            <a:ext cx="2088232" cy="792087"/>
          </a:xfrm>
          <a:prstGeom prst="rect">
            <a:avLst/>
          </a:prstGeom>
          <a:gradFill>
            <a:gsLst>
              <a:gs pos="53300">
                <a:schemeClr val="bg1"/>
              </a:gs>
              <a:gs pos="0">
                <a:schemeClr val="accent3">
                  <a:lumMod val="50000"/>
                </a:schemeClr>
              </a:gs>
              <a:gs pos="100000">
                <a:schemeClr val="bg2">
                  <a:lumMod val="75000"/>
                </a:schemeClr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  <a:latin typeface="Franklin Gothic Medium" pitchFamily="34" charset="0"/>
              </a:rPr>
              <a:t>EMPÍRICOS</a:t>
            </a:r>
            <a:endParaRPr lang="es-ES" sz="28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619672" y="2050406"/>
            <a:ext cx="70567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>
                <a:latin typeface="Franklin Gothic Medium" pitchFamily="34" charset="0"/>
              </a:rPr>
              <a:t>S</a:t>
            </a:r>
            <a:r>
              <a:rPr lang="es-ES" sz="2800" b="1" dirty="0" smtClean="0">
                <a:latin typeface="Franklin Gothic Medium" pitchFamily="34" charset="0"/>
              </a:rPr>
              <a:t>on </a:t>
            </a:r>
            <a:r>
              <a:rPr lang="es-ES" sz="2800" b="1" dirty="0">
                <a:latin typeface="Franklin Gothic Medium" pitchFamily="34" charset="0"/>
              </a:rPr>
              <a:t>lo que posibilitan captar con precisión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aspectos del objeto de estudio que se encuentran a un nivel fenoménico </a:t>
            </a:r>
            <a:r>
              <a:rPr lang="es-ES" sz="2800" b="1" dirty="0">
                <a:latin typeface="Franklin Gothic Medium" pitchFamily="34" charset="0"/>
              </a:rPr>
              <a:t>del mismo y que son cognoscibles sensorialmente, permitiendo acumular datos e información sobre él. Son los procedimientos prácticos que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propician manipular y hacer mensurable el objeto </a:t>
            </a:r>
            <a:r>
              <a:rPr lang="es-ES" sz="2800" b="1" dirty="0">
                <a:latin typeface="Franklin Gothic Medium" pitchFamily="34" charset="0"/>
              </a:rPr>
              <a:t>a través de sus propiedades </a:t>
            </a:r>
            <a:r>
              <a:rPr lang="es-ES" sz="2800" b="1" dirty="0" smtClean="0">
                <a:latin typeface="Franklin Gothic Medium" pitchFamily="34" charset="0"/>
              </a:rPr>
              <a:t>asequibles.</a:t>
            </a:r>
            <a:endParaRPr lang="es-ES" sz="28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81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MÉTODOS EMPÍRICOS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8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179512" y="1116033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La observación</a:t>
            </a:r>
            <a:r>
              <a:rPr lang="es-ES" sz="3200" b="1" dirty="0" smtClean="0">
                <a:latin typeface="Franklin Gothic Medium" panose="020B0603020102020204" pitchFamily="34" charset="0"/>
                <a:cs typeface="Times New Roman" panose="02020603050405020304" pitchFamily="18" charset="0"/>
              </a:rPr>
              <a:t> </a:t>
            </a:r>
            <a:endParaRPr lang="es-ES" sz="3200" b="1" dirty="0"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4237507" y="980728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El análisis de documentos</a:t>
            </a:r>
            <a:endParaRPr lang="es-ES" sz="3200" b="1" dirty="0">
              <a:solidFill>
                <a:srgbClr val="FF0000"/>
              </a:solidFill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4624" y="1844824"/>
            <a:ext cx="37261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</a:rPr>
              <a:t>Es aquel mediante el cual se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percibe directamente el fenómeno u objeto en sus condiciones naturales </a:t>
            </a:r>
            <a:r>
              <a:rPr lang="es-ES" sz="2400" b="1" dirty="0">
                <a:latin typeface="Franklin Gothic Medium" pitchFamily="34" charset="0"/>
              </a:rPr>
              <a:t>o habituales de una manera concentrada e intencionada, sin provocar o manipular algún aspecto o variable</a:t>
            </a:r>
            <a:r>
              <a:rPr lang="es-ES" sz="2400" b="1" dirty="0" smtClean="0">
                <a:latin typeface="Franklin Gothic Medium" pitchFamily="34" charset="0"/>
              </a:rPr>
              <a:t>.</a:t>
            </a:r>
          </a:p>
          <a:p>
            <a:pPr algn="ctr"/>
            <a:r>
              <a:rPr lang="es-ES" sz="2400" b="1" dirty="0" smtClean="0">
                <a:latin typeface="Franklin Gothic Medium" pitchFamily="34" charset="0"/>
              </a:rPr>
              <a:t>(p.87)</a:t>
            </a:r>
            <a:endParaRPr lang="es-ES" sz="2400" b="1" dirty="0">
              <a:latin typeface="Franklin Gothic Medium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4549831" y="1717215"/>
            <a:ext cx="434264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</a:rPr>
              <a:t>Es aquel por el que se analiza un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acto de comunicación oral o escrito de una manera objetiva</a:t>
            </a:r>
            <a:r>
              <a:rPr lang="es-ES" sz="2400" b="1" dirty="0">
                <a:latin typeface="Franklin Gothic Medium" pitchFamily="34" charset="0"/>
              </a:rPr>
              <a:t>, coherente y sistemática, a fin de describir el contenido explícito que se transmite, hacer ostensible el contenido latente y caracterizar la información en general. Por ello se dice que es el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arte de leer entre líneas o de desentrañar lo subliminal</a:t>
            </a:r>
            <a:r>
              <a:rPr lang="es-ES" sz="2400" b="1" dirty="0" smtClean="0">
                <a:latin typeface="Franklin Gothic Medium" pitchFamily="34" charset="0"/>
              </a:rPr>
              <a:t>. (p.88)</a:t>
            </a:r>
            <a:endParaRPr lang="es-ES" sz="24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04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MÉTODOS EMPÍRICOS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8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179512" y="1116033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Consulta a expertos</a:t>
            </a:r>
            <a:r>
              <a:rPr lang="es-ES" sz="3200" b="1" dirty="0" smtClean="0">
                <a:latin typeface="Franklin Gothic Medium" panose="020B0603020102020204" pitchFamily="34" charset="0"/>
                <a:cs typeface="Times New Roman" panose="02020603050405020304" pitchFamily="18" charset="0"/>
              </a:rPr>
              <a:t> </a:t>
            </a:r>
            <a:endParaRPr lang="es-ES" sz="3200" b="1" dirty="0"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4788024" y="1151193"/>
            <a:ext cx="4094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El experimento</a:t>
            </a:r>
            <a:r>
              <a:rPr lang="es-ES" sz="3200" b="1" dirty="0" smtClean="0">
                <a:latin typeface="Franklin Gothic Medium" panose="020B0603020102020204" pitchFamily="34" charset="0"/>
                <a:cs typeface="Times New Roman" panose="02020603050405020304" pitchFamily="18" charset="0"/>
              </a:rPr>
              <a:t>  </a:t>
            </a:r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social</a:t>
            </a:r>
            <a:endParaRPr lang="es-ES" sz="3200" b="1" dirty="0">
              <a:solidFill>
                <a:srgbClr val="FF0000"/>
              </a:solidFill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4885094" y="1772816"/>
            <a:ext cx="38884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</a:rPr>
              <a:t>E</a:t>
            </a:r>
            <a:r>
              <a:rPr lang="es-ES" sz="2400" b="1" dirty="0" smtClean="0">
                <a:latin typeface="Franklin Gothic Medium" pitchFamily="34" charset="0"/>
              </a:rPr>
              <a:t>studia </a:t>
            </a:r>
            <a:r>
              <a:rPr lang="es-ES" sz="2400" b="1" dirty="0">
                <a:latin typeface="Franklin Gothic Medium" pitchFamily="34" charset="0"/>
              </a:rPr>
              <a:t>el objeto en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condiciones creadas o manejadas por el investigador</a:t>
            </a:r>
            <a:r>
              <a:rPr lang="es-ES" sz="2400" b="1" dirty="0">
                <a:latin typeface="Franklin Gothic Medium" pitchFamily="34" charset="0"/>
              </a:rPr>
              <a:t>, sobre las cuales mantiene un control a fin de demostrar una determinada relación </a:t>
            </a:r>
            <a:r>
              <a:rPr lang="es-ES" sz="2400" b="1" dirty="0" smtClean="0">
                <a:latin typeface="Franklin Gothic Medium" pitchFamily="34" charset="0"/>
              </a:rPr>
              <a:t>causa-efecto</a:t>
            </a:r>
          </a:p>
          <a:p>
            <a:pPr algn="ctr"/>
            <a:r>
              <a:rPr lang="es-ES" sz="2400" b="1" dirty="0" smtClean="0">
                <a:latin typeface="Franklin Gothic Medium" pitchFamily="34" charset="0"/>
              </a:rPr>
              <a:t>(p.86) No se aplica en DERECHO</a:t>
            </a:r>
            <a:endParaRPr lang="es-ES" sz="2400" b="1" dirty="0">
              <a:latin typeface="Franklin Gothic Medium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72008" y="1771068"/>
            <a:ext cx="4067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Método DELPHI</a:t>
            </a:r>
          </a:p>
          <a:p>
            <a:pPr algn="ctr"/>
            <a:endParaRPr lang="es-ES" sz="2400" b="1" dirty="0" smtClean="0">
              <a:latin typeface="Franklin Gothic Medium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ES" sz="2400" b="1" dirty="0" smtClean="0">
                <a:latin typeface="Franklin Gothic Medium" pitchFamily="34" charset="0"/>
                <a:cs typeface="Times New Roman" panose="02020603050405020304" pitchFamily="18" charset="0"/>
              </a:rPr>
              <a:t>Método </a:t>
            </a:r>
            <a:r>
              <a:rPr lang="es-ES" sz="2400" b="1" dirty="0">
                <a:latin typeface="Franklin Gothic Medium" pitchFamily="34" charset="0"/>
                <a:cs typeface="Times New Roman" panose="02020603050405020304" pitchFamily="18" charset="0"/>
              </a:rPr>
              <a:t>de estructuración de un proceso de comunicación individual o colectivo mediante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  <a:cs typeface="Times New Roman" panose="02020603050405020304" pitchFamily="18" charset="0"/>
              </a:rPr>
              <a:t>la selección de expertos en base a la experiencia y conocimientos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26666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MÉTODOS EMPÍRICOS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8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539552" y="1132439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Entrevista</a:t>
            </a:r>
            <a:r>
              <a:rPr lang="es-ES" sz="3200" b="1" dirty="0" smtClean="0">
                <a:latin typeface="Franklin Gothic Medium" panose="020B0603020102020204" pitchFamily="34" charset="0"/>
                <a:cs typeface="Times New Roman" panose="02020603050405020304" pitchFamily="18" charset="0"/>
              </a:rPr>
              <a:t> </a:t>
            </a:r>
            <a:endParaRPr lang="es-ES" sz="3200" b="1" dirty="0"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5436096" y="1132438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FF0000"/>
                </a:solidFill>
                <a:latin typeface="Franklin Gothic Medium" pitchFamily="34" charset="0"/>
              </a:rPr>
              <a:t>El cuestionario</a:t>
            </a:r>
            <a:endParaRPr lang="es-ES" sz="3200" b="1" dirty="0">
              <a:solidFill>
                <a:srgbClr val="FF0000"/>
              </a:solidFill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85372" y="1916832"/>
            <a:ext cx="40265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</a:rPr>
              <a:t>Es aquella que se desarrolla </a:t>
            </a:r>
            <a:r>
              <a:rPr lang="es-ES" sz="2400" b="1" dirty="0" smtClean="0">
                <a:latin typeface="Franklin Gothic Medium" pitchFamily="34" charset="0"/>
              </a:rPr>
              <a:t>de manera oral o escrita, planificada </a:t>
            </a:r>
            <a:r>
              <a:rPr lang="es-ES" sz="2400" b="1" dirty="0">
                <a:latin typeface="Franklin Gothic Medium" pitchFamily="34" charset="0"/>
              </a:rPr>
              <a:t>y controlada </a:t>
            </a:r>
            <a:r>
              <a:rPr lang="es-ES" sz="2400" b="1" dirty="0" smtClean="0">
                <a:latin typeface="Franklin Gothic Medium" pitchFamily="34" charset="0"/>
              </a:rPr>
              <a:t> que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p</a:t>
            </a:r>
            <a:r>
              <a:rPr lang="es-ES" sz="2400" b="1" dirty="0" smtClean="0">
                <a:solidFill>
                  <a:srgbClr val="FF0000"/>
                </a:solidFill>
                <a:latin typeface="Franklin Gothic Medium" pitchFamily="34" charset="0"/>
              </a:rPr>
              <a:t>osibilita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la obtención de información </a:t>
            </a:r>
            <a:r>
              <a:rPr lang="es-ES" sz="2400" b="1" dirty="0" smtClean="0">
                <a:latin typeface="Franklin Gothic Medium" pitchFamily="34" charset="0"/>
              </a:rPr>
              <a:t>importante para la investigación.</a:t>
            </a:r>
          </a:p>
          <a:p>
            <a:pPr algn="ctr"/>
            <a:r>
              <a:rPr lang="es-ES" sz="2400" b="1" dirty="0" smtClean="0">
                <a:latin typeface="Franklin Gothic Medium" pitchFamily="34" charset="0"/>
              </a:rPr>
              <a:t>(p.89)</a:t>
            </a:r>
            <a:endParaRPr lang="es-ES" sz="2400" b="1" dirty="0">
              <a:latin typeface="Franklin Gothic Medium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995174" y="1916832"/>
            <a:ext cx="39781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</a:rPr>
              <a:t>Es aquel que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recopila información de forma escrita a través de preguntas estandarizadas </a:t>
            </a:r>
            <a:r>
              <a:rPr lang="es-ES" sz="2400" b="1" dirty="0">
                <a:latin typeface="Franklin Gothic Medium" pitchFamily="34" charset="0"/>
              </a:rPr>
              <a:t>que se realizan sobre fenómenos que tienen implicación social. Se puede aplicar a escala masiva y posibilita recoger opiniones, actitudes, valores y </a:t>
            </a:r>
            <a:r>
              <a:rPr lang="es-ES" sz="2400" b="1" dirty="0" smtClean="0">
                <a:latin typeface="Franklin Gothic Medium" pitchFamily="34" charset="0"/>
              </a:rPr>
              <a:t>necesidades</a:t>
            </a:r>
          </a:p>
          <a:p>
            <a:pPr algn="ctr"/>
            <a:r>
              <a:rPr lang="es-ES" sz="2400" b="1" dirty="0" smtClean="0">
                <a:latin typeface="Franklin Gothic Medium" pitchFamily="34" charset="0"/>
              </a:rPr>
              <a:t>(p. 91)</a:t>
            </a:r>
            <a:endParaRPr lang="es-ES" sz="24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18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MÉTODOS EMPÍRICOS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8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2627784" y="1124744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Estudio de casos</a:t>
            </a:r>
            <a:r>
              <a:rPr lang="es-ES" sz="3200" b="1" dirty="0" smtClean="0">
                <a:latin typeface="Franklin Gothic Medium" panose="020B0603020102020204" pitchFamily="34" charset="0"/>
                <a:cs typeface="Times New Roman" panose="02020603050405020304" pitchFamily="18" charset="0"/>
              </a:rPr>
              <a:t> </a:t>
            </a:r>
            <a:endParaRPr lang="es-ES" sz="3200" b="1" dirty="0"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43488" y="2024866"/>
            <a:ext cx="52565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latin typeface="Franklin Gothic Medium" pitchFamily="34" charset="0"/>
                <a:cs typeface="Times New Roman" panose="02020603050405020304" pitchFamily="18" charset="0"/>
              </a:rPr>
              <a:t>Es la investigación que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  <a:cs typeface="Times New Roman" panose="02020603050405020304" pitchFamily="18" charset="0"/>
              </a:rPr>
              <a:t>estudia un fenómeno dentro de su contexto</a:t>
            </a:r>
            <a:r>
              <a:rPr lang="es-ES" sz="2800" b="1" dirty="0">
                <a:latin typeface="Franklin Gothic Medium" pitchFamily="34" charset="0"/>
                <a:cs typeface="Times New Roman" panose="02020603050405020304" pitchFamily="18" charset="0"/>
              </a:rPr>
              <a:t>, que permite comprender la interacción partes de un sistema y las características del fenómeno de forma que pueda generalizarse a partir de un caso único.  </a:t>
            </a:r>
          </a:p>
        </p:txBody>
      </p:sp>
      <p:pic>
        <p:nvPicPr>
          <p:cNvPr id="10" name="Imagen 11">
            <a:extLst>
              <a:ext uri="{FF2B5EF4-FFF2-40B4-BE49-F238E27FC236}">
                <a16:creationId xmlns:a16="http://schemas.microsoft.com/office/drawing/2014/main" id="{6B76D05A-34B7-485B-BCF7-864F4EC35F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623" y="2390425"/>
            <a:ext cx="3107063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731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MUESTRA DE LA INVESTIGACIÓN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9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246047" y="1844824"/>
            <a:ext cx="446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Muestreo probabilístico</a:t>
            </a:r>
            <a:endParaRPr lang="es-ES" sz="3200" b="1" dirty="0">
              <a:solidFill>
                <a:srgbClr val="FF0000"/>
              </a:solidFill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4683423" y="983049"/>
            <a:ext cx="42906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  <a:cs typeface="Times New Roman" panose="02020603050405020304" pitchFamily="18" charset="0"/>
              </a:rPr>
              <a:t>Conjunto de reglas, procedimientos y criterios para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  <a:cs typeface="Times New Roman" panose="02020603050405020304" pitchFamily="18" charset="0"/>
              </a:rPr>
              <a:t>seleccionar los componentes de una muestra del total de la población </a:t>
            </a:r>
            <a:r>
              <a:rPr lang="es-ES" sz="2400" b="1" dirty="0">
                <a:latin typeface="Franklin Gothic Medium" pitchFamily="34" charset="0"/>
                <a:cs typeface="Times New Roman" panose="02020603050405020304" pitchFamily="18" charset="0"/>
              </a:rPr>
              <a:t>en igualdad de </a:t>
            </a:r>
            <a:r>
              <a:rPr lang="es-ES" sz="2400" b="1" dirty="0" smtClean="0">
                <a:latin typeface="Franklin Gothic Medium" pitchFamily="34" charset="0"/>
                <a:cs typeface="Times New Roman" panose="02020603050405020304" pitchFamily="18" charset="0"/>
              </a:rPr>
              <a:t>condiciones.</a:t>
            </a:r>
            <a:endParaRPr lang="es-ES" sz="2400" b="1" dirty="0">
              <a:latin typeface="Franklin Gothic Medium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3936" y="3525395"/>
            <a:ext cx="47301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</a:rPr>
              <a:t>Consiste en una dinámica de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grupo con un número pequeño de participantes centradas en un tema focal </a:t>
            </a:r>
            <a:r>
              <a:rPr lang="es-ES" sz="2400" b="1" dirty="0">
                <a:latin typeface="Franklin Gothic Medium" pitchFamily="34" charset="0"/>
              </a:rPr>
              <a:t>y guiados por un moderador calificado para alcanzar niveles crecientes de comprensión y profundización en las cuestiones fundamentales del tema objeto de estudio.</a:t>
            </a:r>
            <a:endParaRPr lang="es-ES_tradnl" sz="2400" b="1" dirty="0">
              <a:latin typeface="Franklin Gothic Medium" pitchFamily="34" charset="0"/>
            </a:endParaRPr>
          </a:p>
        </p:txBody>
      </p:sp>
      <p:sp>
        <p:nvSpPr>
          <p:cNvPr id="11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5083019" y="4694391"/>
            <a:ext cx="3707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Grupo de discusión</a:t>
            </a:r>
            <a:endParaRPr lang="es-ES" sz="3200" b="1" dirty="0">
              <a:solidFill>
                <a:srgbClr val="FF0000"/>
              </a:solidFill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06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4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7544" y="980728"/>
            <a:ext cx="813690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A cada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método se asocian determinados instrumentos </a:t>
            </a:r>
            <a:r>
              <a:rPr lang="es-ES" sz="2800" b="1" dirty="0">
                <a:latin typeface="Franklin Gothic Medium" pitchFamily="34" charset="0"/>
              </a:rPr>
              <a:t>que son las herramientas que lo concretan y lo hacen aplicable a un entorno sociocultural y a una situación investigativa </a:t>
            </a:r>
            <a:r>
              <a:rPr lang="es-ES" sz="2800" b="1" dirty="0" smtClean="0">
                <a:latin typeface="Franklin Gothic Medium" pitchFamily="34" charset="0"/>
              </a:rPr>
              <a:t>concreta.</a:t>
            </a:r>
          </a:p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Concretizan la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objetividad y el carácter metodológico</a:t>
            </a:r>
            <a:r>
              <a:rPr lang="es-ES" sz="2800" b="1" dirty="0" smtClean="0">
                <a:latin typeface="Franklin Gothic Medium" pitchFamily="34" charset="0"/>
              </a:rPr>
              <a:t> de la investigación.</a:t>
            </a:r>
          </a:p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La selección y aplicación consciente, planificada y controlada de los métodos,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pauta una postura del investigador ante el objeto a estudiar</a:t>
            </a:r>
            <a:r>
              <a:rPr lang="es-ES" sz="2800" b="1" dirty="0">
                <a:latin typeface="Franklin Gothic Medium" pitchFamily="34" charset="0"/>
              </a:rPr>
              <a:t>, reflejando la dialéctica de la relación sujeto cognoscente-objeto </a:t>
            </a:r>
            <a:r>
              <a:rPr lang="es-ES" sz="2800" b="1" dirty="0" smtClean="0">
                <a:latin typeface="Franklin Gothic Medium" pitchFamily="34" charset="0"/>
              </a:rPr>
              <a:t>cognoscible</a:t>
            </a:r>
            <a:r>
              <a:rPr lang="es-ES" sz="2800" b="1" dirty="0">
                <a:latin typeface="Franklin Gothic Medium" pitchFamily="34" charset="0"/>
              </a:rPr>
              <a:t>.</a:t>
            </a:r>
            <a:endParaRPr lang="es-ES" sz="2800" b="1" dirty="0" smtClean="0">
              <a:latin typeface="Franklin Gothic Medium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IDEAS IMPORTANTES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35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33772" y="836712"/>
            <a:ext cx="867645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No hay ningún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método infalible, “mágico”, o más válido que otro. </a:t>
            </a:r>
            <a:r>
              <a:rPr lang="es-ES" sz="2800" b="1" dirty="0">
                <a:latin typeface="Franklin Gothic Medium" pitchFamily="34" charset="0"/>
              </a:rPr>
              <a:t>Cada uno tiene su pertinencia y posee sus fortalezas y debilidades. </a:t>
            </a:r>
            <a:endParaRPr lang="es-ES" sz="2800" b="1" dirty="0" smtClean="0">
              <a:latin typeface="Franklin Gothic Medium" pitchFamily="34" charset="0"/>
            </a:endParaRP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El </a:t>
            </a:r>
            <a:r>
              <a:rPr lang="es-ES" sz="2800" b="1" dirty="0">
                <a:latin typeface="Franklin Gothic Medium" pitchFamily="34" charset="0"/>
              </a:rPr>
              <a:t>empleo de un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método tiene que estar en correspondencia con el objeto de investigación, el tipo, enfoque y alcance </a:t>
            </a:r>
            <a:r>
              <a:rPr lang="es-ES" sz="2800" b="1" dirty="0">
                <a:latin typeface="Franklin Gothic Medium" pitchFamily="34" charset="0"/>
              </a:rPr>
              <a:t>de la investigación a realizar, los objetivos del investigador y las posibilidades materiales con las que cuenta.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La </a:t>
            </a:r>
            <a:r>
              <a:rPr lang="es-ES" sz="2800" b="1" dirty="0">
                <a:latin typeface="Franklin Gothic Medium" pitchFamily="34" charset="0"/>
              </a:rPr>
              <a:t>naturaleza del conocimiento aconseja promover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libertad de procedimientos metodológicos y pluralidad de métodos</a:t>
            </a:r>
            <a:r>
              <a:rPr lang="es-ES" sz="2800" b="1" dirty="0">
                <a:latin typeface="Franklin Gothic Medium" pitchFamily="34" charset="0"/>
              </a:rPr>
              <a:t>, ya que la misma meta puede alcanzarse a través de diversos itinerarios.</a:t>
            </a:r>
            <a:endParaRPr lang="es-ES" sz="2800" b="1" dirty="0" smtClean="0">
              <a:latin typeface="Franklin Gothic Medium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IDEAS IMPORTANTES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44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33772" y="836712"/>
            <a:ext cx="867645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La confección de un instrumento requiere tener en cuenta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requisitos y reglas </a:t>
            </a:r>
            <a:r>
              <a:rPr lang="es-ES" sz="2800" b="1" dirty="0">
                <a:latin typeface="Franklin Gothic Medium" pitchFamily="34" charset="0"/>
              </a:rPr>
              <a:t>que posibiliten que éste sea formalmente </a:t>
            </a:r>
            <a:r>
              <a:rPr lang="es-ES" sz="2800" b="1" dirty="0" smtClean="0">
                <a:latin typeface="Franklin Gothic Medium" pitchFamily="34" charset="0"/>
              </a:rPr>
              <a:t>adecuado.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La </a:t>
            </a:r>
            <a:r>
              <a:rPr lang="es-ES" sz="2800" b="1" dirty="0">
                <a:latin typeface="Franklin Gothic Medium" pitchFamily="34" charset="0"/>
              </a:rPr>
              <a:t>aplicación de un instrumento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requiere de la preparación de los sujetos que lo van a efectuar</a:t>
            </a:r>
            <a:r>
              <a:rPr lang="es-ES" sz="2800" b="1" dirty="0">
                <a:latin typeface="Franklin Gothic Medium" pitchFamily="34" charset="0"/>
              </a:rPr>
              <a:t>, el estudio de la muestra sobre la que se va aplicar, el dominio de las condiciones del entorno en el que se hará y la consideración de una serie de reglas que metodizan su </a:t>
            </a:r>
            <a:r>
              <a:rPr lang="es-ES" sz="2800" b="1" dirty="0" smtClean="0">
                <a:latin typeface="Franklin Gothic Medium" pitchFamily="34" charset="0"/>
              </a:rPr>
              <a:t>aplicación.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Los </a:t>
            </a:r>
            <a:r>
              <a:rPr lang="es-ES" sz="2800" b="1" dirty="0">
                <a:latin typeface="Franklin Gothic Medium" pitchFamily="34" charset="0"/>
              </a:rPr>
              <a:t>instrumento requieren por lo general ser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validado mediante una prueba piloto </a:t>
            </a:r>
            <a:r>
              <a:rPr lang="es-ES" sz="2800" b="1" dirty="0">
                <a:latin typeface="Franklin Gothic Medium" pitchFamily="34" charset="0"/>
              </a:rPr>
              <a:t>antes de su empleo como tal, a fin de hacer las correcciones necesarias en el mismo</a:t>
            </a:r>
            <a:r>
              <a:rPr lang="es-ES" sz="2800" b="1" dirty="0" smtClean="0">
                <a:latin typeface="Franklin Gothic Medium" pitchFamily="34" charset="0"/>
              </a:rPr>
              <a:t>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IDEAS IMPORTANTES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2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7544" y="980728"/>
            <a:ext cx="8136904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En las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investigaciones de Derecho  </a:t>
            </a:r>
            <a:r>
              <a:rPr lang="es-ES" sz="2800" b="1" dirty="0" smtClean="0">
                <a:latin typeface="Franklin Gothic Medium" pitchFamily="34" charset="0"/>
              </a:rPr>
              <a:t>son </a:t>
            </a:r>
            <a:r>
              <a:rPr lang="es-ES" sz="2800" b="1" dirty="0">
                <a:latin typeface="Franklin Gothic Medium" pitchFamily="34" charset="0"/>
              </a:rPr>
              <a:t>de gran aplicación la abstracción, el análisis, el examen sistémico, la inducción y el enfoque </a:t>
            </a:r>
            <a:r>
              <a:rPr lang="es-ES" sz="2800" b="1" dirty="0" smtClean="0">
                <a:latin typeface="Franklin Gothic Medium" pitchFamily="34" charset="0"/>
              </a:rPr>
              <a:t>histórico como métodos teóricos.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Valorar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desde el punto de vista histórico </a:t>
            </a:r>
            <a:r>
              <a:rPr lang="es-ES" sz="2800" b="1" dirty="0">
                <a:latin typeface="Franklin Gothic Medium" pitchFamily="34" charset="0"/>
              </a:rPr>
              <a:t>las normas e instituciones jurídicas o precisar la evolución y cronología de un objeto jurídico determinado es útil en todo tipo de estudio, pero es procedimiento esencial en investigaciones jurídico-comparadas, jurídico-internacionales e histórico-jurídicas</a:t>
            </a:r>
            <a:r>
              <a:rPr lang="es-ES" sz="2800" dirty="0"/>
              <a:t>.</a:t>
            </a:r>
            <a:endParaRPr lang="es-ES" sz="2800" b="1" dirty="0" smtClean="0">
              <a:latin typeface="Franklin Gothic Medium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IDEAS IMPORTANTES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91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9144000" cy="11996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 dirty="0" smtClean="0">
              <a:latin typeface="Franklin Gothic Medium" pitchFamily="34" charset="0"/>
            </a:endParaRPr>
          </a:p>
          <a:p>
            <a:pPr algn="ctr"/>
            <a:r>
              <a:rPr lang="es-ES" sz="3200" b="1" dirty="0" smtClean="0">
                <a:latin typeface="Franklin Gothic Medium" pitchFamily="34" charset="0"/>
              </a:rPr>
              <a:t>Clase 7</a:t>
            </a:r>
          </a:p>
          <a:p>
            <a:pPr algn="ctr"/>
            <a:r>
              <a:rPr lang="es-ES" sz="3200" b="1" dirty="0" smtClean="0">
                <a:latin typeface="Franklin Gothic Medium" pitchFamily="34" charset="0"/>
              </a:rPr>
              <a:t> MÉTODOS DE INVESTIGACIÓN </a:t>
            </a:r>
          </a:p>
          <a:p>
            <a:pPr algn="ctr"/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34" y="501176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389371"/>
            <a:ext cx="779651" cy="648072"/>
          </a:xfrm>
          <a:prstGeom prst="rect">
            <a:avLst/>
          </a:prstGeom>
        </p:spPr>
      </p:pic>
      <p:pic>
        <p:nvPicPr>
          <p:cNvPr id="15" name="Picture 5" descr="783">
            <a:extLst>
              <a:ext uri="{FF2B5EF4-FFF2-40B4-BE49-F238E27FC236}">
                <a16:creationId xmlns:a16="http://schemas.microsoft.com/office/drawing/2014/main" id="{93CF9A7B-36FF-4A61-9268-83EC3586F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336" y="4683257"/>
            <a:ext cx="2220277" cy="194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E07EE518-E796-40AB-9D65-CACC4D129CFE}"/>
              </a:ext>
            </a:extLst>
          </p:cNvPr>
          <p:cNvSpPr txBox="1"/>
          <p:nvPr/>
        </p:nvSpPr>
        <p:spPr>
          <a:xfrm>
            <a:off x="795217" y="1412776"/>
            <a:ext cx="7128257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smtClean="0">
                <a:latin typeface="Franklin Gothic Medium" pitchFamily="34" charset="0"/>
              </a:rPr>
              <a:t>Valorar </a:t>
            </a:r>
            <a:r>
              <a:rPr lang="es-ES" sz="2800" b="1" smtClean="0">
                <a:solidFill>
                  <a:srgbClr val="FF0000"/>
                </a:solidFill>
                <a:latin typeface="Franklin Gothic Medium" pitchFamily="34" charset="0"/>
              </a:rPr>
              <a:t>los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métodos </a:t>
            </a:r>
            <a:r>
              <a:rPr lang="es-ES" sz="2800" b="1" dirty="0" smtClean="0">
                <a:latin typeface="Franklin Gothic Medium" pitchFamily="34" charset="0"/>
              </a:rPr>
              <a:t> como </a:t>
            </a:r>
            <a:r>
              <a:rPr lang="es-ES" sz="2800" b="1" dirty="0">
                <a:latin typeface="Franklin Gothic Medium" pitchFamily="34" charset="0"/>
              </a:rPr>
              <a:t>parte de los elementos que deben integrarse de forma coherente en el diseño de investigación</a:t>
            </a:r>
            <a:r>
              <a:rPr lang="es-ES" sz="2800" b="1" dirty="0" smtClean="0">
                <a:latin typeface="Franklin Gothic Medium" pitchFamily="34" charset="0"/>
              </a:rPr>
              <a:t>. Diferenciar </a:t>
            </a:r>
            <a:r>
              <a:rPr lang="es-ES" sz="2800" b="1" dirty="0">
                <a:latin typeface="Franklin Gothic Medium" pitchFamily="34" charset="0"/>
              </a:rPr>
              <a:t>los distintos métodos auxiliares al método científico</a:t>
            </a:r>
            <a:r>
              <a:rPr lang="es-ES" sz="2800" b="1" dirty="0" smtClean="0">
                <a:latin typeface="Franklin Gothic Medium" panose="020B0603020102020204" pitchFamily="34" charset="0"/>
              </a:rPr>
              <a:t>.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22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-5758"/>
            <a:ext cx="779651" cy="698454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1921390" y="44624"/>
            <a:ext cx="56434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Franklin Gothic Medium" pitchFamily="34" charset="0"/>
              </a:rPr>
              <a:t>3er </a:t>
            </a:r>
            <a:r>
              <a:rPr lang="es-ES" sz="3200" b="1" dirty="0">
                <a:solidFill>
                  <a:schemeClr val="bg1"/>
                </a:solidFill>
                <a:latin typeface="Franklin Gothic Medium" pitchFamily="34" charset="0"/>
              </a:rPr>
              <a:t>TALLER DE INVESTIGACIÓN</a:t>
            </a:r>
          </a:p>
        </p:txBody>
      </p:sp>
      <p:pic>
        <p:nvPicPr>
          <p:cNvPr id="10" name="Imagen 5">
            <a:extLst>
              <a:ext uri="{FF2B5EF4-FFF2-40B4-BE49-F238E27FC236}">
                <a16:creationId xmlns:a16="http://schemas.microsoft.com/office/drawing/2014/main" id="{1005C649-D849-4D52-8A43-98C943B1F2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33" y="3640631"/>
            <a:ext cx="1367867" cy="1401713"/>
          </a:xfrm>
          <a:prstGeom prst="rect">
            <a:avLst/>
          </a:prstGeom>
        </p:spPr>
      </p:pic>
      <p:sp>
        <p:nvSpPr>
          <p:cNvPr id="12" name="CuadroTexto 4">
            <a:extLst>
              <a:ext uri="{FF2B5EF4-FFF2-40B4-BE49-F238E27FC236}">
                <a16:creationId xmlns:a16="http://schemas.microsoft.com/office/drawing/2014/main" id="{AF1E38B3-124C-4004-B9C9-DF2AA97AD1DC}"/>
              </a:ext>
            </a:extLst>
          </p:cNvPr>
          <p:cNvSpPr txBox="1"/>
          <p:nvPr/>
        </p:nvSpPr>
        <p:spPr>
          <a:xfrm>
            <a:off x="335965" y="908720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TALLER DE MÉTODOS DE INVESTIGACIÓN JURÍDICA</a:t>
            </a:r>
            <a:endParaRPr lang="x-none" sz="28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3" name="CuadroTexto 10">
            <a:extLst>
              <a:ext uri="{FF2B5EF4-FFF2-40B4-BE49-F238E27FC236}">
                <a16:creationId xmlns:a16="http://schemas.microsoft.com/office/drawing/2014/main" id="{C1868BBF-285B-4CED-B5EA-4F400133582B}"/>
              </a:ext>
            </a:extLst>
          </p:cNvPr>
          <p:cNvSpPr txBox="1"/>
          <p:nvPr/>
        </p:nvSpPr>
        <p:spPr>
          <a:xfrm>
            <a:off x="5040053" y="2017803"/>
            <a:ext cx="367240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1. La observación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2. El análisis de documentos (Investigación documental)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3. Consulta a expertos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4. El experimento social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5. Muestreo probabilístico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6. Estudio de caso </a:t>
            </a:r>
          </a:p>
        </p:txBody>
      </p:sp>
      <p:sp>
        <p:nvSpPr>
          <p:cNvPr id="14" name="CuadroTexto 12">
            <a:extLst>
              <a:ext uri="{FF2B5EF4-FFF2-40B4-BE49-F238E27FC236}">
                <a16:creationId xmlns:a16="http://schemas.microsoft.com/office/drawing/2014/main" id="{150312C1-1F38-4918-A636-F6A5FD0ABDD4}"/>
              </a:ext>
            </a:extLst>
          </p:cNvPr>
          <p:cNvSpPr txBox="1"/>
          <p:nvPr/>
        </p:nvSpPr>
        <p:spPr>
          <a:xfrm>
            <a:off x="345489" y="2036417"/>
            <a:ext cx="30868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1. </a:t>
            </a:r>
            <a:r>
              <a:rPr lang="es-ES" sz="2400" b="1" dirty="0" smtClean="0">
                <a:latin typeface="Franklin Gothic Medium" panose="020B0603020102020204" pitchFamily="34" charset="0"/>
                <a:cs typeface="Times New Roman" panose="02020603050405020304" pitchFamily="18" charset="0"/>
              </a:rPr>
              <a:t>Jurídico-doctrinal </a:t>
            </a:r>
            <a:endParaRPr lang="es-ES" sz="2400" b="1" dirty="0"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2. Histórico-jurídico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3. Método de comparación jurídica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4. Método analítico jurídico </a:t>
            </a:r>
          </a:p>
        </p:txBody>
      </p:sp>
      <p:sp>
        <p:nvSpPr>
          <p:cNvPr id="15" name="CuadroTexto 15">
            <a:extLst>
              <a:ext uri="{FF2B5EF4-FFF2-40B4-BE49-F238E27FC236}">
                <a16:creationId xmlns:a16="http://schemas.microsoft.com/office/drawing/2014/main" id="{1DE801F2-F446-48B9-8604-4022BFC7BCB7}"/>
              </a:ext>
            </a:extLst>
          </p:cNvPr>
          <p:cNvSpPr txBox="1"/>
          <p:nvPr/>
        </p:nvSpPr>
        <p:spPr>
          <a:xfrm>
            <a:off x="539552" y="1484784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TEÓRICOS</a:t>
            </a:r>
            <a:endParaRPr lang="x-none" sz="28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6" name="CuadroTexto 16">
            <a:extLst>
              <a:ext uri="{FF2B5EF4-FFF2-40B4-BE49-F238E27FC236}">
                <a16:creationId xmlns:a16="http://schemas.microsoft.com/office/drawing/2014/main" id="{2EEED534-4D18-46E0-97AA-2932A4251E19}"/>
              </a:ext>
            </a:extLst>
          </p:cNvPr>
          <p:cNvSpPr txBox="1"/>
          <p:nvPr/>
        </p:nvSpPr>
        <p:spPr>
          <a:xfrm>
            <a:off x="5796138" y="1484784"/>
            <a:ext cx="2160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EMPÍRICOS</a:t>
            </a:r>
            <a:endParaRPr lang="x-none" sz="28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07504" y="5877272"/>
            <a:ext cx="9045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EXPOSICIÓN CREATIVA DE LA ESENCIA DE LOS MÉTODOS APLICADOS A LAS INVESTIGACIONES</a:t>
            </a:r>
            <a:endParaRPr lang="es-ES" sz="2800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22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Franklin Gothic Medium" pitchFamily="34" charset="0"/>
              </a:rPr>
              <a:t>ASPECTOS DEL DISEÑO DE INVESTIGACIÓN</a:t>
            </a: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30FF0F7-BA44-446B-A973-AF0BF41F6543}"/>
              </a:ext>
            </a:extLst>
          </p:cNvPr>
          <p:cNvSpPr txBox="1">
            <a:spLocks/>
          </p:cNvSpPr>
          <p:nvPr/>
        </p:nvSpPr>
        <p:spPr>
          <a:xfrm>
            <a:off x="803780" y="1028700"/>
            <a:ext cx="8160707" cy="5496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Tema y objeto de </a:t>
            </a:r>
            <a:r>
              <a:rPr lang="es-ES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investigación</a:t>
            </a:r>
            <a:r>
              <a:rPr lang="en-US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 </a:t>
            </a:r>
            <a:r>
              <a:rPr lang="en-US" sz="3200" b="1" dirty="0" err="1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unidad</a:t>
            </a:r>
            <a:r>
              <a:rPr lang="en-US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de </a:t>
            </a:r>
            <a:r>
              <a:rPr lang="en-US" sz="3200" b="1" dirty="0" err="1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estudio</a:t>
            </a:r>
            <a:r>
              <a:rPr lang="en-US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.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Problema </a:t>
            </a:r>
            <a:r>
              <a:rPr lang="es-E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científico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Objetivos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Hipótesis</a:t>
            </a: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(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operacionalización</a:t>
            </a: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de variables)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Marco 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teórico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M</a:t>
            </a:r>
            <a:r>
              <a:rPr lang="es-ES_tradnl" altLang="es-ES" sz="32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é</a:t>
            </a:r>
            <a:r>
              <a:rPr lang="en-US" sz="3200" b="1" dirty="0" err="1">
                <a:solidFill>
                  <a:srgbClr val="FF0000"/>
                </a:solidFill>
                <a:latin typeface="Franklin Gothic Medium" panose="020B0603020102020204" pitchFamily="34" charset="0"/>
              </a:rPr>
              <a:t>todos</a:t>
            </a:r>
            <a:r>
              <a:rPr lang="en-US" sz="32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 a </a:t>
            </a:r>
            <a:r>
              <a:rPr lang="en-US" sz="3200" b="1" dirty="0" err="1">
                <a:solidFill>
                  <a:srgbClr val="FF0000"/>
                </a:solidFill>
                <a:latin typeface="Franklin Gothic Medium" panose="020B0603020102020204" pitchFamily="34" charset="0"/>
              </a:rPr>
              <a:t>aplicar</a:t>
            </a:r>
            <a:r>
              <a:rPr lang="en-US" sz="32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Resultados</a:t>
            </a: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esperados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Estructura</a:t>
            </a: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Propuesta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Tipo o 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clasificación</a:t>
            </a: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de la investigación</a:t>
            </a:r>
          </a:p>
        </p:txBody>
      </p:sp>
    </p:spTree>
    <p:extLst>
      <p:ext uri="{BB962C8B-B14F-4D97-AF65-F5344CB8AC3E}">
        <p14:creationId xmlns:p14="http://schemas.microsoft.com/office/powerpoint/2010/main" val="141354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46433" y="997565"/>
            <a:ext cx="825113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solidFill>
                  <a:prstClr val="black"/>
                </a:solidFill>
                <a:latin typeface="Franklin Gothic Medium" pitchFamily="34" charset="0"/>
                <a:cs typeface="Times New Roman" panose="02020603050405020304" pitchFamily="18" charset="0"/>
              </a:rPr>
              <a:t>Se deriva de las raíces griegas </a:t>
            </a:r>
            <a:r>
              <a:rPr lang="es-ES" sz="2800" b="1" i="1" dirty="0" err="1">
                <a:solidFill>
                  <a:prstClr val="black"/>
                </a:solidFill>
                <a:latin typeface="Franklin Gothic Medium" pitchFamily="34" charset="0"/>
                <a:cs typeface="Times New Roman" panose="02020603050405020304" pitchFamily="18" charset="0"/>
              </a:rPr>
              <a:t>metá</a:t>
            </a:r>
            <a:r>
              <a:rPr lang="es-ES" sz="2800" b="1" dirty="0">
                <a:solidFill>
                  <a:prstClr val="black"/>
                </a:solidFill>
                <a:latin typeface="Franklin Gothic Medium" pitchFamily="34" charset="0"/>
                <a:cs typeface="Times New Roman" panose="02020603050405020304" pitchFamily="18" charset="0"/>
              </a:rPr>
              <a:t>: hacia y </a:t>
            </a:r>
            <a:r>
              <a:rPr lang="es-ES" sz="2800" b="1" i="1" dirty="0" err="1">
                <a:solidFill>
                  <a:prstClr val="black"/>
                </a:solidFill>
                <a:latin typeface="Franklin Gothic Medium" pitchFamily="34" charset="0"/>
                <a:cs typeface="Times New Roman" panose="02020603050405020304" pitchFamily="18" charset="0"/>
              </a:rPr>
              <a:t>odos</a:t>
            </a:r>
            <a:r>
              <a:rPr lang="es-ES" sz="2800" b="1" dirty="0">
                <a:solidFill>
                  <a:prstClr val="black"/>
                </a:solidFill>
                <a:latin typeface="Franklin Gothic Medium" pitchFamily="34" charset="0"/>
                <a:cs typeface="Times New Roman" panose="02020603050405020304" pitchFamily="18" charset="0"/>
              </a:rPr>
              <a:t>: camino. </a:t>
            </a:r>
          </a:p>
          <a:p>
            <a:pPr algn="just"/>
            <a:r>
              <a:rPr lang="es-ES" sz="2800" b="1" dirty="0">
                <a:solidFill>
                  <a:prstClr val="black"/>
                </a:solidFill>
                <a:latin typeface="Franklin Gothic Medium" pitchFamily="34" charset="0"/>
                <a:cs typeface="Times New Roman" panose="02020603050405020304" pitchFamily="18" charset="0"/>
              </a:rPr>
              <a:t>Su conjunción significa 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  <a:cs typeface="Times New Roman" panose="02020603050405020304" pitchFamily="18" charset="0"/>
              </a:rPr>
              <a:t>camino hacia algo</a:t>
            </a:r>
            <a:r>
              <a:rPr lang="es-ES" sz="2800" b="1" dirty="0">
                <a:solidFill>
                  <a:prstClr val="black"/>
                </a:solidFill>
                <a:latin typeface="Franklin Gothic Medium" pitchFamily="34" charset="0"/>
                <a:cs typeface="Times New Roman" panose="02020603050405020304" pitchFamily="18" charset="0"/>
              </a:rPr>
              <a:t>, el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  <a:cs typeface="Times New Roman" panose="02020603050405020304" pitchFamily="18" charset="0"/>
              </a:rPr>
              <a:t>modo de proceder </a:t>
            </a:r>
            <a:r>
              <a:rPr lang="es-ES" sz="2800" b="1" dirty="0">
                <a:solidFill>
                  <a:prstClr val="black"/>
                </a:solidFill>
                <a:latin typeface="Franklin Gothic Medium" pitchFamily="34" charset="0"/>
                <a:cs typeface="Times New Roman" panose="02020603050405020304" pitchFamily="18" charset="0"/>
              </a:rPr>
              <a:t>para lograr una meta, la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  <a:cs typeface="Times New Roman" panose="02020603050405020304" pitchFamily="18" charset="0"/>
              </a:rPr>
              <a:t>vía</a:t>
            </a:r>
            <a:r>
              <a:rPr lang="es-ES" sz="2800" b="1" dirty="0">
                <a:solidFill>
                  <a:prstClr val="black"/>
                </a:solidFill>
                <a:latin typeface="Franklin Gothic Medium" pitchFamily="34" charset="0"/>
                <a:cs typeface="Times New Roman" panose="02020603050405020304" pitchFamily="18" charset="0"/>
              </a:rPr>
              <a:t> que se sigue para llegar a un fin. </a:t>
            </a:r>
            <a:endParaRPr lang="es-ES_tradnl" sz="2800" b="1" dirty="0">
              <a:solidFill>
                <a:prstClr val="black"/>
              </a:solidFill>
              <a:latin typeface="Franklin Gothic Medium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LOS MÉTODOS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539552" y="4221088"/>
            <a:ext cx="825113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latin typeface="Franklin Gothic Medium" pitchFamily="34" charset="0"/>
              </a:rPr>
              <a:t>E</a:t>
            </a:r>
            <a:r>
              <a:rPr lang="es-ES" sz="2800" b="1" dirty="0" smtClean="0">
                <a:latin typeface="Franklin Gothic Medium" pitchFamily="34" charset="0"/>
              </a:rPr>
              <a:t>l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método dialéctico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materialista</a:t>
            </a:r>
            <a:r>
              <a:rPr lang="es-ES" sz="2800" b="1" dirty="0" smtClean="0">
                <a:latin typeface="Franklin Gothic Medium" pitchFamily="34" charset="0"/>
              </a:rPr>
              <a:t> </a:t>
            </a:r>
            <a:r>
              <a:rPr lang="es-ES" sz="2800" b="1" dirty="0">
                <a:latin typeface="Franklin Gothic Medium" pitchFamily="34" charset="0"/>
              </a:rPr>
              <a:t>basado en el materialismo dialéctico e histórico es el método más general de la adquisición del conocimiento y realización de la acción. 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AC2896D-74B4-4AD9-A0D2-C6639DBFBD8F}"/>
              </a:ext>
            </a:extLst>
          </p:cNvPr>
          <p:cNvSpPr>
            <a:spLocks/>
          </p:cNvSpPr>
          <p:nvPr/>
        </p:nvSpPr>
        <p:spPr bwMode="gray">
          <a:xfrm rot="2280495" flipH="1">
            <a:off x="125090" y="3360247"/>
            <a:ext cx="748885" cy="782796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53300">
                <a:srgbClr val="FFFF00"/>
              </a:gs>
              <a:gs pos="0">
                <a:schemeClr val="accent3">
                  <a:lumMod val="50000"/>
                </a:schemeClr>
              </a:gs>
              <a:gs pos="100000">
                <a:srgbClr val="FF0000"/>
              </a:gs>
            </a:gsLst>
            <a:lin ang="0" scaled="1"/>
          </a:gradFill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fr-CA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44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LOS MÉTODOS AUXILIARES </a:t>
            </a:r>
          </a:p>
          <a:p>
            <a:pPr algn="ctr"/>
            <a:r>
              <a:rPr lang="es-ES" sz="2800" b="1" dirty="0" smtClean="0">
                <a:latin typeface="Franklin Gothic Medium" pitchFamily="34" charset="0"/>
              </a:rPr>
              <a:t>DEL MÉTODO CIENTÍFICO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5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5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191817" y="1268760"/>
            <a:ext cx="8760366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s-ES" sz="3200" b="1" dirty="0">
                <a:latin typeface="Franklin Gothic Medium" pitchFamily="34" charset="0"/>
              </a:rPr>
              <a:t>Procedimientos racionales, operaciones mentales:</a:t>
            </a:r>
          </a:p>
          <a:p>
            <a:pPr algn="ctr">
              <a:lnSpc>
                <a:spcPct val="90000"/>
              </a:lnSpc>
            </a:pPr>
            <a:r>
              <a:rPr lang="es-ES" sz="3200" b="1" dirty="0">
                <a:solidFill>
                  <a:srgbClr val="FF0000"/>
                </a:solidFill>
                <a:latin typeface="Franklin Gothic Medium" pitchFamily="34" charset="0"/>
              </a:rPr>
              <a:t>ANÁLISIS</a:t>
            </a:r>
          </a:p>
          <a:p>
            <a:pPr algn="ctr">
              <a:lnSpc>
                <a:spcPct val="90000"/>
              </a:lnSpc>
            </a:pPr>
            <a:r>
              <a:rPr lang="es-ES" sz="3200" b="1" dirty="0">
                <a:solidFill>
                  <a:srgbClr val="FF0000"/>
                </a:solidFill>
                <a:latin typeface="Franklin Gothic Medium" pitchFamily="34" charset="0"/>
              </a:rPr>
              <a:t>SÍNTESIS</a:t>
            </a:r>
          </a:p>
          <a:p>
            <a:pPr algn="ctr">
              <a:lnSpc>
                <a:spcPct val="90000"/>
              </a:lnSpc>
            </a:pPr>
            <a:r>
              <a:rPr lang="es-ES" sz="3200" b="1" dirty="0">
                <a:solidFill>
                  <a:srgbClr val="FF0000"/>
                </a:solidFill>
                <a:latin typeface="Franklin Gothic Medium" pitchFamily="34" charset="0"/>
              </a:rPr>
              <a:t>INDUCCIÓN</a:t>
            </a:r>
          </a:p>
          <a:p>
            <a:pPr algn="ctr">
              <a:lnSpc>
                <a:spcPct val="90000"/>
              </a:lnSpc>
            </a:pPr>
            <a:r>
              <a:rPr lang="es-ES" sz="3200" b="1" dirty="0" smtClean="0">
                <a:solidFill>
                  <a:srgbClr val="FF0000"/>
                </a:solidFill>
                <a:latin typeface="Franklin Gothic Medium" pitchFamily="34" charset="0"/>
              </a:rPr>
              <a:t>DEDUCCIÓN</a:t>
            </a:r>
            <a:endParaRPr lang="es-ES" sz="3200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pic>
        <p:nvPicPr>
          <p:cNvPr id="8" name="Imagen 3">
            <a:extLst>
              <a:ext uri="{FF2B5EF4-FFF2-40B4-BE49-F238E27FC236}">
                <a16:creationId xmlns:a16="http://schemas.microsoft.com/office/drawing/2014/main" id="{A18708C7-A433-4D7F-8F03-A2CCD8A419E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62"/>
          <a:stretch/>
        </p:blipFill>
        <p:spPr>
          <a:xfrm>
            <a:off x="6372200" y="4185113"/>
            <a:ext cx="2172677" cy="2143780"/>
          </a:xfrm>
          <a:prstGeom prst="rect">
            <a:avLst/>
          </a:prstGeom>
        </p:spPr>
      </p:pic>
      <p:sp>
        <p:nvSpPr>
          <p:cNvPr id="9" name="8 Rectángulo"/>
          <p:cNvSpPr/>
          <p:nvPr/>
        </p:nvSpPr>
        <p:spPr>
          <a:xfrm>
            <a:off x="191817" y="4636023"/>
            <a:ext cx="60724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latin typeface="Franklin Gothic Medium" pitchFamily="34" charset="0"/>
              </a:rPr>
              <a:t>Comprender los métodos auxiliares no significa memorizarlos, sino </a:t>
            </a:r>
            <a:r>
              <a:rPr lang="es-ES" sz="2400" b="1" u="sng" dirty="0">
                <a:solidFill>
                  <a:srgbClr val="FF0000"/>
                </a:solidFill>
                <a:latin typeface="Franklin Gothic Medium" pitchFamily="34" charset="0"/>
              </a:rPr>
              <a:t>saberlos emplear</a:t>
            </a:r>
            <a:r>
              <a:rPr lang="es-ES" sz="2400" b="1" u="sng" dirty="0">
                <a:latin typeface="Franklin Gothic Medium" pitchFamily="34" charset="0"/>
              </a:rPr>
              <a:t>,</a:t>
            </a:r>
            <a:r>
              <a:rPr lang="es-ES" sz="2400" b="1" dirty="0">
                <a:latin typeface="Franklin Gothic Medium" pitchFamily="34" charset="0"/>
              </a:rPr>
              <a:t> al observar y reflexionar sobre los problemas que enfrenta en </a:t>
            </a:r>
            <a:r>
              <a:rPr lang="es-ES" sz="2400" b="1" dirty="0" smtClean="0">
                <a:latin typeface="Franklin Gothic Medium" pitchFamily="34" charset="0"/>
              </a:rPr>
              <a:t>su investigación . </a:t>
            </a:r>
            <a:endParaRPr lang="es-ES" sz="24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9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LOS MÉTODOS DE INVESTIGACIÓN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83634" y="908720"/>
            <a:ext cx="2088232" cy="504056"/>
          </a:xfrm>
          <a:prstGeom prst="rect">
            <a:avLst/>
          </a:prstGeom>
          <a:gradFill>
            <a:gsLst>
              <a:gs pos="53300">
                <a:schemeClr val="bg1"/>
              </a:gs>
              <a:gs pos="0">
                <a:schemeClr val="accent3">
                  <a:lumMod val="50000"/>
                </a:schemeClr>
              </a:gs>
              <a:gs pos="100000">
                <a:schemeClr val="bg2">
                  <a:lumMod val="75000"/>
                </a:schemeClr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  <a:latin typeface="Franklin Gothic Medium" pitchFamily="34" charset="0"/>
              </a:rPr>
              <a:t>TEÓRICOS</a:t>
            </a:r>
            <a:endParaRPr lang="es-ES" sz="28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79512" y="1556792"/>
            <a:ext cx="87849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es-ES" sz="2400" b="1" dirty="0">
                <a:latin typeface="Franklin Gothic Medium" pitchFamily="34" charset="0"/>
              </a:rPr>
              <a:t>S</a:t>
            </a:r>
            <a:r>
              <a:rPr lang="es-ES" sz="2400" b="1" dirty="0" smtClean="0">
                <a:latin typeface="Franklin Gothic Medium" pitchFamily="34" charset="0"/>
              </a:rPr>
              <a:t>on </a:t>
            </a:r>
            <a:r>
              <a:rPr lang="es-ES" sz="2400" b="1" dirty="0">
                <a:latin typeface="Franklin Gothic Medium" pitchFamily="34" charset="0"/>
              </a:rPr>
              <a:t>procedimientos del razonamiento lógico que permiten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adentrarse en las dimensiones del objeto no observables directamente, </a:t>
            </a:r>
            <a:r>
              <a:rPr lang="es-ES" sz="2400" b="1" dirty="0">
                <a:latin typeface="Franklin Gothic Medium" pitchFamily="34" charset="0"/>
              </a:rPr>
              <a:t>posibilitando explicar sucesos que no se encuentran a un nivel sensorial y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desentrañar relaciones </a:t>
            </a:r>
            <a:r>
              <a:rPr lang="es-ES" sz="2400" b="1" dirty="0">
                <a:latin typeface="Franklin Gothic Medium" pitchFamily="34" charset="0"/>
              </a:rPr>
              <a:t>esenciales del mismo</a:t>
            </a:r>
            <a:r>
              <a:rPr lang="es-ES" sz="2400" b="1" dirty="0" smtClean="0">
                <a:latin typeface="Franklin Gothic Medium" pitchFamily="3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ES" sz="2400" b="1" dirty="0">
                <a:latin typeface="Franklin Gothic Medium" pitchFamily="34" charset="0"/>
              </a:rPr>
              <a:t>S</a:t>
            </a:r>
            <a:r>
              <a:rPr lang="es-ES" sz="2400" b="1" dirty="0" smtClean="0">
                <a:latin typeface="Franklin Gothic Medium" pitchFamily="34" charset="0"/>
              </a:rPr>
              <a:t>e </a:t>
            </a:r>
            <a:r>
              <a:rPr lang="es-ES" sz="2400" b="1" dirty="0">
                <a:latin typeface="Franklin Gothic Medium" pitchFamily="34" charset="0"/>
              </a:rPr>
              <a:t>analizan y desbrozan teorías </a:t>
            </a:r>
            <a:r>
              <a:rPr lang="es-ES" sz="2400" b="1" dirty="0" smtClean="0">
                <a:latin typeface="Franklin Gothic Medium" pitchFamily="34" charset="0"/>
              </a:rPr>
              <a:t>y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se construye el discurso científico</a:t>
            </a:r>
            <a:r>
              <a:rPr lang="es-ES" sz="2400" b="1" dirty="0">
                <a:latin typeface="Franklin Gothic Medium" pitchFamily="34" charset="0"/>
              </a:rPr>
              <a:t> mediante el cual se argumentan y demuestran los nuevos </a:t>
            </a:r>
            <a:r>
              <a:rPr lang="es-ES" sz="2400" b="1" dirty="0" smtClean="0">
                <a:latin typeface="Franklin Gothic Medium" pitchFamily="34" charset="0"/>
              </a:rPr>
              <a:t>conocimientos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ES" sz="2400" b="1" dirty="0">
                <a:latin typeface="Franklin Gothic Medium" pitchFamily="34" charset="0"/>
              </a:rPr>
              <a:t>Los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métodos de mayor empleo en la investigación científica </a:t>
            </a:r>
            <a:r>
              <a:rPr lang="es-ES" sz="2400" b="1" dirty="0">
                <a:latin typeface="Franklin Gothic Medium" pitchFamily="34" charset="0"/>
              </a:rPr>
              <a:t>son: el histórico-lógico, el de análisis-síntesis, el de abstracción-concreción, el inductivo-deductivo, el hipotético-deductivo, el sistémico-estructural-funcional, el causal, el de modelación, el genético y el dialéctico</a:t>
            </a:r>
          </a:p>
        </p:txBody>
      </p:sp>
    </p:spTree>
    <p:extLst>
      <p:ext uri="{BB962C8B-B14F-4D97-AF65-F5344CB8AC3E}">
        <p14:creationId xmlns:p14="http://schemas.microsoft.com/office/powerpoint/2010/main" val="328492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MÉTODOS TEÓRICOS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467544" y="1025250"/>
            <a:ext cx="3312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Jurídico-doctrinal</a:t>
            </a:r>
            <a:r>
              <a:rPr lang="es-ES" sz="32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5459024" y="1073452"/>
            <a:ext cx="3312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Histórico -Jurídico</a:t>
            </a:r>
            <a:r>
              <a:rPr lang="es-ES" sz="3200" b="1" dirty="0" smtClean="0">
                <a:latin typeface="Franklin Gothic Medium" panose="020B0603020102020204" pitchFamily="34" charset="0"/>
                <a:cs typeface="Times New Roman" panose="02020603050405020304" pitchFamily="18" charset="0"/>
              </a:rPr>
              <a:t> </a:t>
            </a:r>
            <a:endParaRPr lang="es-ES" sz="3200" b="1" dirty="0"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288132" y="1844824"/>
            <a:ext cx="36541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</a:rPr>
              <a:t>Mediante el examen histórico se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analiza y desentraña la esencia de los fenómenos jurídicos</a:t>
            </a:r>
            <a:r>
              <a:rPr lang="es-ES" sz="2400" b="1" dirty="0">
                <a:latin typeface="Franklin Gothic Medium" pitchFamily="34" charset="0"/>
              </a:rPr>
              <a:t>, el alcance y el significado de estos, se revela la génesis y modificación de las instituciones, se comprende la formación de los sistemas jurídicos </a:t>
            </a:r>
            <a:r>
              <a:rPr lang="es-ES" sz="2400" b="1" dirty="0" smtClean="0">
                <a:latin typeface="Franklin Gothic Medium" pitchFamily="34" charset="0"/>
              </a:rPr>
              <a:t>contemporáneos… (p.96)</a:t>
            </a:r>
            <a:endParaRPr lang="es-ES" sz="2400" b="1" dirty="0">
              <a:latin typeface="Franklin Gothic Medium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79512" y="1668167"/>
            <a:ext cx="43924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es-ES" sz="2400" b="1" dirty="0">
                <a:latin typeface="Franklin Gothic Medium" pitchFamily="34" charset="0"/>
                <a:cs typeface="Times New Roman" panose="02020603050405020304" pitchFamily="18" charset="0"/>
              </a:rPr>
              <a:t>Ofrece la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  <a:cs typeface="Times New Roman" panose="02020603050405020304" pitchFamily="18" charset="0"/>
              </a:rPr>
              <a:t>explicación teórica para los argumentos</a:t>
            </a:r>
            <a:r>
              <a:rPr lang="es-ES" sz="2400" b="1" dirty="0">
                <a:latin typeface="Franklin Gothic Medium" pitchFamily="34" charset="0"/>
                <a:cs typeface="Times New Roman" panose="02020603050405020304" pitchFamily="18" charset="0"/>
              </a:rPr>
              <a:t> que se </a:t>
            </a:r>
            <a:r>
              <a:rPr lang="es-ES" sz="2400" b="1" dirty="0" smtClean="0">
                <a:latin typeface="Franklin Gothic Medium" pitchFamily="34" charset="0"/>
                <a:cs typeface="Times New Roman" panose="02020603050405020304" pitchFamily="18" charset="0"/>
              </a:rPr>
              <a:t>presentan a lo largo de la investigación.</a:t>
            </a:r>
            <a:endParaRPr lang="es-ES" sz="2400" b="1" dirty="0">
              <a:latin typeface="Franklin Gothic Medium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  <a:cs typeface="Times New Roman" panose="02020603050405020304" pitchFamily="18" charset="0"/>
              </a:rPr>
              <a:t>Expone ordenadamente el conjunto de proposiciones</a:t>
            </a:r>
            <a:r>
              <a:rPr lang="es-ES" sz="2400" b="1" dirty="0">
                <a:latin typeface="Franklin Gothic Medium" pitchFamily="34" charset="0"/>
                <a:cs typeface="Times New Roman" panose="02020603050405020304" pitchFamily="18" charset="0"/>
              </a:rPr>
              <a:t> relacionadas, capaces de explicar por qué y cómo ocurre un fenómeno. 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ES" sz="2400" b="1" dirty="0">
                <a:latin typeface="Franklin Gothic Medium" pitchFamily="34" charset="0"/>
                <a:cs typeface="Times New Roman" panose="02020603050405020304" pitchFamily="18" charset="0"/>
              </a:rPr>
              <a:t>Permite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  <a:cs typeface="Times New Roman" panose="02020603050405020304" pitchFamily="18" charset="0"/>
              </a:rPr>
              <a:t>valorar con argumentos las críticas </a:t>
            </a:r>
            <a:r>
              <a:rPr lang="es-ES" sz="2400" b="1" dirty="0">
                <a:latin typeface="Franklin Gothic Medium" pitchFamily="34" charset="0"/>
                <a:cs typeface="Times New Roman" panose="02020603050405020304" pitchFamily="18" charset="0"/>
              </a:rPr>
              <a:t>que se realicen y defender las posiciones adoptadas. </a:t>
            </a:r>
          </a:p>
        </p:txBody>
      </p:sp>
    </p:spTree>
    <p:extLst>
      <p:ext uri="{BB962C8B-B14F-4D97-AF65-F5344CB8AC3E}">
        <p14:creationId xmlns:p14="http://schemas.microsoft.com/office/powerpoint/2010/main" val="294734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MÉTODOS TEÓRICOS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179512" y="1116033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Comparación Jurídica</a:t>
            </a:r>
            <a:r>
              <a:rPr lang="es-ES" sz="3200" b="1" dirty="0" smtClean="0">
                <a:latin typeface="Franklin Gothic Medium" panose="020B0603020102020204" pitchFamily="34" charset="0"/>
                <a:cs typeface="Times New Roman" panose="02020603050405020304" pitchFamily="18" charset="0"/>
              </a:rPr>
              <a:t> </a:t>
            </a:r>
            <a:endParaRPr lang="es-ES" sz="3200" b="1" dirty="0"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CuadroTexto 4">
            <a:extLst>
              <a:ext uri="{FF2B5EF4-FFF2-40B4-BE49-F238E27FC236}">
                <a16:creationId xmlns:a16="http://schemas.microsoft.com/office/drawing/2014/main" id="{D6100BF5-D3F1-4285-A09D-61696906EB13}"/>
              </a:ext>
            </a:extLst>
          </p:cNvPr>
          <p:cNvSpPr txBox="1"/>
          <p:nvPr/>
        </p:nvSpPr>
        <p:spPr>
          <a:xfrm>
            <a:off x="5444027" y="1173615"/>
            <a:ext cx="36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Analítico  -Jurídico</a:t>
            </a:r>
            <a:r>
              <a:rPr lang="es-ES" sz="3200" b="1" dirty="0" smtClean="0">
                <a:latin typeface="Franklin Gothic Medium" panose="020B0603020102020204" pitchFamily="34" charset="0"/>
                <a:cs typeface="Times New Roman" panose="02020603050405020304" pitchFamily="18" charset="0"/>
              </a:rPr>
              <a:t> </a:t>
            </a:r>
            <a:endParaRPr lang="es-ES" sz="3200" b="1" dirty="0"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1859340"/>
            <a:ext cx="43924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</a:rPr>
              <a:t>E</a:t>
            </a:r>
            <a:r>
              <a:rPr lang="es-ES" sz="2400" b="1" dirty="0" smtClean="0">
                <a:latin typeface="Franklin Gothic Medium" pitchFamily="34" charset="0"/>
              </a:rPr>
              <a:t>s </a:t>
            </a:r>
            <a:r>
              <a:rPr lang="es-ES" sz="2400" b="1" dirty="0">
                <a:latin typeface="Franklin Gothic Medium" pitchFamily="34" charset="0"/>
              </a:rPr>
              <a:t>aquel mediante el cual se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cotejan o contrastan dos o más objetos jurídicos </a:t>
            </a:r>
            <a:r>
              <a:rPr lang="es-ES" sz="2400" b="1" dirty="0">
                <a:latin typeface="Franklin Gothic Medium" pitchFamily="34" charset="0"/>
              </a:rPr>
              <a:t>(sistemas de derecho, normas, instituciones, procedimientos, etc.) a fin de descubrir sus relaciones, estimar sus diferencias y resaltar sus semejanzas; lo cual posibilita percibir los rasgos esenciales, hallar explicaciones y llegar a la esencia de las variables que se han determinado</a:t>
            </a:r>
            <a:r>
              <a:rPr lang="es-ES" sz="2400" b="1" dirty="0" smtClean="0">
                <a:latin typeface="Franklin Gothic Medium" pitchFamily="34" charset="0"/>
              </a:rPr>
              <a:t>. (p.97)</a:t>
            </a:r>
            <a:endParaRPr lang="es-ES" sz="2400" b="1" dirty="0">
              <a:latin typeface="Franklin Gothic Medium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220072" y="1908508"/>
            <a:ext cx="36724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s-ES" sz="2400" b="1" dirty="0">
                <a:latin typeface="Franklin Gothic Medium" pitchFamily="34" charset="0"/>
              </a:rPr>
              <a:t>Se analizan en sus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múltiples interacciones dialécticas</a:t>
            </a:r>
            <a:r>
              <a:rPr lang="es-ES" sz="2400" b="1" dirty="0">
                <a:latin typeface="Franklin Gothic Medium" pitchFamily="34" charset="0"/>
              </a:rPr>
              <a:t>, los fundamentos, fines, contenidos, fuentes del Derecho y la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correspondencia del mismo con la realidad socio-económica existente</a:t>
            </a:r>
            <a:r>
              <a:rPr lang="es-ES" sz="2400" b="1" u="sng" dirty="0">
                <a:latin typeface="Franklin Gothic Medium" pitchFamily="34" charset="0"/>
              </a:rPr>
              <a:t>.</a:t>
            </a:r>
            <a:r>
              <a:rPr lang="es-ES" sz="2400" b="1" dirty="0">
                <a:latin typeface="Franklin Gothic Medium" pitchFamily="34" charset="0"/>
              </a:rPr>
              <a:t> </a:t>
            </a:r>
            <a:endParaRPr lang="es-ES_tradnl" sz="24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80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 smtClean="0">
                <a:latin typeface="Franklin Gothic Medium" panose="020B0603020102020204" pitchFamily="34" charset="0"/>
              </a:rPr>
              <a:t>MÉTODOS TEÓRICOS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179512" y="980728"/>
            <a:ext cx="4968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srgbClr val="FF0000"/>
                </a:solidFill>
                <a:latin typeface="Franklin Gothic Medium" pitchFamily="34" charset="0"/>
              </a:rPr>
              <a:t>Método fenomenológico</a:t>
            </a:r>
          </a:p>
        </p:txBody>
      </p:sp>
      <p:sp>
        <p:nvSpPr>
          <p:cNvPr id="2" name="1 Rectángulo"/>
          <p:cNvSpPr/>
          <p:nvPr/>
        </p:nvSpPr>
        <p:spPr>
          <a:xfrm>
            <a:off x="539552" y="1601401"/>
            <a:ext cx="42484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</a:rPr>
              <a:t>S</a:t>
            </a:r>
            <a:r>
              <a:rPr lang="es-ES" sz="2400" b="1" dirty="0" smtClean="0">
                <a:latin typeface="Franklin Gothic Medium" pitchFamily="34" charset="0"/>
              </a:rPr>
              <a:t>e </a:t>
            </a:r>
            <a:r>
              <a:rPr lang="es-ES" sz="2400" b="1" dirty="0">
                <a:latin typeface="Franklin Gothic Medium" pitchFamily="34" charset="0"/>
              </a:rPr>
              <a:t>aplica a realidades cuya naturaleza y estructura peculiar sólo pueden ser captadas desde el marco de referencia interno del sujeto que las vive y experimenta, por tanto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no puede haber una generalización en el estudio sino que se requiere de una </a:t>
            </a:r>
            <a:r>
              <a:rPr lang="es-ES" sz="2400" b="1" dirty="0" smtClean="0">
                <a:solidFill>
                  <a:srgbClr val="FF0000"/>
                </a:solidFill>
                <a:latin typeface="Franklin Gothic Medium" pitchFamily="34" charset="0"/>
              </a:rPr>
              <a:t>individualización</a:t>
            </a:r>
          </a:p>
          <a:p>
            <a:pPr algn="ctr"/>
            <a:r>
              <a:rPr lang="es-ES" sz="2400" b="1" dirty="0" smtClean="0">
                <a:latin typeface="Franklin Gothic Medium" pitchFamily="34" charset="0"/>
              </a:rPr>
              <a:t>(p.99)</a:t>
            </a:r>
            <a:endParaRPr lang="es-ES" sz="2400" b="1" dirty="0">
              <a:latin typeface="Franklin Gothic Medium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148064" y="1786067"/>
            <a:ext cx="375727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Franklin Gothic Medium" pitchFamily="34" charset="0"/>
              </a:rPr>
              <a:t>E</a:t>
            </a:r>
            <a:r>
              <a:rPr lang="es-ES" sz="2400" b="1" dirty="0" smtClean="0">
                <a:latin typeface="Franklin Gothic Medium" pitchFamily="34" charset="0"/>
              </a:rPr>
              <a:t>s </a:t>
            </a:r>
            <a:r>
              <a:rPr lang="es-ES" sz="2400" b="1" dirty="0">
                <a:latin typeface="Franklin Gothic Medium" pitchFamily="34" charset="0"/>
              </a:rPr>
              <a:t>aquel que se aplica para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estudios analítico-descriptivos de comportamientos, costumbres, creencias y prácticas sociales</a:t>
            </a:r>
            <a:r>
              <a:rPr lang="es-ES" sz="2400" b="1" dirty="0">
                <a:latin typeface="Franklin Gothic Medium" pitchFamily="34" charset="0"/>
              </a:rPr>
              <a:t>; por lo que es un </a:t>
            </a:r>
            <a:r>
              <a:rPr lang="es-ES" sz="2400" b="1" dirty="0" err="1">
                <a:latin typeface="Franklin Gothic Medium" pitchFamily="34" charset="0"/>
              </a:rPr>
              <a:t>parteaguas</a:t>
            </a:r>
            <a:r>
              <a:rPr lang="es-ES" sz="2400" b="1" dirty="0">
                <a:latin typeface="Franklin Gothic Medium" pitchFamily="34" charset="0"/>
              </a:rPr>
              <a:t> entre estudios de antropología cultural y de sociología cualitativa</a:t>
            </a:r>
            <a:r>
              <a:rPr lang="es-ES" sz="2400" b="1" dirty="0" smtClean="0">
                <a:latin typeface="Franklin Gothic Medium" pitchFamily="34" charset="0"/>
              </a:rPr>
              <a:t>.</a:t>
            </a:r>
          </a:p>
          <a:p>
            <a:pPr algn="ctr"/>
            <a:r>
              <a:rPr lang="es-ES" sz="2400" b="1" dirty="0" smtClean="0">
                <a:latin typeface="Franklin Gothic Medium" pitchFamily="34" charset="0"/>
              </a:rPr>
              <a:t>(p. 103)</a:t>
            </a:r>
            <a:endParaRPr lang="es-ES" sz="2400" b="1" dirty="0">
              <a:latin typeface="Franklin Gothic Medium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296140" y="1061464"/>
            <a:ext cx="36091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>
                <a:solidFill>
                  <a:srgbClr val="FF0000"/>
                </a:solidFill>
                <a:latin typeface="Franklin Gothic Medium" pitchFamily="34" charset="0"/>
              </a:rPr>
              <a:t>Método etnográfico</a:t>
            </a:r>
          </a:p>
        </p:txBody>
      </p:sp>
    </p:spTree>
    <p:extLst>
      <p:ext uri="{BB962C8B-B14F-4D97-AF65-F5344CB8AC3E}">
        <p14:creationId xmlns:p14="http://schemas.microsoft.com/office/powerpoint/2010/main" val="72737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1104</TotalTime>
  <Words>1484</Words>
  <Application>Microsoft Office PowerPoint</Application>
  <PresentationFormat>Presentación en pantalla (4:3)</PresentationFormat>
  <Paragraphs>118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Franklin Gothic Medium</vt:lpstr>
      <vt:lpstr>Georgia</vt:lpstr>
      <vt:lpstr>Times New Roman</vt:lpstr>
      <vt:lpstr>Trebuchet MS</vt:lpstr>
      <vt:lpstr>Wingdings</vt:lpstr>
      <vt:lpstr>Transmisión de listas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224</cp:revision>
  <dcterms:created xsi:type="dcterms:W3CDTF">2023-02-14T14:00:07Z</dcterms:created>
  <dcterms:modified xsi:type="dcterms:W3CDTF">2026-03-06T20:10:11Z</dcterms:modified>
</cp:coreProperties>
</file>