
<file path=[Content_Types].xml><?xml version="1.0" encoding="utf-8"?>
<Types xmlns="http://schemas.openxmlformats.org/package/2006/content-types">
  <Default Extension="fntdata" ContentType="application/x-fontdata"/>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notesMasterIdLst>
    <p:notesMasterId r:id="rId9"/>
  </p:notesMasterIdLst>
  <p:sldIdLst>
    <p:sldId id="257" r:id="rId2"/>
    <p:sldId id="259" r:id="rId3"/>
    <p:sldId id="260" r:id="rId4"/>
    <p:sldId id="262" r:id="rId5"/>
    <p:sldId id="263" r:id="rId6"/>
    <p:sldId id="265" r:id="rId7"/>
    <p:sldId id="266" r:id="rId8"/>
  </p:sldIdLst>
  <p:sldSz cx="12192000" cy="6858000"/>
  <p:notesSz cx="6858000" cy="12192000"/>
  <p:embeddedFontLst>
    <p:embeddedFont>
      <p:font typeface="Calibri" panose="020F0502020204030204" pitchFamily="34" charset="0"/>
      <p:regular r:id="rId10"/>
      <p:bold r:id="rId11"/>
      <p:italic r:id="rId12"/>
      <p:boldItalic r:id="rId13"/>
    </p:embeddedFont>
    <p:embeddedFont>
      <p:font typeface="Sorts Mill Goudy" panose="020B0604020202020204" charset="0"/>
      <p:regular r:id="rId14"/>
    </p:embeddedFont>
  </p:embeddedFontLst>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67" d="100"/>
          <a:sy n="67" d="100"/>
        </p:scale>
        <p:origin x="13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7958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PPTIST_MASTER">
    <p:bg>
      <p:bgPr>
        <a:solidFill>
          <a:srgbClr val="FFFFFF"/>
        </a:solidFill>
        <a:effectLst/>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362857" y="508000"/>
            <a:ext cx="11538857" cy="217714"/>
          </a:xfrm>
          <a:prstGeom prst="rect">
            <a:avLst/>
          </a:prstGeom>
          <a:noFill/>
          <a:ln/>
        </p:spPr>
        <p:txBody>
          <a:bodyPr wrap="square" lIns="0" tIns="0" rIns="0" bIns="0" rtlCol="0" anchor="ctr"/>
          <a:lstStyle/>
          <a:p>
            <a:pPr>
              <a:lnSpc>
                <a:spcPct val="120000"/>
              </a:lnSpc>
            </a:pPr>
            <a:r>
              <a:rPr lang="en-US" sz="4000" b="1" kern="0" spc="57" dirty="0">
                <a:solidFill>
                  <a:srgbClr val="8B0000"/>
                </a:solidFill>
                <a:latin typeface="Sorts Mill Goudy" pitchFamily="34" charset="0"/>
                <a:ea typeface="Sorts Mill Goudy" pitchFamily="34" charset="-122"/>
                <a:cs typeface="Sorts Mill Goudy" pitchFamily="34" charset="-120"/>
              </a:rPr>
              <a:t>ESTRUCTURA DEL ANÁLISIS</a:t>
            </a:r>
            <a:endParaRPr lang="en-US" sz="4000" dirty="0"/>
          </a:p>
        </p:txBody>
      </p:sp>
      <p:sp>
        <p:nvSpPr>
          <p:cNvPr id="3" name="Text 1"/>
          <p:cNvSpPr/>
          <p:nvPr/>
        </p:nvSpPr>
        <p:spPr>
          <a:xfrm>
            <a:off x="362857" y="996799"/>
            <a:ext cx="11629571" cy="362857"/>
          </a:xfrm>
          <a:prstGeom prst="rect">
            <a:avLst/>
          </a:prstGeom>
          <a:noFill/>
          <a:ln/>
        </p:spPr>
        <p:txBody>
          <a:bodyPr wrap="square" lIns="0" tIns="0" rIns="0" bIns="0" rtlCol="0" anchor="ctr"/>
          <a:lstStyle/>
          <a:p>
            <a:pPr>
              <a:lnSpc>
                <a:spcPct val="90000"/>
              </a:lnSpc>
            </a:pPr>
            <a:r>
              <a:rPr lang="en-US" sz="4000" b="1" dirty="0">
                <a:solidFill>
                  <a:srgbClr val="1F2937"/>
                </a:solidFill>
                <a:latin typeface="Sorts Mill Goudy" pitchFamily="34" charset="0"/>
                <a:ea typeface="Sorts Mill Goudy" pitchFamily="34" charset="-122"/>
                <a:cs typeface="Sorts Mill Goudy" pitchFamily="34" charset="-120"/>
              </a:rPr>
              <a:t>Contenidos</a:t>
            </a:r>
            <a:endParaRPr lang="en-US" sz="4000" dirty="0"/>
          </a:p>
        </p:txBody>
      </p:sp>
      <p:sp>
        <p:nvSpPr>
          <p:cNvPr id="4" name="Shape 2"/>
          <p:cNvSpPr/>
          <p:nvPr/>
        </p:nvSpPr>
        <p:spPr>
          <a:xfrm>
            <a:off x="362857" y="1398511"/>
            <a:ext cx="870857" cy="36286"/>
          </a:xfrm>
          <a:custGeom>
            <a:avLst/>
            <a:gdLst/>
            <a:ahLst/>
            <a:cxnLst/>
            <a:rect l="l" t="t" r="r" b="b"/>
            <a:pathLst>
              <a:path w="870857" h="36286">
                <a:moveTo>
                  <a:pt x="0" y="0"/>
                </a:moveTo>
                <a:lnTo>
                  <a:pt x="870857" y="0"/>
                </a:lnTo>
                <a:lnTo>
                  <a:pt x="870857" y="36286"/>
                </a:lnTo>
                <a:lnTo>
                  <a:pt x="0" y="36286"/>
                </a:lnTo>
                <a:lnTo>
                  <a:pt x="0" y="0"/>
                </a:lnTo>
                <a:close/>
              </a:path>
            </a:pathLst>
          </a:custGeom>
          <a:solidFill>
            <a:srgbClr val="8B0000"/>
          </a:solidFill>
          <a:ln/>
        </p:spPr>
      </p:sp>
      <p:sp>
        <p:nvSpPr>
          <p:cNvPr id="5" name="Shape 3"/>
          <p:cNvSpPr/>
          <p:nvPr/>
        </p:nvSpPr>
        <p:spPr>
          <a:xfrm>
            <a:off x="380244" y="1681544"/>
            <a:ext cx="5569101" cy="1161143"/>
          </a:xfrm>
          <a:custGeom>
            <a:avLst/>
            <a:gdLst/>
            <a:ahLst/>
            <a:cxnLst/>
            <a:rect l="l" t="t" r="r" b="b"/>
            <a:pathLst>
              <a:path w="5569101" h="1161143">
                <a:moveTo>
                  <a:pt x="34774" y="0"/>
                </a:moveTo>
                <a:lnTo>
                  <a:pt x="5496530" y="0"/>
                </a:lnTo>
                <a:cubicBezTo>
                  <a:pt x="5536610" y="0"/>
                  <a:pt x="5569101" y="32491"/>
                  <a:pt x="5569101" y="72571"/>
                </a:cubicBezTo>
                <a:lnTo>
                  <a:pt x="5569101" y="1088571"/>
                </a:lnTo>
                <a:cubicBezTo>
                  <a:pt x="5569101" y="1128652"/>
                  <a:pt x="5536610" y="1161143"/>
                  <a:pt x="5496530" y="1161143"/>
                </a:cubicBezTo>
                <a:lnTo>
                  <a:pt x="34774" y="1161143"/>
                </a:lnTo>
                <a:cubicBezTo>
                  <a:pt x="15569" y="1161143"/>
                  <a:pt x="0" y="1145574"/>
                  <a:pt x="0" y="1126369"/>
                </a:cubicBezTo>
                <a:lnTo>
                  <a:pt x="0" y="34774"/>
                </a:lnTo>
                <a:cubicBezTo>
                  <a:pt x="0" y="15582"/>
                  <a:pt x="15582" y="0"/>
                  <a:pt x="34774" y="0"/>
                </a:cubicBezTo>
                <a:close/>
              </a:path>
            </a:pathLst>
          </a:custGeom>
          <a:solidFill>
            <a:srgbClr val="F9FAFB"/>
          </a:solidFill>
          <a:ln/>
        </p:spPr>
      </p:sp>
      <p:sp>
        <p:nvSpPr>
          <p:cNvPr id="6" name="Shape 4"/>
          <p:cNvSpPr/>
          <p:nvPr/>
        </p:nvSpPr>
        <p:spPr>
          <a:xfrm>
            <a:off x="380244" y="1681544"/>
            <a:ext cx="34774" cy="1161143"/>
          </a:xfrm>
          <a:custGeom>
            <a:avLst/>
            <a:gdLst/>
            <a:ahLst/>
            <a:cxnLst/>
            <a:rect l="l" t="t" r="r" b="b"/>
            <a:pathLst>
              <a:path w="34774" h="1161143">
                <a:moveTo>
                  <a:pt x="34774" y="0"/>
                </a:moveTo>
                <a:lnTo>
                  <a:pt x="34774" y="0"/>
                </a:lnTo>
                <a:lnTo>
                  <a:pt x="34774" y="1161143"/>
                </a:lnTo>
                <a:lnTo>
                  <a:pt x="34774" y="1161143"/>
                </a:lnTo>
                <a:cubicBezTo>
                  <a:pt x="15569" y="1161143"/>
                  <a:pt x="0" y="1145574"/>
                  <a:pt x="0" y="1126369"/>
                </a:cubicBezTo>
                <a:lnTo>
                  <a:pt x="0" y="34774"/>
                </a:lnTo>
                <a:cubicBezTo>
                  <a:pt x="0" y="15582"/>
                  <a:pt x="15582" y="0"/>
                  <a:pt x="34774" y="0"/>
                </a:cubicBezTo>
                <a:close/>
              </a:path>
            </a:pathLst>
          </a:custGeom>
          <a:solidFill>
            <a:srgbClr val="8B0000"/>
          </a:solidFill>
          <a:ln/>
        </p:spPr>
      </p:sp>
      <p:sp>
        <p:nvSpPr>
          <p:cNvPr id="7" name="Shape 5"/>
          <p:cNvSpPr/>
          <p:nvPr/>
        </p:nvSpPr>
        <p:spPr>
          <a:xfrm>
            <a:off x="506488" y="1790402"/>
            <a:ext cx="435429" cy="435429"/>
          </a:xfrm>
          <a:custGeom>
            <a:avLst/>
            <a:gdLst/>
            <a:ahLst/>
            <a:cxnLst/>
            <a:rect l="l" t="t" r="r" b="b"/>
            <a:pathLst>
              <a:path w="435429" h="435429">
                <a:moveTo>
                  <a:pt x="217714" y="0"/>
                </a:moveTo>
                <a:lnTo>
                  <a:pt x="217714" y="0"/>
                </a:lnTo>
                <a:cubicBezTo>
                  <a:pt x="337874" y="0"/>
                  <a:pt x="435429" y="97555"/>
                  <a:pt x="435429" y="217714"/>
                </a:cubicBezTo>
                <a:lnTo>
                  <a:pt x="435429" y="217714"/>
                </a:lnTo>
                <a:cubicBezTo>
                  <a:pt x="435429" y="337874"/>
                  <a:pt x="337874" y="435429"/>
                  <a:pt x="217714" y="435429"/>
                </a:cubicBezTo>
                <a:lnTo>
                  <a:pt x="217714" y="435429"/>
                </a:lnTo>
                <a:cubicBezTo>
                  <a:pt x="97555" y="435429"/>
                  <a:pt x="0" y="337874"/>
                  <a:pt x="0" y="217714"/>
                </a:cubicBezTo>
                <a:lnTo>
                  <a:pt x="0" y="217714"/>
                </a:lnTo>
                <a:cubicBezTo>
                  <a:pt x="0" y="97555"/>
                  <a:pt x="97555" y="0"/>
                  <a:pt x="217714" y="0"/>
                </a:cubicBezTo>
                <a:close/>
              </a:path>
            </a:pathLst>
          </a:custGeom>
          <a:solidFill>
            <a:srgbClr val="8B0000"/>
          </a:solidFill>
          <a:ln/>
        </p:spPr>
      </p:sp>
      <p:sp>
        <p:nvSpPr>
          <p:cNvPr id="8" name="Text 6"/>
          <p:cNvSpPr/>
          <p:nvPr/>
        </p:nvSpPr>
        <p:spPr>
          <a:xfrm>
            <a:off x="461131" y="1790402"/>
            <a:ext cx="526143" cy="435429"/>
          </a:xfrm>
          <a:prstGeom prst="rect">
            <a:avLst/>
          </a:prstGeom>
          <a:noFill/>
          <a:ln/>
        </p:spPr>
        <p:txBody>
          <a:bodyPr wrap="square" lIns="0" tIns="0" rIns="0" bIns="0" rtlCol="0" anchor="ctr"/>
          <a:lstStyle/>
          <a:p>
            <a:pPr algn="ctr">
              <a:lnSpc>
                <a:spcPct val="120000"/>
              </a:lnSpc>
            </a:pPr>
            <a:r>
              <a:rPr lang="en-US" sz="1600" b="1" dirty="0">
                <a:solidFill>
                  <a:srgbClr val="FFFFFF"/>
                </a:solidFill>
                <a:latin typeface="Sorts Mill Goudy" pitchFamily="34" charset="0"/>
                <a:ea typeface="Sorts Mill Goudy" pitchFamily="34" charset="-122"/>
                <a:cs typeface="Sorts Mill Goudy" pitchFamily="34" charset="-120"/>
              </a:rPr>
              <a:t>I</a:t>
            </a:r>
            <a:endParaRPr lang="en-US" sz="1600" dirty="0"/>
          </a:p>
        </p:txBody>
      </p:sp>
      <p:sp>
        <p:nvSpPr>
          <p:cNvPr id="9" name="Text 7"/>
          <p:cNvSpPr/>
          <p:nvPr/>
        </p:nvSpPr>
        <p:spPr>
          <a:xfrm>
            <a:off x="1087059" y="1971830"/>
            <a:ext cx="4118429" cy="254000"/>
          </a:xfrm>
          <a:prstGeom prst="rect">
            <a:avLst/>
          </a:prstGeom>
          <a:noFill/>
          <a:ln/>
        </p:spPr>
        <p:txBody>
          <a:bodyPr wrap="square" lIns="0" tIns="0" rIns="0" bIns="0" rtlCol="0" anchor="ctr"/>
          <a:lstStyle/>
          <a:p>
            <a:pPr>
              <a:lnSpc>
                <a:spcPct val="120000"/>
              </a:lnSpc>
            </a:pPr>
            <a:r>
              <a:rPr lang="en-US" sz="2400" b="1" dirty="0">
                <a:solidFill>
                  <a:srgbClr val="1F2937"/>
                </a:solidFill>
                <a:latin typeface="Sorts Mill Goudy" pitchFamily="34" charset="0"/>
                <a:ea typeface="Sorts Mill Goudy" pitchFamily="34" charset="-122"/>
                <a:cs typeface="Sorts Mill Goudy" pitchFamily="34" charset="-120"/>
              </a:rPr>
              <a:t>Fundamentos Teóricos</a:t>
            </a:r>
            <a:endParaRPr lang="en-US" sz="2400" dirty="0"/>
          </a:p>
        </p:txBody>
      </p:sp>
      <p:sp>
        <p:nvSpPr>
          <p:cNvPr id="10" name="Text 8"/>
          <p:cNvSpPr/>
          <p:nvPr/>
        </p:nvSpPr>
        <p:spPr>
          <a:xfrm>
            <a:off x="1087059" y="2225831"/>
            <a:ext cx="4100286" cy="580571"/>
          </a:xfrm>
          <a:prstGeom prst="rect">
            <a:avLst/>
          </a:prstGeom>
          <a:noFill/>
          <a:ln/>
        </p:spPr>
        <p:txBody>
          <a:bodyPr wrap="square" lIns="0" tIns="0" rIns="0" bIns="0" rtlCol="0" anchor="ctr"/>
          <a:lstStyle/>
          <a:p>
            <a:pPr>
              <a:lnSpc>
                <a:spcPct val="120000"/>
              </a:lnSpc>
            </a:pPr>
            <a:r>
              <a:rPr lang="en-US" sz="2000" dirty="0">
                <a:latin typeface="Sorts Mill Goudy" pitchFamily="34" charset="0"/>
                <a:ea typeface="Sorts Mill Goudy" pitchFamily="34" charset="-122"/>
                <a:cs typeface="Sorts Mill Goudy" pitchFamily="34" charset="-120"/>
              </a:rPr>
              <a:t>Las bases marxistas para comprender la evolución del capitalismo</a:t>
            </a:r>
            <a:endParaRPr lang="en-US" sz="2000" dirty="0"/>
          </a:p>
        </p:txBody>
      </p:sp>
      <p:sp>
        <p:nvSpPr>
          <p:cNvPr id="11" name="Shape 9"/>
          <p:cNvSpPr/>
          <p:nvPr/>
        </p:nvSpPr>
        <p:spPr>
          <a:xfrm>
            <a:off x="352651" y="2951543"/>
            <a:ext cx="5569101" cy="1161143"/>
          </a:xfrm>
          <a:custGeom>
            <a:avLst/>
            <a:gdLst/>
            <a:ahLst/>
            <a:cxnLst/>
            <a:rect l="l" t="t" r="r" b="b"/>
            <a:pathLst>
              <a:path w="5569101" h="1161143">
                <a:moveTo>
                  <a:pt x="34774" y="0"/>
                </a:moveTo>
                <a:lnTo>
                  <a:pt x="5496530" y="0"/>
                </a:lnTo>
                <a:cubicBezTo>
                  <a:pt x="5536610" y="0"/>
                  <a:pt x="5569101" y="32491"/>
                  <a:pt x="5569101" y="72571"/>
                </a:cubicBezTo>
                <a:lnTo>
                  <a:pt x="5569101" y="1088571"/>
                </a:lnTo>
                <a:cubicBezTo>
                  <a:pt x="5569101" y="1128652"/>
                  <a:pt x="5536610" y="1161143"/>
                  <a:pt x="5496530" y="1161143"/>
                </a:cubicBezTo>
                <a:lnTo>
                  <a:pt x="34774" y="1161143"/>
                </a:lnTo>
                <a:cubicBezTo>
                  <a:pt x="15569" y="1161143"/>
                  <a:pt x="0" y="1145574"/>
                  <a:pt x="0" y="1126369"/>
                </a:cubicBezTo>
                <a:lnTo>
                  <a:pt x="0" y="34774"/>
                </a:lnTo>
                <a:cubicBezTo>
                  <a:pt x="0" y="15582"/>
                  <a:pt x="15582" y="0"/>
                  <a:pt x="34774" y="0"/>
                </a:cubicBezTo>
                <a:close/>
              </a:path>
            </a:pathLst>
          </a:custGeom>
          <a:solidFill>
            <a:srgbClr val="F9FAFB"/>
          </a:solidFill>
          <a:ln/>
        </p:spPr>
      </p:sp>
      <p:sp>
        <p:nvSpPr>
          <p:cNvPr id="12" name="Shape 10"/>
          <p:cNvSpPr/>
          <p:nvPr/>
        </p:nvSpPr>
        <p:spPr>
          <a:xfrm>
            <a:off x="380244" y="2951544"/>
            <a:ext cx="34774" cy="1161143"/>
          </a:xfrm>
          <a:custGeom>
            <a:avLst/>
            <a:gdLst/>
            <a:ahLst/>
            <a:cxnLst/>
            <a:rect l="l" t="t" r="r" b="b"/>
            <a:pathLst>
              <a:path w="34774" h="1161143">
                <a:moveTo>
                  <a:pt x="34774" y="0"/>
                </a:moveTo>
                <a:lnTo>
                  <a:pt x="34774" y="0"/>
                </a:lnTo>
                <a:lnTo>
                  <a:pt x="34774" y="1161143"/>
                </a:lnTo>
                <a:lnTo>
                  <a:pt x="34774" y="1161143"/>
                </a:lnTo>
                <a:cubicBezTo>
                  <a:pt x="15569" y="1161143"/>
                  <a:pt x="0" y="1145574"/>
                  <a:pt x="0" y="1126369"/>
                </a:cubicBezTo>
                <a:lnTo>
                  <a:pt x="0" y="34774"/>
                </a:lnTo>
                <a:cubicBezTo>
                  <a:pt x="0" y="15582"/>
                  <a:pt x="15582" y="0"/>
                  <a:pt x="34774" y="0"/>
                </a:cubicBezTo>
                <a:close/>
              </a:path>
            </a:pathLst>
          </a:custGeom>
          <a:solidFill>
            <a:srgbClr val="8B0000"/>
          </a:solidFill>
          <a:ln/>
        </p:spPr>
      </p:sp>
      <p:sp>
        <p:nvSpPr>
          <p:cNvPr id="13" name="Shape 11"/>
          <p:cNvSpPr/>
          <p:nvPr/>
        </p:nvSpPr>
        <p:spPr>
          <a:xfrm>
            <a:off x="506488" y="3060401"/>
            <a:ext cx="435429" cy="435429"/>
          </a:xfrm>
          <a:custGeom>
            <a:avLst/>
            <a:gdLst/>
            <a:ahLst/>
            <a:cxnLst/>
            <a:rect l="l" t="t" r="r" b="b"/>
            <a:pathLst>
              <a:path w="435429" h="435429">
                <a:moveTo>
                  <a:pt x="217714" y="0"/>
                </a:moveTo>
                <a:lnTo>
                  <a:pt x="217714" y="0"/>
                </a:lnTo>
                <a:cubicBezTo>
                  <a:pt x="337874" y="0"/>
                  <a:pt x="435429" y="97555"/>
                  <a:pt x="435429" y="217714"/>
                </a:cubicBezTo>
                <a:lnTo>
                  <a:pt x="435429" y="217714"/>
                </a:lnTo>
                <a:cubicBezTo>
                  <a:pt x="435429" y="337874"/>
                  <a:pt x="337874" y="435429"/>
                  <a:pt x="217714" y="435429"/>
                </a:cubicBezTo>
                <a:lnTo>
                  <a:pt x="217714" y="435429"/>
                </a:lnTo>
                <a:cubicBezTo>
                  <a:pt x="97555" y="435429"/>
                  <a:pt x="0" y="337874"/>
                  <a:pt x="0" y="217714"/>
                </a:cubicBezTo>
                <a:lnTo>
                  <a:pt x="0" y="217714"/>
                </a:lnTo>
                <a:cubicBezTo>
                  <a:pt x="0" y="97555"/>
                  <a:pt x="97555" y="0"/>
                  <a:pt x="217714" y="0"/>
                </a:cubicBezTo>
                <a:close/>
              </a:path>
            </a:pathLst>
          </a:custGeom>
          <a:solidFill>
            <a:srgbClr val="8B0000"/>
          </a:solidFill>
          <a:ln/>
        </p:spPr>
      </p:sp>
      <p:sp>
        <p:nvSpPr>
          <p:cNvPr id="14" name="Text 12"/>
          <p:cNvSpPr/>
          <p:nvPr/>
        </p:nvSpPr>
        <p:spPr>
          <a:xfrm>
            <a:off x="461131" y="3060401"/>
            <a:ext cx="526143" cy="435429"/>
          </a:xfrm>
          <a:prstGeom prst="rect">
            <a:avLst/>
          </a:prstGeom>
          <a:noFill/>
          <a:ln/>
        </p:spPr>
        <p:txBody>
          <a:bodyPr wrap="square" lIns="0" tIns="0" rIns="0" bIns="0" rtlCol="0" anchor="ctr"/>
          <a:lstStyle/>
          <a:p>
            <a:pPr algn="ctr">
              <a:lnSpc>
                <a:spcPct val="120000"/>
              </a:lnSpc>
            </a:pPr>
            <a:r>
              <a:rPr lang="en-US" sz="1600" b="1" dirty="0">
                <a:solidFill>
                  <a:srgbClr val="FFFFFF"/>
                </a:solidFill>
                <a:latin typeface="Sorts Mill Goudy" pitchFamily="34" charset="0"/>
                <a:ea typeface="Sorts Mill Goudy" pitchFamily="34" charset="-122"/>
                <a:cs typeface="Sorts Mill Goudy" pitchFamily="34" charset="-120"/>
              </a:rPr>
              <a:t>II</a:t>
            </a:r>
            <a:endParaRPr lang="en-US" sz="1600" dirty="0"/>
          </a:p>
        </p:txBody>
      </p:sp>
      <p:sp>
        <p:nvSpPr>
          <p:cNvPr id="15" name="Text 13"/>
          <p:cNvSpPr/>
          <p:nvPr/>
        </p:nvSpPr>
        <p:spPr>
          <a:xfrm>
            <a:off x="1087059" y="3241830"/>
            <a:ext cx="3492500" cy="254000"/>
          </a:xfrm>
          <a:prstGeom prst="rect">
            <a:avLst/>
          </a:prstGeom>
          <a:noFill/>
          <a:ln/>
        </p:spPr>
        <p:txBody>
          <a:bodyPr wrap="square" lIns="0" tIns="0" rIns="0" bIns="0" rtlCol="0" anchor="ctr"/>
          <a:lstStyle/>
          <a:p>
            <a:pPr>
              <a:lnSpc>
                <a:spcPct val="120000"/>
              </a:lnSpc>
            </a:pPr>
            <a:r>
              <a:rPr lang="en-US" sz="2400" b="1" dirty="0">
                <a:solidFill>
                  <a:srgbClr val="1F2937"/>
                </a:solidFill>
                <a:latin typeface="Sorts Mill Goudy" pitchFamily="34" charset="0"/>
                <a:ea typeface="Sorts Mill Goudy" pitchFamily="34" charset="-122"/>
                <a:cs typeface="Sorts Mill Goudy" pitchFamily="34" charset="-120"/>
              </a:rPr>
              <a:t>Acumulación Primitiva</a:t>
            </a:r>
            <a:endParaRPr lang="en-US" sz="2400" dirty="0"/>
          </a:p>
        </p:txBody>
      </p:sp>
      <p:sp>
        <p:nvSpPr>
          <p:cNvPr id="16" name="Text 14"/>
          <p:cNvSpPr/>
          <p:nvPr/>
        </p:nvSpPr>
        <p:spPr>
          <a:xfrm>
            <a:off x="1087059" y="3640971"/>
            <a:ext cx="3474357" cy="544287"/>
          </a:xfrm>
          <a:prstGeom prst="rect">
            <a:avLst/>
          </a:prstGeom>
          <a:noFill/>
          <a:ln/>
        </p:spPr>
        <p:txBody>
          <a:bodyPr wrap="square" lIns="0" tIns="0" rIns="0" bIns="0" rtlCol="0" anchor="ctr"/>
          <a:lstStyle/>
          <a:p>
            <a:pPr>
              <a:lnSpc>
                <a:spcPct val="120000"/>
              </a:lnSpc>
            </a:pPr>
            <a:r>
              <a:rPr lang="en-US" sz="2000" dirty="0">
                <a:latin typeface="Sorts Mill Goudy" pitchFamily="34" charset="0"/>
                <a:ea typeface="Sorts Mill Goudy" pitchFamily="34" charset="-122"/>
                <a:cs typeface="Sorts Mill Goudy" pitchFamily="34" charset="-120"/>
              </a:rPr>
              <a:t>La violencia como comadrona de la sociedad capitalista</a:t>
            </a:r>
            <a:endParaRPr lang="en-US" sz="2000" dirty="0"/>
          </a:p>
        </p:txBody>
      </p:sp>
      <p:sp>
        <p:nvSpPr>
          <p:cNvPr id="17" name="Shape 15"/>
          <p:cNvSpPr/>
          <p:nvPr/>
        </p:nvSpPr>
        <p:spPr>
          <a:xfrm>
            <a:off x="380244" y="4221544"/>
            <a:ext cx="5569101" cy="1161143"/>
          </a:xfrm>
          <a:custGeom>
            <a:avLst/>
            <a:gdLst/>
            <a:ahLst/>
            <a:cxnLst/>
            <a:rect l="l" t="t" r="r" b="b"/>
            <a:pathLst>
              <a:path w="5569101" h="1161143">
                <a:moveTo>
                  <a:pt x="34774" y="0"/>
                </a:moveTo>
                <a:lnTo>
                  <a:pt x="5496530" y="0"/>
                </a:lnTo>
                <a:cubicBezTo>
                  <a:pt x="5536610" y="0"/>
                  <a:pt x="5569101" y="32491"/>
                  <a:pt x="5569101" y="72571"/>
                </a:cubicBezTo>
                <a:lnTo>
                  <a:pt x="5569101" y="1088571"/>
                </a:lnTo>
                <a:cubicBezTo>
                  <a:pt x="5569101" y="1128652"/>
                  <a:pt x="5536610" y="1161143"/>
                  <a:pt x="5496530" y="1161143"/>
                </a:cubicBezTo>
                <a:lnTo>
                  <a:pt x="34774" y="1161143"/>
                </a:lnTo>
                <a:cubicBezTo>
                  <a:pt x="15569" y="1161143"/>
                  <a:pt x="0" y="1145574"/>
                  <a:pt x="0" y="1126369"/>
                </a:cubicBezTo>
                <a:lnTo>
                  <a:pt x="0" y="34774"/>
                </a:lnTo>
                <a:cubicBezTo>
                  <a:pt x="0" y="15582"/>
                  <a:pt x="15582" y="0"/>
                  <a:pt x="34774" y="0"/>
                </a:cubicBezTo>
                <a:close/>
              </a:path>
            </a:pathLst>
          </a:custGeom>
          <a:solidFill>
            <a:srgbClr val="F9FAFB"/>
          </a:solidFill>
          <a:ln/>
        </p:spPr>
      </p:sp>
      <p:sp>
        <p:nvSpPr>
          <p:cNvPr id="18" name="Shape 16"/>
          <p:cNvSpPr/>
          <p:nvPr/>
        </p:nvSpPr>
        <p:spPr>
          <a:xfrm>
            <a:off x="380244" y="4221544"/>
            <a:ext cx="34774" cy="1161143"/>
          </a:xfrm>
          <a:custGeom>
            <a:avLst/>
            <a:gdLst/>
            <a:ahLst/>
            <a:cxnLst/>
            <a:rect l="l" t="t" r="r" b="b"/>
            <a:pathLst>
              <a:path w="34774" h="1161143">
                <a:moveTo>
                  <a:pt x="34774" y="0"/>
                </a:moveTo>
                <a:lnTo>
                  <a:pt x="34774" y="0"/>
                </a:lnTo>
                <a:lnTo>
                  <a:pt x="34774" y="1161143"/>
                </a:lnTo>
                <a:lnTo>
                  <a:pt x="34774" y="1161143"/>
                </a:lnTo>
                <a:cubicBezTo>
                  <a:pt x="15569" y="1161143"/>
                  <a:pt x="0" y="1145574"/>
                  <a:pt x="0" y="1126369"/>
                </a:cubicBezTo>
                <a:lnTo>
                  <a:pt x="0" y="34774"/>
                </a:lnTo>
                <a:cubicBezTo>
                  <a:pt x="0" y="15582"/>
                  <a:pt x="15582" y="0"/>
                  <a:pt x="34774" y="0"/>
                </a:cubicBezTo>
                <a:close/>
              </a:path>
            </a:pathLst>
          </a:custGeom>
          <a:solidFill>
            <a:srgbClr val="8B0000"/>
          </a:solidFill>
          <a:ln/>
        </p:spPr>
      </p:sp>
      <p:sp>
        <p:nvSpPr>
          <p:cNvPr id="19" name="Shape 17"/>
          <p:cNvSpPr/>
          <p:nvPr/>
        </p:nvSpPr>
        <p:spPr>
          <a:xfrm>
            <a:off x="506488" y="4330401"/>
            <a:ext cx="435429" cy="435429"/>
          </a:xfrm>
          <a:custGeom>
            <a:avLst/>
            <a:gdLst/>
            <a:ahLst/>
            <a:cxnLst/>
            <a:rect l="l" t="t" r="r" b="b"/>
            <a:pathLst>
              <a:path w="435429" h="435429">
                <a:moveTo>
                  <a:pt x="217714" y="0"/>
                </a:moveTo>
                <a:lnTo>
                  <a:pt x="217714" y="0"/>
                </a:lnTo>
                <a:cubicBezTo>
                  <a:pt x="337874" y="0"/>
                  <a:pt x="435429" y="97555"/>
                  <a:pt x="435429" y="217714"/>
                </a:cubicBezTo>
                <a:lnTo>
                  <a:pt x="435429" y="217714"/>
                </a:lnTo>
                <a:cubicBezTo>
                  <a:pt x="435429" y="337874"/>
                  <a:pt x="337874" y="435429"/>
                  <a:pt x="217714" y="435429"/>
                </a:cubicBezTo>
                <a:lnTo>
                  <a:pt x="217714" y="435429"/>
                </a:lnTo>
                <a:cubicBezTo>
                  <a:pt x="97555" y="435429"/>
                  <a:pt x="0" y="337874"/>
                  <a:pt x="0" y="217714"/>
                </a:cubicBezTo>
                <a:lnTo>
                  <a:pt x="0" y="217714"/>
                </a:lnTo>
                <a:cubicBezTo>
                  <a:pt x="0" y="97555"/>
                  <a:pt x="97555" y="0"/>
                  <a:pt x="217714" y="0"/>
                </a:cubicBezTo>
                <a:close/>
              </a:path>
            </a:pathLst>
          </a:custGeom>
          <a:solidFill>
            <a:srgbClr val="8B0000"/>
          </a:solidFill>
          <a:ln/>
        </p:spPr>
      </p:sp>
      <p:sp>
        <p:nvSpPr>
          <p:cNvPr id="20" name="Text 18"/>
          <p:cNvSpPr/>
          <p:nvPr/>
        </p:nvSpPr>
        <p:spPr>
          <a:xfrm>
            <a:off x="461131" y="4330401"/>
            <a:ext cx="526143" cy="435429"/>
          </a:xfrm>
          <a:prstGeom prst="rect">
            <a:avLst/>
          </a:prstGeom>
          <a:noFill/>
          <a:ln/>
        </p:spPr>
        <p:txBody>
          <a:bodyPr wrap="square" lIns="0" tIns="0" rIns="0" bIns="0" rtlCol="0" anchor="ctr"/>
          <a:lstStyle/>
          <a:p>
            <a:pPr algn="ctr">
              <a:lnSpc>
                <a:spcPct val="120000"/>
              </a:lnSpc>
            </a:pPr>
            <a:r>
              <a:rPr lang="en-US" sz="1600" b="1" dirty="0">
                <a:solidFill>
                  <a:srgbClr val="FFFFFF"/>
                </a:solidFill>
                <a:latin typeface="Sorts Mill Goudy" pitchFamily="34" charset="0"/>
                <a:ea typeface="Sorts Mill Goudy" pitchFamily="34" charset="-122"/>
                <a:cs typeface="Sorts Mill Goudy" pitchFamily="34" charset="-120"/>
              </a:rPr>
              <a:t>III</a:t>
            </a:r>
            <a:endParaRPr lang="en-US" sz="1600" dirty="0"/>
          </a:p>
        </p:txBody>
      </p:sp>
      <p:sp>
        <p:nvSpPr>
          <p:cNvPr id="21" name="Text 19"/>
          <p:cNvSpPr/>
          <p:nvPr/>
        </p:nvSpPr>
        <p:spPr>
          <a:xfrm>
            <a:off x="1087058" y="4330401"/>
            <a:ext cx="3474357" cy="435429"/>
          </a:xfrm>
          <a:prstGeom prst="rect">
            <a:avLst/>
          </a:prstGeom>
          <a:noFill/>
          <a:ln/>
        </p:spPr>
        <p:txBody>
          <a:bodyPr wrap="square" lIns="0" tIns="0" rIns="0" bIns="0" rtlCol="0" anchor="ctr"/>
          <a:lstStyle/>
          <a:p>
            <a:pPr>
              <a:lnSpc>
                <a:spcPct val="120000"/>
              </a:lnSpc>
            </a:pPr>
            <a:r>
              <a:rPr lang="en-US" sz="2400" b="1" dirty="0">
                <a:solidFill>
                  <a:srgbClr val="1F2937"/>
                </a:solidFill>
                <a:latin typeface="Sorts Mill Goudy" pitchFamily="34" charset="0"/>
                <a:ea typeface="Sorts Mill Goudy" pitchFamily="34" charset="-122"/>
                <a:cs typeface="Sorts Mill Goudy" pitchFamily="34" charset="-120"/>
              </a:rPr>
              <a:t>Contradicciones Internas</a:t>
            </a:r>
            <a:endParaRPr lang="en-US" sz="2400" dirty="0"/>
          </a:p>
        </p:txBody>
      </p:sp>
      <p:sp>
        <p:nvSpPr>
          <p:cNvPr id="22" name="Text 20"/>
          <p:cNvSpPr/>
          <p:nvPr/>
        </p:nvSpPr>
        <p:spPr>
          <a:xfrm>
            <a:off x="1068916" y="4783971"/>
            <a:ext cx="4118429" cy="471715"/>
          </a:xfrm>
          <a:prstGeom prst="rect">
            <a:avLst/>
          </a:prstGeom>
          <a:noFill/>
          <a:ln/>
        </p:spPr>
        <p:txBody>
          <a:bodyPr wrap="square" lIns="0" tIns="0" rIns="0" bIns="0" rtlCol="0" anchor="ctr"/>
          <a:lstStyle/>
          <a:p>
            <a:pPr>
              <a:lnSpc>
                <a:spcPct val="120000"/>
              </a:lnSpc>
            </a:pPr>
            <a:r>
              <a:rPr lang="en-US" sz="2000" dirty="0">
                <a:latin typeface="Sorts Mill Goudy" pitchFamily="34" charset="0"/>
                <a:ea typeface="Sorts Mill Goudy" pitchFamily="34" charset="-122"/>
                <a:cs typeface="Sorts Mill Goudy" pitchFamily="34" charset="-120"/>
              </a:rPr>
              <a:t>Las leyes del movimiento capitalista</a:t>
            </a:r>
            <a:endParaRPr lang="en-US" sz="2000" dirty="0"/>
          </a:p>
        </p:txBody>
      </p:sp>
      <p:sp>
        <p:nvSpPr>
          <p:cNvPr id="23" name="Shape 21"/>
          <p:cNvSpPr/>
          <p:nvPr/>
        </p:nvSpPr>
        <p:spPr>
          <a:xfrm>
            <a:off x="380244" y="5491544"/>
            <a:ext cx="5569101" cy="1161143"/>
          </a:xfrm>
          <a:custGeom>
            <a:avLst/>
            <a:gdLst/>
            <a:ahLst/>
            <a:cxnLst/>
            <a:rect l="l" t="t" r="r" b="b"/>
            <a:pathLst>
              <a:path w="5569101" h="1161143">
                <a:moveTo>
                  <a:pt x="34774" y="0"/>
                </a:moveTo>
                <a:lnTo>
                  <a:pt x="5496530" y="0"/>
                </a:lnTo>
                <a:cubicBezTo>
                  <a:pt x="5536610" y="0"/>
                  <a:pt x="5569101" y="32491"/>
                  <a:pt x="5569101" y="72571"/>
                </a:cubicBezTo>
                <a:lnTo>
                  <a:pt x="5569101" y="1088571"/>
                </a:lnTo>
                <a:cubicBezTo>
                  <a:pt x="5569101" y="1128652"/>
                  <a:pt x="5536610" y="1161143"/>
                  <a:pt x="5496530" y="1161143"/>
                </a:cubicBezTo>
                <a:lnTo>
                  <a:pt x="34774" y="1161143"/>
                </a:lnTo>
                <a:cubicBezTo>
                  <a:pt x="15569" y="1161143"/>
                  <a:pt x="0" y="1145574"/>
                  <a:pt x="0" y="1126369"/>
                </a:cubicBezTo>
                <a:lnTo>
                  <a:pt x="0" y="34774"/>
                </a:lnTo>
                <a:cubicBezTo>
                  <a:pt x="0" y="15582"/>
                  <a:pt x="15582" y="0"/>
                  <a:pt x="34774" y="0"/>
                </a:cubicBezTo>
                <a:close/>
              </a:path>
            </a:pathLst>
          </a:custGeom>
          <a:solidFill>
            <a:srgbClr val="F9FAFB"/>
          </a:solidFill>
          <a:ln/>
        </p:spPr>
      </p:sp>
      <p:sp>
        <p:nvSpPr>
          <p:cNvPr id="24" name="Shape 22"/>
          <p:cNvSpPr/>
          <p:nvPr/>
        </p:nvSpPr>
        <p:spPr>
          <a:xfrm>
            <a:off x="380244" y="5491544"/>
            <a:ext cx="34774" cy="1161143"/>
          </a:xfrm>
          <a:custGeom>
            <a:avLst/>
            <a:gdLst/>
            <a:ahLst/>
            <a:cxnLst/>
            <a:rect l="l" t="t" r="r" b="b"/>
            <a:pathLst>
              <a:path w="34774" h="1161143">
                <a:moveTo>
                  <a:pt x="34774" y="0"/>
                </a:moveTo>
                <a:lnTo>
                  <a:pt x="34774" y="0"/>
                </a:lnTo>
                <a:lnTo>
                  <a:pt x="34774" y="1161143"/>
                </a:lnTo>
                <a:lnTo>
                  <a:pt x="34774" y="1161143"/>
                </a:lnTo>
                <a:cubicBezTo>
                  <a:pt x="15569" y="1161143"/>
                  <a:pt x="0" y="1145574"/>
                  <a:pt x="0" y="1126369"/>
                </a:cubicBezTo>
                <a:lnTo>
                  <a:pt x="0" y="34774"/>
                </a:lnTo>
                <a:cubicBezTo>
                  <a:pt x="0" y="15582"/>
                  <a:pt x="15582" y="0"/>
                  <a:pt x="34774" y="0"/>
                </a:cubicBezTo>
                <a:close/>
              </a:path>
            </a:pathLst>
          </a:custGeom>
          <a:solidFill>
            <a:srgbClr val="8B0000"/>
          </a:solidFill>
          <a:ln/>
        </p:spPr>
      </p:sp>
      <p:sp>
        <p:nvSpPr>
          <p:cNvPr id="25" name="Shape 23"/>
          <p:cNvSpPr/>
          <p:nvPr/>
        </p:nvSpPr>
        <p:spPr>
          <a:xfrm>
            <a:off x="506488" y="5600401"/>
            <a:ext cx="435429" cy="435429"/>
          </a:xfrm>
          <a:custGeom>
            <a:avLst/>
            <a:gdLst/>
            <a:ahLst/>
            <a:cxnLst/>
            <a:rect l="l" t="t" r="r" b="b"/>
            <a:pathLst>
              <a:path w="435429" h="435429">
                <a:moveTo>
                  <a:pt x="217714" y="0"/>
                </a:moveTo>
                <a:lnTo>
                  <a:pt x="217714" y="0"/>
                </a:lnTo>
                <a:cubicBezTo>
                  <a:pt x="337874" y="0"/>
                  <a:pt x="435429" y="97555"/>
                  <a:pt x="435429" y="217714"/>
                </a:cubicBezTo>
                <a:lnTo>
                  <a:pt x="435429" y="217714"/>
                </a:lnTo>
                <a:cubicBezTo>
                  <a:pt x="435429" y="337874"/>
                  <a:pt x="337874" y="435429"/>
                  <a:pt x="217714" y="435429"/>
                </a:cubicBezTo>
                <a:lnTo>
                  <a:pt x="217714" y="435429"/>
                </a:lnTo>
                <a:cubicBezTo>
                  <a:pt x="97555" y="435429"/>
                  <a:pt x="0" y="337874"/>
                  <a:pt x="0" y="217714"/>
                </a:cubicBezTo>
                <a:lnTo>
                  <a:pt x="0" y="217714"/>
                </a:lnTo>
                <a:cubicBezTo>
                  <a:pt x="0" y="97555"/>
                  <a:pt x="97555" y="0"/>
                  <a:pt x="217714" y="0"/>
                </a:cubicBezTo>
                <a:close/>
              </a:path>
            </a:pathLst>
          </a:custGeom>
          <a:solidFill>
            <a:srgbClr val="8B0000"/>
          </a:solidFill>
          <a:ln/>
        </p:spPr>
      </p:sp>
      <p:sp>
        <p:nvSpPr>
          <p:cNvPr id="26" name="Text 24"/>
          <p:cNvSpPr/>
          <p:nvPr/>
        </p:nvSpPr>
        <p:spPr>
          <a:xfrm>
            <a:off x="461131" y="5600401"/>
            <a:ext cx="526143" cy="435429"/>
          </a:xfrm>
          <a:prstGeom prst="rect">
            <a:avLst/>
          </a:prstGeom>
          <a:noFill/>
          <a:ln/>
        </p:spPr>
        <p:txBody>
          <a:bodyPr wrap="square" lIns="0" tIns="0" rIns="0" bIns="0" rtlCol="0" anchor="ctr"/>
          <a:lstStyle/>
          <a:p>
            <a:pPr algn="ctr">
              <a:lnSpc>
                <a:spcPct val="120000"/>
              </a:lnSpc>
            </a:pPr>
            <a:r>
              <a:rPr lang="en-US" sz="1600" b="1" dirty="0">
                <a:solidFill>
                  <a:srgbClr val="FFFFFF"/>
                </a:solidFill>
                <a:latin typeface="Sorts Mill Goudy" pitchFamily="34" charset="0"/>
                <a:ea typeface="Sorts Mill Goudy" pitchFamily="34" charset="-122"/>
                <a:cs typeface="Sorts Mill Goudy" pitchFamily="34" charset="-120"/>
              </a:rPr>
              <a:t>IV</a:t>
            </a:r>
            <a:endParaRPr lang="en-US" sz="1600" dirty="0"/>
          </a:p>
        </p:txBody>
      </p:sp>
      <p:sp>
        <p:nvSpPr>
          <p:cNvPr id="27" name="Text 25"/>
          <p:cNvSpPr/>
          <p:nvPr/>
        </p:nvSpPr>
        <p:spPr>
          <a:xfrm>
            <a:off x="1068916" y="5690976"/>
            <a:ext cx="3220357" cy="254000"/>
          </a:xfrm>
          <a:prstGeom prst="rect">
            <a:avLst/>
          </a:prstGeom>
          <a:noFill/>
          <a:ln/>
        </p:spPr>
        <p:txBody>
          <a:bodyPr wrap="square" lIns="0" tIns="0" rIns="0" bIns="0" rtlCol="0" anchor="ctr"/>
          <a:lstStyle/>
          <a:p>
            <a:pPr>
              <a:lnSpc>
                <a:spcPct val="120000"/>
              </a:lnSpc>
            </a:pPr>
            <a:r>
              <a:rPr lang="en-US" sz="2400" b="1" dirty="0">
                <a:solidFill>
                  <a:srgbClr val="1F2937"/>
                </a:solidFill>
                <a:latin typeface="Sorts Mill Goudy" pitchFamily="34" charset="0"/>
                <a:ea typeface="Sorts Mill Goudy" pitchFamily="34" charset="-122"/>
                <a:cs typeface="Sorts Mill Goudy" pitchFamily="34" charset="-120"/>
              </a:rPr>
              <a:t>Lenin y el Imperialismo</a:t>
            </a:r>
            <a:endParaRPr lang="en-US" sz="2400" dirty="0"/>
          </a:p>
        </p:txBody>
      </p:sp>
      <p:sp>
        <p:nvSpPr>
          <p:cNvPr id="28" name="Text 26"/>
          <p:cNvSpPr/>
          <p:nvPr/>
        </p:nvSpPr>
        <p:spPr>
          <a:xfrm>
            <a:off x="1087059" y="5963257"/>
            <a:ext cx="3202214" cy="578454"/>
          </a:xfrm>
          <a:prstGeom prst="rect">
            <a:avLst/>
          </a:prstGeom>
          <a:noFill/>
          <a:ln/>
        </p:spPr>
        <p:txBody>
          <a:bodyPr wrap="square" lIns="0" tIns="0" rIns="0" bIns="0" rtlCol="0" anchor="ctr"/>
          <a:lstStyle/>
          <a:p>
            <a:pPr>
              <a:lnSpc>
                <a:spcPct val="120000"/>
              </a:lnSpc>
            </a:pPr>
            <a:r>
              <a:rPr lang="en-US" sz="2000" dirty="0">
                <a:latin typeface="Sorts Mill Goudy" pitchFamily="34" charset="0"/>
                <a:ea typeface="Sorts Mill Goudy" pitchFamily="34" charset="-122"/>
                <a:cs typeface="Sorts Mill Goudy" pitchFamily="34" charset="-120"/>
              </a:rPr>
              <a:t>El imperialismo como fase superior del capitalismo</a:t>
            </a:r>
            <a:endParaRPr lang="en-US" sz="2000" dirty="0"/>
          </a:p>
        </p:txBody>
      </p:sp>
      <p:sp>
        <p:nvSpPr>
          <p:cNvPr id="29" name="Shape 27"/>
          <p:cNvSpPr/>
          <p:nvPr/>
        </p:nvSpPr>
        <p:spPr>
          <a:xfrm>
            <a:off x="6258530" y="1681544"/>
            <a:ext cx="5569101" cy="1161143"/>
          </a:xfrm>
          <a:custGeom>
            <a:avLst/>
            <a:gdLst/>
            <a:ahLst/>
            <a:cxnLst/>
            <a:rect l="l" t="t" r="r" b="b"/>
            <a:pathLst>
              <a:path w="5569101" h="1161143">
                <a:moveTo>
                  <a:pt x="34774" y="0"/>
                </a:moveTo>
                <a:lnTo>
                  <a:pt x="5496530" y="0"/>
                </a:lnTo>
                <a:cubicBezTo>
                  <a:pt x="5536610" y="0"/>
                  <a:pt x="5569101" y="32491"/>
                  <a:pt x="5569101" y="72571"/>
                </a:cubicBezTo>
                <a:lnTo>
                  <a:pt x="5569101" y="1088571"/>
                </a:lnTo>
                <a:cubicBezTo>
                  <a:pt x="5569101" y="1128652"/>
                  <a:pt x="5536610" y="1161143"/>
                  <a:pt x="5496530" y="1161143"/>
                </a:cubicBezTo>
                <a:lnTo>
                  <a:pt x="34774" y="1161143"/>
                </a:lnTo>
                <a:cubicBezTo>
                  <a:pt x="15569" y="1161143"/>
                  <a:pt x="0" y="1145574"/>
                  <a:pt x="0" y="1126369"/>
                </a:cubicBezTo>
                <a:lnTo>
                  <a:pt x="0" y="34774"/>
                </a:lnTo>
                <a:cubicBezTo>
                  <a:pt x="0" y="15582"/>
                  <a:pt x="15582" y="0"/>
                  <a:pt x="34774" y="0"/>
                </a:cubicBezTo>
                <a:close/>
              </a:path>
            </a:pathLst>
          </a:custGeom>
          <a:solidFill>
            <a:srgbClr val="F9FAFB"/>
          </a:solidFill>
          <a:ln/>
        </p:spPr>
      </p:sp>
      <p:sp>
        <p:nvSpPr>
          <p:cNvPr id="30" name="Shape 28"/>
          <p:cNvSpPr/>
          <p:nvPr/>
        </p:nvSpPr>
        <p:spPr>
          <a:xfrm>
            <a:off x="6258530" y="1681544"/>
            <a:ext cx="34774" cy="1161143"/>
          </a:xfrm>
          <a:custGeom>
            <a:avLst/>
            <a:gdLst/>
            <a:ahLst/>
            <a:cxnLst/>
            <a:rect l="l" t="t" r="r" b="b"/>
            <a:pathLst>
              <a:path w="34774" h="1161143">
                <a:moveTo>
                  <a:pt x="34774" y="0"/>
                </a:moveTo>
                <a:lnTo>
                  <a:pt x="34774" y="0"/>
                </a:lnTo>
                <a:lnTo>
                  <a:pt x="34774" y="1161143"/>
                </a:lnTo>
                <a:lnTo>
                  <a:pt x="34774" y="1161143"/>
                </a:lnTo>
                <a:cubicBezTo>
                  <a:pt x="15569" y="1161143"/>
                  <a:pt x="0" y="1145574"/>
                  <a:pt x="0" y="1126369"/>
                </a:cubicBezTo>
                <a:lnTo>
                  <a:pt x="0" y="34774"/>
                </a:lnTo>
                <a:cubicBezTo>
                  <a:pt x="0" y="15582"/>
                  <a:pt x="15582" y="0"/>
                  <a:pt x="34774" y="0"/>
                </a:cubicBezTo>
                <a:close/>
              </a:path>
            </a:pathLst>
          </a:custGeom>
          <a:solidFill>
            <a:srgbClr val="8B0000"/>
          </a:solidFill>
          <a:ln/>
        </p:spPr>
      </p:sp>
      <p:sp>
        <p:nvSpPr>
          <p:cNvPr id="31" name="Shape 29"/>
          <p:cNvSpPr/>
          <p:nvPr/>
        </p:nvSpPr>
        <p:spPr>
          <a:xfrm>
            <a:off x="6384774" y="1790402"/>
            <a:ext cx="435429" cy="435429"/>
          </a:xfrm>
          <a:custGeom>
            <a:avLst/>
            <a:gdLst/>
            <a:ahLst/>
            <a:cxnLst/>
            <a:rect l="l" t="t" r="r" b="b"/>
            <a:pathLst>
              <a:path w="435429" h="435429">
                <a:moveTo>
                  <a:pt x="217714" y="0"/>
                </a:moveTo>
                <a:lnTo>
                  <a:pt x="217714" y="0"/>
                </a:lnTo>
                <a:cubicBezTo>
                  <a:pt x="337874" y="0"/>
                  <a:pt x="435429" y="97555"/>
                  <a:pt x="435429" y="217714"/>
                </a:cubicBezTo>
                <a:lnTo>
                  <a:pt x="435429" y="217714"/>
                </a:lnTo>
                <a:cubicBezTo>
                  <a:pt x="435429" y="337874"/>
                  <a:pt x="337874" y="435429"/>
                  <a:pt x="217714" y="435429"/>
                </a:cubicBezTo>
                <a:lnTo>
                  <a:pt x="217714" y="435429"/>
                </a:lnTo>
                <a:cubicBezTo>
                  <a:pt x="97555" y="435429"/>
                  <a:pt x="0" y="337874"/>
                  <a:pt x="0" y="217714"/>
                </a:cubicBezTo>
                <a:lnTo>
                  <a:pt x="0" y="217714"/>
                </a:lnTo>
                <a:cubicBezTo>
                  <a:pt x="0" y="97555"/>
                  <a:pt x="97555" y="0"/>
                  <a:pt x="217714" y="0"/>
                </a:cubicBezTo>
                <a:close/>
              </a:path>
            </a:pathLst>
          </a:custGeom>
          <a:solidFill>
            <a:srgbClr val="8B0000"/>
          </a:solidFill>
          <a:ln/>
        </p:spPr>
      </p:sp>
      <p:sp>
        <p:nvSpPr>
          <p:cNvPr id="32" name="Text 30"/>
          <p:cNvSpPr/>
          <p:nvPr/>
        </p:nvSpPr>
        <p:spPr>
          <a:xfrm>
            <a:off x="6339416" y="1790402"/>
            <a:ext cx="526143" cy="435429"/>
          </a:xfrm>
          <a:prstGeom prst="rect">
            <a:avLst/>
          </a:prstGeom>
          <a:noFill/>
          <a:ln/>
        </p:spPr>
        <p:txBody>
          <a:bodyPr wrap="square" lIns="0" tIns="0" rIns="0" bIns="0" rtlCol="0" anchor="ctr"/>
          <a:lstStyle/>
          <a:p>
            <a:pPr algn="ctr">
              <a:lnSpc>
                <a:spcPct val="120000"/>
              </a:lnSpc>
            </a:pPr>
            <a:r>
              <a:rPr lang="en-US" sz="1600" b="1" dirty="0">
                <a:solidFill>
                  <a:srgbClr val="FFFFFF"/>
                </a:solidFill>
                <a:latin typeface="Sorts Mill Goudy" pitchFamily="34" charset="0"/>
                <a:ea typeface="Sorts Mill Goudy" pitchFamily="34" charset="-122"/>
                <a:cs typeface="Sorts Mill Goudy" pitchFamily="34" charset="-120"/>
              </a:rPr>
              <a:t>V</a:t>
            </a:r>
            <a:endParaRPr lang="en-US" sz="1600" dirty="0"/>
          </a:p>
        </p:txBody>
      </p:sp>
      <p:sp>
        <p:nvSpPr>
          <p:cNvPr id="33" name="Text 31"/>
          <p:cNvSpPr/>
          <p:nvPr/>
        </p:nvSpPr>
        <p:spPr>
          <a:xfrm>
            <a:off x="6965345" y="1750819"/>
            <a:ext cx="3480982" cy="544286"/>
          </a:xfrm>
          <a:prstGeom prst="rect">
            <a:avLst/>
          </a:prstGeom>
          <a:noFill/>
          <a:ln/>
        </p:spPr>
        <p:txBody>
          <a:bodyPr wrap="square" lIns="0" tIns="0" rIns="0" bIns="0" rtlCol="0" anchor="ctr"/>
          <a:lstStyle/>
          <a:p>
            <a:pPr>
              <a:lnSpc>
                <a:spcPct val="120000"/>
              </a:lnSpc>
            </a:pPr>
            <a:r>
              <a:rPr lang="en-US" sz="2400" b="1" dirty="0">
                <a:solidFill>
                  <a:srgbClr val="1F2937"/>
                </a:solidFill>
                <a:latin typeface="Sorts Mill Goudy" pitchFamily="34" charset="0"/>
                <a:ea typeface="Sorts Mill Goudy" pitchFamily="34" charset="-122"/>
                <a:cs typeface="Sorts Mill Goudy" pitchFamily="34" charset="-120"/>
              </a:rPr>
              <a:t>Capital Financiero</a:t>
            </a:r>
            <a:endParaRPr lang="en-US" sz="2400" dirty="0"/>
          </a:p>
        </p:txBody>
      </p:sp>
      <p:sp>
        <p:nvSpPr>
          <p:cNvPr id="34" name="Text 32"/>
          <p:cNvSpPr/>
          <p:nvPr/>
        </p:nvSpPr>
        <p:spPr>
          <a:xfrm>
            <a:off x="6965345" y="2370971"/>
            <a:ext cx="3020786" cy="544285"/>
          </a:xfrm>
          <a:prstGeom prst="rect">
            <a:avLst/>
          </a:prstGeom>
          <a:noFill/>
          <a:ln/>
        </p:spPr>
        <p:txBody>
          <a:bodyPr wrap="square" lIns="0" tIns="0" rIns="0" bIns="0" rtlCol="0" anchor="ctr"/>
          <a:lstStyle/>
          <a:p>
            <a:pPr>
              <a:lnSpc>
                <a:spcPct val="120000"/>
              </a:lnSpc>
            </a:pPr>
            <a:r>
              <a:rPr lang="en-US" sz="2000" dirty="0">
                <a:latin typeface="Sorts Mill Goudy" pitchFamily="34" charset="0"/>
                <a:ea typeface="Sorts Mill Goudy" pitchFamily="34" charset="-122"/>
                <a:cs typeface="Sorts Mill Goudy" pitchFamily="34" charset="-120"/>
              </a:rPr>
              <a:t>El dominio de la oligarquía financiera</a:t>
            </a:r>
            <a:endParaRPr lang="en-US" sz="2000" dirty="0"/>
          </a:p>
        </p:txBody>
      </p:sp>
      <p:sp>
        <p:nvSpPr>
          <p:cNvPr id="35" name="Shape 33"/>
          <p:cNvSpPr/>
          <p:nvPr/>
        </p:nvSpPr>
        <p:spPr>
          <a:xfrm>
            <a:off x="6258530" y="2951544"/>
            <a:ext cx="5569101" cy="1161143"/>
          </a:xfrm>
          <a:custGeom>
            <a:avLst/>
            <a:gdLst/>
            <a:ahLst/>
            <a:cxnLst/>
            <a:rect l="l" t="t" r="r" b="b"/>
            <a:pathLst>
              <a:path w="5569101" h="1161143">
                <a:moveTo>
                  <a:pt x="34774" y="0"/>
                </a:moveTo>
                <a:lnTo>
                  <a:pt x="5496530" y="0"/>
                </a:lnTo>
                <a:cubicBezTo>
                  <a:pt x="5536610" y="0"/>
                  <a:pt x="5569101" y="32491"/>
                  <a:pt x="5569101" y="72571"/>
                </a:cubicBezTo>
                <a:lnTo>
                  <a:pt x="5569101" y="1088571"/>
                </a:lnTo>
                <a:cubicBezTo>
                  <a:pt x="5569101" y="1128652"/>
                  <a:pt x="5536610" y="1161143"/>
                  <a:pt x="5496530" y="1161143"/>
                </a:cubicBezTo>
                <a:lnTo>
                  <a:pt x="34774" y="1161143"/>
                </a:lnTo>
                <a:cubicBezTo>
                  <a:pt x="15569" y="1161143"/>
                  <a:pt x="0" y="1145574"/>
                  <a:pt x="0" y="1126369"/>
                </a:cubicBezTo>
                <a:lnTo>
                  <a:pt x="0" y="34774"/>
                </a:lnTo>
                <a:cubicBezTo>
                  <a:pt x="0" y="15582"/>
                  <a:pt x="15582" y="0"/>
                  <a:pt x="34774" y="0"/>
                </a:cubicBezTo>
                <a:close/>
              </a:path>
            </a:pathLst>
          </a:custGeom>
          <a:solidFill>
            <a:srgbClr val="F9FAFB"/>
          </a:solidFill>
          <a:ln/>
        </p:spPr>
      </p:sp>
      <p:sp>
        <p:nvSpPr>
          <p:cNvPr id="36" name="Shape 34"/>
          <p:cNvSpPr/>
          <p:nvPr/>
        </p:nvSpPr>
        <p:spPr>
          <a:xfrm>
            <a:off x="6258530" y="2951544"/>
            <a:ext cx="34774" cy="1161143"/>
          </a:xfrm>
          <a:custGeom>
            <a:avLst/>
            <a:gdLst/>
            <a:ahLst/>
            <a:cxnLst/>
            <a:rect l="l" t="t" r="r" b="b"/>
            <a:pathLst>
              <a:path w="34774" h="1161143">
                <a:moveTo>
                  <a:pt x="34774" y="0"/>
                </a:moveTo>
                <a:lnTo>
                  <a:pt x="34774" y="0"/>
                </a:lnTo>
                <a:lnTo>
                  <a:pt x="34774" y="1161143"/>
                </a:lnTo>
                <a:lnTo>
                  <a:pt x="34774" y="1161143"/>
                </a:lnTo>
                <a:cubicBezTo>
                  <a:pt x="15569" y="1161143"/>
                  <a:pt x="0" y="1145574"/>
                  <a:pt x="0" y="1126369"/>
                </a:cubicBezTo>
                <a:lnTo>
                  <a:pt x="0" y="34774"/>
                </a:lnTo>
                <a:cubicBezTo>
                  <a:pt x="0" y="15582"/>
                  <a:pt x="15582" y="0"/>
                  <a:pt x="34774" y="0"/>
                </a:cubicBezTo>
                <a:close/>
              </a:path>
            </a:pathLst>
          </a:custGeom>
          <a:solidFill>
            <a:srgbClr val="8B0000"/>
          </a:solidFill>
          <a:ln/>
        </p:spPr>
      </p:sp>
      <p:sp>
        <p:nvSpPr>
          <p:cNvPr id="37" name="Shape 35"/>
          <p:cNvSpPr/>
          <p:nvPr/>
        </p:nvSpPr>
        <p:spPr>
          <a:xfrm>
            <a:off x="6384774" y="3060401"/>
            <a:ext cx="435429" cy="435429"/>
          </a:xfrm>
          <a:custGeom>
            <a:avLst/>
            <a:gdLst/>
            <a:ahLst/>
            <a:cxnLst/>
            <a:rect l="l" t="t" r="r" b="b"/>
            <a:pathLst>
              <a:path w="435429" h="435429">
                <a:moveTo>
                  <a:pt x="217714" y="0"/>
                </a:moveTo>
                <a:lnTo>
                  <a:pt x="217714" y="0"/>
                </a:lnTo>
                <a:cubicBezTo>
                  <a:pt x="337874" y="0"/>
                  <a:pt x="435429" y="97555"/>
                  <a:pt x="435429" y="217714"/>
                </a:cubicBezTo>
                <a:lnTo>
                  <a:pt x="435429" y="217714"/>
                </a:lnTo>
                <a:cubicBezTo>
                  <a:pt x="435429" y="337874"/>
                  <a:pt x="337874" y="435429"/>
                  <a:pt x="217714" y="435429"/>
                </a:cubicBezTo>
                <a:lnTo>
                  <a:pt x="217714" y="435429"/>
                </a:lnTo>
                <a:cubicBezTo>
                  <a:pt x="97555" y="435429"/>
                  <a:pt x="0" y="337874"/>
                  <a:pt x="0" y="217714"/>
                </a:cubicBezTo>
                <a:lnTo>
                  <a:pt x="0" y="217714"/>
                </a:lnTo>
                <a:cubicBezTo>
                  <a:pt x="0" y="97555"/>
                  <a:pt x="97555" y="0"/>
                  <a:pt x="217714" y="0"/>
                </a:cubicBezTo>
                <a:close/>
              </a:path>
            </a:pathLst>
          </a:custGeom>
          <a:solidFill>
            <a:srgbClr val="8B0000"/>
          </a:solidFill>
          <a:ln/>
        </p:spPr>
      </p:sp>
      <p:sp>
        <p:nvSpPr>
          <p:cNvPr id="38" name="Text 36"/>
          <p:cNvSpPr/>
          <p:nvPr/>
        </p:nvSpPr>
        <p:spPr>
          <a:xfrm>
            <a:off x="6339416" y="3060401"/>
            <a:ext cx="526143" cy="435429"/>
          </a:xfrm>
          <a:prstGeom prst="rect">
            <a:avLst/>
          </a:prstGeom>
          <a:noFill/>
          <a:ln/>
        </p:spPr>
        <p:txBody>
          <a:bodyPr wrap="square" lIns="0" tIns="0" rIns="0" bIns="0" rtlCol="0" anchor="ctr"/>
          <a:lstStyle/>
          <a:p>
            <a:pPr algn="ctr">
              <a:lnSpc>
                <a:spcPct val="120000"/>
              </a:lnSpc>
            </a:pPr>
            <a:r>
              <a:rPr lang="en-US" sz="1600" b="1" dirty="0">
                <a:solidFill>
                  <a:srgbClr val="FFFFFF"/>
                </a:solidFill>
                <a:latin typeface="Sorts Mill Goudy" pitchFamily="34" charset="0"/>
                <a:ea typeface="Sorts Mill Goudy" pitchFamily="34" charset="-122"/>
                <a:cs typeface="Sorts Mill Goudy" pitchFamily="34" charset="-120"/>
              </a:rPr>
              <a:t>VI</a:t>
            </a:r>
            <a:endParaRPr lang="en-US" sz="1600" dirty="0"/>
          </a:p>
        </p:txBody>
      </p:sp>
      <p:sp>
        <p:nvSpPr>
          <p:cNvPr id="39" name="Text 37"/>
          <p:cNvSpPr/>
          <p:nvPr/>
        </p:nvSpPr>
        <p:spPr>
          <a:xfrm>
            <a:off x="6965345" y="3060398"/>
            <a:ext cx="4208208" cy="435432"/>
          </a:xfrm>
          <a:prstGeom prst="rect">
            <a:avLst/>
          </a:prstGeom>
          <a:noFill/>
          <a:ln/>
        </p:spPr>
        <p:txBody>
          <a:bodyPr wrap="square" lIns="0" tIns="0" rIns="0" bIns="0" rtlCol="0" anchor="ctr"/>
          <a:lstStyle/>
          <a:p>
            <a:pPr>
              <a:lnSpc>
                <a:spcPct val="120000"/>
              </a:lnSpc>
            </a:pPr>
            <a:r>
              <a:rPr lang="en-US" sz="2400" b="1" dirty="0">
                <a:solidFill>
                  <a:srgbClr val="1F2937"/>
                </a:solidFill>
                <a:latin typeface="Sorts Mill Goudy" pitchFamily="34" charset="0"/>
                <a:ea typeface="Sorts Mill Goudy" pitchFamily="34" charset="-122"/>
                <a:cs typeface="Sorts Mill Goudy" pitchFamily="34" charset="-120"/>
              </a:rPr>
              <a:t>Imperialismo Contemporáneo</a:t>
            </a:r>
            <a:endParaRPr lang="en-US" sz="2400" dirty="0"/>
          </a:p>
        </p:txBody>
      </p:sp>
      <p:sp>
        <p:nvSpPr>
          <p:cNvPr id="40" name="Text 38"/>
          <p:cNvSpPr/>
          <p:nvPr/>
        </p:nvSpPr>
        <p:spPr>
          <a:xfrm>
            <a:off x="6965345" y="3640971"/>
            <a:ext cx="4277480" cy="508003"/>
          </a:xfrm>
          <a:prstGeom prst="rect">
            <a:avLst/>
          </a:prstGeom>
          <a:noFill/>
          <a:ln/>
        </p:spPr>
        <p:txBody>
          <a:bodyPr wrap="square" lIns="0" tIns="0" rIns="0" bIns="0" rtlCol="0" anchor="ctr"/>
          <a:lstStyle/>
          <a:p>
            <a:pPr>
              <a:lnSpc>
                <a:spcPct val="120000"/>
              </a:lnSpc>
            </a:pPr>
            <a:r>
              <a:rPr lang="en-US" sz="2000" dirty="0">
                <a:latin typeface="Sorts Mill Goudy" pitchFamily="34" charset="0"/>
                <a:ea typeface="Sorts Mill Goudy" pitchFamily="34" charset="-122"/>
                <a:cs typeface="Sorts Mill Goudy" pitchFamily="34" charset="-120"/>
              </a:rPr>
              <a:t>Neoliberalismo, financiarización y globalización</a:t>
            </a:r>
            <a:endParaRPr lang="en-US" sz="2000" dirty="0"/>
          </a:p>
        </p:txBody>
      </p:sp>
      <p:sp>
        <p:nvSpPr>
          <p:cNvPr id="41" name="Shape 39"/>
          <p:cNvSpPr/>
          <p:nvPr/>
        </p:nvSpPr>
        <p:spPr>
          <a:xfrm>
            <a:off x="6258530" y="4221544"/>
            <a:ext cx="5569101" cy="1161143"/>
          </a:xfrm>
          <a:custGeom>
            <a:avLst/>
            <a:gdLst/>
            <a:ahLst/>
            <a:cxnLst/>
            <a:rect l="l" t="t" r="r" b="b"/>
            <a:pathLst>
              <a:path w="5569101" h="1161143">
                <a:moveTo>
                  <a:pt x="34774" y="0"/>
                </a:moveTo>
                <a:lnTo>
                  <a:pt x="5496530" y="0"/>
                </a:lnTo>
                <a:cubicBezTo>
                  <a:pt x="5536610" y="0"/>
                  <a:pt x="5569101" y="32491"/>
                  <a:pt x="5569101" y="72571"/>
                </a:cubicBezTo>
                <a:lnTo>
                  <a:pt x="5569101" y="1088571"/>
                </a:lnTo>
                <a:cubicBezTo>
                  <a:pt x="5569101" y="1128652"/>
                  <a:pt x="5536610" y="1161143"/>
                  <a:pt x="5496530" y="1161143"/>
                </a:cubicBezTo>
                <a:lnTo>
                  <a:pt x="34774" y="1161143"/>
                </a:lnTo>
                <a:cubicBezTo>
                  <a:pt x="15569" y="1161143"/>
                  <a:pt x="0" y="1145574"/>
                  <a:pt x="0" y="1126369"/>
                </a:cubicBezTo>
                <a:lnTo>
                  <a:pt x="0" y="34774"/>
                </a:lnTo>
                <a:cubicBezTo>
                  <a:pt x="0" y="15582"/>
                  <a:pt x="15582" y="0"/>
                  <a:pt x="34774" y="0"/>
                </a:cubicBezTo>
                <a:close/>
              </a:path>
            </a:pathLst>
          </a:custGeom>
          <a:solidFill>
            <a:srgbClr val="F9FAFB"/>
          </a:solidFill>
          <a:ln/>
        </p:spPr>
      </p:sp>
      <p:sp>
        <p:nvSpPr>
          <p:cNvPr id="42" name="Shape 40"/>
          <p:cNvSpPr/>
          <p:nvPr/>
        </p:nvSpPr>
        <p:spPr>
          <a:xfrm>
            <a:off x="6258530" y="4221544"/>
            <a:ext cx="34774" cy="1161143"/>
          </a:xfrm>
          <a:custGeom>
            <a:avLst/>
            <a:gdLst/>
            <a:ahLst/>
            <a:cxnLst/>
            <a:rect l="l" t="t" r="r" b="b"/>
            <a:pathLst>
              <a:path w="34774" h="1161143">
                <a:moveTo>
                  <a:pt x="34774" y="0"/>
                </a:moveTo>
                <a:lnTo>
                  <a:pt x="34774" y="0"/>
                </a:lnTo>
                <a:lnTo>
                  <a:pt x="34774" y="1161143"/>
                </a:lnTo>
                <a:lnTo>
                  <a:pt x="34774" y="1161143"/>
                </a:lnTo>
                <a:cubicBezTo>
                  <a:pt x="15569" y="1161143"/>
                  <a:pt x="0" y="1145574"/>
                  <a:pt x="0" y="1126369"/>
                </a:cubicBezTo>
                <a:lnTo>
                  <a:pt x="0" y="34774"/>
                </a:lnTo>
                <a:cubicBezTo>
                  <a:pt x="0" y="15582"/>
                  <a:pt x="15582" y="0"/>
                  <a:pt x="34774" y="0"/>
                </a:cubicBezTo>
                <a:close/>
              </a:path>
            </a:pathLst>
          </a:custGeom>
          <a:solidFill>
            <a:srgbClr val="8B0000"/>
          </a:solidFill>
          <a:ln/>
        </p:spPr>
      </p:sp>
      <p:sp>
        <p:nvSpPr>
          <p:cNvPr id="43" name="Shape 41"/>
          <p:cNvSpPr/>
          <p:nvPr/>
        </p:nvSpPr>
        <p:spPr>
          <a:xfrm>
            <a:off x="6384774" y="4330401"/>
            <a:ext cx="435429" cy="435429"/>
          </a:xfrm>
          <a:custGeom>
            <a:avLst/>
            <a:gdLst/>
            <a:ahLst/>
            <a:cxnLst/>
            <a:rect l="l" t="t" r="r" b="b"/>
            <a:pathLst>
              <a:path w="435429" h="435429">
                <a:moveTo>
                  <a:pt x="217714" y="0"/>
                </a:moveTo>
                <a:lnTo>
                  <a:pt x="217714" y="0"/>
                </a:lnTo>
                <a:cubicBezTo>
                  <a:pt x="337874" y="0"/>
                  <a:pt x="435429" y="97555"/>
                  <a:pt x="435429" y="217714"/>
                </a:cubicBezTo>
                <a:lnTo>
                  <a:pt x="435429" y="217714"/>
                </a:lnTo>
                <a:cubicBezTo>
                  <a:pt x="435429" y="337874"/>
                  <a:pt x="337874" y="435429"/>
                  <a:pt x="217714" y="435429"/>
                </a:cubicBezTo>
                <a:lnTo>
                  <a:pt x="217714" y="435429"/>
                </a:lnTo>
                <a:cubicBezTo>
                  <a:pt x="97555" y="435429"/>
                  <a:pt x="0" y="337874"/>
                  <a:pt x="0" y="217714"/>
                </a:cubicBezTo>
                <a:lnTo>
                  <a:pt x="0" y="217714"/>
                </a:lnTo>
                <a:cubicBezTo>
                  <a:pt x="0" y="97555"/>
                  <a:pt x="97555" y="0"/>
                  <a:pt x="217714" y="0"/>
                </a:cubicBezTo>
                <a:close/>
              </a:path>
            </a:pathLst>
          </a:custGeom>
          <a:solidFill>
            <a:srgbClr val="8B0000"/>
          </a:solidFill>
          <a:ln/>
        </p:spPr>
      </p:sp>
      <p:sp>
        <p:nvSpPr>
          <p:cNvPr id="44" name="Text 42"/>
          <p:cNvSpPr/>
          <p:nvPr/>
        </p:nvSpPr>
        <p:spPr>
          <a:xfrm>
            <a:off x="6339416" y="4330401"/>
            <a:ext cx="526143" cy="435429"/>
          </a:xfrm>
          <a:prstGeom prst="rect">
            <a:avLst/>
          </a:prstGeom>
          <a:noFill/>
          <a:ln/>
        </p:spPr>
        <p:txBody>
          <a:bodyPr wrap="square" lIns="0" tIns="0" rIns="0" bIns="0" rtlCol="0" anchor="ctr"/>
          <a:lstStyle/>
          <a:p>
            <a:pPr algn="ctr">
              <a:lnSpc>
                <a:spcPct val="120000"/>
              </a:lnSpc>
            </a:pPr>
            <a:r>
              <a:rPr lang="en-US" sz="1600" b="1" dirty="0">
                <a:solidFill>
                  <a:srgbClr val="FFFFFF"/>
                </a:solidFill>
                <a:latin typeface="Sorts Mill Goudy" pitchFamily="34" charset="0"/>
                <a:ea typeface="Sorts Mill Goudy" pitchFamily="34" charset="-122"/>
                <a:cs typeface="Sorts Mill Goudy" pitchFamily="34" charset="-120"/>
              </a:rPr>
              <a:t>VII</a:t>
            </a:r>
            <a:endParaRPr lang="en-US" sz="1600" dirty="0"/>
          </a:p>
        </p:txBody>
      </p:sp>
      <p:sp>
        <p:nvSpPr>
          <p:cNvPr id="45" name="Text 43"/>
          <p:cNvSpPr/>
          <p:nvPr/>
        </p:nvSpPr>
        <p:spPr>
          <a:xfrm>
            <a:off x="6965345" y="4511830"/>
            <a:ext cx="3220357" cy="254000"/>
          </a:xfrm>
          <a:prstGeom prst="rect">
            <a:avLst/>
          </a:prstGeom>
          <a:noFill/>
          <a:ln/>
        </p:spPr>
        <p:txBody>
          <a:bodyPr wrap="square" lIns="0" tIns="0" rIns="0" bIns="0" rtlCol="0" anchor="ctr"/>
          <a:lstStyle/>
          <a:p>
            <a:pPr>
              <a:lnSpc>
                <a:spcPct val="120000"/>
              </a:lnSpc>
            </a:pPr>
            <a:r>
              <a:rPr lang="en-US" sz="2400" b="1" dirty="0">
                <a:solidFill>
                  <a:srgbClr val="1F2937"/>
                </a:solidFill>
                <a:latin typeface="Sorts Mill Goudy" pitchFamily="34" charset="0"/>
                <a:ea typeface="Sorts Mill Goudy" pitchFamily="34" charset="-122"/>
                <a:cs typeface="Sorts Mill Goudy" pitchFamily="34" charset="-120"/>
              </a:rPr>
              <a:t>Crisis y Guerras</a:t>
            </a:r>
            <a:endParaRPr lang="en-US" sz="2400" dirty="0"/>
          </a:p>
        </p:txBody>
      </p:sp>
      <p:sp>
        <p:nvSpPr>
          <p:cNvPr id="46" name="Text 44"/>
          <p:cNvSpPr/>
          <p:nvPr/>
        </p:nvSpPr>
        <p:spPr>
          <a:xfrm>
            <a:off x="6965345" y="4910971"/>
            <a:ext cx="3202214" cy="580573"/>
          </a:xfrm>
          <a:prstGeom prst="rect">
            <a:avLst/>
          </a:prstGeom>
          <a:noFill/>
          <a:ln/>
        </p:spPr>
        <p:txBody>
          <a:bodyPr wrap="square" lIns="0" tIns="0" rIns="0" bIns="0" rtlCol="0" anchor="ctr"/>
          <a:lstStyle/>
          <a:p>
            <a:pPr>
              <a:lnSpc>
                <a:spcPct val="120000"/>
              </a:lnSpc>
            </a:pPr>
            <a:r>
              <a:rPr lang="en-US" sz="2000" dirty="0">
                <a:latin typeface="Sorts Mill Goudy" pitchFamily="34" charset="0"/>
                <a:ea typeface="Sorts Mill Goudy" pitchFamily="34" charset="-122"/>
                <a:cs typeface="Sorts Mill Goudy" pitchFamily="34" charset="-120"/>
              </a:rPr>
              <a:t>Las consecuencias del imperialismo en el siglo XXI</a:t>
            </a:r>
            <a:endParaRPr lang="en-US" sz="2000" dirty="0"/>
          </a:p>
        </p:txBody>
      </p:sp>
      <p:sp>
        <p:nvSpPr>
          <p:cNvPr id="47" name="Shape 45"/>
          <p:cNvSpPr/>
          <p:nvPr/>
        </p:nvSpPr>
        <p:spPr>
          <a:xfrm>
            <a:off x="6258530" y="5491544"/>
            <a:ext cx="5569101" cy="1161143"/>
          </a:xfrm>
          <a:custGeom>
            <a:avLst/>
            <a:gdLst/>
            <a:ahLst/>
            <a:cxnLst/>
            <a:rect l="l" t="t" r="r" b="b"/>
            <a:pathLst>
              <a:path w="5569101" h="1161143">
                <a:moveTo>
                  <a:pt x="34774" y="0"/>
                </a:moveTo>
                <a:lnTo>
                  <a:pt x="5496530" y="0"/>
                </a:lnTo>
                <a:cubicBezTo>
                  <a:pt x="5536610" y="0"/>
                  <a:pt x="5569101" y="32491"/>
                  <a:pt x="5569101" y="72571"/>
                </a:cubicBezTo>
                <a:lnTo>
                  <a:pt x="5569101" y="1088571"/>
                </a:lnTo>
                <a:cubicBezTo>
                  <a:pt x="5569101" y="1128652"/>
                  <a:pt x="5536610" y="1161143"/>
                  <a:pt x="5496530" y="1161143"/>
                </a:cubicBezTo>
                <a:lnTo>
                  <a:pt x="34774" y="1161143"/>
                </a:lnTo>
                <a:cubicBezTo>
                  <a:pt x="15569" y="1161143"/>
                  <a:pt x="0" y="1145574"/>
                  <a:pt x="0" y="1126369"/>
                </a:cubicBezTo>
                <a:lnTo>
                  <a:pt x="0" y="34774"/>
                </a:lnTo>
                <a:cubicBezTo>
                  <a:pt x="0" y="15582"/>
                  <a:pt x="15582" y="0"/>
                  <a:pt x="34774" y="0"/>
                </a:cubicBezTo>
                <a:close/>
              </a:path>
            </a:pathLst>
          </a:custGeom>
          <a:solidFill>
            <a:srgbClr val="F9FAFB"/>
          </a:solidFill>
          <a:ln/>
        </p:spPr>
      </p:sp>
      <p:sp>
        <p:nvSpPr>
          <p:cNvPr id="48" name="Shape 46"/>
          <p:cNvSpPr/>
          <p:nvPr/>
        </p:nvSpPr>
        <p:spPr>
          <a:xfrm>
            <a:off x="6258530" y="5491544"/>
            <a:ext cx="34774" cy="1161143"/>
          </a:xfrm>
          <a:custGeom>
            <a:avLst/>
            <a:gdLst/>
            <a:ahLst/>
            <a:cxnLst/>
            <a:rect l="l" t="t" r="r" b="b"/>
            <a:pathLst>
              <a:path w="34774" h="1161143">
                <a:moveTo>
                  <a:pt x="34774" y="0"/>
                </a:moveTo>
                <a:lnTo>
                  <a:pt x="34774" y="0"/>
                </a:lnTo>
                <a:lnTo>
                  <a:pt x="34774" y="1161143"/>
                </a:lnTo>
                <a:lnTo>
                  <a:pt x="34774" y="1161143"/>
                </a:lnTo>
                <a:cubicBezTo>
                  <a:pt x="15569" y="1161143"/>
                  <a:pt x="0" y="1145574"/>
                  <a:pt x="0" y="1126369"/>
                </a:cubicBezTo>
                <a:lnTo>
                  <a:pt x="0" y="34774"/>
                </a:lnTo>
                <a:cubicBezTo>
                  <a:pt x="0" y="15582"/>
                  <a:pt x="15582" y="0"/>
                  <a:pt x="34774" y="0"/>
                </a:cubicBezTo>
                <a:close/>
              </a:path>
            </a:pathLst>
          </a:custGeom>
          <a:solidFill>
            <a:srgbClr val="8B0000"/>
          </a:solidFill>
          <a:ln/>
        </p:spPr>
      </p:sp>
      <p:sp>
        <p:nvSpPr>
          <p:cNvPr id="49" name="Shape 47"/>
          <p:cNvSpPr/>
          <p:nvPr/>
        </p:nvSpPr>
        <p:spPr>
          <a:xfrm>
            <a:off x="6384774" y="5600401"/>
            <a:ext cx="435429" cy="435429"/>
          </a:xfrm>
          <a:custGeom>
            <a:avLst/>
            <a:gdLst/>
            <a:ahLst/>
            <a:cxnLst/>
            <a:rect l="l" t="t" r="r" b="b"/>
            <a:pathLst>
              <a:path w="435429" h="435429">
                <a:moveTo>
                  <a:pt x="217714" y="0"/>
                </a:moveTo>
                <a:lnTo>
                  <a:pt x="217714" y="0"/>
                </a:lnTo>
                <a:cubicBezTo>
                  <a:pt x="337874" y="0"/>
                  <a:pt x="435429" y="97555"/>
                  <a:pt x="435429" y="217714"/>
                </a:cubicBezTo>
                <a:lnTo>
                  <a:pt x="435429" y="217714"/>
                </a:lnTo>
                <a:cubicBezTo>
                  <a:pt x="435429" y="337874"/>
                  <a:pt x="337874" y="435429"/>
                  <a:pt x="217714" y="435429"/>
                </a:cubicBezTo>
                <a:lnTo>
                  <a:pt x="217714" y="435429"/>
                </a:lnTo>
                <a:cubicBezTo>
                  <a:pt x="97555" y="435429"/>
                  <a:pt x="0" y="337874"/>
                  <a:pt x="0" y="217714"/>
                </a:cubicBezTo>
                <a:lnTo>
                  <a:pt x="0" y="217714"/>
                </a:lnTo>
                <a:cubicBezTo>
                  <a:pt x="0" y="97555"/>
                  <a:pt x="97555" y="0"/>
                  <a:pt x="217714" y="0"/>
                </a:cubicBezTo>
                <a:close/>
              </a:path>
            </a:pathLst>
          </a:custGeom>
          <a:solidFill>
            <a:srgbClr val="8B0000"/>
          </a:solidFill>
          <a:ln/>
        </p:spPr>
      </p:sp>
      <p:sp>
        <p:nvSpPr>
          <p:cNvPr id="50" name="Text 48"/>
          <p:cNvSpPr/>
          <p:nvPr/>
        </p:nvSpPr>
        <p:spPr>
          <a:xfrm>
            <a:off x="6339416" y="5600401"/>
            <a:ext cx="526143" cy="435429"/>
          </a:xfrm>
          <a:prstGeom prst="rect">
            <a:avLst/>
          </a:prstGeom>
          <a:noFill/>
          <a:ln/>
        </p:spPr>
        <p:txBody>
          <a:bodyPr wrap="square" lIns="0" tIns="0" rIns="0" bIns="0" rtlCol="0" anchor="ctr"/>
          <a:lstStyle/>
          <a:p>
            <a:pPr algn="ctr">
              <a:lnSpc>
                <a:spcPct val="120000"/>
              </a:lnSpc>
            </a:pPr>
            <a:r>
              <a:rPr lang="en-US" sz="1600" b="1" dirty="0">
                <a:solidFill>
                  <a:srgbClr val="FFFFFF"/>
                </a:solidFill>
                <a:latin typeface="Sorts Mill Goudy" pitchFamily="34" charset="0"/>
                <a:ea typeface="Sorts Mill Goudy" pitchFamily="34" charset="-122"/>
                <a:cs typeface="Sorts Mill Goudy" pitchFamily="34" charset="-120"/>
              </a:rPr>
              <a:t>VIII</a:t>
            </a:r>
            <a:endParaRPr lang="en-US" sz="1600" dirty="0"/>
          </a:p>
        </p:txBody>
      </p:sp>
      <p:sp>
        <p:nvSpPr>
          <p:cNvPr id="51" name="Text 49"/>
          <p:cNvSpPr/>
          <p:nvPr/>
        </p:nvSpPr>
        <p:spPr>
          <a:xfrm>
            <a:off x="6965345" y="5672973"/>
            <a:ext cx="3102429" cy="362857"/>
          </a:xfrm>
          <a:prstGeom prst="rect">
            <a:avLst/>
          </a:prstGeom>
          <a:noFill/>
          <a:ln/>
        </p:spPr>
        <p:txBody>
          <a:bodyPr wrap="square" lIns="0" tIns="0" rIns="0" bIns="0" rtlCol="0" anchor="ctr"/>
          <a:lstStyle/>
          <a:p>
            <a:pPr>
              <a:lnSpc>
                <a:spcPct val="120000"/>
              </a:lnSpc>
            </a:pPr>
            <a:r>
              <a:rPr lang="en-US" sz="2400" b="1" dirty="0">
                <a:solidFill>
                  <a:srgbClr val="1F2937"/>
                </a:solidFill>
                <a:latin typeface="Sorts Mill Goudy" pitchFamily="34" charset="0"/>
                <a:ea typeface="Sorts Mill Goudy" pitchFamily="34" charset="-122"/>
                <a:cs typeface="Sorts Mill Goudy" pitchFamily="34" charset="-120"/>
              </a:rPr>
              <a:t>Conclusiones</a:t>
            </a:r>
            <a:endParaRPr lang="en-US" sz="2400" dirty="0"/>
          </a:p>
        </p:txBody>
      </p:sp>
      <p:sp>
        <p:nvSpPr>
          <p:cNvPr id="52" name="Text 50"/>
          <p:cNvSpPr/>
          <p:nvPr/>
        </p:nvSpPr>
        <p:spPr>
          <a:xfrm>
            <a:off x="6933595" y="6109790"/>
            <a:ext cx="4309230" cy="505883"/>
          </a:xfrm>
          <a:prstGeom prst="rect">
            <a:avLst/>
          </a:prstGeom>
          <a:noFill/>
          <a:ln/>
        </p:spPr>
        <p:txBody>
          <a:bodyPr wrap="square" lIns="0" tIns="0" rIns="0" bIns="0" rtlCol="0" anchor="ctr"/>
          <a:lstStyle/>
          <a:p>
            <a:pPr>
              <a:lnSpc>
                <a:spcPct val="120000"/>
              </a:lnSpc>
            </a:pPr>
            <a:r>
              <a:rPr lang="en-US" sz="2000" dirty="0">
                <a:latin typeface="Sorts Mill Goudy" pitchFamily="34" charset="0"/>
                <a:ea typeface="Sorts Mill Goudy" pitchFamily="34" charset="-122"/>
                <a:cs typeface="Sorts Mill Goudy" pitchFamily="34" charset="-120"/>
              </a:rPr>
              <a:t>El capitalismo imperialista: moribundo pero letal</a:t>
            </a:r>
            <a:endParaRPr lang="en-US" sz="2000" dirty="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3" name="Text 1"/>
          <p:cNvSpPr/>
          <p:nvPr/>
        </p:nvSpPr>
        <p:spPr>
          <a:xfrm>
            <a:off x="328183" y="492656"/>
            <a:ext cx="11683316" cy="449700"/>
          </a:xfrm>
          <a:prstGeom prst="rect">
            <a:avLst/>
          </a:prstGeom>
          <a:noFill/>
          <a:ln/>
        </p:spPr>
        <p:txBody>
          <a:bodyPr wrap="square" lIns="0" tIns="0" rIns="0" bIns="0" rtlCol="0" anchor="ctr"/>
          <a:lstStyle/>
          <a:p>
            <a:r>
              <a:rPr lang="en-US" sz="4400" b="1" dirty="0">
                <a:solidFill>
                  <a:srgbClr val="1F2937"/>
                </a:solidFill>
                <a:latin typeface="Sorts Mill Goudy" pitchFamily="34" charset="0"/>
                <a:ea typeface="Sorts Mill Goudy" pitchFamily="34" charset="-122"/>
                <a:cs typeface="Sorts Mill Goudy" pitchFamily="34" charset="-120"/>
              </a:rPr>
              <a:t>La Crítica de la Economía Política</a:t>
            </a:r>
            <a:endParaRPr lang="en-US" sz="4400" dirty="0"/>
          </a:p>
        </p:txBody>
      </p:sp>
      <p:sp>
        <p:nvSpPr>
          <p:cNvPr id="4" name="Shape 2"/>
          <p:cNvSpPr/>
          <p:nvPr/>
        </p:nvSpPr>
        <p:spPr>
          <a:xfrm>
            <a:off x="328183" y="969545"/>
            <a:ext cx="787639" cy="32818"/>
          </a:xfrm>
          <a:custGeom>
            <a:avLst/>
            <a:gdLst/>
            <a:ahLst/>
            <a:cxnLst/>
            <a:rect l="l" t="t" r="r" b="b"/>
            <a:pathLst>
              <a:path w="787639" h="32818">
                <a:moveTo>
                  <a:pt x="0" y="0"/>
                </a:moveTo>
                <a:lnTo>
                  <a:pt x="787639" y="0"/>
                </a:lnTo>
                <a:lnTo>
                  <a:pt x="787639" y="32818"/>
                </a:lnTo>
                <a:lnTo>
                  <a:pt x="0" y="32818"/>
                </a:lnTo>
                <a:lnTo>
                  <a:pt x="0" y="0"/>
                </a:lnTo>
                <a:close/>
              </a:path>
            </a:pathLst>
          </a:custGeom>
          <a:solidFill>
            <a:srgbClr val="8B0000"/>
          </a:solidFill>
          <a:ln/>
        </p:spPr>
      </p:sp>
      <p:sp>
        <p:nvSpPr>
          <p:cNvPr id="5" name="Text 3"/>
          <p:cNvSpPr/>
          <p:nvPr/>
        </p:nvSpPr>
        <p:spPr>
          <a:xfrm>
            <a:off x="311081" y="1076284"/>
            <a:ext cx="6694934" cy="502788"/>
          </a:xfrm>
          <a:prstGeom prst="rect">
            <a:avLst/>
          </a:prstGeom>
          <a:noFill/>
          <a:ln/>
        </p:spPr>
        <p:txBody>
          <a:bodyPr wrap="square" lIns="0" tIns="0" rIns="0" bIns="0" rtlCol="0" anchor="ctr"/>
          <a:lstStyle/>
          <a:p>
            <a:pPr>
              <a:lnSpc>
                <a:spcPct val="110000"/>
              </a:lnSpc>
            </a:pPr>
            <a:r>
              <a:rPr lang="en-US" sz="3200" b="1" dirty="0">
                <a:solidFill>
                  <a:srgbClr val="1F2937"/>
                </a:solidFill>
                <a:latin typeface="Sorts Mill Goudy" pitchFamily="34" charset="0"/>
                <a:ea typeface="Sorts Mill Goudy" pitchFamily="34" charset="-122"/>
                <a:cs typeface="Sorts Mill Goudy" pitchFamily="34" charset="-120"/>
              </a:rPr>
              <a:t>El Capital como Obra Cumbre</a:t>
            </a:r>
            <a:endParaRPr lang="en-US" sz="3200" dirty="0"/>
          </a:p>
        </p:txBody>
      </p:sp>
      <p:sp>
        <p:nvSpPr>
          <p:cNvPr id="6" name="Text 4"/>
          <p:cNvSpPr/>
          <p:nvPr/>
        </p:nvSpPr>
        <p:spPr>
          <a:xfrm>
            <a:off x="328183" y="1707048"/>
            <a:ext cx="11309635" cy="1197868"/>
          </a:xfrm>
          <a:prstGeom prst="rect">
            <a:avLst/>
          </a:prstGeom>
          <a:noFill/>
          <a:ln/>
        </p:spPr>
        <p:txBody>
          <a:bodyPr wrap="square" lIns="0" tIns="0" rIns="0" bIns="0" rtlCol="0" anchor="ctr"/>
          <a:lstStyle/>
          <a:p>
            <a:pPr>
              <a:lnSpc>
                <a:spcPct val="140000"/>
              </a:lnSpc>
            </a:pPr>
            <a:r>
              <a:rPr lang="en-US" sz="2000" b="1" dirty="0">
                <a:solidFill>
                  <a:srgbClr val="1F2937"/>
                </a:solidFill>
                <a:latin typeface="Sorts Mill Goudy" pitchFamily="34" charset="0"/>
                <a:ea typeface="Sorts Mill Goudy" pitchFamily="34" charset="-122"/>
                <a:cs typeface="Sorts Mill Goudy" pitchFamily="34" charset="-120"/>
              </a:rPr>
              <a:t>El Capital (1867-1894) de Karl Marx representa la crítica más profunda y sistemática de la economía política capitalista. Marx analizó el capitalismo en Inglaterra porque era donde el sistema estaba más desarrollado, pero siempre consciente de su </a:t>
            </a:r>
            <a:r>
              <a:rPr lang="en-US" sz="2000" b="1" dirty="0">
                <a:solidFill>
                  <a:srgbClr val="8B0000"/>
                </a:solidFill>
                <a:highlight>
                  <a:srgbClr val="8B0000">
                    <a:alpha val="10000"/>
                  </a:srgbClr>
                </a:highlight>
                <a:latin typeface="Sorts Mill Goudy" pitchFamily="34" charset="0"/>
                <a:ea typeface="Sorts Mill Goudy" pitchFamily="34" charset="-122"/>
                <a:cs typeface="Sorts Mill Goudy" pitchFamily="34" charset="-120"/>
              </a:rPr>
              <a:t>dimensión global y colonial </a:t>
            </a:r>
            <a:r>
              <a:rPr lang="en-US" sz="2000" b="1" dirty="0">
                <a:solidFill>
                  <a:srgbClr val="1F2937"/>
                </a:solidFill>
                <a:latin typeface="Sorts Mill Goudy" pitchFamily="34" charset="0"/>
                <a:ea typeface="Sorts Mill Goudy" pitchFamily="34" charset="-122"/>
                <a:cs typeface="Sorts Mill Goudy" pitchFamily="34" charset="-120"/>
              </a:rPr>
              <a:t>.</a:t>
            </a:r>
            <a:endParaRPr lang="en-US" sz="2000" b="1" dirty="0"/>
          </a:p>
        </p:txBody>
      </p:sp>
      <p:sp>
        <p:nvSpPr>
          <p:cNvPr id="7" name="Text 5"/>
          <p:cNvSpPr/>
          <p:nvPr/>
        </p:nvSpPr>
        <p:spPr>
          <a:xfrm>
            <a:off x="328183" y="3080064"/>
            <a:ext cx="11519909" cy="1128863"/>
          </a:xfrm>
          <a:prstGeom prst="rect">
            <a:avLst/>
          </a:prstGeom>
          <a:noFill/>
          <a:ln/>
        </p:spPr>
        <p:txBody>
          <a:bodyPr wrap="square" lIns="0" tIns="0" rIns="0" bIns="0" rtlCol="0" anchor="ctr"/>
          <a:lstStyle/>
          <a:p>
            <a:pPr>
              <a:lnSpc>
                <a:spcPct val="140000"/>
              </a:lnSpc>
            </a:pPr>
            <a:r>
              <a:rPr lang="en-US" sz="2000" b="1" dirty="0">
                <a:solidFill>
                  <a:srgbClr val="1F2937"/>
                </a:solidFill>
                <a:latin typeface="Sorts Mill Goudy" pitchFamily="34" charset="0"/>
                <a:ea typeface="Sorts Mill Goudy" pitchFamily="34" charset="-122"/>
                <a:cs typeface="Sorts Mill Goudy" pitchFamily="34" charset="-120"/>
              </a:rPr>
              <a:t>La teoría del valor-trabajo establece que el valor de las mercancías está determinado por la cantidad de trabajo socialmente necesario para producirlas. La plusvalía es la porción de valor que el capitalista apropia del trabajo del obrero sin contrapartida.</a:t>
            </a:r>
            <a:endParaRPr lang="en-US" sz="2000" b="1" dirty="0"/>
          </a:p>
        </p:txBody>
      </p:sp>
      <p:sp>
        <p:nvSpPr>
          <p:cNvPr id="10" name="Text 8"/>
          <p:cNvSpPr/>
          <p:nvPr/>
        </p:nvSpPr>
        <p:spPr>
          <a:xfrm>
            <a:off x="6782451" y="4310525"/>
            <a:ext cx="4720366" cy="2307989"/>
          </a:xfrm>
          <a:prstGeom prst="rect">
            <a:avLst/>
          </a:prstGeom>
          <a:solidFill>
            <a:srgbClr val="00B050">
              <a:alpha val="58000"/>
            </a:srgbClr>
          </a:solidFill>
          <a:ln/>
        </p:spPr>
        <p:txBody>
          <a:bodyPr wrap="square" lIns="0" tIns="0" rIns="0" bIns="0" rtlCol="0" anchor="ctr"/>
          <a:lstStyle/>
          <a:p>
            <a:pPr algn="ctr">
              <a:lnSpc>
                <a:spcPct val="140000"/>
              </a:lnSpc>
            </a:pPr>
            <a:r>
              <a:rPr lang="en-US" sz="2800" b="1" dirty="0">
                <a:solidFill>
                  <a:srgbClr val="1F2937"/>
                </a:solidFill>
                <a:latin typeface="Sorts Mill Goudy" pitchFamily="34" charset="0"/>
                <a:ea typeface="Sorts Mill Goudy" pitchFamily="34" charset="-122"/>
                <a:cs typeface="Sorts Mill Goudy" pitchFamily="34" charset="-120"/>
              </a:rPr>
              <a:t>"El capital no es una cosa, sino una relación social entre personas, mediada por cosas."</a:t>
            </a:r>
            <a:endParaRPr lang="en-US" sz="2800" b="1" dirty="0"/>
          </a:p>
        </p:txBody>
      </p:sp>
      <p:sp>
        <p:nvSpPr>
          <p:cNvPr id="12" name="Text 10"/>
          <p:cNvSpPr/>
          <p:nvPr/>
        </p:nvSpPr>
        <p:spPr>
          <a:xfrm>
            <a:off x="328183" y="4392471"/>
            <a:ext cx="6924662" cy="455035"/>
          </a:xfrm>
          <a:prstGeom prst="rect">
            <a:avLst/>
          </a:prstGeom>
          <a:noFill/>
          <a:ln/>
        </p:spPr>
        <p:txBody>
          <a:bodyPr wrap="square" lIns="0" tIns="0" rIns="0" bIns="0" rtlCol="0" anchor="ctr"/>
          <a:lstStyle/>
          <a:p>
            <a:pPr>
              <a:lnSpc>
                <a:spcPct val="120000"/>
              </a:lnSpc>
            </a:pPr>
            <a:r>
              <a:rPr lang="en-US" sz="2400" b="1" u="sng" dirty="0">
                <a:solidFill>
                  <a:srgbClr val="1F2937"/>
                </a:solidFill>
                <a:latin typeface="Sorts Mill Goudy" pitchFamily="34" charset="0"/>
                <a:ea typeface="Sorts Mill Goudy" pitchFamily="34" charset="-122"/>
                <a:cs typeface="Sorts Mill Goudy" pitchFamily="34" charset="-120"/>
              </a:rPr>
              <a:t>Pilares Teóricos Fundamentales</a:t>
            </a:r>
            <a:endParaRPr lang="en-US" sz="2400" u="sng" dirty="0"/>
          </a:p>
        </p:txBody>
      </p:sp>
      <p:sp>
        <p:nvSpPr>
          <p:cNvPr id="13" name="Shape 11"/>
          <p:cNvSpPr/>
          <p:nvPr/>
        </p:nvSpPr>
        <p:spPr>
          <a:xfrm>
            <a:off x="161923" y="4960532"/>
            <a:ext cx="262546" cy="262546"/>
          </a:xfrm>
          <a:custGeom>
            <a:avLst/>
            <a:gdLst/>
            <a:ahLst/>
            <a:cxnLst/>
            <a:rect l="l" t="t" r="r" b="b"/>
            <a:pathLst>
              <a:path w="262546" h="262546">
                <a:moveTo>
                  <a:pt x="131273" y="0"/>
                </a:moveTo>
                <a:lnTo>
                  <a:pt x="131273" y="0"/>
                </a:lnTo>
                <a:cubicBezTo>
                  <a:pt x="203773" y="0"/>
                  <a:pt x="262546" y="58773"/>
                  <a:pt x="262546" y="131273"/>
                </a:cubicBezTo>
                <a:lnTo>
                  <a:pt x="262546" y="131273"/>
                </a:lnTo>
                <a:cubicBezTo>
                  <a:pt x="262546" y="203773"/>
                  <a:pt x="203773" y="262546"/>
                  <a:pt x="131273" y="262546"/>
                </a:cubicBezTo>
                <a:lnTo>
                  <a:pt x="131273" y="262546"/>
                </a:lnTo>
                <a:cubicBezTo>
                  <a:pt x="58773" y="262546"/>
                  <a:pt x="0" y="203773"/>
                  <a:pt x="0" y="131273"/>
                </a:cubicBezTo>
                <a:lnTo>
                  <a:pt x="0" y="131273"/>
                </a:lnTo>
                <a:cubicBezTo>
                  <a:pt x="0" y="58773"/>
                  <a:pt x="58773" y="0"/>
                  <a:pt x="131273" y="0"/>
                </a:cubicBezTo>
                <a:close/>
              </a:path>
            </a:pathLst>
          </a:custGeom>
          <a:solidFill>
            <a:srgbClr val="8B0000"/>
          </a:solidFill>
          <a:ln/>
        </p:spPr>
      </p:sp>
      <p:sp>
        <p:nvSpPr>
          <p:cNvPr id="14" name="Text 12"/>
          <p:cNvSpPr/>
          <p:nvPr/>
        </p:nvSpPr>
        <p:spPr>
          <a:xfrm>
            <a:off x="133207" y="4960532"/>
            <a:ext cx="319978" cy="262546"/>
          </a:xfrm>
          <a:prstGeom prst="rect">
            <a:avLst/>
          </a:prstGeom>
          <a:noFill/>
          <a:ln/>
        </p:spPr>
        <p:txBody>
          <a:bodyPr wrap="square" lIns="0" tIns="0" rIns="0" bIns="0" rtlCol="0" anchor="ctr"/>
          <a:lstStyle/>
          <a:p>
            <a:pPr algn="ctr">
              <a:lnSpc>
                <a:spcPct val="120000"/>
              </a:lnSpc>
            </a:pPr>
            <a:r>
              <a:rPr lang="en-US" sz="1600" b="1" dirty="0">
                <a:solidFill>
                  <a:srgbClr val="FFFFFF"/>
                </a:solidFill>
                <a:latin typeface="Sorts Mill Goudy" pitchFamily="34" charset="0"/>
                <a:ea typeface="Sorts Mill Goudy" pitchFamily="34" charset="-122"/>
                <a:cs typeface="Sorts Mill Goudy" pitchFamily="34" charset="-120"/>
              </a:rPr>
              <a:t>1</a:t>
            </a:r>
            <a:endParaRPr lang="en-US" sz="1600" dirty="0"/>
          </a:p>
        </p:txBody>
      </p:sp>
      <p:sp>
        <p:nvSpPr>
          <p:cNvPr id="15" name="Text 13"/>
          <p:cNvSpPr/>
          <p:nvPr/>
        </p:nvSpPr>
        <p:spPr>
          <a:xfrm>
            <a:off x="522924" y="4953599"/>
            <a:ext cx="2788307" cy="262546"/>
          </a:xfrm>
          <a:prstGeom prst="rect">
            <a:avLst/>
          </a:prstGeom>
          <a:noFill/>
          <a:ln/>
        </p:spPr>
        <p:txBody>
          <a:bodyPr wrap="square" lIns="0" tIns="0" rIns="0" bIns="0" rtlCol="0" anchor="ctr"/>
          <a:lstStyle/>
          <a:p>
            <a:pPr>
              <a:lnSpc>
                <a:spcPct val="130000"/>
              </a:lnSpc>
            </a:pPr>
            <a:r>
              <a:rPr lang="en-US" sz="1600" b="1" dirty="0">
                <a:solidFill>
                  <a:srgbClr val="1F2937"/>
                </a:solidFill>
                <a:latin typeface="Sorts Mill Goudy" pitchFamily="34" charset="0"/>
                <a:ea typeface="Sorts Mill Goudy" pitchFamily="34" charset="-122"/>
                <a:cs typeface="Sorts Mill Goudy" pitchFamily="34" charset="-120"/>
              </a:rPr>
              <a:t>Teoría del Valor-Trabajo</a:t>
            </a:r>
            <a:endParaRPr lang="en-US" sz="1600" dirty="0"/>
          </a:p>
        </p:txBody>
      </p:sp>
      <p:sp>
        <p:nvSpPr>
          <p:cNvPr id="16" name="Text 14"/>
          <p:cNvSpPr/>
          <p:nvPr/>
        </p:nvSpPr>
        <p:spPr>
          <a:xfrm>
            <a:off x="522924" y="5347418"/>
            <a:ext cx="1887052" cy="385984"/>
          </a:xfrm>
          <a:prstGeom prst="rect">
            <a:avLst/>
          </a:prstGeom>
          <a:noFill/>
          <a:ln/>
        </p:spPr>
        <p:txBody>
          <a:bodyPr wrap="square" lIns="0" tIns="0" rIns="0" bIns="0" rtlCol="0" anchor="ctr"/>
          <a:lstStyle/>
          <a:p>
            <a:pPr>
              <a:lnSpc>
                <a:spcPct val="120000"/>
              </a:lnSpc>
            </a:pPr>
            <a:r>
              <a:rPr lang="en-US" sz="1600" dirty="0">
                <a:latin typeface="Sorts Mill Goudy" pitchFamily="34" charset="0"/>
                <a:ea typeface="Sorts Mill Goudy" pitchFamily="34" charset="-122"/>
                <a:cs typeface="Sorts Mill Goudy" pitchFamily="34" charset="-120"/>
              </a:rPr>
              <a:t>El trabajo como fuente única de valor</a:t>
            </a:r>
            <a:endParaRPr lang="en-US" sz="1600" dirty="0"/>
          </a:p>
        </p:txBody>
      </p:sp>
      <p:sp>
        <p:nvSpPr>
          <p:cNvPr id="17" name="Shape 15"/>
          <p:cNvSpPr/>
          <p:nvPr/>
        </p:nvSpPr>
        <p:spPr>
          <a:xfrm>
            <a:off x="3604114" y="4960532"/>
            <a:ext cx="262546" cy="262546"/>
          </a:xfrm>
          <a:custGeom>
            <a:avLst/>
            <a:gdLst/>
            <a:ahLst/>
            <a:cxnLst/>
            <a:rect l="l" t="t" r="r" b="b"/>
            <a:pathLst>
              <a:path w="262546" h="262546">
                <a:moveTo>
                  <a:pt x="131273" y="0"/>
                </a:moveTo>
                <a:lnTo>
                  <a:pt x="131273" y="0"/>
                </a:lnTo>
                <a:cubicBezTo>
                  <a:pt x="203773" y="0"/>
                  <a:pt x="262546" y="58773"/>
                  <a:pt x="262546" y="131273"/>
                </a:cubicBezTo>
                <a:lnTo>
                  <a:pt x="262546" y="131273"/>
                </a:lnTo>
                <a:cubicBezTo>
                  <a:pt x="262546" y="203773"/>
                  <a:pt x="203773" y="262546"/>
                  <a:pt x="131273" y="262546"/>
                </a:cubicBezTo>
                <a:lnTo>
                  <a:pt x="131273" y="262546"/>
                </a:lnTo>
                <a:cubicBezTo>
                  <a:pt x="58773" y="262546"/>
                  <a:pt x="0" y="203773"/>
                  <a:pt x="0" y="131273"/>
                </a:cubicBezTo>
                <a:lnTo>
                  <a:pt x="0" y="131273"/>
                </a:lnTo>
                <a:cubicBezTo>
                  <a:pt x="0" y="58773"/>
                  <a:pt x="58773" y="0"/>
                  <a:pt x="131273" y="0"/>
                </a:cubicBezTo>
                <a:close/>
              </a:path>
            </a:pathLst>
          </a:custGeom>
          <a:solidFill>
            <a:srgbClr val="8B0000"/>
          </a:solidFill>
          <a:ln/>
        </p:spPr>
      </p:sp>
      <p:sp>
        <p:nvSpPr>
          <p:cNvPr id="18" name="Text 16"/>
          <p:cNvSpPr/>
          <p:nvPr/>
        </p:nvSpPr>
        <p:spPr>
          <a:xfrm>
            <a:off x="3575398" y="4960532"/>
            <a:ext cx="319978" cy="262546"/>
          </a:xfrm>
          <a:prstGeom prst="rect">
            <a:avLst/>
          </a:prstGeom>
          <a:noFill/>
          <a:ln/>
        </p:spPr>
        <p:txBody>
          <a:bodyPr wrap="square" lIns="0" tIns="0" rIns="0" bIns="0" rtlCol="0" anchor="ctr"/>
          <a:lstStyle/>
          <a:p>
            <a:pPr algn="ctr">
              <a:lnSpc>
                <a:spcPct val="120000"/>
              </a:lnSpc>
            </a:pPr>
            <a:r>
              <a:rPr lang="en-US" sz="1600" b="1" dirty="0">
                <a:solidFill>
                  <a:srgbClr val="FFFFFF"/>
                </a:solidFill>
                <a:latin typeface="Sorts Mill Goudy" pitchFamily="34" charset="0"/>
                <a:ea typeface="Sorts Mill Goudy" pitchFamily="34" charset="-122"/>
                <a:cs typeface="Sorts Mill Goudy" pitchFamily="34" charset="-120"/>
              </a:rPr>
              <a:t>2</a:t>
            </a:r>
            <a:endParaRPr lang="en-US" sz="1600" dirty="0"/>
          </a:p>
        </p:txBody>
      </p:sp>
      <p:sp>
        <p:nvSpPr>
          <p:cNvPr id="19" name="Text 17"/>
          <p:cNvSpPr/>
          <p:nvPr/>
        </p:nvSpPr>
        <p:spPr>
          <a:xfrm>
            <a:off x="3994144" y="4975693"/>
            <a:ext cx="2788306" cy="196910"/>
          </a:xfrm>
          <a:prstGeom prst="rect">
            <a:avLst/>
          </a:prstGeom>
          <a:noFill/>
          <a:ln/>
        </p:spPr>
        <p:txBody>
          <a:bodyPr wrap="square" lIns="0" tIns="0" rIns="0" bIns="0" rtlCol="0" anchor="ctr"/>
          <a:lstStyle/>
          <a:p>
            <a:pPr>
              <a:lnSpc>
                <a:spcPct val="130000"/>
              </a:lnSpc>
            </a:pPr>
            <a:r>
              <a:rPr lang="en-US" sz="1600" b="1" dirty="0">
                <a:solidFill>
                  <a:srgbClr val="1F2937"/>
                </a:solidFill>
                <a:latin typeface="Sorts Mill Goudy" pitchFamily="34" charset="0"/>
                <a:ea typeface="Sorts Mill Goudy" pitchFamily="34" charset="-122"/>
                <a:cs typeface="Sorts Mill Goudy" pitchFamily="34" charset="-120"/>
              </a:rPr>
              <a:t>Plusvalía</a:t>
            </a:r>
            <a:endParaRPr lang="en-US" sz="1600" dirty="0"/>
          </a:p>
        </p:txBody>
      </p:sp>
      <p:sp>
        <p:nvSpPr>
          <p:cNvPr id="20" name="Text 18"/>
          <p:cNvSpPr/>
          <p:nvPr/>
        </p:nvSpPr>
        <p:spPr>
          <a:xfrm>
            <a:off x="3994144" y="5303876"/>
            <a:ext cx="2788306" cy="196910"/>
          </a:xfrm>
          <a:prstGeom prst="rect">
            <a:avLst/>
          </a:prstGeom>
          <a:noFill/>
          <a:ln/>
        </p:spPr>
        <p:txBody>
          <a:bodyPr wrap="square" lIns="0" tIns="0" rIns="0" bIns="0" rtlCol="0" anchor="ctr"/>
          <a:lstStyle/>
          <a:p>
            <a:pPr>
              <a:lnSpc>
                <a:spcPct val="120000"/>
              </a:lnSpc>
            </a:pPr>
            <a:r>
              <a:rPr lang="en-US" sz="1600" dirty="0">
                <a:latin typeface="Sorts Mill Goudy" pitchFamily="34" charset="0"/>
                <a:ea typeface="Sorts Mill Goudy" pitchFamily="34" charset="-122"/>
                <a:cs typeface="Sorts Mill Goudy" pitchFamily="34" charset="-120"/>
              </a:rPr>
              <a:t>La explotación del trabajo asalariado</a:t>
            </a:r>
            <a:endParaRPr lang="en-US" sz="1600" dirty="0"/>
          </a:p>
        </p:txBody>
      </p:sp>
      <p:sp>
        <p:nvSpPr>
          <p:cNvPr id="21" name="Shape 19"/>
          <p:cNvSpPr/>
          <p:nvPr/>
        </p:nvSpPr>
        <p:spPr>
          <a:xfrm>
            <a:off x="161923" y="5942539"/>
            <a:ext cx="262546" cy="262546"/>
          </a:xfrm>
          <a:custGeom>
            <a:avLst/>
            <a:gdLst/>
            <a:ahLst/>
            <a:cxnLst/>
            <a:rect l="l" t="t" r="r" b="b"/>
            <a:pathLst>
              <a:path w="262546" h="262546">
                <a:moveTo>
                  <a:pt x="131273" y="0"/>
                </a:moveTo>
                <a:lnTo>
                  <a:pt x="131273" y="0"/>
                </a:lnTo>
                <a:cubicBezTo>
                  <a:pt x="203773" y="0"/>
                  <a:pt x="262546" y="58773"/>
                  <a:pt x="262546" y="131273"/>
                </a:cubicBezTo>
                <a:lnTo>
                  <a:pt x="262546" y="131273"/>
                </a:lnTo>
                <a:cubicBezTo>
                  <a:pt x="262546" y="203773"/>
                  <a:pt x="203773" y="262546"/>
                  <a:pt x="131273" y="262546"/>
                </a:cubicBezTo>
                <a:lnTo>
                  <a:pt x="131273" y="262546"/>
                </a:lnTo>
                <a:cubicBezTo>
                  <a:pt x="58773" y="262546"/>
                  <a:pt x="0" y="203773"/>
                  <a:pt x="0" y="131273"/>
                </a:cubicBezTo>
                <a:lnTo>
                  <a:pt x="0" y="131273"/>
                </a:lnTo>
                <a:cubicBezTo>
                  <a:pt x="0" y="58773"/>
                  <a:pt x="58773" y="0"/>
                  <a:pt x="131273" y="0"/>
                </a:cubicBezTo>
                <a:close/>
              </a:path>
            </a:pathLst>
          </a:custGeom>
          <a:solidFill>
            <a:srgbClr val="8B0000"/>
          </a:solidFill>
          <a:ln/>
        </p:spPr>
      </p:sp>
      <p:sp>
        <p:nvSpPr>
          <p:cNvPr id="22" name="Text 20"/>
          <p:cNvSpPr/>
          <p:nvPr/>
        </p:nvSpPr>
        <p:spPr>
          <a:xfrm>
            <a:off x="133207" y="5913511"/>
            <a:ext cx="319978" cy="262546"/>
          </a:xfrm>
          <a:prstGeom prst="rect">
            <a:avLst/>
          </a:prstGeom>
          <a:noFill/>
          <a:ln/>
        </p:spPr>
        <p:txBody>
          <a:bodyPr wrap="square" lIns="0" tIns="0" rIns="0" bIns="0" rtlCol="0" anchor="ctr"/>
          <a:lstStyle/>
          <a:p>
            <a:pPr algn="ctr">
              <a:lnSpc>
                <a:spcPct val="120000"/>
              </a:lnSpc>
            </a:pPr>
            <a:r>
              <a:rPr lang="en-US" sz="1600" b="1" dirty="0">
                <a:solidFill>
                  <a:srgbClr val="FFFFFF"/>
                </a:solidFill>
                <a:latin typeface="Sorts Mill Goudy" pitchFamily="34" charset="0"/>
                <a:ea typeface="Sorts Mill Goudy" pitchFamily="34" charset="-122"/>
                <a:cs typeface="Sorts Mill Goudy" pitchFamily="34" charset="-120"/>
              </a:rPr>
              <a:t>3</a:t>
            </a:r>
            <a:endParaRPr lang="en-US" sz="1600" dirty="0"/>
          </a:p>
        </p:txBody>
      </p:sp>
      <p:sp>
        <p:nvSpPr>
          <p:cNvPr id="23" name="Text 21"/>
          <p:cNvSpPr/>
          <p:nvPr/>
        </p:nvSpPr>
        <p:spPr>
          <a:xfrm>
            <a:off x="522924" y="5921092"/>
            <a:ext cx="2594343" cy="262546"/>
          </a:xfrm>
          <a:prstGeom prst="rect">
            <a:avLst/>
          </a:prstGeom>
          <a:noFill/>
          <a:ln/>
        </p:spPr>
        <p:txBody>
          <a:bodyPr wrap="square" lIns="0" tIns="0" rIns="0" bIns="0" rtlCol="0" anchor="ctr"/>
          <a:lstStyle/>
          <a:p>
            <a:pPr>
              <a:lnSpc>
                <a:spcPct val="130000"/>
              </a:lnSpc>
            </a:pPr>
            <a:r>
              <a:rPr lang="en-US" sz="1600" b="1" dirty="0">
                <a:solidFill>
                  <a:srgbClr val="1F2937"/>
                </a:solidFill>
                <a:latin typeface="Sorts Mill Goudy" pitchFamily="34" charset="0"/>
                <a:ea typeface="Sorts Mill Goudy" pitchFamily="34" charset="-122"/>
                <a:cs typeface="Sorts Mill Goudy" pitchFamily="34" charset="-120"/>
              </a:rPr>
              <a:t>Acumulación del Capital</a:t>
            </a:r>
            <a:endParaRPr lang="en-US" sz="1600" dirty="0"/>
          </a:p>
        </p:txBody>
      </p:sp>
      <p:sp>
        <p:nvSpPr>
          <p:cNvPr id="24" name="Text 22"/>
          <p:cNvSpPr/>
          <p:nvPr/>
        </p:nvSpPr>
        <p:spPr>
          <a:xfrm>
            <a:off x="508410" y="6271368"/>
            <a:ext cx="2481533" cy="405203"/>
          </a:xfrm>
          <a:prstGeom prst="rect">
            <a:avLst/>
          </a:prstGeom>
          <a:noFill/>
          <a:ln/>
        </p:spPr>
        <p:txBody>
          <a:bodyPr wrap="square" lIns="0" tIns="0" rIns="0" bIns="0" rtlCol="0" anchor="ctr"/>
          <a:lstStyle/>
          <a:p>
            <a:pPr>
              <a:lnSpc>
                <a:spcPct val="120000"/>
              </a:lnSpc>
            </a:pPr>
            <a:r>
              <a:rPr lang="en-US" sz="1600" dirty="0">
                <a:latin typeface="Sorts Mill Goudy" pitchFamily="34" charset="0"/>
                <a:ea typeface="Sorts Mill Goudy" pitchFamily="34" charset="-122"/>
                <a:cs typeface="Sorts Mill Goudy" pitchFamily="34" charset="-120"/>
              </a:rPr>
              <a:t>La reproducción ampliada del capital</a:t>
            </a:r>
            <a:endParaRPr lang="en-US" sz="1600" dirty="0"/>
          </a:p>
        </p:txBody>
      </p:sp>
      <p:sp>
        <p:nvSpPr>
          <p:cNvPr id="25" name="Shape 23"/>
          <p:cNvSpPr/>
          <p:nvPr/>
        </p:nvSpPr>
        <p:spPr>
          <a:xfrm>
            <a:off x="3633142" y="5957053"/>
            <a:ext cx="262546" cy="262546"/>
          </a:xfrm>
          <a:custGeom>
            <a:avLst/>
            <a:gdLst/>
            <a:ahLst/>
            <a:cxnLst/>
            <a:rect l="l" t="t" r="r" b="b"/>
            <a:pathLst>
              <a:path w="262546" h="262546">
                <a:moveTo>
                  <a:pt x="131273" y="0"/>
                </a:moveTo>
                <a:lnTo>
                  <a:pt x="131273" y="0"/>
                </a:lnTo>
                <a:cubicBezTo>
                  <a:pt x="203773" y="0"/>
                  <a:pt x="262546" y="58773"/>
                  <a:pt x="262546" y="131273"/>
                </a:cubicBezTo>
                <a:lnTo>
                  <a:pt x="262546" y="131273"/>
                </a:lnTo>
                <a:cubicBezTo>
                  <a:pt x="262546" y="203773"/>
                  <a:pt x="203773" y="262546"/>
                  <a:pt x="131273" y="262546"/>
                </a:cubicBezTo>
                <a:lnTo>
                  <a:pt x="131273" y="262546"/>
                </a:lnTo>
                <a:cubicBezTo>
                  <a:pt x="58773" y="262546"/>
                  <a:pt x="0" y="203773"/>
                  <a:pt x="0" y="131273"/>
                </a:cubicBezTo>
                <a:lnTo>
                  <a:pt x="0" y="131273"/>
                </a:lnTo>
                <a:cubicBezTo>
                  <a:pt x="0" y="58773"/>
                  <a:pt x="58773" y="0"/>
                  <a:pt x="131273" y="0"/>
                </a:cubicBezTo>
                <a:close/>
              </a:path>
            </a:pathLst>
          </a:custGeom>
          <a:solidFill>
            <a:srgbClr val="8B0000"/>
          </a:solidFill>
          <a:ln/>
        </p:spPr>
      </p:sp>
      <p:sp>
        <p:nvSpPr>
          <p:cNvPr id="26" name="Text 24"/>
          <p:cNvSpPr/>
          <p:nvPr/>
        </p:nvSpPr>
        <p:spPr>
          <a:xfrm>
            <a:off x="3589912" y="5913511"/>
            <a:ext cx="319978" cy="262546"/>
          </a:xfrm>
          <a:prstGeom prst="rect">
            <a:avLst/>
          </a:prstGeom>
          <a:noFill/>
          <a:ln/>
        </p:spPr>
        <p:txBody>
          <a:bodyPr wrap="square" lIns="0" tIns="0" rIns="0" bIns="0" rtlCol="0" anchor="ctr"/>
          <a:lstStyle/>
          <a:p>
            <a:pPr algn="ctr">
              <a:lnSpc>
                <a:spcPct val="120000"/>
              </a:lnSpc>
            </a:pPr>
            <a:r>
              <a:rPr lang="en-US" sz="1600" b="1" dirty="0">
                <a:solidFill>
                  <a:srgbClr val="FFFFFF"/>
                </a:solidFill>
                <a:latin typeface="Sorts Mill Goudy" pitchFamily="34" charset="0"/>
                <a:ea typeface="Sorts Mill Goudy" pitchFamily="34" charset="-122"/>
                <a:cs typeface="Sorts Mill Goudy" pitchFamily="34" charset="-120"/>
              </a:rPr>
              <a:t>4</a:t>
            </a:r>
            <a:endParaRPr lang="en-US" sz="1600" dirty="0"/>
          </a:p>
        </p:txBody>
      </p:sp>
      <p:sp>
        <p:nvSpPr>
          <p:cNvPr id="27" name="Text 25"/>
          <p:cNvSpPr/>
          <p:nvPr/>
        </p:nvSpPr>
        <p:spPr>
          <a:xfrm>
            <a:off x="3994143" y="5921092"/>
            <a:ext cx="2933123" cy="262546"/>
          </a:xfrm>
          <a:prstGeom prst="rect">
            <a:avLst/>
          </a:prstGeom>
          <a:noFill/>
          <a:ln/>
        </p:spPr>
        <p:txBody>
          <a:bodyPr wrap="square" lIns="0" tIns="0" rIns="0" bIns="0" rtlCol="0" anchor="ctr"/>
          <a:lstStyle/>
          <a:p>
            <a:pPr>
              <a:lnSpc>
                <a:spcPct val="130000"/>
              </a:lnSpc>
            </a:pPr>
            <a:r>
              <a:rPr lang="en-US" sz="1600" b="1" dirty="0">
                <a:solidFill>
                  <a:srgbClr val="1F2937"/>
                </a:solidFill>
                <a:latin typeface="Sorts Mill Goudy" pitchFamily="34" charset="0"/>
                <a:ea typeface="Sorts Mill Goudy" pitchFamily="34" charset="-122"/>
                <a:cs typeface="Sorts Mill Goudy" pitchFamily="34" charset="-120"/>
              </a:rPr>
              <a:t>Tendencia Decreciente</a:t>
            </a:r>
            <a:endParaRPr lang="en-US" sz="1600" dirty="0"/>
          </a:p>
        </p:txBody>
      </p:sp>
      <p:sp>
        <p:nvSpPr>
          <p:cNvPr id="28" name="Text 26"/>
          <p:cNvSpPr/>
          <p:nvPr/>
        </p:nvSpPr>
        <p:spPr>
          <a:xfrm>
            <a:off x="3980288" y="6279663"/>
            <a:ext cx="3092441" cy="199340"/>
          </a:xfrm>
          <a:prstGeom prst="rect">
            <a:avLst/>
          </a:prstGeom>
          <a:noFill/>
          <a:ln/>
        </p:spPr>
        <p:txBody>
          <a:bodyPr wrap="square" lIns="0" tIns="0" rIns="0" bIns="0" rtlCol="0" anchor="ctr"/>
          <a:lstStyle/>
          <a:p>
            <a:pPr>
              <a:lnSpc>
                <a:spcPct val="120000"/>
              </a:lnSpc>
            </a:pPr>
            <a:r>
              <a:rPr lang="en-US" sz="1600" dirty="0">
                <a:latin typeface="Sorts Mill Goudy" pitchFamily="34" charset="0"/>
                <a:ea typeface="Sorts Mill Goudy" pitchFamily="34" charset="-122"/>
                <a:cs typeface="Sorts Mill Goudy" pitchFamily="34" charset="-120"/>
              </a:rPr>
              <a:t>Caída de la tasa de ganancia</a:t>
            </a:r>
            <a:endParaRPr lang="en-US" sz="1600" dirty="0"/>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3" name="Text 1"/>
          <p:cNvSpPr/>
          <p:nvPr/>
        </p:nvSpPr>
        <p:spPr>
          <a:xfrm>
            <a:off x="289790" y="200586"/>
            <a:ext cx="5486895" cy="521706"/>
          </a:xfrm>
          <a:prstGeom prst="rect">
            <a:avLst/>
          </a:prstGeom>
          <a:noFill/>
          <a:ln/>
        </p:spPr>
        <p:txBody>
          <a:bodyPr wrap="square" lIns="0" tIns="0" rIns="0" bIns="0" rtlCol="0" anchor="ctr"/>
          <a:lstStyle/>
          <a:p>
            <a:pPr>
              <a:lnSpc>
                <a:spcPct val="90000"/>
              </a:lnSpc>
            </a:pPr>
            <a:r>
              <a:rPr lang="en-US" sz="2800" b="1" dirty="0">
                <a:solidFill>
                  <a:srgbClr val="1F2937"/>
                </a:solidFill>
                <a:latin typeface="Sorts Mill Goudy" pitchFamily="34" charset="0"/>
                <a:ea typeface="Sorts Mill Goudy" pitchFamily="34" charset="-122"/>
                <a:cs typeface="Sorts Mill Goudy" pitchFamily="34" charset="-120"/>
              </a:rPr>
              <a:t>El Capital como Relación Social</a:t>
            </a:r>
            <a:endParaRPr lang="en-US" sz="2800" dirty="0"/>
          </a:p>
        </p:txBody>
      </p:sp>
      <p:sp>
        <p:nvSpPr>
          <p:cNvPr id="4" name="Shape 2"/>
          <p:cNvSpPr/>
          <p:nvPr/>
        </p:nvSpPr>
        <p:spPr>
          <a:xfrm>
            <a:off x="317500" y="644444"/>
            <a:ext cx="762000" cy="31750"/>
          </a:xfrm>
          <a:custGeom>
            <a:avLst/>
            <a:gdLst/>
            <a:ahLst/>
            <a:cxnLst/>
            <a:rect l="l" t="t" r="r" b="b"/>
            <a:pathLst>
              <a:path w="762000" h="31750">
                <a:moveTo>
                  <a:pt x="0" y="0"/>
                </a:moveTo>
                <a:lnTo>
                  <a:pt x="762000" y="0"/>
                </a:lnTo>
                <a:lnTo>
                  <a:pt x="762000" y="31750"/>
                </a:lnTo>
                <a:lnTo>
                  <a:pt x="0" y="31750"/>
                </a:lnTo>
                <a:lnTo>
                  <a:pt x="0" y="0"/>
                </a:lnTo>
                <a:close/>
              </a:path>
            </a:pathLst>
          </a:custGeom>
          <a:solidFill>
            <a:srgbClr val="8B0000"/>
          </a:solidFill>
          <a:ln/>
        </p:spPr>
      </p:sp>
      <p:sp>
        <p:nvSpPr>
          <p:cNvPr id="5" name="Text 3"/>
          <p:cNvSpPr/>
          <p:nvPr/>
        </p:nvSpPr>
        <p:spPr>
          <a:xfrm>
            <a:off x="1748765" y="985333"/>
            <a:ext cx="3171575" cy="300911"/>
          </a:xfrm>
          <a:prstGeom prst="rect">
            <a:avLst/>
          </a:prstGeom>
          <a:noFill/>
          <a:ln/>
        </p:spPr>
        <p:txBody>
          <a:bodyPr wrap="square" lIns="0" tIns="0" rIns="0" bIns="0" rtlCol="0" anchor="ctr"/>
          <a:lstStyle/>
          <a:p>
            <a:pPr>
              <a:lnSpc>
                <a:spcPct val="110000"/>
              </a:lnSpc>
            </a:pPr>
            <a:r>
              <a:rPr lang="en-US" b="1" u="sng" dirty="0">
                <a:solidFill>
                  <a:srgbClr val="1F2937"/>
                </a:solidFill>
                <a:latin typeface="Sorts Mill Goudy" pitchFamily="34" charset="0"/>
                <a:ea typeface="Sorts Mill Goudy" pitchFamily="34" charset="-122"/>
                <a:cs typeface="Sorts Mill Goudy" pitchFamily="34" charset="-120"/>
              </a:rPr>
              <a:t>Capital: Cosa o Relación?</a:t>
            </a:r>
            <a:endParaRPr lang="en-US" u="sng" dirty="0"/>
          </a:p>
        </p:txBody>
      </p:sp>
      <p:sp>
        <p:nvSpPr>
          <p:cNvPr id="6" name="Text 4"/>
          <p:cNvSpPr/>
          <p:nvPr/>
        </p:nvSpPr>
        <p:spPr>
          <a:xfrm>
            <a:off x="386775" y="1459480"/>
            <a:ext cx="5746750" cy="1512810"/>
          </a:xfrm>
          <a:prstGeom prst="rect">
            <a:avLst/>
          </a:prstGeom>
          <a:noFill/>
          <a:ln/>
        </p:spPr>
        <p:txBody>
          <a:bodyPr wrap="square" lIns="0" tIns="0" rIns="0" bIns="0" rtlCol="0" anchor="ctr"/>
          <a:lstStyle/>
          <a:p>
            <a:r>
              <a:rPr lang="en-US" sz="2000" b="1" dirty="0">
                <a:solidFill>
                  <a:srgbClr val="1F2937"/>
                </a:solidFill>
                <a:latin typeface="Sorts Mill Goudy" pitchFamily="34" charset="0"/>
                <a:ea typeface="Sorts Mill Goudy" pitchFamily="34" charset="-122"/>
                <a:cs typeface="Sorts Mill Goudy" pitchFamily="34" charset="-120"/>
              </a:rPr>
              <a:t>Una de las contribuciones más profundas de Marx fue demostrar que el capital no es una cosa (dinero, máquinas, materias primas), sino una </a:t>
            </a:r>
            <a:r>
              <a:rPr lang="en-US" sz="2000" b="1" dirty="0">
                <a:solidFill>
                  <a:srgbClr val="8B0000"/>
                </a:solidFill>
                <a:highlight>
                  <a:srgbClr val="8B0000">
                    <a:alpha val="10000"/>
                  </a:srgbClr>
                </a:highlight>
                <a:latin typeface="Sorts Mill Goudy" pitchFamily="34" charset="0"/>
                <a:ea typeface="Sorts Mill Goudy" pitchFamily="34" charset="-122"/>
                <a:cs typeface="Sorts Mill Goudy" pitchFamily="34" charset="-120"/>
              </a:rPr>
              <a:t>relación social de producción </a:t>
            </a:r>
            <a:r>
              <a:rPr lang="en-US" sz="2000" b="1" dirty="0">
                <a:solidFill>
                  <a:srgbClr val="1F2937"/>
                </a:solidFill>
                <a:latin typeface="Sorts Mill Goudy" pitchFamily="34" charset="0"/>
                <a:ea typeface="Sorts Mill Goudy" pitchFamily="34" charset="-122"/>
                <a:cs typeface="Sorts Mill Goudy" pitchFamily="34" charset="-120"/>
              </a:rPr>
              <a:t>entre personas, mediada por cosas.</a:t>
            </a:r>
            <a:endParaRPr lang="en-US" sz="2000" b="1" dirty="0"/>
          </a:p>
        </p:txBody>
      </p:sp>
      <p:sp>
        <p:nvSpPr>
          <p:cNvPr id="7" name="Text 5"/>
          <p:cNvSpPr/>
          <p:nvPr/>
        </p:nvSpPr>
        <p:spPr>
          <a:xfrm>
            <a:off x="370320" y="2986388"/>
            <a:ext cx="5746750" cy="1985072"/>
          </a:xfrm>
          <a:prstGeom prst="rect">
            <a:avLst/>
          </a:prstGeom>
          <a:noFill/>
          <a:ln/>
        </p:spPr>
        <p:txBody>
          <a:bodyPr wrap="square" lIns="0" tIns="0" rIns="0" bIns="0" rtlCol="0" anchor="ctr"/>
          <a:lstStyle/>
          <a:p>
            <a:r>
              <a:rPr lang="en-US" sz="2000" b="1" dirty="0">
                <a:solidFill>
                  <a:srgbClr val="1F2937"/>
                </a:solidFill>
                <a:latin typeface="Sorts Mill Goudy" pitchFamily="34" charset="0"/>
                <a:ea typeface="Sorts Mill Goudy" pitchFamily="34" charset="-122"/>
                <a:cs typeface="Sorts Mill Goudy" pitchFamily="34" charset="-120"/>
              </a:rPr>
              <a:t>Esta relación se caracteriza por la disociación entre trabajadores y propiedad de los medios de producción. Los capitalistas poseen los medios de producción; los obreros solo poseen su fuerza de trabajo, que deben vender para sobrevivir.</a:t>
            </a:r>
            <a:endParaRPr lang="en-US" sz="2000" b="1" dirty="0"/>
          </a:p>
        </p:txBody>
      </p:sp>
      <p:sp>
        <p:nvSpPr>
          <p:cNvPr id="8" name="Text 6"/>
          <p:cNvSpPr/>
          <p:nvPr/>
        </p:nvSpPr>
        <p:spPr>
          <a:xfrm>
            <a:off x="7303571" y="232331"/>
            <a:ext cx="3739706" cy="294044"/>
          </a:xfrm>
          <a:prstGeom prst="rect">
            <a:avLst/>
          </a:prstGeom>
          <a:noFill/>
          <a:ln/>
        </p:spPr>
        <p:txBody>
          <a:bodyPr wrap="square" lIns="0" tIns="0" rIns="0" bIns="0" rtlCol="0" anchor="ctr"/>
          <a:lstStyle/>
          <a:p>
            <a:pPr>
              <a:lnSpc>
                <a:spcPct val="110000"/>
              </a:lnSpc>
            </a:pPr>
            <a:r>
              <a:rPr lang="en-US" b="1" u="sng" dirty="0">
                <a:solidFill>
                  <a:srgbClr val="1F2937"/>
                </a:solidFill>
                <a:latin typeface="Sorts Mill Goudy" pitchFamily="34" charset="0"/>
                <a:ea typeface="Sorts Mill Goudy" pitchFamily="34" charset="-122"/>
                <a:cs typeface="Sorts Mill Goudy" pitchFamily="34" charset="-120"/>
              </a:rPr>
              <a:t>La Naturaleza Expansiva del Capital</a:t>
            </a:r>
            <a:endParaRPr lang="en-US" u="sng" dirty="0"/>
          </a:p>
        </p:txBody>
      </p:sp>
      <p:sp>
        <p:nvSpPr>
          <p:cNvPr id="9" name="Text 7"/>
          <p:cNvSpPr/>
          <p:nvPr/>
        </p:nvSpPr>
        <p:spPr>
          <a:xfrm>
            <a:off x="6236891" y="415638"/>
            <a:ext cx="5709226" cy="2432205"/>
          </a:xfrm>
          <a:prstGeom prst="rect">
            <a:avLst/>
          </a:prstGeom>
          <a:noFill/>
          <a:ln/>
        </p:spPr>
        <p:txBody>
          <a:bodyPr wrap="square" lIns="0" tIns="0" rIns="0" bIns="0" rtlCol="0" anchor="ctr"/>
          <a:lstStyle/>
          <a:p>
            <a:r>
              <a:rPr lang="en-US" sz="2000" b="1" dirty="0">
                <a:latin typeface="Sorts Mill Goudy" pitchFamily="34" charset="0"/>
                <a:ea typeface="Sorts Mill Goudy" pitchFamily="34" charset="-122"/>
                <a:cs typeface="Sorts Mill Goudy" pitchFamily="34" charset="-120"/>
              </a:rPr>
              <a:t>El capital, por su naturaleza, tiende a expandirse sin límites. Como escribió Marx: "La acumulación para la acumulación, la producción para la producción". Esta expansión constante genera contradicciones que el capital debe resolver mediante nuevas formas de acumulación.</a:t>
            </a:r>
            <a:endParaRPr lang="en-US" sz="2000" b="1" dirty="0"/>
          </a:p>
        </p:txBody>
      </p:sp>
      <p:sp>
        <p:nvSpPr>
          <p:cNvPr id="11" name="Shape 9"/>
          <p:cNvSpPr/>
          <p:nvPr/>
        </p:nvSpPr>
        <p:spPr>
          <a:xfrm>
            <a:off x="6206464" y="3208055"/>
            <a:ext cx="30427" cy="1397000"/>
          </a:xfrm>
          <a:custGeom>
            <a:avLst/>
            <a:gdLst/>
            <a:ahLst/>
            <a:cxnLst/>
            <a:rect l="l" t="t" r="r" b="b"/>
            <a:pathLst>
              <a:path w="30427" h="1397000">
                <a:moveTo>
                  <a:pt x="30427" y="0"/>
                </a:moveTo>
                <a:lnTo>
                  <a:pt x="30427" y="0"/>
                </a:lnTo>
                <a:lnTo>
                  <a:pt x="30427" y="1397000"/>
                </a:lnTo>
                <a:lnTo>
                  <a:pt x="30427" y="1397000"/>
                </a:lnTo>
                <a:cubicBezTo>
                  <a:pt x="13623" y="1397000"/>
                  <a:pt x="0" y="1383377"/>
                  <a:pt x="0" y="1366573"/>
                </a:cubicBezTo>
                <a:lnTo>
                  <a:pt x="0" y="30427"/>
                </a:lnTo>
                <a:cubicBezTo>
                  <a:pt x="0" y="13634"/>
                  <a:pt x="13634" y="0"/>
                  <a:pt x="30427" y="0"/>
                </a:cubicBezTo>
                <a:close/>
              </a:path>
            </a:pathLst>
          </a:custGeom>
          <a:solidFill>
            <a:srgbClr val="8B0000"/>
          </a:solidFill>
          <a:ln/>
        </p:spPr>
      </p:sp>
      <p:sp>
        <p:nvSpPr>
          <p:cNvPr id="12" name="Text 10"/>
          <p:cNvSpPr/>
          <p:nvPr/>
        </p:nvSpPr>
        <p:spPr>
          <a:xfrm>
            <a:off x="7283729" y="2794317"/>
            <a:ext cx="3716001" cy="491180"/>
          </a:xfrm>
          <a:prstGeom prst="rect">
            <a:avLst/>
          </a:prstGeom>
          <a:noFill/>
          <a:ln/>
        </p:spPr>
        <p:txBody>
          <a:bodyPr wrap="square" lIns="0" tIns="0" rIns="0" bIns="0" rtlCol="0" anchor="ctr"/>
          <a:lstStyle/>
          <a:p>
            <a:pPr>
              <a:lnSpc>
                <a:spcPct val="130000"/>
              </a:lnSpc>
            </a:pPr>
            <a:r>
              <a:rPr lang="en-US" sz="2000" b="1" u="sng" dirty="0">
                <a:solidFill>
                  <a:srgbClr val="1F2937"/>
                </a:solidFill>
                <a:latin typeface="Sorts Mill Goudy" pitchFamily="34" charset="0"/>
                <a:ea typeface="Sorts Mill Goudy" pitchFamily="34" charset="-122"/>
                <a:cs typeface="Sorts Mill Goudy" pitchFamily="34" charset="-120"/>
              </a:rPr>
              <a:t>La Contradicción Fundamental:</a:t>
            </a:r>
            <a:endParaRPr lang="en-US" sz="2000" u="sng" dirty="0"/>
          </a:p>
        </p:txBody>
      </p:sp>
      <p:sp>
        <p:nvSpPr>
          <p:cNvPr id="13" name="Text 11"/>
          <p:cNvSpPr/>
          <p:nvPr/>
        </p:nvSpPr>
        <p:spPr>
          <a:xfrm>
            <a:off x="6260152" y="3279207"/>
            <a:ext cx="5614348" cy="1514397"/>
          </a:xfrm>
          <a:prstGeom prst="rect">
            <a:avLst/>
          </a:prstGeom>
          <a:noFill/>
          <a:ln/>
        </p:spPr>
        <p:txBody>
          <a:bodyPr wrap="square" lIns="0" tIns="0" rIns="0" bIns="0" rtlCol="0" anchor="ctr"/>
          <a:lstStyle/>
          <a:p>
            <a:r>
              <a:rPr lang="en-US" sz="2000" b="1" dirty="0">
                <a:solidFill>
                  <a:srgbClr val="1F2937"/>
                </a:solidFill>
                <a:latin typeface="Sorts Mill Goudy" pitchFamily="34" charset="0"/>
                <a:ea typeface="Sorts Mill Goudy" pitchFamily="34" charset="-122"/>
                <a:cs typeface="Sorts Mill Goudy" pitchFamily="34" charset="-120"/>
              </a:rPr>
              <a:t>El capital busca aumentar la productividad (más maquinaria), pero esto reduce el trabajo vivo, fuente de toda plusvalía. Esta contradicción lo empuja a buscar nuevas fuentes de plusvalía en el exterior.</a:t>
            </a:r>
            <a:endParaRPr lang="en-US" sz="2000" b="1" dirty="0"/>
          </a:p>
        </p:txBody>
      </p:sp>
      <p:sp>
        <p:nvSpPr>
          <p:cNvPr id="14" name="Shape 12"/>
          <p:cNvSpPr/>
          <p:nvPr/>
        </p:nvSpPr>
        <p:spPr>
          <a:xfrm>
            <a:off x="355025" y="5053893"/>
            <a:ext cx="11557000" cy="1817154"/>
          </a:xfrm>
          <a:custGeom>
            <a:avLst/>
            <a:gdLst/>
            <a:ahLst/>
            <a:cxnLst/>
            <a:rect l="l" t="t" r="r" b="b"/>
            <a:pathLst>
              <a:path w="11557000" h="2332964">
                <a:moveTo>
                  <a:pt x="30427" y="0"/>
                </a:moveTo>
                <a:lnTo>
                  <a:pt x="11526573" y="0"/>
                </a:lnTo>
                <a:cubicBezTo>
                  <a:pt x="11543377" y="0"/>
                  <a:pt x="11557000" y="13623"/>
                  <a:pt x="11557000" y="30427"/>
                </a:cubicBezTo>
                <a:lnTo>
                  <a:pt x="11557000" y="2269460"/>
                </a:lnTo>
                <a:cubicBezTo>
                  <a:pt x="11557000" y="2304532"/>
                  <a:pt x="11528569" y="2332964"/>
                  <a:pt x="11493497" y="2332964"/>
                </a:cubicBezTo>
                <a:lnTo>
                  <a:pt x="63503" y="2332964"/>
                </a:lnTo>
                <a:cubicBezTo>
                  <a:pt x="28431" y="2332964"/>
                  <a:pt x="0" y="2304532"/>
                  <a:pt x="0" y="2269460"/>
                </a:cubicBezTo>
                <a:lnTo>
                  <a:pt x="0" y="30427"/>
                </a:lnTo>
                <a:cubicBezTo>
                  <a:pt x="0" y="13634"/>
                  <a:pt x="13634" y="0"/>
                  <a:pt x="30427" y="0"/>
                </a:cubicBezTo>
                <a:close/>
              </a:path>
            </a:pathLst>
          </a:custGeom>
          <a:solidFill>
            <a:srgbClr val="F9FAFB"/>
          </a:solidFill>
          <a:ln/>
        </p:spPr>
      </p:sp>
      <p:sp>
        <p:nvSpPr>
          <p:cNvPr id="15" name="Shape 13"/>
          <p:cNvSpPr/>
          <p:nvPr/>
        </p:nvSpPr>
        <p:spPr>
          <a:xfrm>
            <a:off x="317500" y="5065934"/>
            <a:ext cx="11557000" cy="30427"/>
          </a:xfrm>
          <a:custGeom>
            <a:avLst/>
            <a:gdLst/>
            <a:ahLst/>
            <a:cxnLst/>
            <a:rect l="l" t="t" r="r" b="b"/>
            <a:pathLst>
              <a:path w="11557000" h="30427">
                <a:moveTo>
                  <a:pt x="30427" y="0"/>
                </a:moveTo>
                <a:lnTo>
                  <a:pt x="11526573" y="0"/>
                </a:lnTo>
                <a:cubicBezTo>
                  <a:pt x="11543377" y="0"/>
                  <a:pt x="11557000" y="13623"/>
                  <a:pt x="11557000" y="30427"/>
                </a:cubicBezTo>
                <a:lnTo>
                  <a:pt x="11557000" y="30427"/>
                </a:lnTo>
                <a:lnTo>
                  <a:pt x="0" y="30427"/>
                </a:lnTo>
                <a:lnTo>
                  <a:pt x="0" y="30427"/>
                </a:lnTo>
                <a:cubicBezTo>
                  <a:pt x="0" y="13634"/>
                  <a:pt x="13634" y="0"/>
                  <a:pt x="30427" y="0"/>
                </a:cubicBezTo>
                <a:close/>
              </a:path>
            </a:pathLst>
          </a:custGeom>
          <a:solidFill>
            <a:srgbClr val="8B0000"/>
          </a:solidFill>
          <a:ln/>
        </p:spPr>
      </p:sp>
      <p:sp>
        <p:nvSpPr>
          <p:cNvPr id="16" name="Text 14"/>
          <p:cNvSpPr/>
          <p:nvPr/>
        </p:nvSpPr>
        <p:spPr>
          <a:xfrm>
            <a:off x="3875315" y="5230289"/>
            <a:ext cx="4616004" cy="417420"/>
          </a:xfrm>
          <a:prstGeom prst="rect">
            <a:avLst/>
          </a:prstGeom>
          <a:noFill/>
          <a:ln/>
        </p:spPr>
        <p:txBody>
          <a:bodyPr wrap="square" lIns="0" tIns="0" rIns="0" bIns="0" rtlCol="0" anchor="ctr"/>
          <a:lstStyle/>
          <a:p>
            <a:pPr algn="ctr">
              <a:lnSpc>
                <a:spcPct val="120000"/>
              </a:lnSpc>
            </a:pPr>
            <a:r>
              <a:rPr lang="en-US" sz="2000" b="1" dirty="0">
                <a:solidFill>
                  <a:srgbClr val="1F2937"/>
                </a:solidFill>
                <a:latin typeface="Sorts Mill Goudy" pitchFamily="34" charset="0"/>
                <a:ea typeface="Sorts Mill Goudy" pitchFamily="34" charset="-122"/>
                <a:cs typeface="Sorts Mill Goudy" pitchFamily="34" charset="-120"/>
              </a:rPr>
              <a:t>La Estructura de Clases en el Capitalismo</a:t>
            </a:r>
            <a:endParaRPr lang="en-US" sz="2000" dirty="0"/>
          </a:p>
        </p:txBody>
      </p:sp>
      <p:sp>
        <p:nvSpPr>
          <p:cNvPr id="17" name="Shape 15"/>
          <p:cNvSpPr/>
          <p:nvPr/>
        </p:nvSpPr>
        <p:spPr>
          <a:xfrm>
            <a:off x="2905125" y="5124451"/>
            <a:ext cx="635000" cy="635000"/>
          </a:xfrm>
          <a:custGeom>
            <a:avLst/>
            <a:gdLst/>
            <a:ahLst/>
            <a:cxnLst/>
            <a:rect l="l" t="t" r="r" b="b"/>
            <a:pathLst>
              <a:path w="635000" h="635000">
                <a:moveTo>
                  <a:pt x="317500" y="0"/>
                </a:moveTo>
                <a:lnTo>
                  <a:pt x="317500" y="0"/>
                </a:lnTo>
                <a:cubicBezTo>
                  <a:pt x="492733" y="0"/>
                  <a:pt x="635000" y="142267"/>
                  <a:pt x="635000" y="317500"/>
                </a:cubicBezTo>
                <a:lnTo>
                  <a:pt x="635000" y="317500"/>
                </a:lnTo>
                <a:cubicBezTo>
                  <a:pt x="635000" y="492733"/>
                  <a:pt x="492733" y="635000"/>
                  <a:pt x="317500" y="635000"/>
                </a:cubicBezTo>
                <a:lnTo>
                  <a:pt x="317500" y="635000"/>
                </a:lnTo>
                <a:cubicBezTo>
                  <a:pt x="142267" y="635000"/>
                  <a:pt x="0" y="492733"/>
                  <a:pt x="0" y="317500"/>
                </a:cubicBezTo>
                <a:lnTo>
                  <a:pt x="0" y="317500"/>
                </a:lnTo>
                <a:cubicBezTo>
                  <a:pt x="0" y="142267"/>
                  <a:pt x="142267" y="0"/>
                  <a:pt x="317500" y="0"/>
                </a:cubicBezTo>
                <a:close/>
              </a:path>
            </a:pathLst>
          </a:custGeom>
          <a:solidFill>
            <a:srgbClr val="8B0000"/>
          </a:solidFill>
          <a:ln/>
        </p:spPr>
      </p:sp>
      <p:sp>
        <p:nvSpPr>
          <p:cNvPr id="18" name="Text 16"/>
          <p:cNvSpPr/>
          <p:nvPr/>
        </p:nvSpPr>
        <p:spPr>
          <a:xfrm>
            <a:off x="440531" y="5880147"/>
            <a:ext cx="5564188" cy="222250"/>
          </a:xfrm>
          <a:prstGeom prst="rect">
            <a:avLst/>
          </a:prstGeom>
          <a:noFill/>
          <a:ln/>
        </p:spPr>
        <p:txBody>
          <a:bodyPr wrap="square" lIns="0" tIns="0" rIns="0" bIns="0" rtlCol="0" anchor="ctr"/>
          <a:lstStyle/>
          <a:p>
            <a:pPr algn="ctr">
              <a:lnSpc>
                <a:spcPct val="130000"/>
              </a:lnSpc>
            </a:pPr>
            <a:r>
              <a:rPr lang="en-US" sz="2000" b="1" u="sng" dirty="0">
                <a:solidFill>
                  <a:srgbClr val="1F2937"/>
                </a:solidFill>
                <a:latin typeface="Sorts Mill Goudy" pitchFamily="34" charset="0"/>
                <a:ea typeface="Sorts Mill Goudy" pitchFamily="34" charset="-122"/>
                <a:cs typeface="Sorts Mill Goudy" pitchFamily="34" charset="-120"/>
              </a:rPr>
              <a:t>Burguesía</a:t>
            </a:r>
            <a:endParaRPr lang="en-US" sz="2000" u="sng" dirty="0"/>
          </a:p>
        </p:txBody>
      </p:sp>
      <p:sp>
        <p:nvSpPr>
          <p:cNvPr id="19" name="Text 17"/>
          <p:cNvSpPr/>
          <p:nvPr/>
        </p:nvSpPr>
        <p:spPr>
          <a:xfrm>
            <a:off x="444500" y="6033121"/>
            <a:ext cx="5556250" cy="881391"/>
          </a:xfrm>
          <a:prstGeom prst="rect">
            <a:avLst/>
          </a:prstGeom>
          <a:noFill/>
          <a:ln/>
        </p:spPr>
        <p:txBody>
          <a:bodyPr wrap="square" lIns="0" tIns="0" rIns="0" bIns="0" rtlCol="0" anchor="ctr"/>
          <a:lstStyle/>
          <a:p>
            <a:pPr algn="ctr">
              <a:lnSpc>
                <a:spcPct val="130000"/>
              </a:lnSpc>
            </a:pPr>
            <a:r>
              <a:rPr lang="en-US" sz="2000" b="1" dirty="0">
                <a:latin typeface="Sorts Mill Goudy" pitchFamily="34" charset="0"/>
                <a:ea typeface="Sorts Mill Goudy" pitchFamily="34" charset="-122"/>
                <a:cs typeface="Sorts Mill Goudy" pitchFamily="34" charset="-120"/>
              </a:rPr>
              <a:t>Poseedora de los medios de producción. Apropia la plusvalía generada por el trabajo asalariado.</a:t>
            </a:r>
            <a:endParaRPr lang="en-US" sz="2000" b="1" dirty="0"/>
          </a:p>
        </p:txBody>
      </p:sp>
      <p:sp>
        <p:nvSpPr>
          <p:cNvPr id="20" name="Shape 18"/>
          <p:cNvSpPr/>
          <p:nvPr/>
        </p:nvSpPr>
        <p:spPr>
          <a:xfrm>
            <a:off x="8651875" y="5124451"/>
            <a:ext cx="635000" cy="635000"/>
          </a:xfrm>
          <a:custGeom>
            <a:avLst/>
            <a:gdLst/>
            <a:ahLst/>
            <a:cxnLst/>
            <a:rect l="l" t="t" r="r" b="b"/>
            <a:pathLst>
              <a:path w="635000" h="635000">
                <a:moveTo>
                  <a:pt x="317500" y="0"/>
                </a:moveTo>
                <a:lnTo>
                  <a:pt x="317500" y="0"/>
                </a:lnTo>
                <a:cubicBezTo>
                  <a:pt x="492733" y="0"/>
                  <a:pt x="635000" y="142267"/>
                  <a:pt x="635000" y="317500"/>
                </a:cubicBezTo>
                <a:lnTo>
                  <a:pt x="635000" y="317500"/>
                </a:lnTo>
                <a:cubicBezTo>
                  <a:pt x="635000" y="492733"/>
                  <a:pt x="492733" y="635000"/>
                  <a:pt x="317500" y="635000"/>
                </a:cubicBezTo>
                <a:lnTo>
                  <a:pt x="317500" y="635000"/>
                </a:lnTo>
                <a:cubicBezTo>
                  <a:pt x="142267" y="635000"/>
                  <a:pt x="0" y="492733"/>
                  <a:pt x="0" y="317500"/>
                </a:cubicBezTo>
                <a:lnTo>
                  <a:pt x="0" y="317500"/>
                </a:lnTo>
                <a:cubicBezTo>
                  <a:pt x="0" y="142267"/>
                  <a:pt x="142267" y="0"/>
                  <a:pt x="317500" y="0"/>
                </a:cubicBezTo>
                <a:close/>
              </a:path>
            </a:pathLst>
          </a:custGeom>
          <a:solidFill>
            <a:srgbClr val="1F2937"/>
          </a:solidFill>
          <a:ln/>
        </p:spPr>
      </p:sp>
      <p:sp>
        <p:nvSpPr>
          <p:cNvPr id="21" name="Text 19"/>
          <p:cNvSpPr/>
          <p:nvPr/>
        </p:nvSpPr>
        <p:spPr>
          <a:xfrm>
            <a:off x="6187281" y="5880147"/>
            <a:ext cx="5564188" cy="222250"/>
          </a:xfrm>
          <a:prstGeom prst="rect">
            <a:avLst/>
          </a:prstGeom>
          <a:noFill/>
          <a:ln/>
        </p:spPr>
        <p:txBody>
          <a:bodyPr wrap="square" lIns="0" tIns="0" rIns="0" bIns="0" rtlCol="0" anchor="ctr"/>
          <a:lstStyle/>
          <a:p>
            <a:pPr algn="ctr">
              <a:lnSpc>
                <a:spcPct val="130000"/>
              </a:lnSpc>
            </a:pPr>
            <a:r>
              <a:rPr lang="en-US" sz="2000" b="1" u="sng" dirty="0">
                <a:solidFill>
                  <a:srgbClr val="1F2937"/>
                </a:solidFill>
                <a:latin typeface="Sorts Mill Goudy" pitchFamily="34" charset="0"/>
                <a:ea typeface="Sorts Mill Goudy" pitchFamily="34" charset="-122"/>
                <a:cs typeface="Sorts Mill Goudy" pitchFamily="34" charset="-120"/>
              </a:rPr>
              <a:t>Proletariado</a:t>
            </a:r>
            <a:endParaRPr lang="en-US" sz="2000" u="sng" dirty="0"/>
          </a:p>
        </p:txBody>
      </p:sp>
      <p:sp>
        <p:nvSpPr>
          <p:cNvPr id="22" name="Text 20"/>
          <p:cNvSpPr/>
          <p:nvPr/>
        </p:nvSpPr>
        <p:spPr>
          <a:xfrm>
            <a:off x="6191250" y="6207471"/>
            <a:ext cx="5556250" cy="542671"/>
          </a:xfrm>
          <a:prstGeom prst="rect">
            <a:avLst/>
          </a:prstGeom>
          <a:noFill/>
          <a:ln/>
        </p:spPr>
        <p:txBody>
          <a:bodyPr wrap="square" lIns="0" tIns="0" rIns="0" bIns="0" rtlCol="0" anchor="ctr"/>
          <a:lstStyle/>
          <a:p>
            <a:pPr algn="ctr">
              <a:lnSpc>
                <a:spcPct val="130000"/>
              </a:lnSpc>
            </a:pPr>
            <a:r>
              <a:rPr lang="en-US" sz="2000" b="1" dirty="0">
                <a:latin typeface="Sorts Mill Goudy" pitchFamily="34" charset="0"/>
                <a:ea typeface="Sorts Mill Goudy" pitchFamily="34" charset="-122"/>
                <a:cs typeface="Sorts Mill Goudy" pitchFamily="34" charset="-120"/>
              </a:rPr>
              <a:t>Carece de medios de producción. Debe vender su fuerza de trabajo para subsistir</a:t>
            </a:r>
            <a:r>
              <a:rPr lang="en-US" sz="1000" dirty="0">
                <a:solidFill>
                  <a:srgbClr val="6B7280"/>
                </a:solidFill>
                <a:latin typeface="Sorts Mill Goudy" pitchFamily="34" charset="0"/>
                <a:ea typeface="Sorts Mill Goudy" pitchFamily="34" charset="-122"/>
                <a:cs typeface="Sorts Mill Goudy" pitchFamily="34" charset="-120"/>
              </a:rPr>
              <a:t>.</a:t>
            </a:r>
            <a:endParaRPr lang="en-US" sz="1600"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317500" y="444500"/>
            <a:ext cx="11620500" cy="190500"/>
          </a:xfrm>
          <a:prstGeom prst="rect">
            <a:avLst/>
          </a:prstGeom>
          <a:noFill/>
          <a:ln/>
        </p:spPr>
        <p:txBody>
          <a:bodyPr wrap="square" lIns="0" tIns="0" rIns="0" bIns="0" rtlCol="0" anchor="ctr"/>
          <a:lstStyle/>
          <a:p>
            <a:r>
              <a:rPr lang="en-US" sz="1000" b="1" kern="0" spc="50" dirty="0">
                <a:solidFill>
                  <a:srgbClr val="8B0000"/>
                </a:solidFill>
                <a:latin typeface="Sorts Mill Goudy" pitchFamily="34" charset="0"/>
                <a:ea typeface="Sorts Mill Goudy" pitchFamily="34" charset="-122"/>
                <a:cs typeface="Sorts Mill Goudy" pitchFamily="34" charset="-120"/>
              </a:rPr>
              <a:t>2.1</a:t>
            </a:r>
            <a:endParaRPr lang="en-US" sz="1600" dirty="0"/>
          </a:p>
        </p:txBody>
      </p:sp>
      <p:sp>
        <p:nvSpPr>
          <p:cNvPr id="3" name="Text 1"/>
          <p:cNvSpPr/>
          <p:nvPr/>
        </p:nvSpPr>
        <p:spPr>
          <a:xfrm>
            <a:off x="288004" y="640250"/>
            <a:ext cx="5735083" cy="332768"/>
          </a:xfrm>
          <a:prstGeom prst="rect">
            <a:avLst/>
          </a:prstGeom>
          <a:noFill/>
          <a:ln/>
        </p:spPr>
        <p:txBody>
          <a:bodyPr wrap="square" lIns="0" tIns="0" rIns="0" bIns="0" rtlCol="0" anchor="ctr"/>
          <a:lstStyle/>
          <a:p>
            <a:r>
              <a:rPr lang="en-US" sz="2800" b="1" dirty="0">
                <a:solidFill>
                  <a:srgbClr val="1F2937"/>
                </a:solidFill>
                <a:latin typeface="Sorts Mill Goudy" pitchFamily="34" charset="0"/>
                <a:ea typeface="Sorts Mill Goudy" pitchFamily="34" charset="-122"/>
                <a:cs typeface="Sorts Mill Goudy" pitchFamily="34" charset="-120"/>
              </a:rPr>
              <a:t>La Llamada Acumulación Originaria</a:t>
            </a:r>
            <a:endParaRPr lang="en-US" sz="2800" dirty="0"/>
          </a:p>
        </p:txBody>
      </p:sp>
      <p:sp>
        <p:nvSpPr>
          <p:cNvPr id="4" name="Shape 2"/>
          <p:cNvSpPr/>
          <p:nvPr/>
        </p:nvSpPr>
        <p:spPr>
          <a:xfrm>
            <a:off x="317500" y="1020193"/>
            <a:ext cx="762000" cy="31750"/>
          </a:xfrm>
          <a:custGeom>
            <a:avLst/>
            <a:gdLst/>
            <a:ahLst/>
            <a:cxnLst/>
            <a:rect l="l" t="t" r="r" b="b"/>
            <a:pathLst>
              <a:path w="762000" h="31750">
                <a:moveTo>
                  <a:pt x="0" y="0"/>
                </a:moveTo>
                <a:lnTo>
                  <a:pt x="762000" y="0"/>
                </a:lnTo>
                <a:lnTo>
                  <a:pt x="762000" y="31750"/>
                </a:lnTo>
                <a:lnTo>
                  <a:pt x="0" y="31750"/>
                </a:lnTo>
                <a:lnTo>
                  <a:pt x="0" y="0"/>
                </a:lnTo>
                <a:close/>
              </a:path>
            </a:pathLst>
          </a:custGeom>
          <a:solidFill>
            <a:srgbClr val="8B0000"/>
          </a:solidFill>
          <a:ln/>
        </p:spPr>
      </p:sp>
      <p:sp>
        <p:nvSpPr>
          <p:cNvPr id="5" name="Text 3"/>
          <p:cNvSpPr/>
          <p:nvPr/>
        </p:nvSpPr>
        <p:spPr>
          <a:xfrm>
            <a:off x="317500" y="1537061"/>
            <a:ext cx="5080410" cy="509500"/>
          </a:xfrm>
          <a:prstGeom prst="rect">
            <a:avLst/>
          </a:prstGeom>
          <a:noFill/>
          <a:ln/>
        </p:spPr>
        <p:txBody>
          <a:bodyPr wrap="square" lIns="0" tIns="0" rIns="0" bIns="0" rtlCol="0" anchor="ctr"/>
          <a:lstStyle/>
          <a:p>
            <a:r>
              <a:rPr lang="en-US" sz="2000" b="1" u="sng" dirty="0">
                <a:solidFill>
                  <a:srgbClr val="1F2937"/>
                </a:solidFill>
                <a:latin typeface="Sorts Mill Goudy" pitchFamily="34" charset="0"/>
                <a:ea typeface="Sorts Mill Goudy" pitchFamily="34" charset="-122"/>
                <a:cs typeface="Sorts Mill Goudy" pitchFamily="34" charset="-120"/>
              </a:rPr>
              <a:t>El Secreto de la Acumulación Originaria</a:t>
            </a:r>
            <a:endParaRPr lang="en-US" sz="2000" u="sng" dirty="0"/>
          </a:p>
        </p:txBody>
      </p:sp>
      <p:sp>
        <p:nvSpPr>
          <p:cNvPr id="6" name="Text 4"/>
          <p:cNvSpPr/>
          <p:nvPr/>
        </p:nvSpPr>
        <p:spPr>
          <a:xfrm>
            <a:off x="332052" y="2022300"/>
            <a:ext cx="5746750" cy="2071325"/>
          </a:xfrm>
          <a:prstGeom prst="rect">
            <a:avLst/>
          </a:prstGeom>
          <a:noFill/>
          <a:ln/>
        </p:spPr>
        <p:txBody>
          <a:bodyPr wrap="square" lIns="0" tIns="0" rIns="0" bIns="0" rtlCol="0" anchor="ctr"/>
          <a:lstStyle/>
          <a:p>
            <a:r>
              <a:rPr lang="en-US" sz="2000" dirty="0">
                <a:solidFill>
                  <a:srgbClr val="1F2937"/>
                </a:solidFill>
                <a:latin typeface="Sorts Mill Goudy" pitchFamily="34" charset="0"/>
                <a:ea typeface="Sorts Mill Goudy" pitchFamily="34" charset="-122"/>
                <a:cs typeface="Sorts Mill Goudy" pitchFamily="34" charset="-120"/>
              </a:rPr>
              <a:t>En el capítulo 24 de </a:t>
            </a:r>
            <a:r>
              <a:rPr lang="en-US" sz="2000" b="1" dirty="0">
                <a:solidFill>
                  <a:srgbClr val="1F2937"/>
                </a:solidFill>
                <a:latin typeface="Sorts Mill Goudy" pitchFamily="34" charset="0"/>
                <a:ea typeface="Sorts Mill Goudy" pitchFamily="34" charset="-122"/>
                <a:cs typeface="Sorts Mill Goudy" pitchFamily="34" charset="-120"/>
              </a:rPr>
              <a:t>El Capital, Libro I</a:t>
            </a:r>
            <a:r>
              <a:rPr lang="en-US" sz="2000" dirty="0">
                <a:solidFill>
                  <a:srgbClr val="1F2937"/>
                </a:solidFill>
                <a:latin typeface="Sorts Mill Goudy" pitchFamily="34" charset="0"/>
                <a:ea typeface="Sorts Mill Goudy" pitchFamily="34" charset="-122"/>
                <a:cs typeface="Sorts Mill Goudy" pitchFamily="34" charset="-120"/>
              </a:rPr>
              <a:t>, Marx desenmascara el mito de la acumulación originaria. Contrario a la versión liberal de que el capital se originó mediante el ahorro y el trabajo arduo, Marx demuestra que se basó en </a:t>
            </a:r>
            <a:r>
              <a:rPr lang="en-US" sz="2000" dirty="0">
                <a:solidFill>
                  <a:srgbClr val="8B0000"/>
                </a:solidFill>
                <a:highlight>
                  <a:srgbClr val="8B0000">
                    <a:alpha val="10000"/>
                  </a:srgbClr>
                </a:highlight>
                <a:latin typeface="Sorts Mill Goudy" pitchFamily="34" charset="0"/>
                <a:ea typeface="Sorts Mill Goudy" pitchFamily="34" charset="-122"/>
                <a:cs typeface="Sorts Mill Goudy" pitchFamily="34" charset="-120"/>
              </a:rPr>
              <a:t>métodos violentos de despojo y expropiación </a:t>
            </a:r>
            <a:r>
              <a:rPr lang="en-US" sz="2000" dirty="0">
                <a:solidFill>
                  <a:srgbClr val="1F2937"/>
                </a:solidFill>
                <a:latin typeface="Sorts Mill Goudy" pitchFamily="34" charset="0"/>
                <a:ea typeface="Sorts Mill Goudy" pitchFamily="34" charset="-122"/>
                <a:cs typeface="Sorts Mill Goudy" pitchFamily="34" charset="-120"/>
              </a:rPr>
              <a:t>.</a:t>
            </a:r>
            <a:endParaRPr lang="en-US" sz="2000" dirty="0"/>
          </a:p>
        </p:txBody>
      </p:sp>
      <p:sp>
        <p:nvSpPr>
          <p:cNvPr id="9" name="Text 7"/>
          <p:cNvSpPr/>
          <p:nvPr/>
        </p:nvSpPr>
        <p:spPr>
          <a:xfrm>
            <a:off x="329711" y="4394344"/>
            <a:ext cx="5334000" cy="1522140"/>
          </a:xfrm>
          <a:prstGeom prst="rect">
            <a:avLst/>
          </a:prstGeom>
          <a:noFill/>
          <a:ln/>
        </p:spPr>
        <p:txBody>
          <a:bodyPr wrap="square" lIns="0" tIns="0" rIns="0" bIns="0" rtlCol="0" anchor="ctr"/>
          <a:lstStyle/>
          <a:p>
            <a:r>
              <a:rPr lang="en-US" sz="2000" dirty="0">
                <a:solidFill>
                  <a:srgbClr val="1F2937"/>
                </a:solidFill>
                <a:latin typeface="Sorts Mill Goudy" pitchFamily="34" charset="0"/>
                <a:ea typeface="Sorts Mill Goudy" pitchFamily="34" charset="-122"/>
                <a:cs typeface="Sorts Mill Goudy" pitchFamily="34" charset="-120"/>
              </a:rPr>
              <a:t>"</a:t>
            </a:r>
            <a:r>
              <a:rPr lang="en-US" sz="2000" i="1" dirty="0">
                <a:solidFill>
                  <a:srgbClr val="1F2937"/>
                </a:solidFill>
                <a:latin typeface="Sorts Mill Goudy" pitchFamily="34" charset="0"/>
                <a:ea typeface="Sorts Mill Goudy" pitchFamily="34" charset="-122"/>
                <a:cs typeface="Sorts Mill Goudy" pitchFamily="34" charset="-120"/>
              </a:rPr>
              <a:t>La llamada acumulación originaria no es otra cosa que el proceso histórico de disociación entre el productor y los medios de producción. Se presenta como originario porque constituye la prehistoria del capital."</a:t>
            </a:r>
            <a:endParaRPr lang="en-US" sz="2000" i="1" dirty="0"/>
          </a:p>
        </p:txBody>
      </p:sp>
      <p:sp>
        <p:nvSpPr>
          <p:cNvPr id="10" name="Text 8"/>
          <p:cNvSpPr/>
          <p:nvPr/>
        </p:nvSpPr>
        <p:spPr>
          <a:xfrm>
            <a:off x="332714" y="5934888"/>
            <a:ext cx="5326063" cy="304444"/>
          </a:xfrm>
          <a:prstGeom prst="rect">
            <a:avLst/>
          </a:prstGeom>
          <a:noFill/>
          <a:ln/>
        </p:spPr>
        <p:txBody>
          <a:bodyPr wrap="square" lIns="0" tIns="0" rIns="0" bIns="0" rtlCol="0" anchor="ctr"/>
          <a:lstStyle/>
          <a:p>
            <a:pPr algn="r"/>
            <a:r>
              <a:rPr lang="en-US" sz="1600" dirty="0">
                <a:latin typeface="Sorts Mill Goudy" pitchFamily="34" charset="0"/>
                <a:ea typeface="Sorts Mill Goudy" pitchFamily="34" charset="-122"/>
                <a:cs typeface="Sorts Mill Goudy" pitchFamily="34" charset="-120"/>
              </a:rPr>
              <a:t>— Karl Marx, El Capital, Libro I</a:t>
            </a:r>
            <a:endParaRPr lang="en-US" sz="1600" dirty="0"/>
          </a:p>
        </p:txBody>
      </p:sp>
      <p:sp>
        <p:nvSpPr>
          <p:cNvPr id="11" name="Text 9"/>
          <p:cNvSpPr/>
          <p:nvPr/>
        </p:nvSpPr>
        <p:spPr>
          <a:xfrm>
            <a:off x="6078802" y="492763"/>
            <a:ext cx="5762625" cy="306774"/>
          </a:xfrm>
          <a:prstGeom prst="rect">
            <a:avLst/>
          </a:prstGeom>
          <a:noFill/>
          <a:ln/>
        </p:spPr>
        <p:txBody>
          <a:bodyPr wrap="square" lIns="0" tIns="0" rIns="0" bIns="0" rtlCol="0" anchor="ctr"/>
          <a:lstStyle/>
          <a:p>
            <a:pPr algn="ctr"/>
            <a:r>
              <a:rPr lang="en-US" sz="2400" b="1" u="sng" dirty="0">
                <a:solidFill>
                  <a:srgbClr val="1F2937"/>
                </a:solidFill>
                <a:latin typeface="Sorts Mill Goudy" pitchFamily="34" charset="0"/>
                <a:ea typeface="Sorts Mill Goudy" pitchFamily="34" charset="-122"/>
                <a:cs typeface="Sorts Mill Goudy" pitchFamily="34" charset="-120"/>
              </a:rPr>
              <a:t>Métodos de Acumulación Originaria</a:t>
            </a:r>
            <a:endParaRPr lang="en-US" sz="2400" u="sng" dirty="0"/>
          </a:p>
        </p:txBody>
      </p:sp>
      <p:sp>
        <p:nvSpPr>
          <p:cNvPr id="12" name="Text 10"/>
          <p:cNvSpPr/>
          <p:nvPr/>
        </p:nvSpPr>
        <p:spPr>
          <a:xfrm>
            <a:off x="6096828" y="842386"/>
            <a:ext cx="2579688" cy="350633"/>
          </a:xfrm>
          <a:prstGeom prst="rect">
            <a:avLst/>
          </a:prstGeom>
          <a:noFill/>
          <a:ln/>
        </p:spPr>
        <p:txBody>
          <a:bodyPr wrap="square" lIns="0" tIns="0" rIns="0" bIns="0" rtlCol="0" anchor="ctr"/>
          <a:lstStyle/>
          <a:p>
            <a:r>
              <a:rPr lang="en-US" sz="1600" b="1" dirty="0">
                <a:solidFill>
                  <a:srgbClr val="FF0000"/>
                </a:solidFill>
                <a:latin typeface="Sorts Mill Goudy" pitchFamily="34" charset="0"/>
                <a:ea typeface="Sorts Mill Goudy" pitchFamily="34" charset="-122"/>
                <a:cs typeface="Sorts Mill Goudy" pitchFamily="34" charset="-120"/>
              </a:rPr>
              <a:t>Conquista y Saqueo Colonial</a:t>
            </a:r>
            <a:endParaRPr lang="en-US" sz="1600" dirty="0">
              <a:solidFill>
                <a:srgbClr val="FF0000"/>
              </a:solidFill>
            </a:endParaRPr>
          </a:p>
        </p:txBody>
      </p:sp>
      <p:sp>
        <p:nvSpPr>
          <p:cNvPr id="13" name="Text 11"/>
          <p:cNvSpPr/>
          <p:nvPr/>
        </p:nvSpPr>
        <p:spPr>
          <a:xfrm>
            <a:off x="6111575" y="1183390"/>
            <a:ext cx="2998761" cy="487105"/>
          </a:xfrm>
          <a:prstGeom prst="rect">
            <a:avLst/>
          </a:prstGeom>
          <a:noFill/>
          <a:ln/>
        </p:spPr>
        <p:txBody>
          <a:bodyPr wrap="square" lIns="0" tIns="0" rIns="0" bIns="0" rtlCol="0" anchor="ctr"/>
          <a:lstStyle/>
          <a:p>
            <a:r>
              <a:rPr lang="en-US" sz="1600" dirty="0">
                <a:latin typeface="Sorts Mill Goudy" pitchFamily="34" charset="0"/>
                <a:ea typeface="Sorts Mill Goudy" pitchFamily="34" charset="-122"/>
                <a:cs typeface="Sorts Mill Goudy" pitchFamily="34" charset="-120"/>
              </a:rPr>
              <a:t>Extirpación de pueblos indígenas, saqueo de riquezas</a:t>
            </a:r>
            <a:endParaRPr lang="en-US" sz="1600" dirty="0"/>
          </a:p>
        </p:txBody>
      </p:sp>
      <p:sp>
        <p:nvSpPr>
          <p:cNvPr id="14" name="Text 12"/>
          <p:cNvSpPr/>
          <p:nvPr/>
        </p:nvSpPr>
        <p:spPr>
          <a:xfrm>
            <a:off x="6111575" y="1791811"/>
            <a:ext cx="2383493" cy="360736"/>
          </a:xfrm>
          <a:prstGeom prst="rect">
            <a:avLst/>
          </a:prstGeom>
          <a:noFill/>
          <a:ln/>
        </p:spPr>
        <p:txBody>
          <a:bodyPr wrap="square" lIns="0" tIns="0" rIns="0" bIns="0" rtlCol="0" anchor="ctr"/>
          <a:lstStyle/>
          <a:p>
            <a:r>
              <a:rPr lang="en-US" sz="1600" b="1" dirty="0">
                <a:solidFill>
                  <a:srgbClr val="FF0000"/>
                </a:solidFill>
                <a:latin typeface="Sorts Mill Goudy" pitchFamily="34" charset="0"/>
                <a:ea typeface="Sorts Mill Goudy" pitchFamily="34" charset="-122"/>
                <a:cs typeface="Sorts Mill Goudy" pitchFamily="34" charset="-120"/>
              </a:rPr>
              <a:t>Trata de Esclavos</a:t>
            </a:r>
            <a:endParaRPr lang="en-US" sz="1600" dirty="0">
              <a:solidFill>
                <a:srgbClr val="FF0000"/>
              </a:solidFill>
            </a:endParaRPr>
          </a:p>
        </p:txBody>
      </p:sp>
      <p:sp>
        <p:nvSpPr>
          <p:cNvPr id="15" name="Text 13"/>
          <p:cNvSpPr/>
          <p:nvPr/>
        </p:nvSpPr>
        <p:spPr>
          <a:xfrm>
            <a:off x="6127750" y="2071503"/>
            <a:ext cx="2762250" cy="569955"/>
          </a:xfrm>
          <a:prstGeom prst="rect">
            <a:avLst/>
          </a:prstGeom>
          <a:noFill/>
          <a:ln/>
        </p:spPr>
        <p:txBody>
          <a:bodyPr wrap="square" lIns="0" tIns="0" rIns="0" bIns="0" rtlCol="0" anchor="ctr"/>
          <a:lstStyle/>
          <a:p>
            <a:r>
              <a:rPr lang="en-US" sz="1600" dirty="0">
                <a:latin typeface="Sorts Mill Goudy" pitchFamily="34" charset="0"/>
                <a:ea typeface="Sorts Mill Goudy" pitchFamily="34" charset="-122"/>
                <a:cs typeface="Sorts Mill Goudy" pitchFamily="34" charset="-120"/>
              </a:rPr>
              <a:t>Conversión de África en reserva de mano de obra esclava</a:t>
            </a:r>
            <a:endParaRPr lang="en-US" sz="1600" dirty="0"/>
          </a:p>
        </p:txBody>
      </p:sp>
      <p:sp>
        <p:nvSpPr>
          <p:cNvPr id="16" name="Text 14"/>
          <p:cNvSpPr/>
          <p:nvPr/>
        </p:nvSpPr>
        <p:spPr>
          <a:xfrm>
            <a:off x="9241845" y="1836415"/>
            <a:ext cx="2701919" cy="487105"/>
          </a:xfrm>
          <a:prstGeom prst="rect">
            <a:avLst/>
          </a:prstGeom>
          <a:noFill/>
          <a:ln/>
        </p:spPr>
        <p:txBody>
          <a:bodyPr wrap="square" lIns="0" tIns="0" rIns="0" bIns="0" rtlCol="0" anchor="ctr"/>
          <a:lstStyle/>
          <a:p>
            <a:r>
              <a:rPr lang="en-US" sz="1600" b="1" dirty="0">
                <a:solidFill>
                  <a:srgbClr val="FF0000"/>
                </a:solidFill>
                <a:latin typeface="Sorts Mill Goudy" pitchFamily="34" charset="0"/>
                <a:ea typeface="Sorts Mill Goudy" pitchFamily="34" charset="-122"/>
                <a:cs typeface="Sorts Mill Goudy" pitchFamily="34" charset="-120"/>
              </a:rPr>
              <a:t>Deuda Pública y Sistema de </a:t>
            </a:r>
            <a:r>
              <a:rPr lang="en-US" sz="1600" b="1" dirty="0" err="1">
                <a:solidFill>
                  <a:srgbClr val="FF0000"/>
                </a:solidFill>
                <a:latin typeface="Sorts Mill Goudy" pitchFamily="34" charset="0"/>
                <a:ea typeface="Sorts Mill Goudy" pitchFamily="34" charset="-122"/>
                <a:cs typeface="Sorts Mill Goudy" pitchFamily="34" charset="-120"/>
              </a:rPr>
              <a:t>Crédito</a:t>
            </a:r>
            <a:endParaRPr lang="en-US" sz="1600" dirty="0">
              <a:solidFill>
                <a:srgbClr val="FF0000"/>
              </a:solidFill>
            </a:endParaRPr>
          </a:p>
        </p:txBody>
      </p:sp>
      <p:sp>
        <p:nvSpPr>
          <p:cNvPr id="17" name="Text 15"/>
          <p:cNvSpPr/>
          <p:nvPr/>
        </p:nvSpPr>
        <p:spPr>
          <a:xfrm>
            <a:off x="9241844" y="2437125"/>
            <a:ext cx="2392894" cy="648707"/>
          </a:xfrm>
          <a:prstGeom prst="rect">
            <a:avLst/>
          </a:prstGeom>
          <a:noFill/>
          <a:ln/>
        </p:spPr>
        <p:txBody>
          <a:bodyPr wrap="square" lIns="0" tIns="0" rIns="0" bIns="0" rtlCol="0" anchor="ctr"/>
          <a:lstStyle/>
          <a:p>
            <a:r>
              <a:rPr lang="en-US" sz="1600" dirty="0">
                <a:latin typeface="Sorts Mill Goudy" pitchFamily="34" charset="0"/>
                <a:ea typeface="Sorts Mill Goudy" pitchFamily="34" charset="-122"/>
                <a:cs typeface="Sorts Mill Goudy" pitchFamily="34" charset="-120"/>
              </a:rPr>
              <a:t>Enriquecimiento de la banca y las clases dominantes</a:t>
            </a:r>
            <a:endParaRPr lang="en-US" sz="1600" dirty="0"/>
          </a:p>
        </p:txBody>
      </p:sp>
      <p:sp>
        <p:nvSpPr>
          <p:cNvPr id="18" name="Text 16"/>
          <p:cNvSpPr/>
          <p:nvPr/>
        </p:nvSpPr>
        <p:spPr>
          <a:xfrm>
            <a:off x="9241844" y="857475"/>
            <a:ext cx="2613007" cy="317500"/>
          </a:xfrm>
          <a:prstGeom prst="rect">
            <a:avLst/>
          </a:prstGeom>
          <a:noFill/>
          <a:ln/>
        </p:spPr>
        <p:txBody>
          <a:bodyPr wrap="square" lIns="0" tIns="0" rIns="0" bIns="0" rtlCol="0" anchor="ctr"/>
          <a:lstStyle/>
          <a:p>
            <a:r>
              <a:rPr lang="en-US" sz="1600" b="1" dirty="0">
                <a:solidFill>
                  <a:srgbClr val="FF0000"/>
                </a:solidFill>
                <a:latin typeface="Sorts Mill Goudy" pitchFamily="34" charset="0"/>
                <a:ea typeface="Sorts Mill Goudy" pitchFamily="34" charset="-122"/>
                <a:cs typeface="Sorts Mill Goudy" pitchFamily="34" charset="-120"/>
              </a:rPr>
              <a:t>Expulsión de los Campesinos</a:t>
            </a:r>
            <a:endParaRPr lang="en-US" sz="1600" dirty="0">
              <a:solidFill>
                <a:srgbClr val="FF0000"/>
              </a:solidFill>
            </a:endParaRPr>
          </a:p>
        </p:txBody>
      </p:sp>
      <p:sp>
        <p:nvSpPr>
          <p:cNvPr id="19" name="Text 17"/>
          <p:cNvSpPr/>
          <p:nvPr/>
        </p:nvSpPr>
        <p:spPr>
          <a:xfrm>
            <a:off x="9241845" y="1248714"/>
            <a:ext cx="2647406" cy="360687"/>
          </a:xfrm>
          <a:prstGeom prst="rect">
            <a:avLst/>
          </a:prstGeom>
          <a:noFill/>
          <a:ln/>
        </p:spPr>
        <p:txBody>
          <a:bodyPr wrap="square" lIns="0" tIns="0" rIns="0" bIns="0" rtlCol="0" anchor="ctr"/>
          <a:lstStyle/>
          <a:p>
            <a:r>
              <a:rPr lang="en-US" sz="1600" dirty="0">
                <a:latin typeface="Sorts Mill Goudy" pitchFamily="34" charset="0"/>
                <a:ea typeface="Sorts Mill Goudy" pitchFamily="34" charset="-122"/>
                <a:cs typeface="Sorts Mill Goudy" pitchFamily="34" charset="-120"/>
              </a:rPr>
              <a:t>Cercamientos de tierras comunales en Inglaterra</a:t>
            </a:r>
            <a:endParaRPr lang="en-US" sz="1600" dirty="0"/>
          </a:p>
        </p:txBody>
      </p:sp>
      <p:sp>
        <p:nvSpPr>
          <p:cNvPr id="21" name="Shape 19"/>
          <p:cNvSpPr/>
          <p:nvPr/>
        </p:nvSpPr>
        <p:spPr>
          <a:xfrm>
            <a:off x="6263932" y="3216458"/>
            <a:ext cx="47923" cy="1889635"/>
          </a:xfrm>
          <a:custGeom>
            <a:avLst/>
            <a:gdLst/>
            <a:ahLst/>
            <a:cxnLst/>
            <a:rect l="l" t="t" r="r" b="b"/>
            <a:pathLst>
              <a:path w="30427" h="1587500">
                <a:moveTo>
                  <a:pt x="0" y="0"/>
                </a:moveTo>
                <a:lnTo>
                  <a:pt x="30427" y="0"/>
                </a:lnTo>
                <a:lnTo>
                  <a:pt x="30427" y="1587500"/>
                </a:lnTo>
                <a:lnTo>
                  <a:pt x="0" y="1587500"/>
                </a:lnTo>
                <a:lnTo>
                  <a:pt x="0" y="0"/>
                </a:lnTo>
                <a:close/>
              </a:path>
            </a:pathLst>
          </a:custGeom>
          <a:solidFill>
            <a:srgbClr val="8B0000"/>
          </a:solidFill>
          <a:ln/>
        </p:spPr>
      </p:sp>
      <p:sp>
        <p:nvSpPr>
          <p:cNvPr id="22" name="Text 20"/>
          <p:cNvSpPr/>
          <p:nvPr/>
        </p:nvSpPr>
        <p:spPr>
          <a:xfrm>
            <a:off x="6352644" y="3202121"/>
            <a:ext cx="5591119" cy="1933000"/>
          </a:xfrm>
          <a:prstGeom prst="rect">
            <a:avLst/>
          </a:prstGeom>
          <a:noFill/>
          <a:ln/>
        </p:spPr>
        <p:txBody>
          <a:bodyPr wrap="square" lIns="0" tIns="0" rIns="0" bIns="0" rtlCol="0" anchor="ctr"/>
          <a:lstStyle/>
          <a:p>
            <a:r>
              <a:rPr lang="en-US" i="1" dirty="0">
                <a:latin typeface="Sorts Mill Goudy" pitchFamily="34" charset="0"/>
                <a:ea typeface="Sorts Mill Goudy" pitchFamily="34" charset="-122"/>
                <a:cs typeface="Sorts Mill Goudy" pitchFamily="34" charset="-120"/>
              </a:rPr>
              <a:t>"El descubrimiento de oro y plata en América, la extirpación, esclavización y sepultura en minas de la población indígena de ese continente, los inicios de la conquista y saqueo de la India, y la conversión de África en una reserva para la caza comercial de pieles negras, son todos hechos que caracterizan el amanecer de la era de la producción capitalista."</a:t>
            </a:r>
            <a:endParaRPr lang="en-US" i="1" dirty="0"/>
          </a:p>
        </p:txBody>
      </p:sp>
      <p:sp>
        <p:nvSpPr>
          <p:cNvPr id="23" name="Text 21"/>
          <p:cNvSpPr/>
          <p:nvPr/>
        </p:nvSpPr>
        <p:spPr>
          <a:xfrm>
            <a:off x="6510073" y="5172698"/>
            <a:ext cx="5582799" cy="301625"/>
          </a:xfrm>
          <a:prstGeom prst="rect">
            <a:avLst/>
          </a:prstGeom>
          <a:noFill/>
          <a:ln/>
        </p:spPr>
        <p:txBody>
          <a:bodyPr wrap="square" lIns="0" tIns="0" rIns="0" bIns="0" rtlCol="0" anchor="ctr"/>
          <a:lstStyle/>
          <a:p>
            <a:pPr algn="r"/>
            <a:r>
              <a:rPr lang="en-US" sz="1600" dirty="0">
                <a:latin typeface="Sorts Mill Goudy" pitchFamily="34" charset="0"/>
                <a:ea typeface="Sorts Mill Goudy" pitchFamily="34" charset="-122"/>
                <a:cs typeface="Sorts Mill Goudy" pitchFamily="34" charset="-120"/>
              </a:rPr>
              <a:t>— Karl Marx, El Capital, Libro </a:t>
            </a:r>
            <a:r>
              <a:rPr lang="en-US" sz="1600" dirty="0">
                <a:solidFill>
                  <a:srgbClr val="6B7280"/>
                </a:solidFill>
                <a:latin typeface="Sorts Mill Goudy" pitchFamily="34" charset="0"/>
                <a:ea typeface="Sorts Mill Goudy" pitchFamily="34" charset="-122"/>
                <a:cs typeface="Sorts Mill Goudy" pitchFamily="34" charset="-120"/>
              </a:rPr>
              <a:t>I</a:t>
            </a:r>
            <a:endParaRPr lang="en-US" sz="1600" dirty="0"/>
          </a:p>
        </p:txBody>
      </p:sp>
      <p:sp>
        <p:nvSpPr>
          <p:cNvPr id="25" name="Text 23"/>
          <p:cNvSpPr/>
          <p:nvPr/>
        </p:nvSpPr>
        <p:spPr>
          <a:xfrm>
            <a:off x="6279224" y="5330590"/>
            <a:ext cx="5246688" cy="439727"/>
          </a:xfrm>
          <a:prstGeom prst="rect">
            <a:avLst/>
          </a:prstGeom>
          <a:noFill/>
          <a:ln/>
        </p:spPr>
        <p:txBody>
          <a:bodyPr wrap="square" lIns="0" tIns="0" rIns="0" bIns="0" rtlCol="0" anchor="ctr"/>
          <a:lstStyle/>
          <a:p>
            <a:r>
              <a:rPr lang="en-US" sz="1600" b="1" u="sng" dirty="0">
                <a:latin typeface="Sorts Mill Goudy" pitchFamily="34" charset="0"/>
                <a:ea typeface="Sorts Mill Goudy" pitchFamily="34" charset="-122"/>
                <a:cs typeface="Sorts Mill Goudy" pitchFamily="34" charset="-120"/>
              </a:rPr>
              <a:t>La Violencia como </a:t>
            </a:r>
            <a:r>
              <a:rPr lang="en-US" b="1" u="sng" dirty="0">
                <a:latin typeface="Sorts Mill Goudy" pitchFamily="34" charset="0"/>
                <a:ea typeface="Sorts Mill Goudy" pitchFamily="34" charset="-122"/>
                <a:cs typeface="Sorts Mill Goudy" pitchFamily="34" charset="-120"/>
              </a:rPr>
              <a:t>Comadrona</a:t>
            </a:r>
            <a:endParaRPr lang="en-US" u="sng" dirty="0"/>
          </a:p>
        </p:txBody>
      </p:sp>
      <p:sp>
        <p:nvSpPr>
          <p:cNvPr id="26" name="Text 24"/>
          <p:cNvSpPr/>
          <p:nvPr/>
        </p:nvSpPr>
        <p:spPr>
          <a:xfrm>
            <a:off x="6290469" y="5705789"/>
            <a:ext cx="5429250" cy="971613"/>
          </a:xfrm>
          <a:prstGeom prst="rect">
            <a:avLst/>
          </a:prstGeom>
          <a:noFill/>
          <a:ln/>
        </p:spPr>
        <p:txBody>
          <a:bodyPr wrap="square" lIns="0" tIns="0" rIns="0" bIns="0" rtlCol="0" anchor="ctr"/>
          <a:lstStyle/>
          <a:p>
            <a:r>
              <a:rPr lang="en-US" i="1" dirty="0">
                <a:latin typeface="Sorts Mill Goudy" pitchFamily="34" charset="0"/>
                <a:ea typeface="Sorts Mill Goudy" pitchFamily="34" charset="-122"/>
                <a:cs typeface="Sorts Mill Goudy" pitchFamily="34" charset="-120"/>
              </a:rPr>
              <a:t>"La violencia es la comadrona de toda sociedad vieja que lleva en sus entrañas otra nueva. Es por sí misma una potencia económica."</a:t>
            </a:r>
            <a:endParaRPr lang="en-US" i="1" dirty="0"/>
          </a:p>
        </p:txBody>
      </p:sp>
      <p:sp>
        <p:nvSpPr>
          <p:cNvPr id="27" name="Text 25"/>
          <p:cNvSpPr/>
          <p:nvPr/>
        </p:nvSpPr>
        <p:spPr>
          <a:xfrm>
            <a:off x="6682411" y="6315801"/>
            <a:ext cx="5421313" cy="436544"/>
          </a:xfrm>
          <a:prstGeom prst="rect">
            <a:avLst/>
          </a:prstGeom>
          <a:noFill/>
          <a:ln/>
        </p:spPr>
        <p:txBody>
          <a:bodyPr wrap="square" lIns="0" tIns="0" rIns="0" bIns="0" rtlCol="0" anchor="ctr"/>
          <a:lstStyle/>
          <a:p>
            <a:pPr algn="r"/>
            <a:r>
              <a:rPr lang="en-US" sz="1600" dirty="0">
                <a:latin typeface="Sorts Mill Goudy" pitchFamily="34" charset="0"/>
                <a:ea typeface="Sorts Mill Goudy" pitchFamily="34" charset="-122"/>
                <a:cs typeface="Sorts Mill Goudy" pitchFamily="34" charset="-120"/>
              </a:rPr>
              <a:t>— Karl Marx, El Capital, Libro I</a:t>
            </a:r>
            <a:endParaRPr lang="en-US" sz="1600" dirty="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3" name="Text 1"/>
          <p:cNvSpPr/>
          <p:nvPr/>
        </p:nvSpPr>
        <p:spPr>
          <a:xfrm>
            <a:off x="317500" y="477264"/>
            <a:ext cx="11699875" cy="492428"/>
          </a:xfrm>
          <a:prstGeom prst="rect">
            <a:avLst/>
          </a:prstGeom>
          <a:noFill/>
          <a:ln/>
        </p:spPr>
        <p:txBody>
          <a:bodyPr wrap="square" lIns="0" tIns="0" rIns="0" bIns="0" rtlCol="0" anchor="ctr"/>
          <a:lstStyle/>
          <a:p>
            <a:pPr>
              <a:lnSpc>
                <a:spcPct val="90000"/>
              </a:lnSpc>
            </a:pPr>
            <a:r>
              <a:rPr lang="en-US" sz="2800" b="1" dirty="0">
                <a:solidFill>
                  <a:srgbClr val="1F2937"/>
                </a:solidFill>
                <a:latin typeface="Sorts Mill Goudy" pitchFamily="34" charset="0"/>
                <a:ea typeface="Sorts Mill Goudy" pitchFamily="34" charset="-122"/>
                <a:cs typeface="Sorts Mill Goudy" pitchFamily="34" charset="-120"/>
              </a:rPr>
              <a:t>Colonialismo y Expansión Capitalista</a:t>
            </a:r>
            <a:endParaRPr lang="en-US" sz="2800" dirty="0"/>
          </a:p>
        </p:txBody>
      </p:sp>
      <p:sp>
        <p:nvSpPr>
          <p:cNvPr id="4" name="Shape 2"/>
          <p:cNvSpPr/>
          <p:nvPr/>
        </p:nvSpPr>
        <p:spPr>
          <a:xfrm>
            <a:off x="317500" y="884491"/>
            <a:ext cx="762000" cy="31750"/>
          </a:xfrm>
          <a:custGeom>
            <a:avLst/>
            <a:gdLst/>
            <a:ahLst/>
            <a:cxnLst/>
            <a:rect l="l" t="t" r="r" b="b"/>
            <a:pathLst>
              <a:path w="762000" h="31750">
                <a:moveTo>
                  <a:pt x="0" y="0"/>
                </a:moveTo>
                <a:lnTo>
                  <a:pt x="762000" y="0"/>
                </a:lnTo>
                <a:lnTo>
                  <a:pt x="762000" y="31750"/>
                </a:lnTo>
                <a:lnTo>
                  <a:pt x="0" y="31750"/>
                </a:lnTo>
                <a:lnTo>
                  <a:pt x="0" y="0"/>
                </a:lnTo>
                <a:close/>
              </a:path>
            </a:pathLst>
          </a:custGeom>
          <a:solidFill>
            <a:srgbClr val="8B0000"/>
          </a:solidFill>
          <a:ln/>
        </p:spPr>
      </p:sp>
      <p:sp>
        <p:nvSpPr>
          <p:cNvPr id="5" name="Text 3"/>
          <p:cNvSpPr/>
          <p:nvPr/>
        </p:nvSpPr>
        <p:spPr>
          <a:xfrm>
            <a:off x="307601" y="1008904"/>
            <a:ext cx="5778500" cy="341246"/>
          </a:xfrm>
          <a:prstGeom prst="rect">
            <a:avLst/>
          </a:prstGeom>
          <a:noFill/>
          <a:ln/>
        </p:spPr>
        <p:txBody>
          <a:bodyPr wrap="square" lIns="0" tIns="0" rIns="0" bIns="0" rtlCol="0" anchor="ctr"/>
          <a:lstStyle/>
          <a:p>
            <a:pPr>
              <a:lnSpc>
                <a:spcPct val="110000"/>
              </a:lnSpc>
            </a:pPr>
            <a:r>
              <a:rPr lang="en-US" b="1" u="sng" dirty="0">
                <a:solidFill>
                  <a:srgbClr val="1F2937"/>
                </a:solidFill>
                <a:latin typeface="Sorts Mill Goudy" pitchFamily="34" charset="0"/>
                <a:ea typeface="Sorts Mill Goudy" pitchFamily="34" charset="-122"/>
                <a:cs typeface="Sorts Mill Goudy" pitchFamily="34" charset="-120"/>
              </a:rPr>
              <a:t>Colonialismo: Necesidad Estructural</a:t>
            </a:r>
            <a:endParaRPr lang="en-US" u="sng" dirty="0"/>
          </a:p>
        </p:txBody>
      </p:sp>
      <p:sp>
        <p:nvSpPr>
          <p:cNvPr id="6" name="Text 4"/>
          <p:cNvSpPr/>
          <p:nvPr/>
        </p:nvSpPr>
        <p:spPr>
          <a:xfrm>
            <a:off x="308961" y="1323625"/>
            <a:ext cx="5746750" cy="1112106"/>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Marx estableció que el </a:t>
            </a:r>
            <a:r>
              <a:rPr lang="en-US" b="1" dirty="0">
                <a:latin typeface="Sorts Mill Goudy" pitchFamily="34" charset="0"/>
                <a:ea typeface="Sorts Mill Goudy" pitchFamily="34" charset="-122"/>
                <a:cs typeface="Sorts Mill Goudy" pitchFamily="34" charset="-120"/>
              </a:rPr>
              <a:t>colonialismo no fue un accidente histórico</a:t>
            </a:r>
            <a:r>
              <a:rPr lang="en-US" dirty="0">
                <a:latin typeface="Sorts Mill Goudy" pitchFamily="34" charset="0"/>
                <a:ea typeface="Sorts Mill Goudy" pitchFamily="34" charset="-122"/>
                <a:cs typeface="Sorts Mill Goudy" pitchFamily="34" charset="-120"/>
              </a:rPr>
              <a:t>, sino una </a:t>
            </a:r>
            <a:r>
              <a:rPr lang="en-US" dirty="0">
                <a:highlight>
                  <a:srgbClr val="8B0000">
                    <a:alpha val="10000"/>
                  </a:srgbClr>
                </a:highlight>
                <a:latin typeface="Sorts Mill Goudy" pitchFamily="34" charset="0"/>
                <a:ea typeface="Sorts Mill Goudy" pitchFamily="34" charset="-122"/>
                <a:cs typeface="Sorts Mill Goudy" pitchFamily="34" charset="-120"/>
              </a:rPr>
              <a:t>necesidad estructural del capitalismo </a:t>
            </a:r>
            <a:r>
              <a:rPr lang="en-US" dirty="0">
                <a:latin typeface="Sorts Mill Goudy" pitchFamily="34" charset="0"/>
                <a:ea typeface="Sorts Mill Goudy" pitchFamily="34" charset="-122"/>
                <a:cs typeface="Sorts Mill Goudy" pitchFamily="34" charset="-120"/>
              </a:rPr>
              <a:t>. El capital, por su naturaleza expansiva, debe superar toda barrera geográfica y social.</a:t>
            </a:r>
            <a:endParaRPr lang="en-US" dirty="0"/>
          </a:p>
        </p:txBody>
      </p:sp>
      <p:sp>
        <p:nvSpPr>
          <p:cNvPr id="7" name="Text 5"/>
          <p:cNvSpPr/>
          <p:nvPr/>
        </p:nvSpPr>
        <p:spPr>
          <a:xfrm>
            <a:off x="293497" y="2430297"/>
            <a:ext cx="5746750" cy="1193544"/>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En una nota al pie de </a:t>
            </a:r>
            <a:r>
              <a:rPr lang="en-US" b="1" dirty="0">
                <a:latin typeface="Sorts Mill Goudy" pitchFamily="34" charset="0"/>
                <a:ea typeface="Sorts Mill Goudy" pitchFamily="34" charset="-122"/>
                <a:cs typeface="Sorts Mill Goudy" pitchFamily="34" charset="-120"/>
              </a:rPr>
              <a:t>El Capital</a:t>
            </a:r>
            <a:r>
              <a:rPr lang="en-US" dirty="0">
                <a:latin typeface="Sorts Mill Goudy" pitchFamily="34" charset="0"/>
                <a:ea typeface="Sorts Mill Goudy" pitchFamily="34" charset="-122"/>
                <a:cs typeface="Sorts Mill Goudy" pitchFamily="34" charset="-120"/>
              </a:rPr>
              <a:t>, Marx escribió que el sujeto colonial revela </a:t>
            </a:r>
            <a:r>
              <a:rPr lang="en-US" b="1" dirty="0">
                <a:latin typeface="Sorts Mill Goudy" pitchFamily="34" charset="0"/>
                <a:ea typeface="Sorts Mill Goudy" pitchFamily="34" charset="-122"/>
                <a:cs typeface="Sorts Mill Goudy" pitchFamily="34" charset="-120"/>
              </a:rPr>
              <a:t>"lo que la burguesía hace de sí misma y del obrero, dónde pueda, sin restricciones: crea un mundo en su propia imagen"</a:t>
            </a:r>
            <a:r>
              <a:rPr lang="en-US" dirty="0">
                <a:latin typeface="Sorts Mill Goudy" pitchFamily="34" charset="0"/>
                <a:ea typeface="Sorts Mill Goudy" pitchFamily="34" charset="-122"/>
                <a:cs typeface="Sorts Mill Goudy" pitchFamily="34" charset="-120"/>
              </a:rPr>
              <a:t>.</a:t>
            </a:r>
            <a:endParaRPr lang="en-US" dirty="0"/>
          </a:p>
        </p:txBody>
      </p:sp>
      <p:sp>
        <p:nvSpPr>
          <p:cNvPr id="9" name="Shape 7"/>
          <p:cNvSpPr/>
          <p:nvPr/>
        </p:nvSpPr>
        <p:spPr>
          <a:xfrm>
            <a:off x="336612" y="3768465"/>
            <a:ext cx="45719" cy="1755151"/>
          </a:xfrm>
          <a:custGeom>
            <a:avLst/>
            <a:gdLst/>
            <a:ahLst/>
            <a:cxnLst/>
            <a:rect l="l" t="t" r="r" b="b"/>
            <a:pathLst>
              <a:path w="30427" h="1817688">
                <a:moveTo>
                  <a:pt x="30427" y="0"/>
                </a:moveTo>
                <a:lnTo>
                  <a:pt x="30427" y="0"/>
                </a:lnTo>
                <a:lnTo>
                  <a:pt x="30427" y="1817688"/>
                </a:lnTo>
                <a:lnTo>
                  <a:pt x="30427" y="1817688"/>
                </a:lnTo>
                <a:cubicBezTo>
                  <a:pt x="13623" y="1817687"/>
                  <a:pt x="0" y="1804065"/>
                  <a:pt x="0" y="1787260"/>
                </a:cubicBezTo>
                <a:lnTo>
                  <a:pt x="0" y="30427"/>
                </a:lnTo>
                <a:cubicBezTo>
                  <a:pt x="0" y="13634"/>
                  <a:pt x="13634" y="0"/>
                  <a:pt x="30427" y="0"/>
                </a:cubicBezTo>
                <a:close/>
              </a:path>
            </a:pathLst>
          </a:custGeom>
          <a:solidFill>
            <a:srgbClr val="8B0000"/>
          </a:solidFill>
          <a:ln/>
        </p:spPr>
      </p:sp>
      <p:sp>
        <p:nvSpPr>
          <p:cNvPr id="10" name="Text 8"/>
          <p:cNvSpPr/>
          <p:nvPr/>
        </p:nvSpPr>
        <p:spPr>
          <a:xfrm>
            <a:off x="1249331" y="3768465"/>
            <a:ext cx="3118307" cy="249036"/>
          </a:xfrm>
          <a:prstGeom prst="rect">
            <a:avLst/>
          </a:prstGeom>
          <a:noFill/>
          <a:ln/>
        </p:spPr>
        <p:txBody>
          <a:bodyPr wrap="square" lIns="0" tIns="0" rIns="0" bIns="0" rtlCol="0" anchor="ctr"/>
          <a:lstStyle/>
          <a:p>
            <a:pPr>
              <a:lnSpc>
                <a:spcPct val="130000"/>
              </a:lnSpc>
            </a:pPr>
            <a:r>
              <a:rPr lang="en-US" b="1" u="sng" dirty="0">
                <a:solidFill>
                  <a:srgbClr val="1F2937"/>
                </a:solidFill>
                <a:latin typeface="Sorts Mill Goudy" pitchFamily="34" charset="0"/>
                <a:ea typeface="Sorts Mill Goudy" pitchFamily="34" charset="-122"/>
                <a:cs typeface="Sorts Mill Goudy" pitchFamily="34" charset="-120"/>
              </a:rPr>
              <a:t>Funciones del Colonialismo</a:t>
            </a:r>
            <a:endParaRPr lang="en-US" u="sng" dirty="0"/>
          </a:p>
        </p:txBody>
      </p:sp>
      <p:sp>
        <p:nvSpPr>
          <p:cNvPr id="11" name="Text 9"/>
          <p:cNvSpPr/>
          <p:nvPr/>
        </p:nvSpPr>
        <p:spPr>
          <a:xfrm>
            <a:off x="504560" y="4140221"/>
            <a:ext cx="3707473" cy="323645"/>
          </a:xfrm>
          <a:prstGeom prst="rect">
            <a:avLst/>
          </a:prstGeom>
          <a:noFill/>
          <a:ln/>
        </p:spPr>
        <p:txBody>
          <a:bodyPr wrap="square" lIns="0" tIns="0" rIns="0" bIns="0" rtlCol="0" anchor="ctr"/>
          <a:lstStyle/>
          <a:p>
            <a:pPr algn="ctr">
              <a:lnSpc>
                <a:spcPct val="130000"/>
              </a:lnSpc>
            </a:pPr>
            <a:r>
              <a:rPr lang="en-US" b="1" dirty="0" err="1">
                <a:solidFill>
                  <a:srgbClr val="1F2937"/>
                </a:solidFill>
                <a:latin typeface="Sorts Mill Goudy" pitchFamily="34" charset="0"/>
                <a:ea typeface="Sorts Mill Goudy" pitchFamily="34" charset="-122"/>
                <a:cs typeface="Sorts Mill Goudy" pitchFamily="34" charset="-120"/>
              </a:rPr>
              <a:t>Obtención</a:t>
            </a:r>
            <a:r>
              <a:rPr lang="en-US" b="1" dirty="0">
                <a:solidFill>
                  <a:srgbClr val="1F2937"/>
                </a:solidFill>
                <a:latin typeface="Sorts Mill Goudy" pitchFamily="34" charset="0"/>
                <a:ea typeface="Sorts Mill Goudy" pitchFamily="34" charset="-122"/>
                <a:cs typeface="Sorts Mill Goudy" pitchFamily="34" charset="-120"/>
              </a:rPr>
              <a:t> de materias primas baratas</a:t>
            </a:r>
            <a:endParaRPr lang="en-US" b="1" dirty="0"/>
          </a:p>
        </p:txBody>
      </p:sp>
      <p:sp>
        <p:nvSpPr>
          <p:cNvPr id="12" name="Text 10"/>
          <p:cNvSpPr/>
          <p:nvPr/>
        </p:nvSpPr>
        <p:spPr>
          <a:xfrm>
            <a:off x="327665" y="4550347"/>
            <a:ext cx="4319320" cy="222690"/>
          </a:xfrm>
          <a:prstGeom prst="rect">
            <a:avLst/>
          </a:prstGeom>
          <a:noFill/>
          <a:ln/>
        </p:spPr>
        <p:txBody>
          <a:bodyPr wrap="square" lIns="0" tIns="0" rIns="0" bIns="0" rtlCol="0" anchor="ctr"/>
          <a:lstStyle/>
          <a:p>
            <a:pPr algn="ctr">
              <a:lnSpc>
                <a:spcPct val="130000"/>
              </a:lnSpc>
            </a:pPr>
            <a:r>
              <a:rPr lang="en-US" b="1" dirty="0">
                <a:solidFill>
                  <a:srgbClr val="1F2937"/>
                </a:solidFill>
                <a:latin typeface="Sorts Mill Goudy" pitchFamily="34" charset="0"/>
                <a:ea typeface="Sorts Mill Goudy" pitchFamily="34" charset="-122"/>
                <a:cs typeface="Sorts Mill Goudy" pitchFamily="34" charset="-120"/>
              </a:rPr>
              <a:t>Expansión de mercados para mercancías</a:t>
            </a:r>
            <a:endParaRPr lang="en-US" b="1" dirty="0"/>
          </a:p>
        </p:txBody>
      </p:sp>
      <p:sp>
        <p:nvSpPr>
          <p:cNvPr id="13" name="Text 11"/>
          <p:cNvSpPr/>
          <p:nvPr/>
        </p:nvSpPr>
        <p:spPr>
          <a:xfrm>
            <a:off x="504560" y="4891625"/>
            <a:ext cx="5100982" cy="314078"/>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Contrarrestar la caída de la tasa de ganancia</a:t>
            </a:r>
            <a:endParaRPr lang="en-US" b="1" dirty="0"/>
          </a:p>
        </p:txBody>
      </p:sp>
      <p:sp>
        <p:nvSpPr>
          <p:cNvPr id="14" name="Text 12"/>
          <p:cNvSpPr/>
          <p:nvPr/>
        </p:nvSpPr>
        <p:spPr>
          <a:xfrm>
            <a:off x="327665" y="5164085"/>
            <a:ext cx="4546802" cy="297720"/>
          </a:xfrm>
          <a:prstGeom prst="rect">
            <a:avLst/>
          </a:prstGeom>
          <a:noFill/>
          <a:ln/>
        </p:spPr>
        <p:txBody>
          <a:bodyPr wrap="square" lIns="0" tIns="0" rIns="0" bIns="0" rtlCol="0" anchor="ctr"/>
          <a:lstStyle/>
          <a:p>
            <a:pPr algn="ctr">
              <a:lnSpc>
                <a:spcPct val="130000"/>
              </a:lnSpc>
            </a:pPr>
            <a:r>
              <a:rPr lang="en-US" b="1" dirty="0">
                <a:solidFill>
                  <a:srgbClr val="1F2937"/>
                </a:solidFill>
                <a:latin typeface="Sorts Mill Goudy" pitchFamily="34" charset="0"/>
                <a:ea typeface="Sorts Mill Goudy" pitchFamily="34" charset="-122"/>
                <a:cs typeface="Sorts Mill Goudy" pitchFamily="34" charset="-120"/>
              </a:rPr>
              <a:t>Acumulación de capital mediante el saqueo</a:t>
            </a:r>
            <a:endParaRPr lang="en-US" b="1" dirty="0"/>
          </a:p>
        </p:txBody>
      </p:sp>
      <p:sp>
        <p:nvSpPr>
          <p:cNvPr id="15" name="Text 13"/>
          <p:cNvSpPr/>
          <p:nvPr/>
        </p:nvSpPr>
        <p:spPr>
          <a:xfrm>
            <a:off x="7651340" y="465472"/>
            <a:ext cx="2436556" cy="387474"/>
          </a:xfrm>
          <a:prstGeom prst="rect">
            <a:avLst/>
          </a:prstGeom>
          <a:noFill/>
          <a:ln/>
        </p:spPr>
        <p:txBody>
          <a:bodyPr wrap="square" lIns="0" tIns="0" rIns="0" bIns="0" rtlCol="0" anchor="ctr"/>
          <a:lstStyle/>
          <a:p>
            <a:pPr>
              <a:lnSpc>
                <a:spcPct val="110000"/>
              </a:lnSpc>
            </a:pPr>
            <a:r>
              <a:rPr lang="en-US" b="1" u="sng" dirty="0">
                <a:solidFill>
                  <a:srgbClr val="1F2937"/>
                </a:solidFill>
                <a:latin typeface="Sorts Mill Goudy" pitchFamily="34" charset="0"/>
                <a:ea typeface="Sorts Mill Goudy" pitchFamily="34" charset="-122"/>
                <a:cs typeface="Sorts Mill Goudy" pitchFamily="34" charset="-120"/>
              </a:rPr>
              <a:t>Teoría del Valor Global</a:t>
            </a:r>
            <a:endParaRPr lang="en-US" u="sng" dirty="0"/>
          </a:p>
        </p:txBody>
      </p:sp>
      <p:sp>
        <p:nvSpPr>
          <p:cNvPr id="16" name="Text 14"/>
          <p:cNvSpPr/>
          <p:nvPr/>
        </p:nvSpPr>
        <p:spPr>
          <a:xfrm>
            <a:off x="6167437" y="905968"/>
            <a:ext cx="5849938" cy="1127114"/>
          </a:xfrm>
          <a:prstGeom prst="rect">
            <a:avLst/>
          </a:prstGeom>
          <a:solidFill>
            <a:srgbClr val="00B050">
              <a:alpha val="56000"/>
            </a:srgbClr>
          </a:solidFill>
          <a:ln>
            <a:solidFill>
              <a:schemeClr val="tx1"/>
            </a:solidFill>
          </a:ln>
        </p:spPr>
        <p:txBody>
          <a:bodyPr wrap="square" lIns="0" tIns="0" rIns="0" bIns="0" rtlCol="0" anchor="ctr"/>
          <a:lstStyle/>
          <a:p>
            <a:pPr>
              <a:lnSpc>
                <a:spcPct val="140000"/>
              </a:lnSpc>
            </a:pPr>
            <a:r>
              <a:rPr lang="en-US" dirty="0">
                <a:solidFill>
                  <a:srgbClr val="1F2937"/>
                </a:solidFill>
                <a:latin typeface="Sorts Mill Goudy" pitchFamily="34" charset="0"/>
                <a:ea typeface="Sorts Mill Goudy" pitchFamily="34" charset="-122"/>
                <a:cs typeface="Sorts Mill Goudy" pitchFamily="34" charset="-120"/>
              </a:rPr>
              <a:t>La teoría del valor de Marx es una </a:t>
            </a:r>
            <a:r>
              <a:rPr lang="en-US" b="1" dirty="0">
                <a:solidFill>
                  <a:srgbClr val="1F2937"/>
                </a:solidFill>
                <a:latin typeface="Sorts Mill Goudy" pitchFamily="34" charset="0"/>
                <a:ea typeface="Sorts Mill Goudy" pitchFamily="34" charset="-122"/>
                <a:cs typeface="Sorts Mill Goudy" pitchFamily="34" charset="-120"/>
              </a:rPr>
              <a:t>teoría global del valor</a:t>
            </a:r>
            <a:r>
              <a:rPr lang="en-US" dirty="0">
                <a:solidFill>
                  <a:srgbClr val="1F2937"/>
                </a:solidFill>
                <a:latin typeface="Sorts Mill Goudy" pitchFamily="34" charset="0"/>
                <a:ea typeface="Sorts Mill Goudy" pitchFamily="34" charset="-122"/>
                <a:cs typeface="Sorts Mill Goudy" pitchFamily="34" charset="-120"/>
              </a:rPr>
              <a:t>.    El valor necesariamente se expande y requiere que el poder capitalista lleve a cabo prácticas coloniales e imperialistas.</a:t>
            </a:r>
            <a:endParaRPr lang="en-US" dirty="0"/>
          </a:p>
        </p:txBody>
      </p:sp>
      <p:sp>
        <p:nvSpPr>
          <p:cNvPr id="18" name="Shape 16"/>
          <p:cNvSpPr/>
          <p:nvPr/>
        </p:nvSpPr>
        <p:spPr>
          <a:xfrm>
            <a:off x="6206464" y="2180518"/>
            <a:ext cx="45719" cy="1519523"/>
          </a:xfrm>
          <a:custGeom>
            <a:avLst/>
            <a:gdLst/>
            <a:ahLst/>
            <a:cxnLst/>
            <a:rect l="l" t="t" r="r" b="b"/>
            <a:pathLst>
              <a:path w="30427" h="1603375">
                <a:moveTo>
                  <a:pt x="0" y="0"/>
                </a:moveTo>
                <a:lnTo>
                  <a:pt x="30427" y="0"/>
                </a:lnTo>
                <a:lnTo>
                  <a:pt x="30427" y="1603375"/>
                </a:lnTo>
                <a:lnTo>
                  <a:pt x="0" y="1603375"/>
                </a:lnTo>
                <a:lnTo>
                  <a:pt x="0" y="0"/>
                </a:lnTo>
                <a:close/>
              </a:path>
            </a:pathLst>
          </a:custGeom>
          <a:solidFill>
            <a:srgbClr val="8B0000"/>
          </a:solidFill>
          <a:ln/>
        </p:spPr>
      </p:sp>
      <p:sp>
        <p:nvSpPr>
          <p:cNvPr id="19" name="Text 17"/>
          <p:cNvSpPr/>
          <p:nvPr/>
        </p:nvSpPr>
        <p:spPr>
          <a:xfrm>
            <a:off x="6412177" y="2216138"/>
            <a:ext cx="5334000" cy="1519523"/>
          </a:xfrm>
          <a:prstGeom prst="rect">
            <a:avLst/>
          </a:prstGeom>
          <a:noFill/>
          <a:ln/>
        </p:spPr>
        <p:txBody>
          <a:bodyPr wrap="square" lIns="0" tIns="0" rIns="0" bIns="0" rtlCol="0" anchor="ctr"/>
          <a:lstStyle/>
          <a:p>
            <a:r>
              <a:rPr lang="en-US" sz="1000" b="1" dirty="0">
                <a:latin typeface="Sorts Mill Goudy" pitchFamily="34" charset="0"/>
                <a:ea typeface="Sorts Mill Goudy" pitchFamily="34" charset="-122"/>
                <a:cs typeface="Sorts Mill Goudy" pitchFamily="34" charset="-120"/>
              </a:rPr>
              <a:t>"</a:t>
            </a:r>
            <a:r>
              <a:rPr lang="en-US" sz="1600" b="1" dirty="0">
                <a:latin typeface="Sorts Mill Goudy" pitchFamily="34" charset="0"/>
                <a:ea typeface="Sorts Mill Goudy" pitchFamily="34" charset="-122"/>
                <a:cs typeface="Sorts Mill Goudy" pitchFamily="34" charset="-120"/>
              </a:rPr>
              <a:t>El capital inglés fue acumulado a través de la conquista, la esclavitud, el robo y el asesinato, y más específicamente a través de la deuda nacional e internacional, el descubrimiento de plata y oro, la extirpación y esclavitud de la población aborigen en las minas, y la conquista y el saqueo de las Indias Orientales."</a:t>
            </a:r>
            <a:endParaRPr lang="en-US" sz="1600" b="1" dirty="0"/>
          </a:p>
        </p:txBody>
      </p:sp>
      <p:sp>
        <p:nvSpPr>
          <p:cNvPr id="20" name="Text 18"/>
          <p:cNvSpPr/>
          <p:nvPr/>
        </p:nvSpPr>
        <p:spPr>
          <a:xfrm>
            <a:off x="6356614" y="3565036"/>
            <a:ext cx="5326063" cy="158750"/>
          </a:xfrm>
          <a:prstGeom prst="rect">
            <a:avLst/>
          </a:prstGeom>
          <a:noFill/>
          <a:ln/>
        </p:spPr>
        <p:txBody>
          <a:bodyPr wrap="square" lIns="0" tIns="0" rIns="0" bIns="0" rtlCol="0" anchor="ctr"/>
          <a:lstStyle/>
          <a:p>
            <a:pPr algn="r">
              <a:lnSpc>
                <a:spcPct val="120000"/>
              </a:lnSpc>
            </a:pPr>
            <a:r>
              <a:rPr lang="en-US" sz="1600" dirty="0">
                <a:latin typeface="Sorts Mill Goudy" pitchFamily="34" charset="0"/>
                <a:ea typeface="Sorts Mill Goudy" pitchFamily="34" charset="-122"/>
                <a:cs typeface="Sorts Mill Goudy" pitchFamily="34" charset="-120"/>
              </a:rPr>
              <a:t>— Karl Marx, El Capital</a:t>
            </a:r>
            <a:endParaRPr lang="en-US" sz="1600" dirty="0"/>
          </a:p>
        </p:txBody>
      </p:sp>
      <p:pic>
        <p:nvPicPr>
          <p:cNvPr id="21" name="Image 0" descr="https://kimi-web-img.moonshot.cn/img/moonworldhistory.weebly.com/5de5a01a10107f8e2f2abd7b28cf099fd24a5b70.jpg"/>
          <p:cNvPicPr>
            <a:picLocks noChangeAspect="1"/>
          </p:cNvPicPr>
          <p:nvPr/>
        </p:nvPicPr>
        <p:blipFill>
          <a:blip r:embed="rId3"/>
          <a:srcRect t="30945" b="30945"/>
          <a:stretch/>
        </p:blipFill>
        <p:spPr>
          <a:xfrm>
            <a:off x="6191250" y="3841497"/>
            <a:ext cx="5683250" cy="1397000"/>
          </a:xfrm>
          <a:prstGeom prst="roundRect">
            <a:avLst>
              <a:gd name="adj" fmla="val 4545"/>
            </a:avLst>
          </a:prstGeom>
        </p:spPr>
      </p:pic>
      <p:sp>
        <p:nvSpPr>
          <p:cNvPr id="22" name="Text 19"/>
          <p:cNvSpPr/>
          <p:nvPr/>
        </p:nvSpPr>
        <p:spPr>
          <a:xfrm>
            <a:off x="6163469" y="5319816"/>
            <a:ext cx="5738813" cy="310125"/>
          </a:xfrm>
          <a:prstGeom prst="rect">
            <a:avLst/>
          </a:prstGeom>
          <a:noFill/>
          <a:ln/>
        </p:spPr>
        <p:txBody>
          <a:bodyPr wrap="square" lIns="0" tIns="0" rIns="0" bIns="0" rtlCol="0" anchor="ctr"/>
          <a:lstStyle/>
          <a:p>
            <a:pPr algn="ctr">
              <a:lnSpc>
                <a:spcPct val="120000"/>
              </a:lnSpc>
            </a:pPr>
            <a:r>
              <a:rPr lang="en-US" u="sng" dirty="0">
                <a:latin typeface="Sorts Mill Goudy" pitchFamily="34" charset="0"/>
                <a:ea typeface="Sorts Mill Goudy" pitchFamily="34" charset="-122"/>
                <a:cs typeface="Sorts Mill Goudy" pitchFamily="34" charset="-120"/>
              </a:rPr>
              <a:t>El reparto colonial del mundo en 1914</a:t>
            </a:r>
            <a:endParaRPr lang="en-US" u="sng" dirty="0"/>
          </a:p>
        </p:txBody>
      </p:sp>
      <p:sp>
        <p:nvSpPr>
          <p:cNvPr id="23" name="Shape 20"/>
          <p:cNvSpPr/>
          <p:nvPr/>
        </p:nvSpPr>
        <p:spPr>
          <a:xfrm>
            <a:off x="381000" y="5952655"/>
            <a:ext cx="11557000" cy="798971"/>
          </a:xfrm>
          <a:custGeom>
            <a:avLst/>
            <a:gdLst/>
            <a:ahLst/>
            <a:cxnLst/>
            <a:rect l="l" t="t" r="r" b="b"/>
            <a:pathLst>
              <a:path w="11557000" h="920750">
                <a:moveTo>
                  <a:pt x="63504" y="0"/>
                </a:moveTo>
                <a:lnTo>
                  <a:pt x="11493496" y="0"/>
                </a:lnTo>
                <a:cubicBezTo>
                  <a:pt x="11528568" y="0"/>
                  <a:pt x="11557000" y="28432"/>
                  <a:pt x="11557000" y="63504"/>
                </a:cubicBezTo>
                <a:lnTo>
                  <a:pt x="11557000" y="857246"/>
                </a:lnTo>
                <a:cubicBezTo>
                  <a:pt x="11557000" y="892318"/>
                  <a:pt x="11528568" y="920750"/>
                  <a:pt x="11493496" y="920750"/>
                </a:cubicBezTo>
                <a:lnTo>
                  <a:pt x="63504" y="920750"/>
                </a:lnTo>
                <a:cubicBezTo>
                  <a:pt x="28432" y="920750"/>
                  <a:pt x="0" y="892318"/>
                  <a:pt x="0" y="857246"/>
                </a:cubicBezTo>
                <a:lnTo>
                  <a:pt x="0" y="63504"/>
                </a:lnTo>
                <a:cubicBezTo>
                  <a:pt x="0" y="28432"/>
                  <a:pt x="28432" y="0"/>
                  <a:pt x="63504" y="0"/>
                </a:cubicBezTo>
                <a:close/>
              </a:path>
            </a:pathLst>
          </a:custGeom>
          <a:solidFill>
            <a:srgbClr val="8B0000">
              <a:alpha val="10196"/>
            </a:srgbClr>
          </a:solidFill>
          <a:ln/>
        </p:spPr>
        <p:txBody>
          <a:bodyPr/>
          <a:lstStyle/>
          <a:p>
            <a:endParaRPr lang="es-ES" dirty="0"/>
          </a:p>
        </p:txBody>
      </p:sp>
      <p:sp>
        <p:nvSpPr>
          <p:cNvPr id="24" name="Text 21"/>
          <p:cNvSpPr/>
          <p:nvPr/>
        </p:nvSpPr>
        <p:spPr>
          <a:xfrm>
            <a:off x="226293" y="5702737"/>
            <a:ext cx="11770595" cy="1070556"/>
          </a:xfrm>
          <a:prstGeom prst="rect">
            <a:avLst/>
          </a:prstGeom>
          <a:noFill/>
          <a:ln>
            <a:solidFill>
              <a:schemeClr val="tx1"/>
            </a:solidFill>
          </a:ln>
        </p:spPr>
        <p:txBody>
          <a:bodyPr wrap="square" lIns="0" tIns="0" rIns="0" bIns="0" rtlCol="0" anchor="ctr"/>
          <a:lstStyle/>
          <a:p>
            <a:pPr>
              <a:lnSpc>
                <a:spcPct val="140000"/>
              </a:lnSpc>
            </a:pPr>
            <a:r>
              <a:rPr lang="en-US" b="1" dirty="0">
                <a:solidFill>
                  <a:srgbClr val="1F2937"/>
                </a:solidFill>
                <a:latin typeface="Sorts Mill Goudy" pitchFamily="34" charset="0"/>
                <a:ea typeface="Sorts Mill Goudy" pitchFamily="34" charset="-122"/>
                <a:cs typeface="Sorts Mill Goudy" pitchFamily="34" charset="-120"/>
              </a:rPr>
              <a:t>Marx reconoció que las revueltas en el mundo colonizado podían provocar levantamientos en la metrópoli:</a:t>
            </a:r>
            <a:r>
              <a:rPr lang="en-US" dirty="0">
                <a:solidFill>
                  <a:srgbClr val="1F2937"/>
                </a:solidFill>
                <a:latin typeface="Sorts Mill Goudy" pitchFamily="34" charset="0"/>
                <a:ea typeface="Sorts Mill Goudy" pitchFamily="34" charset="-122"/>
                <a:cs typeface="Sorts Mill Goudy" pitchFamily="34" charset="-120"/>
              </a:rPr>
              <a:t> "Puede parecer una aserción extraña decir que el próximo levantamiento de la gente europea puede depender más probablemente de lo que está pasando ahora mismo en el Imperio Celestial [China]."</a:t>
            </a:r>
            <a:endParaRPr lang="en-US" dirty="0"/>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317500" y="444500"/>
            <a:ext cx="11620500" cy="190500"/>
          </a:xfrm>
          <a:prstGeom prst="rect">
            <a:avLst/>
          </a:prstGeom>
          <a:noFill/>
          <a:ln/>
        </p:spPr>
        <p:txBody>
          <a:bodyPr wrap="square" lIns="0" tIns="0" rIns="0" bIns="0" rtlCol="0" anchor="ctr"/>
          <a:lstStyle/>
          <a:p>
            <a:pPr>
              <a:lnSpc>
                <a:spcPct val="130000"/>
              </a:lnSpc>
            </a:pPr>
            <a:r>
              <a:rPr lang="en-US" sz="1000" b="1" kern="0" spc="50" dirty="0">
                <a:solidFill>
                  <a:srgbClr val="8B0000"/>
                </a:solidFill>
                <a:latin typeface="Sorts Mill Goudy" pitchFamily="34" charset="0"/>
                <a:ea typeface="Sorts Mill Goudy" pitchFamily="34" charset="-122"/>
                <a:cs typeface="Sorts Mill Goudy" pitchFamily="34" charset="-120"/>
              </a:rPr>
              <a:t>3.1</a:t>
            </a:r>
            <a:endParaRPr lang="en-US" sz="1600" dirty="0"/>
          </a:p>
        </p:txBody>
      </p:sp>
      <p:sp>
        <p:nvSpPr>
          <p:cNvPr id="3" name="Text 1"/>
          <p:cNvSpPr/>
          <p:nvPr/>
        </p:nvSpPr>
        <p:spPr>
          <a:xfrm>
            <a:off x="323585" y="741412"/>
            <a:ext cx="11699875" cy="317500"/>
          </a:xfrm>
          <a:prstGeom prst="rect">
            <a:avLst/>
          </a:prstGeom>
          <a:noFill/>
          <a:ln/>
        </p:spPr>
        <p:txBody>
          <a:bodyPr wrap="square" lIns="0" tIns="0" rIns="0" bIns="0" rtlCol="0" anchor="ctr"/>
          <a:lstStyle/>
          <a:p>
            <a:pPr>
              <a:lnSpc>
                <a:spcPct val="90000"/>
              </a:lnSpc>
            </a:pPr>
            <a:r>
              <a:rPr lang="en-US" sz="2250" b="1" dirty="0">
                <a:solidFill>
                  <a:srgbClr val="1F2937"/>
                </a:solidFill>
                <a:latin typeface="Sorts Mill Goudy" pitchFamily="34" charset="0"/>
                <a:ea typeface="Sorts Mill Goudy" pitchFamily="34" charset="-122"/>
                <a:cs typeface="Sorts Mill Goudy" pitchFamily="34" charset="-120"/>
              </a:rPr>
              <a:t>La Tendencia Decreciente de la Tasa de Ganancia</a:t>
            </a:r>
            <a:endParaRPr lang="en-US" sz="1600" dirty="0"/>
          </a:p>
        </p:txBody>
      </p:sp>
      <p:sp>
        <p:nvSpPr>
          <p:cNvPr id="4" name="Shape 2"/>
          <p:cNvSpPr/>
          <p:nvPr/>
        </p:nvSpPr>
        <p:spPr>
          <a:xfrm>
            <a:off x="317500" y="1072937"/>
            <a:ext cx="762000" cy="31750"/>
          </a:xfrm>
          <a:custGeom>
            <a:avLst/>
            <a:gdLst/>
            <a:ahLst/>
            <a:cxnLst/>
            <a:rect l="l" t="t" r="r" b="b"/>
            <a:pathLst>
              <a:path w="762000" h="31750">
                <a:moveTo>
                  <a:pt x="0" y="0"/>
                </a:moveTo>
                <a:lnTo>
                  <a:pt x="762000" y="0"/>
                </a:lnTo>
                <a:lnTo>
                  <a:pt x="762000" y="31750"/>
                </a:lnTo>
                <a:lnTo>
                  <a:pt x="0" y="31750"/>
                </a:lnTo>
                <a:lnTo>
                  <a:pt x="0" y="0"/>
                </a:lnTo>
                <a:close/>
              </a:path>
            </a:pathLst>
          </a:custGeom>
          <a:solidFill>
            <a:srgbClr val="8B0000"/>
          </a:solidFill>
          <a:ln/>
        </p:spPr>
      </p:sp>
      <p:sp>
        <p:nvSpPr>
          <p:cNvPr id="5" name="Text 3"/>
          <p:cNvSpPr/>
          <p:nvPr/>
        </p:nvSpPr>
        <p:spPr>
          <a:xfrm>
            <a:off x="317500" y="1174426"/>
            <a:ext cx="5778500" cy="254000"/>
          </a:xfrm>
          <a:prstGeom prst="rect">
            <a:avLst/>
          </a:prstGeom>
          <a:noFill/>
          <a:ln/>
        </p:spPr>
        <p:txBody>
          <a:bodyPr wrap="square" lIns="0" tIns="0" rIns="0" bIns="0" rtlCol="0" anchor="ctr"/>
          <a:lstStyle/>
          <a:p>
            <a:pPr>
              <a:lnSpc>
                <a:spcPct val="110000"/>
              </a:lnSpc>
            </a:pPr>
            <a:r>
              <a:rPr lang="en-US" b="1" dirty="0">
                <a:solidFill>
                  <a:srgbClr val="1F2937"/>
                </a:solidFill>
                <a:latin typeface="Sorts Mill Goudy" pitchFamily="34" charset="0"/>
                <a:ea typeface="Sorts Mill Goudy" pitchFamily="34" charset="-122"/>
                <a:cs typeface="Sorts Mill Goudy" pitchFamily="34" charset="-120"/>
              </a:rPr>
              <a:t>La Ley Marxista Fundamental</a:t>
            </a:r>
            <a:endParaRPr lang="en-US" dirty="0"/>
          </a:p>
        </p:txBody>
      </p:sp>
      <p:sp>
        <p:nvSpPr>
          <p:cNvPr id="6" name="Text 4"/>
          <p:cNvSpPr/>
          <p:nvPr/>
        </p:nvSpPr>
        <p:spPr>
          <a:xfrm>
            <a:off x="317500" y="1448401"/>
            <a:ext cx="5746750" cy="1285875"/>
          </a:xfrm>
          <a:prstGeom prst="rect">
            <a:avLst/>
          </a:prstGeom>
          <a:noFill/>
          <a:ln/>
        </p:spPr>
        <p:txBody>
          <a:bodyPr wrap="square" lIns="0" tIns="0" rIns="0" bIns="0" rtlCol="0" anchor="ctr"/>
          <a:lstStyle/>
          <a:p>
            <a:pPr>
              <a:lnSpc>
                <a:spcPct val="140000"/>
              </a:lnSpc>
            </a:pPr>
            <a:r>
              <a:rPr lang="en-US" sz="1600" dirty="0">
                <a:solidFill>
                  <a:srgbClr val="1F2937"/>
                </a:solidFill>
                <a:latin typeface="Sorts Mill Goudy" pitchFamily="34" charset="0"/>
                <a:ea typeface="Sorts Mill Goudy" pitchFamily="34" charset="-122"/>
                <a:cs typeface="Sorts Mill Goudy" pitchFamily="34" charset="-120"/>
              </a:rPr>
              <a:t>Una de las leyes más importantes descubiertas por Marx es la </a:t>
            </a:r>
            <a:r>
              <a:rPr lang="en-US" sz="1600" b="1" dirty="0">
                <a:solidFill>
                  <a:srgbClr val="1F2937"/>
                </a:solidFill>
                <a:latin typeface="Sorts Mill Goudy" pitchFamily="34" charset="0"/>
                <a:ea typeface="Sorts Mill Goudy" pitchFamily="34" charset="-122"/>
                <a:cs typeface="Sorts Mill Goudy" pitchFamily="34" charset="-120"/>
              </a:rPr>
              <a:t>tendencia decreciente de la tasa de ganancia</a:t>
            </a:r>
            <a:r>
              <a:rPr lang="en-US" sz="1600" dirty="0">
                <a:solidFill>
                  <a:srgbClr val="1F2937"/>
                </a:solidFill>
                <a:latin typeface="Sorts Mill Goudy" pitchFamily="34" charset="0"/>
                <a:ea typeface="Sorts Mill Goudy" pitchFamily="34" charset="-122"/>
                <a:cs typeface="Sorts Mill Goudy" pitchFamily="34" charset="-120"/>
              </a:rPr>
              <a:t>. Esta ley establece que, a medida que el capitalismo se desarrolla, la tasa de ganancia tiende a disminuir.</a:t>
            </a:r>
            <a:endParaRPr lang="en-US" sz="1600" dirty="0"/>
          </a:p>
        </p:txBody>
      </p:sp>
      <p:sp>
        <p:nvSpPr>
          <p:cNvPr id="7" name="Shape 5"/>
          <p:cNvSpPr/>
          <p:nvPr/>
        </p:nvSpPr>
        <p:spPr>
          <a:xfrm>
            <a:off x="323585" y="2909358"/>
            <a:ext cx="5671608" cy="1956858"/>
          </a:xfrm>
          <a:custGeom>
            <a:avLst/>
            <a:gdLst/>
            <a:ahLst/>
            <a:cxnLst/>
            <a:rect l="l" t="t" r="r" b="b"/>
            <a:pathLst>
              <a:path w="5671608" h="1956858">
                <a:moveTo>
                  <a:pt x="63500" y="0"/>
                </a:moveTo>
                <a:lnTo>
                  <a:pt x="5608108" y="0"/>
                </a:lnTo>
                <a:cubicBezTo>
                  <a:pt x="5643178" y="0"/>
                  <a:pt x="5671608" y="28430"/>
                  <a:pt x="5671608" y="63500"/>
                </a:cubicBezTo>
                <a:lnTo>
                  <a:pt x="5671608" y="1893358"/>
                </a:lnTo>
                <a:cubicBezTo>
                  <a:pt x="5671608" y="1928428"/>
                  <a:pt x="5643178" y="1956858"/>
                  <a:pt x="5608108" y="1956858"/>
                </a:cubicBezTo>
                <a:lnTo>
                  <a:pt x="63500" y="1956858"/>
                </a:lnTo>
                <a:cubicBezTo>
                  <a:pt x="28430" y="1956858"/>
                  <a:pt x="0" y="1928428"/>
                  <a:pt x="0" y="1893358"/>
                </a:cubicBezTo>
                <a:lnTo>
                  <a:pt x="0" y="63500"/>
                </a:lnTo>
                <a:cubicBezTo>
                  <a:pt x="0" y="28453"/>
                  <a:pt x="28453" y="0"/>
                  <a:pt x="63500" y="0"/>
                </a:cubicBezTo>
                <a:close/>
              </a:path>
            </a:pathLst>
          </a:custGeom>
          <a:solidFill>
            <a:srgbClr val="F9FAFB"/>
          </a:solidFill>
          <a:ln w="19473">
            <a:solidFill>
              <a:srgbClr val="8B0000">
                <a:alpha val="20000"/>
              </a:srgbClr>
            </a:solidFill>
            <a:prstDash val="solid"/>
          </a:ln>
        </p:spPr>
      </p:sp>
      <p:sp>
        <p:nvSpPr>
          <p:cNvPr id="8" name="Text 6"/>
          <p:cNvSpPr/>
          <p:nvPr/>
        </p:nvSpPr>
        <p:spPr>
          <a:xfrm>
            <a:off x="456671" y="2990161"/>
            <a:ext cx="5468938" cy="190500"/>
          </a:xfrm>
          <a:prstGeom prst="rect">
            <a:avLst/>
          </a:prstGeom>
          <a:noFill/>
          <a:ln/>
        </p:spPr>
        <p:txBody>
          <a:bodyPr wrap="square" lIns="0" tIns="0" rIns="0" bIns="0" rtlCol="0" anchor="ctr"/>
          <a:lstStyle/>
          <a:p>
            <a:pPr>
              <a:lnSpc>
                <a:spcPct val="130000"/>
              </a:lnSpc>
            </a:pPr>
            <a:r>
              <a:rPr lang="en-US" sz="1600" b="1" dirty="0">
                <a:solidFill>
                  <a:srgbClr val="1F2937"/>
                </a:solidFill>
                <a:latin typeface="Sorts Mill Goudy" pitchFamily="34" charset="0"/>
                <a:ea typeface="Sorts Mill Goudy" pitchFamily="34" charset="-122"/>
                <a:cs typeface="Sorts Mill Goudy" pitchFamily="34" charset="-120"/>
              </a:rPr>
              <a:t>Composición Orgánica del Capital</a:t>
            </a:r>
            <a:endParaRPr lang="en-US" sz="1600" dirty="0"/>
          </a:p>
        </p:txBody>
      </p:sp>
      <p:sp>
        <p:nvSpPr>
          <p:cNvPr id="9" name="Text 7"/>
          <p:cNvSpPr/>
          <p:nvPr/>
        </p:nvSpPr>
        <p:spPr>
          <a:xfrm>
            <a:off x="456671" y="3263416"/>
            <a:ext cx="5468938" cy="190500"/>
          </a:xfrm>
          <a:prstGeom prst="rect">
            <a:avLst/>
          </a:prstGeom>
          <a:noFill/>
          <a:ln/>
        </p:spPr>
        <p:txBody>
          <a:bodyPr wrap="square" lIns="0" tIns="0" rIns="0" bIns="0" rtlCol="0" anchor="ctr"/>
          <a:lstStyle/>
          <a:p>
            <a:pPr>
              <a:lnSpc>
                <a:spcPct val="130000"/>
              </a:lnSpc>
            </a:pPr>
            <a:r>
              <a:rPr lang="en-US" sz="1600" dirty="0">
                <a:solidFill>
                  <a:srgbClr val="1F2937"/>
                </a:solidFill>
                <a:latin typeface="Sorts Mill Goudy" pitchFamily="34" charset="0"/>
                <a:ea typeface="Sorts Mill Goudy" pitchFamily="34" charset="-122"/>
                <a:cs typeface="Sorts Mill Goudy" pitchFamily="34" charset="-120"/>
              </a:rPr>
              <a:t>Marx distingue entre:</a:t>
            </a:r>
            <a:endParaRPr lang="en-US" sz="1600" dirty="0"/>
          </a:p>
        </p:txBody>
      </p:sp>
      <p:sp>
        <p:nvSpPr>
          <p:cNvPr id="10" name="Text 8"/>
          <p:cNvSpPr/>
          <p:nvPr/>
        </p:nvSpPr>
        <p:spPr>
          <a:xfrm>
            <a:off x="464457" y="3462926"/>
            <a:ext cx="5461152" cy="375200"/>
          </a:xfrm>
          <a:prstGeom prst="rect">
            <a:avLst/>
          </a:prstGeom>
          <a:noFill/>
          <a:ln/>
        </p:spPr>
        <p:txBody>
          <a:bodyPr wrap="square" lIns="0" tIns="0" rIns="0" bIns="0" rtlCol="0" anchor="ctr"/>
          <a:lstStyle/>
          <a:p>
            <a:pPr>
              <a:lnSpc>
                <a:spcPct val="130000"/>
              </a:lnSpc>
            </a:pPr>
            <a:r>
              <a:rPr lang="en-US" sz="1600" b="1" dirty="0">
                <a:solidFill>
                  <a:srgbClr val="1F2937"/>
                </a:solidFill>
                <a:latin typeface="Sorts Mill Goudy" pitchFamily="34" charset="0"/>
                <a:ea typeface="Sorts Mill Goudy" pitchFamily="34" charset="-122"/>
                <a:cs typeface="Sorts Mill Goudy" pitchFamily="34" charset="-120"/>
              </a:rPr>
              <a:t>Capital Constante (c):</a:t>
            </a:r>
            <a:r>
              <a:rPr lang="en-US" sz="1600" dirty="0">
                <a:solidFill>
                  <a:srgbClr val="1F2937"/>
                </a:solidFill>
                <a:latin typeface="Sorts Mill Goudy" pitchFamily="34" charset="0"/>
                <a:ea typeface="Sorts Mill Goudy" pitchFamily="34" charset="-122"/>
                <a:cs typeface="Sorts Mill Goudy" pitchFamily="34" charset="-120"/>
              </a:rPr>
              <a:t> Maquinaria, materias primas, edificios</a:t>
            </a:r>
            <a:endParaRPr lang="en-US" sz="1600" dirty="0"/>
          </a:p>
        </p:txBody>
      </p:sp>
      <p:sp>
        <p:nvSpPr>
          <p:cNvPr id="11" name="Text 9"/>
          <p:cNvSpPr/>
          <p:nvPr/>
        </p:nvSpPr>
        <p:spPr>
          <a:xfrm>
            <a:off x="464457" y="3878210"/>
            <a:ext cx="5151438" cy="412671"/>
          </a:xfrm>
          <a:prstGeom prst="rect">
            <a:avLst/>
          </a:prstGeom>
          <a:noFill/>
          <a:ln/>
        </p:spPr>
        <p:txBody>
          <a:bodyPr wrap="square" lIns="0" tIns="0" rIns="0" bIns="0" rtlCol="0" anchor="ctr"/>
          <a:lstStyle/>
          <a:p>
            <a:pPr>
              <a:lnSpc>
                <a:spcPct val="130000"/>
              </a:lnSpc>
            </a:pPr>
            <a:r>
              <a:rPr lang="en-US" sz="1600" b="1" dirty="0">
                <a:solidFill>
                  <a:srgbClr val="1F2937"/>
                </a:solidFill>
                <a:latin typeface="Sorts Mill Goudy" pitchFamily="34" charset="0"/>
                <a:ea typeface="Sorts Mill Goudy" pitchFamily="34" charset="-122"/>
                <a:cs typeface="Sorts Mill Goudy" pitchFamily="34" charset="-120"/>
              </a:rPr>
              <a:t>Capital Variable (v):</a:t>
            </a:r>
            <a:r>
              <a:rPr lang="en-US" sz="1600" dirty="0">
                <a:solidFill>
                  <a:srgbClr val="1F2937"/>
                </a:solidFill>
                <a:latin typeface="Sorts Mill Goudy" pitchFamily="34" charset="0"/>
                <a:ea typeface="Sorts Mill Goudy" pitchFamily="34" charset="-122"/>
                <a:cs typeface="Sorts Mill Goudy" pitchFamily="34" charset="-120"/>
              </a:rPr>
              <a:t> Salarios, fuerza de trabajo</a:t>
            </a:r>
            <a:endParaRPr lang="en-US" sz="1600" dirty="0"/>
          </a:p>
        </p:txBody>
      </p:sp>
      <p:sp>
        <p:nvSpPr>
          <p:cNvPr id="12" name="Text 10"/>
          <p:cNvSpPr/>
          <p:nvPr/>
        </p:nvSpPr>
        <p:spPr>
          <a:xfrm>
            <a:off x="456671" y="4329620"/>
            <a:ext cx="5468938" cy="534746"/>
          </a:xfrm>
          <a:prstGeom prst="rect">
            <a:avLst/>
          </a:prstGeom>
          <a:noFill/>
          <a:ln/>
        </p:spPr>
        <p:txBody>
          <a:bodyPr wrap="square" lIns="0" tIns="0" rIns="0" bIns="0" rtlCol="0" anchor="ctr"/>
          <a:lstStyle/>
          <a:p>
            <a:pPr>
              <a:lnSpc>
                <a:spcPct val="130000"/>
              </a:lnSpc>
            </a:pPr>
            <a:r>
              <a:rPr lang="en-US" sz="1600" dirty="0">
                <a:solidFill>
                  <a:srgbClr val="1F2937"/>
                </a:solidFill>
                <a:latin typeface="Sorts Mill Goudy" pitchFamily="34" charset="0"/>
                <a:ea typeface="Sorts Mill Goudy" pitchFamily="34" charset="-122"/>
                <a:cs typeface="Sorts Mill Goudy" pitchFamily="34" charset="-120"/>
              </a:rPr>
              <a:t>La </a:t>
            </a:r>
            <a:r>
              <a:rPr lang="en-US" sz="1600" b="1" dirty="0">
                <a:solidFill>
                  <a:srgbClr val="1F2937"/>
                </a:solidFill>
                <a:latin typeface="Sorts Mill Goudy" pitchFamily="34" charset="0"/>
                <a:ea typeface="Sorts Mill Goudy" pitchFamily="34" charset="-122"/>
                <a:cs typeface="Sorts Mill Goudy" pitchFamily="34" charset="-120"/>
              </a:rPr>
              <a:t>composición orgánica del capital</a:t>
            </a:r>
            <a:r>
              <a:rPr lang="en-US" sz="1600" dirty="0">
                <a:solidFill>
                  <a:srgbClr val="1F2937"/>
                </a:solidFill>
                <a:latin typeface="Sorts Mill Goudy" pitchFamily="34" charset="0"/>
                <a:ea typeface="Sorts Mill Goudy" pitchFamily="34" charset="-122"/>
                <a:cs typeface="Sorts Mill Goudy" pitchFamily="34" charset="-120"/>
              </a:rPr>
              <a:t> (c/v) tiende a aumentar: más maquinaria, menos trabajadores.</a:t>
            </a:r>
            <a:endParaRPr lang="en-US" sz="1600" dirty="0"/>
          </a:p>
        </p:txBody>
      </p:sp>
      <p:sp>
        <p:nvSpPr>
          <p:cNvPr id="13" name="Shape 11"/>
          <p:cNvSpPr/>
          <p:nvPr/>
        </p:nvSpPr>
        <p:spPr>
          <a:xfrm>
            <a:off x="317500" y="5001551"/>
            <a:ext cx="5683250" cy="1277938"/>
          </a:xfrm>
          <a:custGeom>
            <a:avLst/>
            <a:gdLst/>
            <a:ahLst/>
            <a:cxnLst/>
            <a:rect l="l" t="t" r="r" b="b"/>
            <a:pathLst>
              <a:path w="5683250" h="1277938">
                <a:moveTo>
                  <a:pt x="63501" y="0"/>
                </a:moveTo>
                <a:lnTo>
                  <a:pt x="5619749" y="0"/>
                </a:lnTo>
                <a:cubicBezTo>
                  <a:pt x="5654796" y="0"/>
                  <a:pt x="5683250" y="28454"/>
                  <a:pt x="5683250" y="63501"/>
                </a:cubicBezTo>
                <a:lnTo>
                  <a:pt x="5683250" y="1214437"/>
                </a:lnTo>
                <a:cubicBezTo>
                  <a:pt x="5683250" y="1249484"/>
                  <a:pt x="5654796" y="1277938"/>
                  <a:pt x="5619749" y="1277938"/>
                </a:cubicBezTo>
                <a:lnTo>
                  <a:pt x="63501" y="1277938"/>
                </a:lnTo>
                <a:cubicBezTo>
                  <a:pt x="28454" y="1277938"/>
                  <a:pt x="0" y="1249484"/>
                  <a:pt x="0" y="1214437"/>
                </a:cubicBezTo>
                <a:lnTo>
                  <a:pt x="0" y="63501"/>
                </a:lnTo>
                <a:cubicBezTo>
                  <a:pt x="0" y="28454"/>
                  <a:pt x="28454" y="0"/>
                  <a:pt x="63501" y="0"/>
                </a:cubicBezTo>
                <a:close/>
              </a:path>
            </a:pathLst>
          </a:custGeom>
          <a:solidFill>
            <a:srgbClr val="8B0000"/>
          </a:solidFill>
          <a:ln/>
        </p:spPr>
      </p:sp>
      <p:sp>
        <p:nvSpPr>
          <p:cNvPr id="14" name="Text 12"/>
          <p:cNvSpPr/>
          <p:nvPr/>
        </p:nvSpPr>
        <p:spPr>
          <a:xfrm>
            <a:off x="444500" y="5046771"/>
            <a:ext cx="5492750" cy="190500"/>
          </a:xfrm>
          <a:prstGeom prst="rect">
            <a:avLst/>
          </a:prstGeom>
          <a:noFill/>
          <a:ln/>
        </p:spPr>
        <p:txBody>
          <a:bodyPr wrap="square" lIns="0" tIns="0" rIns="0" bIns="0" rtlCol="0" anchor="ctr"/>
          <a:lstStyle/>
          <a:p>
            <a:pPr>
              <a:lnSpc>
                <a:spcPct val="130000"/>
              </a:lnSpc>
            </a:pPr>
            <a:r>
              <a:rPr lang="en-US" sz="1600" b="1" dirty="0">
                <a:solidFill>
                  <a:srgbClr val="FFFFFF"/>
                </a:solidFill>
                <a:latin typeface="Sorts Mill Goudy" pitchFamily="34" charset="0"/>
                <a:ea typeface="Sorts Mill Goudy" pitchFamily="34" charset="-122"/>
                <a:cs typeface="Sorts Mill Goudy" pitchFamily="34" charset="-120"/>
              </a:rPr>
              <a:t>La Contradicción</a:t>
            </a:r>
            <a:endParaRPr lang="en-US" sz="1600" dirty="0"/>
          </a:p>
        </p:txBody>
      </p:sp>
      <p:sp>
        <p:nvSpPr>
          <p:cNvPr id="15" name="Text 13"/>
          <p:cNvSpPr/>
          <p:nvPr/>
        </p:nvSpPr>
        <p:spPr>
          <a:xfrm>
            <a:off x="415004" y="5340508"/>
            <a:ext cx="5492750" cy="842606"/>
          </a:xfrm>
          <a:prstGeom prst="rect">
            <a:avLst/>
          </a:prstGeom>
          <a:noFill/>
          <a:ln/>
        </p:spPr>
        <p:txBody>
          <a:bodyPr wrap="square" lIns="0" tIns="0" rIns="0" bIns="0" rtlCol="0" anchor="ctr"/>
          <a:lstStyle/>
          <a:p>
            <a:pPr>
              <a:lnSpc>
                <a:spcPct val="140000"/>
              </a:lnSpc>
            </a:pPr>
            <a:r>
              <a:rPr lang="en-US" sz="1600" dirty="0">
                <a:solidFill>
                  <a:srgbClr val="FFFFFF"/>
                </a:solidFill>
                <a:latin typeface="Sorts Mill Goudy" pitchFamily="34" charset="0"/>
                <a:ea typeface="Sorts Mill Goudy" pitchFamily="34" charset="-122"/>
                <a:cs typeface="Sorts Mill Goudy" pitchFamily="34" charset="-120"/>
              </a:rPr>
              <a:t>El capital busca aumentar la productividad (más maquinaria), pero esto reduce el trabajo vivo, que es la fuente de toda plusvalía. Resultado: la tasa de ganancia tiende a caer.</a:t>
            </a:r>
            <a:endParaRPr lang="en-US" sz="1600" dirty="0"/>
          </a:p>
        </p:txBody>
      </p:sp>
      <p:sp>
        <p:nvSpPr>
          <p:cNvPr id="16" name="Shape 14"/>
          <p:cNvSpPr/>
          <p:nvPr/>
        </p:nvSpPr>
        <p:spPr>
          <a:xfrm>
            <a:off x="6191250" y="2038095"/>
            <a:ext cx="5683250" cy="2666989"/>
          </a:xfrm>
          <a:custGeom>
            <a:avLst/>
            <a:gdLst/>
            <a:ahLst/>
            <a:cxnLst/>
            <a:rect l="l" t="t" r="r" b="b"/>
            <a:pathLst>
              <a:path w="5683250" h="3087688">
                <a:moveTo>
                  <a:pt x="63514" y="0"/>
                </a:moveTo>
                <a:lnTo>
                  <a:pt x="5619736" y="0"/>
                </a:lnTo>
                <a:cubicBezTo>
                  <a:pt x="5654814" y="0"/>
                  <a:pt x="5683250" y="28436"/>
                  <a:pt x="5683250" y="63514"/>
                </a:cubicBezTo>
                <a:lnTo>
                  <a:pt x="5683250" y="3024174"/>
                </a:lnTo>
                <a:cubicBezTo>
                  <a:pt x="5683250" y="3059251"/>
                  <a:pt x="5654814" y="3087688"/>
                  <a:pt x="5619736" y="3087688"/>
                </a:cubicBezTo>
                <a:lnTo>
                  <a:pt x="63514" y="3087688"/>
                </a:lnTo>
                <a:cubicBezTo>
                  <a:pt x="28436" y="3087688"/>
                  <a:pt x="0" y="3059251"/>
                  <a:pt x="0" y="3024174"/>
                </a:cubicBezTo>
                <a:lnTo>
                  <a:pt x="0" y="63514"/>
                </a:lnTo>
                <a:cubicBezTo>
                  <a:pt x="0" y="28460"/>
                  <a:pt x="28460" y="0"/>
                  <a:pt x="63514" y="0"/>
                </a:cubicBezTo>
                <a:close/>
              </a:path>
            </a:pathLst>
          </a:custGeom>
          <a:solidFill>
            <a:srgbClr val="F9FAFB"/>
          </a:solidFill>
          <a:ln/>
        </p:spPr>
      </p:sp>
      <p:sp>
        <p:nvSpPr>
          <p:cNvPr id="17" name="Text 15"/>
          <p:cNvSpPr/>
          <p:nvPr/>
        </p:nvSpPr>
        <p:spPr>
          <a:xfrm>
            <a:off x="6487289" y="386319"/>
            <a:ext cx="5445125" cy="222250"/>
          </a:xfrm>
          <a:prstGeom prst="rect">
            <a:avLst/>
          </a:prstGeom>
          <a:noFill/>
          <a:ln/>
        </p:spPr>
        <p:txBody>
          <a:bodyPr wrap="square" lIns="0" tIns="0" rIns="0" bIns="0" rtlCol="0" anchor="ctr"/>
          <a:lstStyle/>
          <a:p>
            <a:pPr algn="ctr">
              <a:lnSpc>
                <a:spcPct val="120000"/>
              </a:lnSpc>
            </a:pPr>
            <a:r>
              <a:rPr lang="en-US" sz="1600" b="1" dirty="0">
                <a:solidFill>
                  <a:srgbClr val="1F2937"/>
                </a:solidFill>
                <a:latin typeface="Sorts Mill Goudy" pitchFamily="34" charset="0"/>
                <a:ea typeface="Sorts Mill Goudy" pitchFamily="34" charset="-122"/>
                <a:cs typeface="Sorts Mill Goudy" pitchFamily="34" charset="-120"/>
              </a:rPr>
              <a:t>Fórmula de la Tasa de Ganancia</a:t>
            </a:r>
            <a:endParaRPr lang="en-US" sz="1600" dirty="0"/>
          </a:p>
        </p:txBody>
      </p:sp>
      <p:sp>
        <p:nvSpPr>
          <p:cNvPr id="18" name="Shape 16"/>
          <p:cNvSpPr/>
          <p:nvPr/>
        </p:nvSpPr>
        <p:spPr>
          <a:xfrm>
            <a:off x="6533061" y="741655"/>
            <a:ext cx="5354108" cy="1234546"/>
          </a:xfrm>
          <a:custGeom>
            <a:avLst/>
            <a:gdLst/>
            <a:ahLst/>
            <a:cxnLst/>
            <a:rect l="l" t="t" r="r" b="b"/>
            <a:pathLst>
              <a:path w="5354108" h="1234546">
                <a:moveTo>
                  <a:pt x="63505" y="0"/>
                </a:moveTo>
                <a:lnTo>
                  <a:pt x="5290603" y="0"/>
                </a:lnTo>
                <a:cubicBezTo>
                  <a:pt x="5325676" y="0"/>
                  <a:pt x="5354108" y="28432"/>
                  <a:pt x="5354108" y="63505"/>
                </a:cubicBezTo>
                <a:lnTo>
                  <a:pt x="5354108" y="1171041"/>
                </a:lnTo>
                <a:cubicBezTo>
                  <a:pt x="5354108" y="1206114"/>
                  <a:pt x="5325676" y="1234546"/>
                  <a:pt x="5290603" y="1234546"/>
                </a:cubicBezTo>
                <a:lnTo>
                  <a:pt x="63505" y="1234546"/>
                </a:lnTo>
                <a:cubicBezTo>
                  <a:pt x="28432" y="1234546"/>
                  <a:pt x="0" y="1206114"/>
                  <a:pt x="0" y="1171041"/>
                </a:cubicBezTo>
                <a:lnTo>
                  <a:pt x="0" y="63505"/>
                </a:lnTo>
                <a:cubicBezTo>
                  <a:pt x="0" y="28456"/>
                  <a:pt x="28456" y="0"/>
                  <a:pt x="63505" y="0"/>
                </a:cubicBezTo>
                <a:close/>
              </a:path>
            </a:pathLst>
          </a:custGeom>
          <a:solidFill>
            <a:srgbClr val="FFFFFF"/>
          </a:solidFill>
          <a:ln w="19473">
            <a:solidFill>
              <a:srgbClr val="8B0000">
                <a:alpha val="20000"/>
              </a:srgbClr>
            </a:solidFill>
            <a:prstDash val="solid"/>
          </a:ln>
        </p:spPr>
      </p:sp>
      <p:sp>
        <p:nvSpPr>
          <p:cNvPr id="19" name="Text 17"/>
          <p:cNvSpPr/>
          <p:nvPr/>
        </p:nvSpPr>
        <p:spPr>
          <a:xfrm>
            <a:off x="6479616" y="773652"/>
            <a:ext cx="5461000" cy="462722"/>
          </a:xfrm>
          <a:prstGeom prst="rect">
            <a:avLst/>
          </a:prstGeom>
          <a:noFill/>
          <a:ln/>
        </p:spPr>
        <p:txBody>
          <a:bodyPr wrap="square" lIns="0" tIns="0" rIns="0" bIns="0" rtlCol="0" anchor="ctr"/>
          <a:lstStyle/>
          <a:p>
            <a:pPr algn="ctr">
              <a:lnSpc>
                <a:spcPct val="100000"/>
              </a:lnSpc>
            </a:pPr>
            <a:r>
              <a:rPr lang="en-US" sz="3200" b="1" dirty="0">
                <a:solidFill>
                  <a:srgbClr val="8B0000"/>
                </a:solidFill>
                <a:latin typeface="Sorts Mill Goudy" pitchFamily="34" charset="0"/>
                <a:ea typeface="Sorts Mill Goudy" pitchFamily="34" charset="-122"/>
                <a:cs typeface="Sorts Mill Goudy" pitchFamily="34" charset="-120"/>
              </a:rPr>
              <a:t>g' = p / (c + v)</a:t>
            </a:r>
            <a:endParaRPr lang="en-US" sz="3200" dirty="0"/>
          </a:p>
        </p:txBody>
      </p:sp>
      <p:sp>
        <p:nvSpPr>
          <p:cNvPr id="20" name="Text 18"/>
          <p:cNvSpPr/>
          <p:nvPr/>
        </p:nvSpPr>
        <p:spPr>
          <a:xfrm>
            <a:off x="6666271" y="1260147"/>
            <a:ext cx="5175352" cy="545833"/>
          </a:xfrm>
          <a:prstGeom prst="rect">
            <a:avLst/>
          </a:prstGeom>
          <a:noFill/>
          <a:ln/>
        </p:spPr>
        <p:txBody>
          <a:bodyPr wrap="square" lIns="0" tIns="0" rIns="0" bIns="0" rtlCol="0" anchor="ctr"/>
          <a:lstStyle/>
          <a:p>
            <a:pPr algn="ctr">
              <a:lnSpc>
                <a:spcPct val="130000"/>
              </a:lnSpc>
            </a:pPr>
            <a:r>
              <a:rPr lang="en-US" sz="1600" dirty="0">
                <a:solidFill>
                  <a:srgbClr val="6B7280"/>
                </a:solidFill>
                <a:latin typeface="Sorts Mill Goudy" pitchFamily="34" charset="0"/>
                <a:ea typeface="Sorts Mill Goudy" pitchFamily="34" charset="-122"/>
                <a:cs typeface="Sorts Mill Goudy" pitchFamily="34" charset="-120"/>
              </a:rPr>
              <a:t>Donde: g' = tasa de ganancia, p = plusvalía, c = capital constante, v = capital variable</a:t>
            </a:r>
            <a:endParaRPr lang="en-US" sz="1600" dirty="0"/>
          </a:p>
        </p:txBody>
      </p:sp>
      <p:sp>
        <p:nvSpPr>
          <p:cNvPr id="21" name="Text 19"/>
          <p:cNvSpPr/>
          <p:nvPr/>
        </p:nvSpPr>
        <p:spPr>
          <a:xfrm>
            <a:off x="6526976" y="2113257"/>
            <a:ext cx="3295450" cy="154781"/>
          </a:xfrm>
          <a:prstGeom prst="rect">
            <a:avLst/>
          </a:prstGeom>
          <a:noFill/>
          <a:ln/>
        </p:spPr>
        <p:txBody>
          <a:bodyPr wrap="square" lIns="0" tIns="0" rIns="0" bIns="0" rtlCol="0" anchor="ctr"/>
          <a:lstStyle/>
          <a:p>
            <a:pPr>
              <a:lnSpc>
                <a:spcPct val="130000"/>
              </a:lnSpc>
            </a:pPr>
            <a:r>
              <a:rPr lang="en-US" sz="1600" b="1" dirty="0">
                <a:solidFill>
                  <a:srgbClr val="1F2937"/>
                </a:solidFill>
                <a:latin typeface="Sorts Mill Goudy" pitchFamily="34" charset="0"/>
                <a:ea typeface="Sorts Mill Goudy" pitchFamily="34" charset="-122"/>
                <a:cs typeface="Sorts Mill Goudy" pitchFamily="34" charset="-120"/>
              </a:rPr>
              <a:t>Si c aumenta y v disminuye:</a:t>
            </a:r>
            <a:endParaRPr lang="en-US" sz="1600" dirty="0"/>
          </a:p>
        </p:txBody>
      </p:sp>
      <p:sp>
        <p:nvSpPr>
          <p:cNvPr id="22" name="Text 20"/>
          <p:cNvSpPr/>
          <p:nvPr/>
        </p:nvSpPr>
        <p:spPr>
          <a:xfrm>
            <a:off x="6526976" y="2363288"/>
            <a:ext cx="5429250" cy="190500"/>
          </a:xfrm>
          <a:prstGeom prst="rect">
            <a:avLst/>
          </a:prstGeom>
          <a:noFill/>
          <a:ln/>
        </p:spPr>
        <p:txBody>
          <a:bodyPr wrap="square" lIns="0" tIns="0" rIns="0" bIns="0" rtlCol="0" anchor="ctr"/>
          <a:lstStyle/>
          <a:p>
            <a:pPr>
              <a:lnSpc>
                <a:spcPct val="130000"/>
              </a:lnSpc>
            </a:pPr>
            <a:r>
              <a:rPr lang="en-US" sz="1600" dirty="0">
                <a:solidFill>
                  <a:srgbClr val="1F2937"/>
                </a:solidFill>
                <a:latin typeface="Sorts Mill Goudy" pitchFamily="34" charset="0"/>
                <a:ea typeface="Sorts Mill Goudy" pitchFamily="34" charset="-122"/>
                <a:cs typeface="Sorts Mill Goudy" pitchFamily="34" charset="-120"/>
              </a:rPr>
              <a:t>→ El denominador (c + v) crece más rápido</a:t>
            </a:r>
            <a:endParaRPr lang="en-US" sz="1600" dirty="0"/>
          </a:p>
        </p:txBody>
      </p:sp>
      <p:sp>
        <p:nvSpPr>
          <p:cNvPr id="23" name="Text 21"/>
          <p:cNvSpPr/>
          <p:nvPr/>
        </p:nvSpPr>
        <p:spPr>
          <a:xfrm>
            <a:off x="6526976" y="2680788"/>
            <a:ext cx="5429250" cy="190500"/>
          </a:xfrm>
          <a:prstGeom prst="rect">
            <a:avLst/>
          </a:prstGeom>
          <a:noFill/>
          <a:ln/>
        </p:spPr>
        <p:txBody>
          <a:bodyPr wrap="square" lIns="0" tIns="0" rIns="0" bIns="0" rtlCol="0" anchor="ctr"/>
          <a:lstStyle/>
          <a:p>
            <a:pPr>
              <a:lnSpc>
                <a:spcPct val="130000"/>
              </a:lnSpc>
            </a:pPr>
            <a:r>
              <a:rPr lang="en-US" sz="1600" dirty="0">
                <a:solidFill>
                  <a:srgbClr val="1F2937"/>
                </a:solidFill>
                <a:latin typeface="Sorts Mill Goudy" pitchFamily="34" charset="0"/>
                <a:ea typeface="Sorts Mill Goudy" pitchFamily="34" charset="-122"/>
                <a:cs typeface="Sorts Mill Goudy" pitchFamily="34" charset="-120"/>
              </a:rPr>
              <a:t>→ La tasa de ganancia (g') tiende a caer</a:t>
            </a:r>
            <a:endParaRPr lang="en-US" sz="1600" dirty="0"/>
          </a:p>
        </p:txBody>
      </p:sp>
      <p:sp>
        <p:nvSpPr>
          <p:cNvPr id="24" name="Text 22"/>
          <p:cNvSpPr/>
          <p:nvPr/>
        </p:nvSpPr>
        <p:spPr>
          <a:xfrm>
            <a:off x="6328538" y="3064316"/>
            <a:ext cx="5762625" cy="222250"/>
          </a:xfrm>
          <a:prstGeom prst="rect">
            <a:avLst/>
          </a:prstGeom>
          <a:noFill/>
          <a:ln/>
        </p:spPr>
        <p:txBody>
          <a:bodyPr wrap="square" lIns="0" tIns="0" rIns="0" bIns="0" rtlCol="0" anchor="ctr"/>
          <a:lstStyle/>
          <a:p>
            <a:pPr>
              <a:lnSpc>
                <a:spcPct val="120000"/>
              </a:lnSpc>
            </a:pPr>
            <a:r>
              <a:rPr lang="en-US" sz="1600" b="1" dirty="0">
                <a:solidFill>
                  <a:srgbClr val="1F2937"/>
                </a:solidFill>
                <a:latin typeface="Sorts Mill Goudy" pitchFamily="34" charset="0"/>
                <a:ea typeface="Sorts Mill Goudy" pitchFamily="34" charset="-122"/>
                <a:cs typeface="Sorts Mill Goudy" pitchFamily="34" charset="-120"/>
              </a:rPr>
              <a:t>Contramedidas del Capital</a:t>
            </a:r>
            <a:endParaRPr lang="en-US" sz="1600" dirty="0"/>
          </a:p>
        </p:txBody>
      </p:sp>
      <p:sp>
        <p:nvSpPr>
          <p:cNvPr id="25" name="Text 23"/>
          <p:cNvSpPr/>
          <p:nvPr/>
        </p:nvSpPr>
        <p:spPr>
          <a:xfrm>
            <a:off x="6323807" y="3344476"/>
            <a:ext cx="5746750" cy="793750"/>
          </a:xfrm>
          <a:prstGeom prst="rect">
            <a:avLst/>
          </a:prstGeom>
          <a:noFill/>
          <a:ln/>
        </p:spPr>
        <p:txBody>
          <a:bodyPr wrap="square" lIns="0" tIns="0" rIns="0" bIns="0" rtlCol="0" anchor="ctr"/>
          <a:lstStyle/>
          <a:p>
            <a:pPr>
              <a:lnSpc>
                <a:spcPct val="140000"/>
              </a:lnSpc>
            </a:pPr>
            <a:r>
              <a:rPr lang="en-US" sz="1600" dirty="0">
                <a:latin typeface="Sorts Mill Goudy" pitchFamily="34" charset="0"/>
                <a:ea typeface="Sorts Mill Goudy" pitchFamily="34" charset="-122"/>
                <a:cs typeface="Sorts Mill Goudy" pitchFamily="34" charset="-120"/>
              </a:rPr>
              <a:t>El capital no acepta pasivamente esta tendencia. Desarrolla </a:t>
            </a:r>
            <a:r>
              <a:rPr lang="en-US" sz="1600" dirty="0">
                <a:highlight>
                  <a:srgbClr val="8B0000">
                    <a:alpha val="10000"/>
                  </a:srgbClr>
                </a:highlight>
                <a:latin typeface="Sorts Mill Goudy" pitchFamily="34" charset="0"/>
                <a:ea typeface="Sorts Mill Goudy" pitchFamily="34" charset="-122"/>
                <a:cs typeface="Sorts Mill Goudy" pitchFamily="34" charset="-120"/>
              </a:rPr>
              <a:t>contramedidas </a:t>
            </a:r>
            <a:r>
              <a:rPr lang="en-US" sz="1600" dirty="0">
                <a:latin typeface="Sorts Mill Goudy" pitchFamily="34" charset="0"/>
                <a:ea typeface="Sorts Mill Goudy" pitchFamily="34" charset="-122"/>
                <a:cs typeface="Sorts Mill Goudy" pitchFamily="34" charset="-120"/>
              </a:rPr>
              <a:t>para elevar la tasa de ganancia:</a:t>
            </a:r>
            <a:endParaRPr lang="en-US" sz="1600" dirty="0"/>
          </a:p>
        </p:txBody>
      </p:sp>
      <p:sp>
        <p:nvSpPr>
          <p:cNvPr id="26" name="Shape 24"/>
          <p:cNvSpPr/>
          <p:nvPr/>
        </p:nvSpPr>
        <p:spPr>
          <a:xfrm>
            <a:off x="6205998" y="4939948"/>
            <a:ext cx="2794000" cy="793750"/>
          </a:xfrm>
          <a:custGeom>
            <a:avLst/>
            <a:gdLst/>
            <a:ahLst/>
            <a:cxnLst/>
            <a:rect l="l" t="t" r="r" b="b"/>
            <a:pathLst>
              <a:path w="2794000" h="793750">
                <a:moveTo>
                  <a:pt x="63500" y="0"/>
                </a:moveTo>
                <a:lnTo>
                  <a:pt x="2730500" y="0"/>
                </a:lnTo>
                <a:cubicBezTo>
                  <a:pt x="2765547" y="0"/>
                  <a:pt x="2794000" y="28453"/>
                  <a:pt x="2794000" y="63500"/>
                </a:cubicBezTo>
                <a:lnTo>
                  <a:pt x="2794000" y="730250"/>
                </a:lnTo>
                <a:cubicBezTo>
                  <a:pt x="2794000" y="765297"/>
                  <a:pt x="2765547" y="793750"/>
                  <a:pt x="2730500" y="793750"/>
                </a:cubicBezTo>
                <a:lnTo>
                  <a:pt x="63500" y="793750"/>
                </a:lnTo>
                <a:cubicBezTo>
                  <a:pt x="28453" y="793750"/>
                  <a:pt x="0" y="765297"/>
                  <a:pt x="0" y="730250"/>
                </a:cubicBezTo>
                <a:lnTo>
                  <a:pt x="0" y="63500"/>
                </a:lnTo>
                <a:cubicBezTo>
                  <a:pt x="0" y="28453"/>
                  <a:pt x="28453" y="0"/>
                  <a:pt x="63500" y="0"/>
                </a:cubicBezTo>
                <a:close/>
              </a:path>
            </a:pathLst>
          </a:custGeom>
          <a:solidFill>
            <a:srgbClr val="F9FAFB"/>
          </a:solidFill>
          <a:ln/>
        </p:spPr>
      </p:sp>
      <p:sp>
        <p:nvSpPr>
          <p:cNvPr id="27" name="Text 25"/>
          <p:cNvSpPr/>
          <p:nvPr/>
        </p:nvSpPr>
        <p:spPr>
          <a:xfrm>
            <a:off x="6191250" y="4329620"/>
            <a:ext cx="2659063" cy="158750"/>
          </a:xfrm>
          <a:prstGeom prst="rect">
            <a:avLst/>
          </a:prstGeom>
          <a:noFill/>
          <a:ln/>
        </p:spPr>
        <p:txBody>
          <a:bodyPr wrap="square" lIns="0" tIns="0" rIns="0" bIns="0" rtlCol="0" anchor="ctr"/>
          <a:lstStyle/>
          <a:p>
            <a:pPr>
              <a:lnSpc>
                <a:spcPct val="120000"/>
              </a:lnSpc>
            </a:pPr>
            <a:r>
              <a:rPr lang="en-US" sz="875" b="1" dirty="0">
                <a:solidFill>
                  <a:srgbClr val="1F2937"/>
                </a:solidFill>
                <a:latin typeface="Sorts Mill Goudy" pitchFamily="34" charset="0"/>
                <a:ea typeface="Sorts Mill Goudy" pitchFamily="34" charset="-122"/>
                <a:cs typeface="Sorts Mill Goudy" pitchFamily="34" charset="-120"/>
              </a:rPr>
              <a:t>1. </a:t>
            </a:r>
            <a:r>
              <a:rPr lang="en-US" sz="1600" b="1" dirty="0">
                <a:solidFill>
                  <a:srgbClr val="1F2937"/>
                </a:solidFill>
                <a:latin typeface="Sorts Mill Goudy" pitchFamily="34" charset="0"/>
                <a:ea typeface="Sorts Mill Goudy" pitchFamily="34" charset="-122"/>
                <a:cs typeface="Sorts Mill Goudy" pitchFamily="34" charset="-120"/>
              </a:rPr>
              <a:t>Aumentar plusvalía absoluta</a:t>
            </a:r>
            <a:endParaRPr lang="en-US" sz="1600" dirty="0"/>
          </a:p>
        </p:txBody>
      </p:sp>
      <p:sp>
        <p:nvSpPr>
          <p:cNvPr id="28" name="Text 26"/>
          <p:cNvSpPr/>
          <p:nvPr/>
        </p:nvSpPr>
        <p:spPr>
          <a:xfrm>
            <a:off x="6266393" y="4631761"/>
            <a:ext cx="2651125" cy="603246"/>
          </a:xfrm>
          <a:prstGeom prst="rect">
            <a:avLst/>
          </a:prstGeom>
          <a:noFill/>
          <a:ln/>
        </p:spPr>
        <p:txBody>
          <a:bodyPr wrap="square" lIns="0" tIns="0" rIns="0" bIns="0" rtlCol="0" anchor="ctr"/>
          <a:lstStyle/>
          <a:p>
            <a:pPr>
              <a:lnSpc>
                <a:spcPct val="110000"/>
              </a:lnSpc>
            </a:pPr>
            <a:r>
              <a:rPr lang="en-US" sz="1600" dirty="0">
                <a:latin typeface="Sorts Mill Goudy" pitchFamily="34" charset="0"/>
                <a:ea typeface="Sorts Mill Goudy" pitchFamily="34" charset="-122"/>
                <a:cs typeface="Sorts Mill Goudy" pitchFamily="34" charset="-120"/>
              </a:rPr>
              <a:t>Alargar jornada, intensificar trabajo</a:t>
            </a:r>
            <a:endParaRPr lang="en-US" sz="1600" dirty="0"/>
          </a:p>
        </p:txBody>
      </p:sp>
      <p:sp>
        <p:nvSpPr>
          <p:cNvPr id="29" name="Shape 27"/>
          <p:cNvSpPr/>
          <p:nvPr/>
        </p:nvSpPr>
        <p:spPr>
          <a:xfrm>
            <a:off x="9095248" y="4939948"/>
            <a:ext cx="2794000" cy="793750"/>
          </a:xfrm>
          <a:custGeom>
            <a:avLst/>
            <a:gdLst/>
            <a:ahLst/>
            <a:cxnLst/>
            <a:rect l="l" t="t" r="r" b="b"/>
            <a:pathLst>
              <a:path w="2794000" h="793750">
                <a:moveTo>
                  <a:pt x="63500" y="0"/>
                </a:moveTo>
                <a:lnTo>
                  <a:pt x="2730500" y="0"/>
                </a:lnTo>
                <a:cubicBezTo>
                  <a:pt x="2765547" y="0"/>
                  <a:pt x="2794000" y="28453"/>
                  <a:pt x="2794000" y="63500"/>
                </a:cubicBezTo>
                <a:lnTo>
                  <a:pt x="2794000" y="730250"/>
                </a:lnTo>
                <a:cubicBezTo>
                  <a:pt x="2794000" y="765297"/>
                  <a:pt x="2765547" y="793750"/>
                  <a:pt x="2730500" y="793750"/>
                </a:cubicBezTo>
                <a:lnTo>
                  <a:pt x="63500" y="793750"/>
                </a:lnTo>
                <a:cubicBezTo>
                  <a:pt x="28453" y="793750"/>
                  <a:pt x="0" y="765297"/>
                  <a:pt x="0" y="730250"/>
                </a:cubicBezTo>
                <a:lnTo>
                  <a:pt x="0" y="63500"/>
                </a:lnTo>
                <a:cubicBezTo>
                  <a:pt x="0" y="28453"/>
                  <a:pt x="28453" y="0"/>
                  <a:pt x="63500" y="0"/>
                </a:cubicBezTo>
                <a:close/>
              </a:path>
            </a:pathLst>
          </a:custGeom>
          <a:solidFill>
            <a:srgbClr val="F9FAFB"/>
          </a:solidFill>
          <a:ln/>
        </p:spPr>
      </p:sp>
      <p:sp>
        <p:nvSpPr>
          <p:cNvPr id="30" name="Text 28"/>
          <p:cNvSpPr/>
          <p:nvPr/>
        </p:nvSpPr>
        <p:spPr>
          <a:xfrm>
            <a:off x="9046370" y="4333579"/>
            <a:ext cx="2659063" cy="194176"/>
          </a:xfrm>
          <a:prstGeom prst="rect">
            <a:avLst/>
          </a:prstGeom>
          <a:noFill/>
          <a:ln/>
        </p:spPr>
        <p:txBody>
          <a:bodyPr wrap="square" lIns="0" tIns="0" rIns="0" bIns="0" rtlCol="0" anchor="ctr"/>
          <a:lstStyle/>
          <a:p>
            <a:pPr>
              <a:lnSpc>
                <a:spcPct val="120000"/>
              </a:lnSpc>
            </a:pPr>
            <a:r>
              <a:rPr lang="en-US" sz="875" b="1" dirty="0">
                <a:solidFill>
                  <a:srgbClr val="1F2937"/>
                </a:solidFill>
                <a:latin typeface="Sorts Mill Goudy" pitchFamily="34" charset="0"/>
                <a:ea typeface="Sorts Mill Goudy" pitchFamily="34" charset="-122"/>
                <a:cs typeface="Sorts Mill Goudy" pitchFamily="34" charset="-120"/>
              </a:rPr>
              <a:t>2. </a:t>
            </a:r>
            <a:r>
              <a:rPr lang="en-US" sz="1600" b="1" dirty="0">
                <a:solidFill>
                  <a:srgbClr val="1F2937"/>
                </a:solidFill>
                <a:latin typeface="Sorts Mill Goudy" pitchFamily="34" charset="0"/>
                <a:ea typeface="Sorts Mill Goudy" pitchFamily="34" charset="-122"/>
                <a:cs typeface="Sorts Mill Goudy" pitchFamily="34" charset="-120"/>
              </a:rPr>
              <a:t>Aumentar plusvalía relativa</a:t>
            </a:r>
            <a:endParaRPr lang="en-US" sz="1600" dirty="0"/>
          </a:p>
        </p:txBody>
      </p:sp>
      <p:sp>
        <p:nvSpPr>
          <p:cNvPr id="31" name="Text 29"/>
          <p:cNvSpPr/>
          <p:nvPr/>
        </p:nvSpPr>
        <p:spPr>
          <a:xfrm>
            <a:off x="9055561" y="4629978"/>
            <a:ext cx="2651125" cy="603246"/>
          </a:xfrm>
          <a:prstGeom prst="rect">
            <a:avLst/>
          </a:prstGeom>
          <a:noFill/>
          <a:ln/>
        </p:spPr>
        <p:txBody>
          <a:bodyPr wrap="square" lIns="0" tIns="0" rIns="0" bIns="0" rtlCol="0" anchor="ctr"/>
          <a:lstStyle/>
          <a:p>
            <a:pPr>
              <a:lnSpc>
                <a:spcPct val="110000"/>
              </a:lnSpc>
            </a:pPr>
            <a:r>
              <a:rPr lang="en-US" sz="1600" dirty="0">
                <a:latin typeface="Sorts Mill Goudy" pitchFamily="34" charset="0"/>
                <a:ea typeface="Sorts Mill Goudy" pitchFamily="34" charset="-122"/>
                <a:cs typeface="Sorts Mill Goudy" pitchFamily="34" charset="-120"/>
              </a:rPr>
              <a:t>Reducir valor de fuerza de trabajo</a:t>
            </a:r>
            <a:endParaRPr lang="en-US" sz="1600" dirty="0"/>
          </a:p>
        </p:txBody>
      </p:sp>
      <p:sp>
        <p:nvSpPr>
          <p:cNvPr id="33" name="Text 31"/>
          <p:cNvSpPr/>
          <p:nvPr/>
        </p:nvSpPr>
        <p:spPr>
          <a:xfrm>
            <a:off x="6191250" y="5311121"/>
            <a:ext cx="2659063" cy="158750"/>
          </a:xfrm>
          <a:prstGeom prst="rect">
            <a:avLst/>
          </a:prstGeom>
          <a:noFill/>
          <a:ln/>
        </p:spPr>
        <p:txBody>
          <a:bodyPr wrap="square" lIns="0" tIns="0" rIns="0" bIns="0" rtlCol="0" anchor="ctr"/>
          <a:lstStyle/>
          <a:p>
            <a:pPr>
              <a:lnSpc>
                <a:spcPct val="120000"/>
              </a:lnSpc>
            </a:pPr>
            <a:r>
              <a:rPr lang="en-US" sz="875" b="1" dirty="0">
                <a:solidFill>
                  <a:srgbClr val="1F2937"/>
                </a:solidFill>
                <a:latin typeface="Sorts Mill Goudy" pitchFamily="34" charset="0"/>
                <a:ea typeface="Sorts Mill Goudy" pitchFamily="34" charset="-122"/>
                <a:cs typeface="Sorts Mill Goudy" pitchFamily="34" charset="-120"/>
              </a:rPr>
              <a:t>3. </a:t>
            </a:r>
            <a:r>
              <a:rPr lang="en-US" sz="1600" b="1" dirty="0">
                <a:solidFill>
                  <a:srgbClr val="1F2937"/>
                </a:solidFill>
                <a:latin typeface="Sorts Mill Goudy" pitchFamily="34" charset="0"/>
                <a:ea typeface="Sorts Mill Goudy" pitchFamily="34" charset="-122"/>
                <a:cs typeface="Sorts Mill Goudy" pitchFamily="34" charset="-120"/>
              </a:rPr>
              <a:t>Colonialismo</a:t>
            </a:r>
            <a:endParaRPr lang="en-US" sz="1600" dirty="0"/>
          </a:p>
        </p:txBody>
      </p:sp>
      <p:sp>
        <p:nvSpPr>
          <p:cNvPr id="34" name="Text 32"/>
          <p:cNvSpPr/>
          <p:nvPr/>
        </p:nvSpPr>
        <p:spPr>
          <a:xfrm>
            <a:off x="6222436" y="5606180"/>
            <a:ext cx="2651125" cy="622382"/>
          </a:xfrm>
          <a:prstGeom prst="rect">
            <a:avLst/>
          </a:prstGeom>
          <a:noFill/>
          <a:ln/>
        </p:spPr>
        <p:txBody>
          <a:bodyPr wrap="square" lIns="0" tIns="0" rIns="0" bIns="0" rtlCol="0" anchor="ctr"/>
          <a:lstStyle/>
          <a:p>
            <a:pPr>
              <a:lnSpc>
                <a:spcPct val="110000"/>
              </a:lnSpc>
            </a:pPr>
            <a:r>
              <a:rPr lang="en-US" sz="1600" dirty="0">
                <a:latin typeface="Sorts Mill Goudy" pitchFamily="34" charset="0"/>
                <a:ea typeface="Sorts Mill Goudy" pitchFamily="34" charset="-122"/>
                <a:cs typeface="Sorts Mill Goudy" pitchFamily="34" charset="-120"/>
              </a:rPr>
              <a:t>Obtener materias primas baratas</a:t>
            </a:r>
            <a:endParaRPr lang="en-US" sz="1600" dirty="0"/>
          </a:p>
        </p:txBody>
      </p:sp>
      <p:sp>
        <p:nvSpPr>
          <p:cNvPr id="35" name="Shape 33"/>
          <p:cNvSpPr/>
          <p:nvPr/>
        </p:nvSpPr>
        <p:spPr>
          <a:xfrm>
            <a:off x="9095248" y="5828944"/>
            <a:ext cx="2794000" cy="793750"/>
          </a:xfrm>
          <a:custGeom>
            <a:avLst/>
            <a:gdLst/>
            <a:ahLst/>
            <a:cxnLst/>
            <a:rect l="l" t="t" r="r" b="b"/>
            <a:pathLst>
              <a:path w="2794000" h="793750">
                <a:moveTo>
                  <a:pt x="63500" y="0"/>
                </a:moveTo>
                <a:lnTo>
                  <a:pt x="2730500" y="0"/>
                </a:lnTo>
                <a:cubicBezTo>
                  <a:pt x="2765547" y="0"/>
                  <a:pt x="2794000" y="28453"/>
                  <a:pt x="2794000" y="63500"/>
                </a:cubicBezTo>
                <a:lnTo>
                  <a:pt x="2794000" y="730250"/>
                </a:lnTo>
                <a:cubicBezTo>
                  <a:pt x="2794000" y="765297"/>
                  <a:pt x="2765547" y="793750"/>
                  <a:pt x="2730500" y="793750"/>
                </a:cubicBezTo>
                <a:lnTo>
                  <a:pt x="63500" y="793750"/>
                </a:lnTo>
                <a:cubicBezTo>
                  <a:pt x="28453" y="793750"/>
                  <a:pt x="0" y="765297"/>
                  <a:pt x="0" y="730250"/>
                </a:cubicBezTo>
                <a:lnTo>
                  <a:pt x="0" y="63500"/>
                </a:lnTo>
                <a:cubicBezTo>
                  <a:pt x="0" y="28453"/>
                  <a:pt x="28453" y="0"/>
                  <a:pt x="63500" y="0"/>
                </a:cubicBezTo>
                <a:close/>
              </a:path>
            </a:pathLst>
          </a:custGeom>
          <a:solidFill>
            <a:srgbClr val="F9FAFB"/>
          </a:solidFill>
          <a:ln/>
        </p:spPr>
      </p:sp>
      <p:sp>
        <p:nvSpPr>
          <p:cNvPr id="36" name="Text 34"/>
          <p:cNvSpPr/>
          <p:nvPr/>
        </p:nvSpPr>
        <p:spPr>
          <a:xfrm>
            <a:off x="9043015" y="5253652"/>
            <a:ext cx="2659063" cy="158750"/>
          </a:xfrm>
          <a:prstGeom prst="rect">
            <a:avLst/>
          </a:prstGeom>
          <a:noFill/>
          <a:ln/>
        </p:spPr>
        <p:txBody>
          <a:bodyPr wrap="square" lIns="0" tIns="0" rIns="0" bIns="0" rtlCol="0" anchor="ctr"/>
          <a:lstStyle/>
          <a:p>
            <a:pPr>
              <a:lnSpc>
                <a:spcPct val="120000"/>
              </a:lnSpc>
            </a:pPr>
            <a:r>
              <a:rPr lang="en-US" sz="875" b="1" dirty="0">
                <a:solidFill>
                  <a:srgbClr val="1F2937"/>
                </a:solidFill>
                <a:latin typeface="Sorts Mill Goudy" pitchFamily="34" charset="0"/>
                <a:ea typeface="Sorts Mill Goudy" pitchFamily="34" charset="-122"/>
                <a:cs typeface="Sorts Mill Goudy" pitchFamily="34" charset="-120"/>
              </a:rPr>
              <a:t>4</a:t>
            </a:r>
            <a:r>
              <a:rPr lang="en-US" sz="1600" b="1" dirty="0">
                <a:solidFill>
                  <a:srgbClr val="1F2937"/>
                </a:solidFill>
                <a:latin typeface="Sorts Mill Goudy" pitchFamily="34" charset="0"/>
                <a:ea typeface="Sorts Mill Goudy" pitchFamily="34" charset="-122"/>
                <a:cs typeface="Sorts Mill Goudy" pitchFamily="34" charset="-120"/>
              </a:rPr>
              <a:t>. Exportar capital</a:t>
            </a:r>
            <a:endParaRPr lang="en-US" sz="1600" dirty="0"/>
          </a:p>
        </p:txBody>
      </p:sp>
      <p:sp>
        <p:nvSpPr>
          <p:cNvPr id="37" name="Text 35"/>
          <p:cNvSpPr/>
          <p:nvPr/>
        </p:nvSpPr>
        <p:spPr>
          <a:xfrm>
            <a:off x="9057766" y="5547654"/>
            <a:ext cx="2651125" cy="678068"/>
          </a:xfrm>
          <a:prstGeom prst="rect">
            <a:avLst/>
          </a:prstGeom>
          <a:noFill/>
          <a:ln/>
        </p:spPr>
        <p:txBody>
          <a:bodyPr wrap="square" lIns="0" tIns="0" rIns="0" bIns="0" rtlCol="0" anchor="ctr"/>
          <a:lstStyle/>
          <a:p>
            <a:pPr>
              <a:lnSpc>
                <a:spcPct val="110000"/>
              </a:lnSpc>
            </a:pPr>
            <a:r>
              <a:rPr lang="en-US" sz="1600" dirty="0">
                <a:latin typeface="Sorts Mill Goudy" pitchFamily="34" charset="0"/>
                <a:ea typeface="Sorts Mill Goudy" pitchFamily="34" charset="-122"/>
                <a:cs typeface="Sorts Mill Goudy" pitchFamily="34" charset="-120"/>
              </a:rPr>
              <a:t>Invertir donde la ganancia es mayor</a:t>
            </a:r>
            <a:endParaRPr lang="en-US" sz="1600" dirty="0"/>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3" name="Text 1"/>
          <p:cNvSpPr/>
          <p:nvPr/>
        </p:nvSpPr>
        <p:spPr>
          <a:xfrm>
            <a:off x="317500" y="164283"/>
            <a:ext cx="11699875" cy="317500"/>
          </a:xfrm>
          <a:prstGeom prst="rect">
            <a:avLst/>
          </a:prstGeom>
          <a:noFill/>
          <a:ln/>
        </p:spPr>
        <p:txBody>
          <a:bodyPr wrap="square" lIns="0" tIns="0" rIns="0" bIns="0" rtlCol="0" anchor="ctr"/>
          <a:lstStyle/>
          <a:p>
            <a:pPr>
              <a:lnSpc>
                <a:spcPct val="90000"/>
              </a:lnSpc>
            </a:pPr>
            <a:r>
              <a:rPr lang="en-US" sz="2250" b="1" dirty="0">
                <a:solidFill>
                  <a:srgbClr val="1F2937"/>
                </a:solidFill>
                <a:latin typeface="Sorts Mill Goudy" pitchFamily="34" charset="0"/>
                <a:ea typeface="Sorts Mill Goudy" pitchFamily="34" charset="-122"/>
                <a:cs typeface="Sorts Mill Goudy" pitchFamily="34" charset="-120"/>
              </a:rPr>
              <a:t>Sobreproducción y Realización del Capital</a:t>
            </a:r>
            <a:endParaRPr lang="en-US" sz="1600" dirty="0"/>
          </a:p>
        </p:txBody>
      </p:sp>
      <p:sp>
        <p:nvSpPr>
          <p:cNvPr id="4" name="Shape 2"/>
          <p:cNvSpPr/>
          <p:nvPr/>
        </p:nvSpPr>
        <p:spPr>
          <a:xfrm>
            <a:off x="317500" y="512505"/>
            <a:ext cx="762000" cy="31750"/>
          </a:xfrm>
          <a:custGeom>
            <a:avLst/>
            <a:gdLst/>
            <a:ahLst/>
            <a:cxnLst/>
            <a:rect l="l" t="t" r="r" b="b"/>
            <a:pathLst>
              <a:path w="762000" h="31750">
                <a:moveTo>
                  <a:pt x="0" y="0"/>
                </a:moveTo>
                <a:lnTo>
                  <a:pt x="762000" y="0"/>
                </a:lnTo>
                <a:lnTo>
                  <a:pt x="762000" y="31750"/>
                </a:lnTo>
                <a:lnTo>
                  <a:pt x="0" y="31750"/>
                </a:lnTo>
                <a:lnTo>
                  <a:pt x="0" y="0"/>
                </a:lnTo>
                <a:close/>
              </a:path>
            </a:pathLst>
          </a:custGeom>
          <a:solidFill>
            <a:srgbClr val="8B0000"/>
          </a:solidFill>
          <a:ln/>
        </p:spPr>
      </p:sp>
      <p:sp>
        <p:nvSpPr>
          <p:cNvPr id="5" name="Text 3"/>
          <p:cNvSpPr/>
          <p:nvPr/>
        </p:nvSpPr>
        <p:spPr>
          <a:xfrm>
            <a:off x="317500" y="598533"/>
            <a:ext cx="5778500" cy="254000"/>
          </a:xfrm>
          <a:prstGeom prst="rect">
            <a:avLst/>
          </a:prstGeom>
          <a:noFill/>
          <a:ln/>
        </p:spPr>
        <p:txBody>
          <a:bodyPr wrap="square" lIns="0" tIns="0" rIns="0" bIns="0" rtlCol="0" anchor="ctr"/>
          <a:lstStyle/>
          <a:p>
            <a:pPr>
              <a:lnSpc>
                <a:spcPct val="110000"/>
              </a:lnSpc>
            </a:pPr>
            <a:r>
              <a:rPr lang="en-US" sz="1500" b="1" dirty="0">
                <a:solidFill>
                  <a:srgbClr val="1F2937"/>
                </a:solidFill>
                <a:latin typeface="Sorts Mill Goudy" pitchFamily="34" charset="0"/>
                <a:ea typeface="Sorts Mill Goudy" pitchFamily="34" charset="-122"/>
                <a:cs typeface="Sorts Mill Goudy" pitchFamily="34" charset="-120"/>
              </a:rPr>
              <a:t>El Problema de la Realización</a:t>
            </a:r>
            <a:endParaRPr lang="en-US" sz="1600" dirty="0"/>
          </a:p>
        </p:txBody>
      </p:sp>
      <p:sp>
        <p:nvSpPr>
          <p:cNvPr id="6" name="Text 4"/>
          <p:cNvSpPr/>
          <p:nvPr/>
        </p:nvSpPr>
        <p:spPr>
          <a:xfrm>
            <a:off x="317500" y="935285"/>
            <a:ext cx="5746750" cy="924444"/>
          </a:xfrm>
          <a:prstGeom prst="rect">
            <a:avLst/>
          </a:prstGeom>
          <a:noFill/>
          <a:ln/>
        </p:spPr>
        <p:txBody>
          <a:bodyPr wrap="square" lIns="0" tIns="0" rIns="0" bIns="0" rtlCol="0" anchor="ctr"/>
          <a:lstStyle/>
          <a:p>
            <a:pPr>
              <a:lnSpc>
                <a:spcPct val="140000"/>
              </a:lnSpc>
            </a:pPr>
            <a:r>
              <a:rPr lang="en-US" sz="1600" dirty="0">
                <a:solidFill>
                  <a:srgbClr val="1F2937"/>
                </a:solidFill>
                <a:latin typeface="Sorts Mill Goudy" pitchFamily="34" charset="0"/>
                <a:ea typeface="Sorts Mill Goudy" pitchFamily="34" charset="-122"/>
                <a:cs typeface="Sorts Mill Goudy" pitchFamily="34" charset="-120"/>
              </a:rPr>
              <a:t>El capitalismo enfrenta una </a:t>
            </a:r>
            <a:r>
              <a:rPr lang="en-US" sz="1600" b="1" dirty="0">
                <a:solidFill>
                  <a:srgbClr val="1F2937"/>
                </a:solidFill>
                <a:latin typeface="Sorts Mill Goudy" pitchFamily="34" charset="0"/>
                <a:ea typeface="Sorts Mill Goudy" pitchFamily="34" charset="-122"/>
                <a:cs typeface="Sorts Mill Goudy" pitchFamily="34" charset="-120"/>
              </a:rPr>
              <a:t>contradicción fundamental</a:t>
            </a:r>
            <a:r>
              <a:rPr lang="en-US" sz="1600" dirty="0">
                <a:solidFill>
                  <a:srgbClr val="1F2937"/>
                </a:solidFill>
                <a:latin typeface="Sorts Mill Goudy" pitchFamily="34" charset="0"/>
                <a:ea typeface="Sorts Mill Goudy" pitchFamily="34" charset="-122"/>
                <a:cs typeface="Sorts Mill Goudy" pitchFamily="34" charset="-120"/>
              </a:rPr>
              <a:t>: tiende a producir más de lo que el mercado puede absorber. Esta </a:t>
            </a:r>
            <a:r>
              <a:rPr lang="en-US" sz="1600" dirty="0">
                <a:solidFill>
                  <a:srgbClr val="8B0000"/>
                </a:solidFill>
                <a:highlight>
                  <a:srgbClr val="8B0000">
                    <a:alpha val="10000"/>
                  </a:srgbClr>
                </a:highlight>
                <a:latin typeface="Sorts Mill Goudy" pitchFamily="34" charset="0"/>
                <a:ea typeface="Sorts Mill Goudy" pitchFamily="34" charset="-122"/>
                <a:cs typeface="Sorts Mill Goudy" pitchFamily="34" charset="-120"/>
              </a:rPr>
              <a:t>sobreproducción relativa </a:t>
            </a:r>
            <a:r>
              <a:rPr lang="en-US" sz="1600" dirty="0">
                <a:solidFill>
                  <a:srgbClr val="1F2937"/>
                </a:solidFill>
                <a:latin typeface="Sorts Mill Goudy" pitchFamily="34" charset="0"/>
                <a:ea typeface="Sorts Mill Goudy" pitchFamily="34" charset="-122"/>
                <a:cs typeface="Sorts Mill Goudy" pitchFamily="34" charset="-120"/>
              </a:rPr>
              <a:t>es inherente al sistema.</a:t>
            </a:r>
            <a:endParaRPr lang="en-US" sz="1600" dirty="0"/>
          </a:p>
        </p:txBody>
      </p:sp>
      <p:sp>
        <p:nvSpPr>
          <p:cNvPr id="7" name="Shape 5"/>
          <p:cNvSpPr/>
          <p:nvPr/>
        </p:nvSpPr>
        <p:spPr>
          <a:xfrm>
            <a:off x="332714" y="1988977"/>
            <a:ext cx="5666714" cy="1817688"/>
          </a:xfrm>
          <a:custGeom>
            <a:avLst/>
            <a:gdLst/>
            <a:ahLst/>
            <a:cxnLst/>
            <a:rect l="l" t="t" r="r" b="b"/>
            <a:pathLst>
              <a:path w="5666714" h="1817688">
                <a:moveTo>
                  <a:pt x="30427" y="0"/>
                </a:moveTo>
                <a:lnTo>
                  <a:pt x="5603222" y="0"/>
                </a:lnTo>
                <a:cubicBezTo>
                  <a:pt x="5638287" y="0"/>
                  <a:pt x="5666714" y="28426"/>
                  <a:pt x="5666714" y="63492"/>
                </a:cubicBezTo>
                <a:lnTo>
                  <a:pt x="5666714" y="1754196"/>
                </a:lnTo>
                <a:cubicBezTo>
                  <a:pt x="5666714" y="1789261"/>
                  <a:pt x="5638287" y="1817688"/>
                  <a:pt x="5603222" y="1817688"/>
                </a:cubicBezTo>
                <a:lnTo>
                  <a:pt x="30427" y="1817688"/>
                </a:lnTo>
                <a:cubicBezTo>
                  <a:pt x="13623" y="1817687"/>
                  <a:pt x="0" y="1804065"/>
                  <a:pt x="0" y="1787260"/>
                </a:cubicBezTo>
                <a:lnTo>
                  <a:pt x="0" y="30427"/>
                </a:lnTo>
                <a:cubicBezTo>
                  <a:pt x="0" y="13634"/>
                  <a:pt x="13634" y="0"/>
                  <a:pt x="30427" y="0"/>
                </a:cubicBezTo>
                <a:close/>
              </a:path>
            </a:pathLst>
          </a:custGeom>
          <a:solidFill>
            <a:srgbClr val="F9FAFB"/>
          </a:solidFill>
          <a:ln/>
        </p:spPr>
      </p:sp>
      <p:sp>
        <p:nvSpPr>
          <p:cNvPr id="8" name="Shape 6"/>
          <p:cNvSpPr/>
          <p:nvPr/>
        </p:nvSpPr>
        <p:spPr>
          <a:xfrm>
            <a:off x="332714" y="1988977"/>
            <a:ext cx="30427" cy="1817688"/>
          </a:xfrm>
          <a:custGeom>
            <a:avLst/>
            <a:gdLst/>
            <a:ahLst/>
            <a:cxnLst/>
            <a:rect l="l" t="t" r="r" b="b"/>
            <a:pathLst>
              <a:path w="30427" h="1817688">
                <a:moveTo>
                  <a:pt x="30427" y="0"/>
                </a:moveTo>
                <a:lnTo>
                  <a:pt x="30427" y="0"/>
                </a:lnTo>
                <a:lnTo>
                  <a:pt x="30427" y="1817688"/>
                </a:lnTo>
                <a:lnTo>
                  <a:pt x="30427" y="1817688"/>
                </a:lnTo>
                <a:cubicBezTo>
                  <a:pt x="13623" y="1817687"/>
                  <a:pt x="0" y="1804065"/>
                  <a:pt x="0" y="1787260"/>
                </a:cubicBezTo>
                <a:lnTo>
                  <a:pt x="0" y="30427"/>
                </a:lnTo>
                <a:cubicBezTo>
                  <a:pt x="0" y="13634"/>
                  <a:pt x="13634" y="0"/>
                  <a:pt x="30427" y="0"/>
                </a:cubicBezTo>
                <a:close/>
              </a:path>
            </a:pathLst>
          </a:custGeom>
          <a:solidFill>
            <a:srgbClr val="8B0000"/>
          </a:solidFill>
          <a:ln/>
        </p:spPr>
      </p:sp>
      <p:sp>
        <p:nvSpPr>
          <p:cNvPr id="9" name="Text 7"/>
          <p:cNvSpPr/>
          <p:nvPr/>
        </p:nvSpPr>
        <p:spPr>
          <a:xfrm>
            <a:off x="474927" y="2284913"/>
            <a:ext cx="5461000" cy="190500"/>
          </a:xfrm>
          <a:prstGeom prst="rect">
            <a:avLst/>
          </a:prstGeom>
          <a:noFill/>
          <a:ln/>
        </p:spPr>
        <p:txBody>
          <a:bodyPr wrap="square" lIns="0" tIns="0" rIns="0" bIns="0" rtlCol="0" anchor="ctr"/>
          <a:lstStyle/>
          <a:p>
            <a:pPr>
              <a:lnSpc>
                <a:spcPct val="130000"/>
              </a:lnSpc>
            </a:pPr>
            <a:r>
              <a:rPr lang="en-US" sz="1600" b="1" dirty="0">
                <a:solidFill>
                  <a:srgbClr val="1F2937"/>
                </a:solidFill>
                <a:latin typeface="Sorts Mill Goudy" pitchFamily="34" charset="0"/>
                <a:ea typeface="Sorts Mill Goudy" pitchFamily="34" charset="-122"/>
                <a:cs typeface="Sorts Mill Goudy" pitchFamily="34" charset="-120"/>
              </a:rPr>
              <a:t>La Contradicción:</a:t>
            </a:r>
            <a:endParaRPr lang="en-US" sz="1600" dirty="0"/>
          </a:p>
        </p:txBody>
      </p:sp>
      <p:sp>
        <p:nvSpPr>
          <p:cNvPr id="10" name="Text 8"/>
          <p:cNvSpPr/>
          <p:nvPr/>
        </p:nvSpPr>
        <p:spPr>
          <a:xfrm>
            <a:off x="792427" y="2602413"/>
            <a:ext cx="5143500" cy="190500"/>
          </a:xfrm>
          <a:prstGeom prst="rect">
            <a:avLst/>
          </a:prstGeom>
          <a:noFill/>
          <a:ln/>
        </p:spPr>
        <p:txBody>
          <a:bodyPr wrap="square" lIns="0" tIns="0" rIns="0" bIns="0" rtlCol="0" anchor="ctr"/>
          <a:lstStyle/>
          <a:p>
            <a:pPr>
              <a:lnSpc>
                <a:spcPct val="130000"/>
              </a:lnSpc>
            </a:pPr>
            <a:r>
              <a:rPr lang="en-US" sz="1600" dirty="0">
                <a:solidFill>
                  <a:srgbClr val="1F2937"/>
                </a:solidFill>
                <a:latin typeface="Sorts Mill Goudy" pitchFamily="34" charset="0"/>
                <a:ea typeface="Sorts Mill Goudy" pitchFamily="34" charset="-122"/>
                <a:cs typeface="Sorts Mill Goudy" pitchFamily="34" charset="-120"/>
              </a:rPr>
              <a:t>• El capital busca expandir la producción ilimitadamente</a:t>
            </a:r>
            <a:endParaRPr lang="en-US" sz="1600" dirty="0"/>
          </a:p>
        </p:txBody>
      </p:sp>
      <p:sp>
        <p:nvSpPr>
          <p:cNvPr id="11" name="Text 9"/>
          <p:cNvSpPr/>
          <p:nvPr/>
        </p:nvSpPr>
        <p:spPr>
          <a:xfrm>
            <a:off x="792427" y="2856413"/>
            <a:ext cx="5143500" cy="190500"/>
          </a:xfrm>
          <a:prstGeom prst="rect">
            <a:avLst/>
          </a:prstGeom>
          <a:noFill/>
          <a:ln/>
        </p:spPr>
        <p:txBody>
          <a:bodyPr wrap="square" lIns="0" tIns="0" rIns="0" bIns="0" rtlCol="0" anchor="ctr"/>
          <a:lstStyle/>
          <a:p>
            <a:pPr>
              <a:lnSpc>
                <a:spcPct val="130000"/>
              </a:lnSpc>
            </a:pPr>
            <a:r>
              <a:rPr lang="en-US" sz="1600" dirty="0">
                <a:solidFill>
                  <a:srgbClr val="1F2937"/>
                </a:solidFill>
                <a:latin typeface="Sorts Mill Goudy" pitchFamily="34" charset="0"/>
                <a:ea typeface="Sorts Mill Goudy" pitchFamily="34" charset="-122"/>
                <a:cs typeface="Sorts Mill Goudy" pitchFamily="34" charset="-120"/>
              </a:rPr>
              <a:t>• Pero la capacidad de consumo de las masas es limitada</a:t>
            </a:r>
            <a:endParaRPr lang="en-US" sz="1600" dirty="0"/>
          </a:p>
        </p:txBody>
      </p:sp>
      <p:sp>
        <p:nvSpPr>
          <p:cNvPr id="12" name="Text 10"/>
          <p:cNvSpPr/>
          <p:nvPr/>
        </p:nvSpPr>
        <p:spPr>
          <a:xfrm>
            <a:off x="792427" y="3110413"/>
            <a:ext cx="5143500" cy="190500"/>
          </a:xfrm>
          <a:prstGeom prst="rect">
            <a:avLst/>
          </a:prstGeom>
          <a:noFill/>
          <a:ln/>
        </p:spPr>
        <p:txBody>
          <a:bodyPr wrap="square" lIns="0" tIns="0" rIns="0" bIns="0" rtlCol="0" anchor="ctr"/>
          <a:lstStyle/>
          <a:p>
            <a:pPr>
              <a:lnSpc>
                <a:spcPct val="130000"/>
              </a:lnSpc>
            </a:pPr>
            <a:r>
              <a:rPr lang="en-US" sz="1600" dirty="0">
                <a:solidFill>
                  <a:srgbClr val="1F2937"/>
                </a:solidFill>
                <a:latin typeface="Sorts Mill Goudy" pitchFamily="34" charset="0"/>
                <a:ea typeface="Sorts Mill Goudy" pitchFamily="34" charset="-122"/>
                <a:cs typeface="Sorts Mill Goudy" pitchFamily="34" charset="-120"/>
              </a:rPr>
              <a:t>• Los salarios son minimizados para maximizar ganancias</a:t>
            </a:r>
            <a:endParaRPr lang="en-US" sz="1600" dirty="0"/>
          </a:p>
        </p:txBody>
      </p:sp>
      <p:sp>
        <p:nvSpPr>
          <p:cNvPr id="13" name="Text 11"/>
          <p:cNvSpPr/>
          <p:nvPr/>
        </p:nvSpPr>
        <p:spPr>
          <a:xfrm>
            <a:off x="792427" y="3364413"/>
            <a:ext cx="5143500" cy="190500"/>
          </a:xfrm>
          <a:prstGeom prst="rect">
            <a:avLst/>
          </a:prstGeom>
          <a:noFill/>
          <a:ln/>
        </p:spPr>
        <p:txBody>
          <a:bodyPr wrap="square" lIns="0" tIns="0" rIns="0" bIns="0" rtlCol="0" anchor="ctr"/>
          <a:lstStyle/>
          <a:p>
            <a:pPr>
              <a:lnSpc>
                <a:spcPct val="130000"/>
              </a:lnSpc>
            </a:pPr>
            <a:r>
              <a:rPr lang="en-US" sz="1600" dirty="0">
                <a:solidFill>
                  <a:srgbClr val="1F2937"/>
                </a:solidFill>
                <a:latin typeface="Sorts Mill Goudy" pitchFamily="34" charset="0"/>
                <a:ea typeface="Sorts Mill Goudy" pitchFamily="34" charset="-122"/>
                <a:cs typeface="Sorts Mill Goudy" pitchFamily="34" charset="-120"/>
              </a:rPr>
              <a:t>• Resultado: mercancías sin poder de compra efectivo</a:t>
            </a:r>
            <a:endParaRPr lang="en-US" sz="1600" dirty="0"/>
          </a:p>
        </p:txBody>
      </p:sp>
      <p:sp>
        <p:nvSpPr>
          <p:cNvPr id="14" name="Shape 12"/>
          <p:cNvSpPr/>
          <p:nvPr/>
        </p:nvSpPr>
        <p:spPr>
          <a:xfrm>
            <a:off x="332714" y="3935913"/>
            <a:ext cx="5666714" cy="1190625"/>
          </a:xfrm>
          <a:custGeom>
            <a:avLst/>
            <a:gdLst/>
            <a:ahLst/>
            <a:cxnLst/>
            <a:rect l="l" t="t" r="r" b="b"/>
            <a:pathLst>
              <a:path w="5666714" h="1190625">
                <a:moveTo>
                  <a:pt x="0" y="0"/>
                </a:moveTo>
                <a:lnTo>
                  <a:pt x="5666714" y="0"/>
                </a:lnTo>
                <a:lnTo>
                  <a:pt x="5666714" y="1190625"/>
                </a:lnTo>
                <a:lnTo>
                  <a:pt x="0" y="1190625"/>
                </a:lnTo>
                <a:lnTo>
                  <a:pt x="0" y="0"/>
                </a:lnTo>
                <a:close/>
              </a:path>
            </a:pathLst>
          </a:custGeom>
          <a:solidFill>
            <a:srgbClr val="F9FAFB"/>
          </a:solidFill>
          <a:ln/>
        </p:spPr>
      </p:sp>
      <p:sp>
        <p:nvSpPr>
          <p:cNvPr id="15" name="Shape 13"/>
          <p:cNvSpPr/>
          <p:nvPr/>
        </p:nvSpPr>
        <p:spPr>
          <a:xfrm>
            <a:off x="332714" y="3935913"/>
            <a:ext cx="30427" cy="1190625"/>
          </a:xfrm>
          <a:custGeom>
            <a:avLst/>
            <a:gdLst/>
            <a:ahLst/>
            <a:cxnLst/>
            <a:rect l="l" t="t" r="r" b="b"/>
            <a:pathLst>
              <a:path w="30427" h="1190625">
                <a:moveTo>
                  <a:pt x="0" y="0"/>
                </a:moveTo>
                <a:lnTo>
                  <a:pt x="30427" y="0"/>
                </a:lnTo>
                <a:lnTo>
                  <a:pt x="30427" y="1190625"/>
                </a:lnTo>
                <a:lnTo>
                  <a:pt x="0" y="1190625"/>
                </a:lnTo>
                <a:lnTo>
                  <a:pt x="0" y="0"/>
                </a:lnTo>
                <a:close/>
              </a:path>
            </a:pathLst>
          </a:custGeom>
          <a:solidFill>
            <a:srgbClr val="8B0000"/>
          </a:solidFill>
          <a:ln/>
        </p:spPr>
      </p:sp>
      <p:sp>
        <p:nvSpPr>
          <p:cNvPr id="16" name="Text 14"/>
          <p:cNvSpPr/>
          <p:nvPr/>
        </p:nvSpPr>
        <p:spPr>
          <a:xfrm>
            <a:off x="538427" y="4189913"/>
            <a:ext cx="5334000" cy="412750"/>
          </a:xfrm>
          <a:prstGeom prst="rect">
            <a:avLst/>
          </a:prstGeom>
          <a:noFill/>
          <a:ln/>
        </p:spPr>
        <p:txBody>
          <a:bodyPr wrap="square" lIns="0" tIns="0" rIns="0" bIns="0" rtlCol="0" anchor="ctr"/>
          <a:lstStyle/>
          <a:p>
            <a:pPr>
              <a:lnSpc>
                <a:spcPct val="140000"/>
              </a:lnSpc>
            </a:pPr>
            <a:r>
              <a:rPr lang="en-US" dirty="0">
                <a:solidFill>
                  <a:srgbClr val="1F2937"/>
                </a:solidFill>
                <a:latin typeface="Sorts Mill Goudy" pitchFamily="34" charset="0"/>
                <a:ea typeface="Sorts Mill Goudy" pitchFamily="34" charset="-122"/>
                <a:cs typeface="Sorts Mill Goudy" pitchFamily="34" charset="-120"/>
              </a:rPr>
              <a:t>"La última causa de todas las crisis reales sigue siendo siempre la pobreza y la restricción del consumo de las masas."</a:t>
            </a:r>
            <a:endParaRPr lang="en-US" dirty="0"/>
          </a:p>
        </p:txBody>
      </p:sp>
      <p:sp>
        <p:nvSpPr>
          <p:cNvPr id="17" name="Text 15"/>
          <p:cNvSpPr/>
          <p:nvPr/>
        </p:nvSpPr>
        <p:spPr>
          <a:xfrm>
            <a:off x="482865" y="5142619"/>
            <a:ext cx="5326063" cy="158750"/>
          </a:xfrm>
          <a:prstGeom prst="rect">
            <a:avLst/>
          </a:prstGeom>
          <a:noFill/>
          <a:ln/>
        </p:spPr>
        <p:txBody>
          <a:bodyPr wrap="square" lIns="0" tIns="0" rIns="0" bIns="0" rtlCol="0" anchor="ctr"/>
          <a:lstStyle/>
          <a:p>
            <a:pPr algn="r">
              <a:lnSpc>
                <a:spcPct val="120000"/>
              </a:lnSpc>
            </a:pPr>
            <a:r>
              <a:rPr lang="en-US" sz="1600" dirty="0">
                <a:solidFill>
                  <a:srgbClr val="6B7280"/>
                </a:solidFill>
                <a:latin typeface="Sorts Mill Goudy" pitchFamily="34" charset="0"/>
                <a:ea typeface="Sorts Mill Goudy" pitchFamily="34" charset="-122"/>
                <a:cs typeface="Sorts Mill Goudy" pitchFamily="34" charset="-120"/>
              </a:rPr>
              <a:t>— Karl Marx, El Capital, Libro III</a:t>
            </a:r>
            <a:endParaRPr lang="en-US" sz="1600" dirty="0"/>
          </a:p>
        </p:txBody>
      </p:sp>
      <p:sp>
        <p:nvSpPr>
          <p:cNvPr id="18" name="Text 16"/>
          <p:cNvSpPr/>
          <p:nvPr/>
        </p:nvSpPr>
        <p:spPr>
          <a:xfrm>
            <a:off x="6191250" y="200323"/>
            <a:ext cx="5778500" cy="254000"/>
          </a:xfrm>
          <a:prstGeom prst="rect">
            <a:avLst/>
          </a:prstGeom>
          <a:noFill/>
          <a:ln/>
        </p:spPr>
        <p:txBody>
          <a:bodyPr wrap="square" lIns="0" tIns="0" rIns="0" bIns="0" rtlCol="0" anchor="ctr"/>
          <a:lstStyle/>
          <a:p>
            <a:pPr>
              <a:lnSpc>
                <a:spcPct val="110000"/>
              </a:lnSpc>
            </a:pPr>
            <a:r>
              <a:rPr lang="en-US" sz="1600" b="1" dirty="0">
                <a:solidFill>
                  <a:srgbClr val="1F2937"/>
                </a:solidFill>
                <a:latin typeface="Sorts Mill Goudy" pitchFamily="34" charset="0"/>
                <a:ea typeface="Sorts Mill Goudy" pitchFamily="34" charset="-122"/>
                <a:cs typeface="Sorts Mill Goudy" pitchFamily="34" charset="-120"/>
              </a:rPr>
              <a:t>La Necesidad de Expansión</a:t>
            </a:r>
            <a:endParaRPr lang="en-US" sz="1600" dirty="0"/>
          </a:p>
        </p:txBody>
      </p:sp>
      <p:sp>
        <p:nvSpPr>
          <p:cNvPr id="19" name="Text 17"/>
          <p:cNvSpPr/>
          <p:nvPr/>
        </p:nvSpPr>
        <p:spPr>
          <a:xfrm>
            <a:off x="6191250" y="491561"/>
            <a:ext cx="5746750" cy="1033461"/>
          </a:xfrm>
          <a:prstGeom prst="rect">
            <a:avLst/>
          </a:prstGeom>
          <a:noFill/>
          <a:ln/>
        </p:spPr>
        <p:txBody>
          <a:bodyPr wrap="square" lIns="0" tIns="0" rIns="0" bIns="0" rtlCol="0" anchor="ctr"/>
          <a:lstStyle/>
          <a:p>
            <a:pPr>
              <a:lnSpc>
                <a:spcPct val="140000"/>
              </a:lnSpc>
            </a:pPr>
            <a:r>
              <a:rPr lang="en-US" sz="1600" dirty="0">
                <a:solidFill>
                  <a:srgbClr val="1F2937"/>
                </a:solidFill>
                <a:latin typeface="Sorts Mill Goudy" pitchFamily="34" charset="0"/>
                <a:ea typeface="Sorts Mill Goudy" pitchFamily="34" charset="-122"/>
                <a:cs typeface="Sorts Mill Goudy" pitchFamily="34" charset="-120"/>
              </a:rPr>
              <a:t>Para resolver la sobreproducción, el capital debe </a:t>
            </a:r>
            <a:r>
              <a:rPr lang="en-US" sz="1600" b="1" dirty="0">
                <a:solidFill>
                  <a:srgbClr val="1F2937"/>
                </a:solidFill>
                <a:latin typeface="Sorts Mill Goudy" pitchFamily="34" charset="0"/>
                <a:ea typeface="Sorts Mill Goudy" pitchFamily="34" charset="-122"/>
                <a:cs typeface="Sorts Mill Goudy" pitchFamily="34" charset="-120"/>
              </a:rPr>
              <a:t>expandirse constantemente</a:t>
            </a:r>
            <a:r>
              <a:rPr lang="en-US" sz="1600" dirty="0">
                <a:solidFill>
                  <a:srgbClr val="1F2937"/>
                </a:solidFill>
                <a:latin typeface="Sorts Mill Goudy" pitchFamily="34" charset="0"/>
                <a:ea typeface="Sorts Mill Goudy" pitchFamily="34" charset="-122"/>
                <a:cs typeface="Sorts Mill Goudy" pitchFamily="34" charset="-120"/>
              </a:rPr>
              <a:t>, buscando nuevos mercados donde realizar el excedente de mercancías.</a:t>
            </a:r>
            <a:endParaRPr lang="en-US" sz="1600" dirty="0"/>
          </a:p>
        </p:txBody>
      </p:sp>
      <p:sp>
        <p:nvSpPr>
          <p:cNvPr id="21" name="Text 19"/>
          <p:cNvSpPr/>
          <p:nvPr/>
        </p:nvSpPr>
        <p:spPr>
          <a:xfrm>
            <a:off x="6196784" y="1591737"/>
            <a:ext cx="5334000" cy="190500"/>
          </a:xfrm>
          <a:prstGeom prst="rect">
            <a:avLst/>
          </a:prstGeom>
          <a:noFill/>
          <a:ln/>
        </p:spPr>
        <p:txBody>
          <a:bodyPr wrap="square" lIns="0" tIns="0" rIns="0" bIns="0" rtlCol="0" anchor="ctr"/>
          <a:lstStyle/>
          <a:p>
            <a:pPr>
              <a:lnSpc>
                <a:spcPct val="130000"/>
              </a:lnSpc>
            </a:pPr>
            <a:r>
              <a:rPr lang="en-US" sz="1600" b="1" dirty="0">
                <a:solidFill>
                  <a:srgbClr val="1F2937"/>
                </a:solidFill>
                <a:latin typeface="Sorts Mill Goudy" pitchFamily="34" charset="0"/>
                <a:ea typeface="Sorts Mill Goudy" pitchFamily="34" charset="-122"/>
                <a:cs typeface="Sorts Mill Goudy" pitchFamily="34" charset="-120"/>
              </a:rPr>
              <a:t>Expansión Geográfica</a:t>
            </a:r>
            <a:endParaRPr lang="en-US" sz="1600" dirty="0"/>
          </a:p>
        </p:txBody>
      </p:sp>
      <p:sp>
        <p:nvSpPr>
          <p:cNvPr id="22" name="Text 20"/>
          <p:cNvSpPr/>
          <p:nvPr/>
        </p:nvSpPr>
        <p:spPr>
          <a:xfrm>
            <a:off x="6200266" y="1923984"/>
            <a:ext cx="5492750" cy="957467"/>
          </a:xfrm>
          <a:prstGeom prst="rect">
            <a:avLst/>
          </a:prstGeom>
          <a:noFill/>
          <a:ln/>
        </p:spPr>
        <p:txBody>
          <a:bodyPr wrap="square" lIns="0" tIns="0" rIns="0" bIns="0" rtlCol="0" anchor="ctr"/>
          <a:lstStyle/>
          <a:p>
            <a:pPr>
              <a:lnSpc>
                <a:spcPct val="130000"/>
              </a:lnSpc>
            </a:pPr>
            <a:r>
              <a:rPr lang="en-US" sz="1600" dirty="0">
                <a:solidFill>
                  <a:srgbClr val="1F2937"/>
                </a:solidFill>
                <a:latin typeface="Sorts Mill Goudy" pitchFamily="34" charset="0"/>
                <a:ea typeface="Sorts Mill Goudy" pitchFamily="34" charset="-122"/>
                <a:cs typeface="Sorts Mill Goudy" pitchFamily="34" charset="-120"/>
              </a:rPr>
              <a:t>Conquista de nuevos territorios y mercados en el exterior. El colonialismo permite vender mercancías que no encuentran compradores en la metrópoli.</a:t>
            </a:r>
            <a:endParaRPr lang="en-US" sz="1600" dirty="0"/>
          </a:p>
        </p:txBody>
      </p:sp>
      <p:sp>
        <p:nvSpPr>
          <p:cNvPr id="24" name="Text 22"/>
          <p:cNvSpPr/>
          <p:nvPr/>
        </p:nvSpPr>
        <p:spPr>
          <a:xfrm>
            <a:off x="6211532" y="2950177"/>
            <a:ext cx="5334000" cy="190500"/>
          </a:xfrm>
          <a:prstGeom prst="rect">
            <a:avLst/>
          </a:prstGeom>
          <a:noFill/>
          <a:ln/>
        </p:spPr>
        <p:txBody>
          <a:bodyPr wrap="square" lIns="0" tIns="0" rIns="0" bIns="0" rtlCol="0" anchor="ctr"/>
          <a:lstStyle/>
          <a:p>
            <a:pPr>
              <a:lnSpc>
                <a:spcPct val="130000"/>
              </a:lnSpc>
            </a:pPr>
            <a:r>
              <a:rPr lang="en-US" sz="1600" b="1" dirty="0">
                <a:solidFill>
                  <a:srgbClr val="1F2937"/>
                </a:solidFill>
                <a:latin typeface="Sorts Mill Goudy" pitchFamily="34" charset="0"/>
                <a:ea typeface="Sorts Mill Goudy" pitchFamily="34" charset="-122"/>
                <a:cs typeface="Sorts Mill Goudy" pitchFamily="34" charset="-120"/>
              </a:rPr>
              <a:t>Expansión Sectorial</a:t>
            </a:r>
            <a:endParaRPr lang="en-US" sz="1600" dirty="0"/>
          </a:p>
        </p:txBody>
      </p:sp>
      <p:sp>
        <p:nvSpPr>
          <p:cNvPr id="25" name="Text 23"/>
          <p:cNvSpPr/>
          <p:nvPr/>
        </p:nvSpPr>
        <p:spPr>
          <a:xfrm>
            <a:off x="6215014" y="3238175"/>
            <a:ext cx="5492750" cy="948301"/>
          </a:xfrm>
          <a:prstGeom prst="rect">
            <a:avLst/>
          </a:prstGeom>
          <a:noFill/>
          <a:ln/>
        </p:spPr>
        <p:txBody>
          <a:bodyPr wrap="square" lIns="0" tIns="0" rIns="0" bIns="0" rtlCol="0" anchor="ctr"/>
          <a:lstStyle/>
          <a:p>
            <a:pPr>
              <a:lnSpc>
                <a:spcPct val="130000"/>
              </a:lnSpc>
            </a:pPr>
            <a:r>
              <a:rPr lang="en-US" sz="1600" dirty="0">
                <a:solidFill>
                  <a:srgbClr val="1F2937"/>
                </a:solidFill>
                <a:latin typeface="Sorts Mill Goudy" pitchFamily="34" charset="0"/>
                <a:ea typeface="Sorts Mill Goudy" pitchFamily="34" charset="-122"/>
                <a:cs typeface="Sorts Mill Goudy" pitchFamily="34" charset="-120"/>
              </a:rPr>
              <a:t>Creación de nuevas necesidades y sectores productivos. El capital debe constantemente revolucionar los medios de producción.</a:t>
            </a:r>
            <a:endParaRPr lang="en-US" sz="1600" dirty="0"/>
          </a:p>
        </p:txBody>
      </p:sp>
      <p:sp>
        <p:nvSpPr>
          <p:cNvPr id="26" name="Shape 24"/>
          <p:cNvSpPr/>
          <p:nvPr/>
        </p:nvSpPr>
        <p:spPr>
          <a:xfrm>
            <a:off x="6294952" y="4204401"/>
            <a:ext cx="5205405" cy="1407911"/>
          </a:xfrm>
          <a:custGeom>
            <a:avLst/>
            <a:gdLst/>
            <a:ahLst/>
            <a:cxnLst/>
            <a:rect l="l" t="t" r="r" b="b"/>
            <a:pathLst>
              <a:path w="5666714" h="889000">
                <a:moveTo>
                  <a:pt x="30427" y="0"/>
                </a:moveTo>
                <a:lnTo>
                  <a:pt x="5603212" y="0"/>
                </a:lnTo>
                <a:cubicBezTo>
                  <a:pt x="5638283" y="0"/>
                  <a:pt x="5666714" y="28430"/>
                  <a:pt x="5666714" y="63501"/>
                </a:cubicBezTo>
                <a:lnTo>
                  <a:pt x="5666714" y="825499"/>
                </a:lnTo>
                <a:cubicBezTo>
                  <a:pt x="5666714" y="860570"/>
                  <a:pt x="5638283" y="889000"/>
                  <a:pt x="5603212" y="889000"/>
                </a:cubicBezTo>
                <a:lnTo>
                  <a:pt x="30427" y="889000"/>
                </a:lnTo>
                <a:cubicBezTo>
                  <a:pt x="13623" y="889000"/>
                  <a:pt x="0" y="875377"/>
                  <a:pt x="0" y="858573"/>
                </a:cubicBezTo>
                <a:lnTo>
                  <a:pt x="0" y="30427"/>
                </a:lnTo>
                <a:cubicBezTo>
                  <a:pt x="0" y="13634"/>
                  <a:pt x="13634" y="0"/>
                  <a:pt x="30427" y="0"/>
                </a:cubicBezTo>
                <a:close/>
              </a:path>
            </a:pathLst>
          </a:custGeom>
          <a:solidFill>
            <a:srgbClr val="8B0000">
              <a:alpha val="10196"/>
            </a:srgbClr>
          </a:solidFill>
          <a:ln/>
        </p:spPr>
      </p:sp>
      <p:sp>
        <p:nvSpPr>
          <p:cNvPr id="27" name="Shape 25"/>
          <p:cNvSpPr/>
          <p:nvPr/>
        </p:nvSpPr>
        <p:spPr>
          <a:xfrm>
            <a:off x="6191172" y="4374067"/>
            <a:ext cx="45719" cy="1191281"/>
          </a:xfrm>
          <a:custGeom>
            <a:avLst/>
            <a:gdLst/>
            <a:ahLst/>
            <a:cxnLst/>
            <a:rect l="l" t="t" r="r" b="b"/>
            <a:pathLst>
              <a:path w="30427" h="889000">
                <a:moveTo>
                  <a:pt x="30427" y="0"/>
                </a:moveTo>
                <a:lnTo>
                  <a:pt x="30427" y="0"/>
                </a:lnTo>
                <a:lnTo>
                  <a:pt x="30427" y="889000"/>
                </a:lnTo>
                <a:lnTo>
                  <a:pt x="30427" y="889000"/>
                </a:lnTo>
                <a:cubicBezTo>
                  <a:pt x="13623" y="889000"/>
                  <a:pt x="0" y="875377"/>
                  <a:pt x="0" y="858573"/>
                </a:cubicBezTo>
                <a:lnTo>
                  <a:pt x="0" y="30427"/>
                </a:lnTo>
                <a:cubicBezTo>
                  <a:pt x="0" y="13634"/>
                  <a:pt x="13634" y="0"/>
                  <a:pt x="30427" y="0"/>
                </a:cubicBezTo>
                <a:close/>
              </a:path>
            </a:pathLst>
          </a:custGeom>
          <a:solidFill>
            <a:srgbClr val="8B0000"/>
          </a:solidFill>
          <a:ln/>
        </p:spPr>
      </p:sp>
      <p:sp>
        <p:nvSpPr>
          <p:cNvPr id="28" name="Text 26"/>
          <p:cNvSpPr/>
          <p:nvPr/>
        </p:nvSpPr>
        <p:spPr>
          <a:xfrm>
            <a:off x="6437165" y="4458401"/>
            <a:ext cx="5461000" cy="948301"/>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Esta necesidad de expansión ilimitada empuja al capitalismo hacia el imperialismo: la conquista de mercados, recursos y territorios en escala mundial.</a:t>
            </a:r>
            <a:endParaRPr lang="en-US" dirty="0"/>
          </a:p>
        </p:txBody>
      </p:sp>
      <p:sp>
        <p:nvSpPr>
          <p:cNvPr id="29" name="Shape 27"/>
          <p:cNvSpPr/>
          <p:nvPr/>
        </p:nvSpPr>
        <p:spPr>
          <a:xfrm>
            <a:off x="-228194" y="7553660"/>
            <a:ext cx="22979448" cy="702661"/>
          </a:xfrm>
          <a:custGeom>
            <a:avLst/>
            <a:gdLst/>
            <a:ahLst/>
            <a:cxnLst/>
            <a:rect l="l" t="t" r="r" b="b"/>
            <a:pathLst>
              <a:path w="11557000" h="1840839">
                <a:moveTo>
                  <a:pt x="30427" y="0"/>
                </a:moveTo>
                <a:lnTo>
                  <a:pt x="11526573" y="0"/>
                </a:lnTo>
                <a:cubicBezTo>
                  <a:pt x="11543377" y="0"/>
                  <a:pt x="11557000" y="13623"/>
                  <a:pt x="11557000" y="30427"/>
                </a:cubicBezTo>
                <a:lnTo>
                  <a:pt x="11557000" y="1777330"/>
                </a:lnTo>
                <a:cubicBezTo>
                  <a:pt x="11557000" y="1812405"/>
                  <a:pt x="11528566" y="1840839"/>
                  <a:pt x="11493491" y="1840839"/>
                </a:cubicBezTo>
                <a:lnTo>
                  <a:pt x="63509" y="1840839"/>
                </a:lnTo>
                <a:cubicBezTo>
                  <a:pt x="28434" y="1840839"/>
                  <a:pt x="0" y="1812405"/>
                  <a:pt x="0" y="1777330"/>
                </a:cubicBezTo>
                <a:lnTo>
                  <a:pt x="0" y="30427"/>
                </a:lnTo>
                <a:cubicBezTo>
                  <a:pt x="0" y="13634"/>
                  <a:pt x="13634" y="0"/>
                  <a:pt x="30427" y="0"/>
                </a:cubicBezTo>
                <a:close/>
              </a:path>
            </a:pathLst>
          </a:custGeom>
          <a:solidFill>
            <a:srgbClr val="F9FAFB"/>
          </a:solidFill>
          <a:ln/>
        </p:spPr>
      </p:sp>
      <p:sp>
        <p:nvSpPr>
          <p:cNvPr id="30" name="Shape 28"/>
          <p:cNvSpPr/>
          <p:nvPr/>
        </p:nvSpPr>
        <p:spPr>
          <a:xfrm>
            <a:off x="317500" y="5545334"/>
            <a:ext cx="11557000" cy="30427"/>
          </a:xfrm>
          <a:custGeom>
            <a:avLst/>
            <a:gdLst/>
            <a:ahLst/>
            <a:cxnLst/>
            <a:rect l="l" t="t" r="r" b="b"/>
            <a:pathLst>
              <a:path w="11557000" h="30427">
                <a:moveTo>
                  <a:pt x="30427" y="0"/>
                </a:moveTo>
                <a:lnTo>
                  <a:pt x="11526573" y="0"/>
                </a:lnTo>
                <a:cubicBezTo>
                  <a:pt x="11543377" y="0"/>
                  <a:pt x="11557000" y="13623"/>
                  <a:pt x="11557000" y="30427"/>
                </a:cubicBezTo>
                <a:lnTo>
                  <a:pt x="11557000" y="30427"/>
                </a:lnTo>
                <a:lnTo>
                  <a:pt x="0" y="30427"/>
                </a:lnTo>
                <a:lnTo>
                  <a:pt x="0" y="30427"/>
                </a:lnTo>
                <a:cubicBezTo>
                  <a:pt x="0" y="13634"/>
                  <a:pt x="13634" y="0"/>
                  <a:pt x="30427" y="0"/>
                </a:cubicBezTo>
                <a:close/>
              </a:path>
            </a:pathLst>
          </a:custGeom>
          <a:solidFill>
            <a:srgbClr val="8B0000"/>
          </a:solidFill>
          <a:ln/>
        </p:spPr>
      </p:sp>
      <p:sp>
        <p:nvSpPr>
          <p:cNvPr id="31" name="Text 29"/>
          <p:cNvSpPr/>
          <p:nvPr/>
        </p:nvSpPr>
        <p:spPr>
          <a:xfrm>
            <a:off x="305545" y="5712444"/>
            <a:ext cx="11374438" cy="222250"/>
          </a:xfrm>
          <a:prstGeom prst="rect">
            <a:avLst/>
          </a:prstGeom>
          <a:noFill/>
          <a:ln/>
        </p:spPr>
        <p:txBody>
          <a:bodyPr wrap="square" lIns="0" tIns="0" rIns="0" bIns="0" rtlCol="0" anchor="ctr"/>
          <a:lstStyle/>
          <a:p>
            <a:pPr algn="ctr">
              <a:lnSpc>
                <a:spcPct val="130000"/>
              </a:lnSpc>
            </a:pPr>
            <a:r>
              <a:rPr lang="en-US" b="1" dirty="0">
                <a:solidFill>
                  <a:srgbClr val="1F2937"/>
                </a:solidFill>
                <a:latin typeface="Sorts Mill Goudy" pitchFamily="34" charset="0"/>
                <a:ea typeface="Sorts Mill Goudy" pitchFamily="34" charset="-122"/>
                <a:cs typeface="Sorts Mill Goudy" pitchFamily="34" charset="-120"/>
              </a:rPr>
              <a:t>El Círculo Vicioso del Capitalismo</a:t>
            </a:r>
            <a:endParaRPr lang="en-US" dirty="0"/>
          </a:p>
        </p:txBody>
      </p:sp>
      <p:sp>
        <p:nvSpPr>
          <p:cNvPr id="32" name="Shape 30"/>
          <p:cNvSpPr/>
          <p:nvPr/>
        </p:nvSpPr>
        <p:spPr>
          <a:xfrm>
            <a:off x="1142206" y="5705477"/>
            <a:ext cx="508000" cy="508000"/>
          </a:xfrm>
          <a:custGeom>
            <a:avLst/>
            <a:gdLst/>
            <a:ahLst/>
            <a:cxnLst/>
            <a:rect l="l" t="t" r="r" b="b"/>
            <a:pathLst>
              <a:path w="508000" h="508000">
                <a:moveTo>
                  <a:pt x="254000" y="0"/>
                </a:moveTo>
                <a:lnTo>
                  <a:pt x="254000" y="0"/>
                </a:lnTo>
                <a:cubicBezTo>
                  <a:pt x="394186" y="0"/>
                  <a:pt x="508000" y="113814"/>
                  <a:pt x="508000" y="254000"/>
                </a:cubicBezTo>
                <a:lnTo>
                  <a:pt x="508000" y="254000"/>
                </a:lnTo>
                <a:cubicBezTo>
                  <a:pt x="508000" y="394186"/>
                  <a:pt x="394186" y="508000"/>
                  <a:pt x="254000" y="508000"/>
                </a:cubicBezTo>
                <a:lnTo>
                  <a:pt x="254000" y="508000"/>
                </a:lnTo>
                <a:cubicBezTo>
                  <a:pt x="113814" y="508000"/>
                  <a:pt x="0" y="394186"/>
                  <a:pt x="0" y="254000"/>
                </a:cubicBezTo>
                <a:lnTo>
                  <a:pt x="0" y="254000"/>
                </a:lnTo>
                <a:cubicBezTo>
                  <a:pt x="0" y="113814"/>
                  <a:pt x="113814" y="0"/>
                  <a:pt x="254000" y="0"/>
                </a:cubicBezTo>
                <a:close/>
              </a:path>
            </a:pathLst>
          </a:custGeom>
          <a:solidFill>
            <a:srgbClr val="8B0000"/>
          </a:solidFill>
          <a:ln/>
        </p:spPr>
      </p:sp>
      <p:sp>
        <p:nvSpPr>
          <p:cNvPr id="33" name="Text 31"/>
          <p:cNvSpPr/>
          <p:nvPr/>
        </p:nvSpPr>
        <p:spPr>
          <a:xfrm>
            <a:off x="324123" y="6422756"/>
            <a:ext cx="2099085" cy="60596"/>
          </a:xfrm>
          <a:prstGeom prst="rect">
            <a:avLst/>
          </a:prstGeom>
          <a:noFill/>
          <a:ln/>
        </p:spPr>
        <p:txBody>
          <a:bodyPr wrap="square" lIns="0" tIns="0" rIns="0" bIns="0" rtlCol="0" anchor="ctr"/>
          <a:lstStyle/>
          <a:p>
            <a:pPr algn="ctr">
              <a:lnSpc>
                <a:spcPct val="120000"/>
              </a:lnSpc>
            </a:pPr>
            <a:r>
              <a:rPr lang="en-US" sz="1600" b="1" dirty="0">
                <a:solidFill>
                  <a:srgbClr val="1F2937"/>
                </a:solidFill>
                <a:latin typeface="Sorts Mill Goudy" pitchFamily="34" charset="0"/>
                <a:ea typeface="Sorts Mill Goudy" pitchFamily="34" charset="-122"/>
                <a:cs typeface="Sorts Mill Goudy" pitchFamily="34" charset="-120"/>
              </a:rPr>
              <a:t>Competencia</a:t>
            </a:r>
            <a:endParaRPr lang="en-US" sz="1600" dirty="0"/>
          </a:p>
        </p:txBody>
      </p:sp>
      <p:sp>
        <p:nvSpPr>
          <p:cNvPr id="34" name="Text 32"/>
          <p:cNvSpPr/>
          <p:nvPr/>
        </p:nvSpPr>
        <p:spPr>
          <a:xfrm>
            <a:off x="269100" y="6569928"/>
            <a:ext cx="2267620" cy="210541"/>
          </a:xfrm>
          <a:prstGeom prst="rect">
            <a:avLst/>
          </a:prstGeom>
          <a:noFill/>
          <a:ln/>
        </p:spPr>
        <p:txBody>
          <a:bodyPr wrap="square" lIns="0" tIns="0" rIns="0" bIns="0" rtlCol="0" anchor="ctr"/>
          <a:lstStyle/>
          <a:p>
            <a:pPr algn="ctr">
              <a:lnSpc>
                <a:spcPct val="110000"/>
              </a:lnSpc>
            </a:pPr>
            <a:r>
              <a:rPr lang="en-US" sz="1600" dirty="0">
                <a:latin typeface="Sorts Mill Goudy" pitchFamily="34" charset="0"/>
                <a:ea typeface="Sorts Mill Goudy" pitchFamily="34" charset="-122"/>
                <a:cs typeface="Sorts Mill Goudy" pitchFamily="34" charset="-120"/>
              </a:rPr>
              <a:t>Aumento productividad</a:t>
            </a:r>
            <a:endParaRPr lang="en-US" sz="1600" dirty="0"/>
          </a:p>
        </p:txBody>
      </p:sp>
      <p:sp>
        <p:nvSpPr>
          <p:cNvPr id="35" name="Shape 33"/>
          <p:cNvSpPr/>
          <p:nvPr/>
        </p:nvSpPr>
        <p:spPr>
          <a:xfrm>
            <a:off x="3273361" y="5705477"/>
            <a:ext cx="508000" cy="508000"/>
          </a:xfrm>
          <a:custGeom>
            <a:avLst/>
            <a:gdLst/>
            <a:ahLst/>
            <a:cxnLst/>
            <a:rect l="l" t="t" r="r" b="b"/>
            <a:pathLst>
              <a:path w="508000" h="508000">
                <a:moveTo>
                  <a:pt x="254000" y="0"/>
                </a:moveTo>
                <a:lnTo>
                  <a:pt x="254000" y="0"/>
                </a:lnTo>
                <a:cubicBezTo>
                  <a:pt x="394186" y="0"/>
                  <a:pt x="508000" y="113814"/>
                  <a:pt x="508000" y="254000"/>
                </a:cubicBezTo>
                <a:lnTo>
                  <a:pt x="508000" y="254000"/>
                </a:lnTo>
                <a:cubicBezTo>
                  <a:pt x="508000" y="394186"/>
                  <a:pt x="394186" y="508000"/>
                  <a:pt x="254000" y="508000"/>
                </a:cubicBezTo>
                <a:lnTo>
                  <a:pt x="254000" y="508000"/>
                </a:lnTo>
                <a:cubicBezTo>
                  <a:pt x="113814" y="508000"/>
                  <a:pt x="0" y="394186"/>
                  <a:pt x="0" y="254000"/>
                </a:cubicBezTo>
                <a:lnTo>
                  <a:pt x="0" y="254000"/>
                </a:lnTo>
                <a:cubicBezTo>
                  <a:pt x="0" y="113814"/>
                  <a:pt x="113814" y="0"/>
                  <a:pt x="254000" y="0"/>
                </a:cubicBezTo>
                <a:close/>
              </a:path>
            </a:pathLst>
          </a:custGeom>
          <a:solidFill>
            <a:srgbClr val="8B0000"/>
          </a:solidFill>
          <a:ln/>
        </p:spPr>
      </p:sp>
      <p:sp>
        <p:nvSpPr>
          <p:cNvPr id="36" name="Text 34"/>
          <p:cNvSpPr/>
          <p:nvPr/>
        </p:nvSpPr>
        <p:spPr>
          <a:xfrm>
            <a:off x="2442976" y="6422756"/>
            <a:ext cx="2146432" cy="60596"/>
          </a:xfrm>
          <a:prstGeom prst="rect">
            <a:avLst/>
          </a:prstGeom>
          <a:noFill/>
          <a:ln/>
        </p:spPr>
        <p:txBody>
          <a:bodyPr wrap="square" lIns="0" tIns="0" rIns="0" bIns="0" rtlCol="0" anchor="ctr"/>
          <a:lstStyle/>
          <a:p>
            <a:pPr algn="ctr">
              <a:lnSpc>
                <a:spcPct val="120000"/>
              </a:lnSpc>
            </a:pPr>
            <a:r>
              <a:rPr lang="en-US" sz="1600" b="1" dirty="0">
                <a:solidFill>
                  <a:srgbClr val="1F2937"/>
                </a:solidFill>
                <a:latin typeface="Sorts Mill Goudy" pitchFamily="34" charset="0"/>
                <a:ea typeface="Sorts Mill Goudy" pitchFamily="34" charset="-122"/>
                <a:cs typeface="Sorts Mill Goudy" pitchFamily="34" charset="-120"/>
              </a:rPr>
              <a:t>Menos Trabajo Vivo</a:t>
            </a:r>
            <a:endParaRPr lang="en-US" sz="1600" dirty="0"/>
          </a:p>
        </p:txBody>
      </p:sp>
      <p:sp>
        <p:nvSpPr>
          <p:cNvPr id="37" name="Text 35"/>
          <p:cNvSpPr/>
          <p:nvPr/>
        </p:nvSpPr>
        <p:spPr>
          <a:xfrm>
            <a:off x="2387952" y="6569928"/>
            <a:ext cx="2319158" cy="210541"/>
          </a:xfrm>
          <a:prstGeom prst="rect">
            <a:avLst/>
          </a:prstGeom>
          <a:noFill/>
          <a:ln/>
        </p:spPr>
        <p:txBody>
          <a:bodyPr wrap="square" lIns="0" tIns="0" rIns="0" bIns="0" rtlCol="0" anchor="ctr"/>
          <a:lstStyle/>
          <a:p>
            <a:pPr algn="ctr">
              <a:lnSpc>
                <a:spcPct val="110000"/>
              </a:lnSpc>
            </a:pPr>
            <a:r>
              <a:rPr lang="en-US" sz="1600" dirty="0">
                <a:latin typeface="Sorts Mill Goudy" pitchFamily="34" charset="0"/>
                <a:ea typeface="Sorts Mill Goudy" pitchFamily="34" charset="-122"/>
                <a:cs typeface="Sorts Mill Goudy" pitchFamily="34" charset="-120"/>
              </a:rPr>
              <a:t>Caída tasa ganancia</a:t>
            </a:r>
            <a:endParaRPr lang="en-US" sz="1600" dirty="0"/>
          </a:p>
        </p:txBody>
      </p:sp>
      <p:sp>
        <p:nvSpPr>
          <p:cNvPr id="38" name="Shape 36"/>
          <p:cNvSpPr/>
          <p:nvPr/>
        </p:nvSpPr>
        <p:spPr>
          <a:xfrm>
            <a:off x="7993425" y="5705477"/>
            <a:ext cx="508000" cy="508000"/>
          </a:xfrm>
          <a:custGeom>
            <a:avLst/>
            <a:gdLst/>
            <a:ahLst/>
            <a:cxnLst/>
            <a:rect l="l" t="t" r="r" b="b"/>
            <a:pathLst>
              <a:path w="508000" h="508000">
                <a:moveTo>
                  <a:pt x="254000" y="0"/>
                </a:moveTo>
                <a:lnTo>
                  <a:pt x="254000" y="0"/>
                </a:lnTo>
                <a:cubicBezTo>
                  <a:pt x="394186" y="0"/>
                  <a:pt x="508000" y="113814"/>
                  <a:pt x="508000" y="254000"/>
                </a:cubicBezTo>
                <a:lnTo>
                  <a:pt x="508000" y="254000"/>
                </a:lnTo>
                <a:cubicBezTo>
                  <a:pt x="508000" y="394186"/>
                  <a:pt x="394186" y="508000"/>
                  <a:pt x="254000" y="508000"/>
                </a:cubicBezTo>
                <a:lnTo>
                  <a:pt x="254000" y="508000"/>
                </a:lnTo>
                <a:cubicBezTo>
                  <a:pt x="113814" y="508000"/>
                  <a:pt x="0" y="394186"/>
                  <a:pt x="0" y="254000"/>
                </a:cubicBezTo>
                <a:lnTo>
                  <a:pt x="0" y="254000"/>
                </a:lnTo>
                <a:cubicBezTo>
                  <a:pt x="0" y="113814"/>
                  <a:pt x="113814" y="0"/>
                  <a:pt x="254000" y="0"/>
                </a:cubicBezTo>
                <a:close/>
              </a:path>
            </a:pathLst>
          </a:custGeom>
          <a:solidFill>
            <a:srgbClr val="8B0000"/>
          </a:solidFill>
          <a:ln/>
        </p:spPr>
      </p:sp>
      <p:sp>
        <p:nvSpPr>
          <p:cNvPr id="39" name="Text 37"/>
          <p:cNvSpPr/>
          <p:nvPr/>
        </p:nvSpPr>
        <p:spPr>
          <a:xfrm>
            <a:off x="7138169" y="6422756"/>
            <a:ext cx="2241128" cy="60596"/>
          </a:xfrm>
          <a:prstGeom prst="rect">
            <a:avLst/>
          </a:prstGeom>
          <a:noFill/>
          <a:ln/>
        </p:spPr>
        <p:txBody>
          <a:bodyPr wrap="square" lIns="0" tIns="0" rIns="0" bIns="0" rtlCol="0" anchor="ctr"/>
          <a:lstStyle/>
          <a:p>
            <a:pPr algn="ctr">
              <a:lnSpc>
                <a:spcPct val="120000"/>
              </a:lnSpc>
            </a:pPr>
            <a:r>
              <a:rPr lang="en-US" sz="1600" b="1" dirty="0">
                <a:solidFill>
                  <a:srgbClr val="1F2937"/>
                </a:solidFill>
                <a:latin typeface="Sorts Mill Goudy" pitchFamily="34" charset="0"/>
                <a:ea typeface="Sorts Mill Goudy" pitchFamily="34" charset="-122"/>
                <a:cs typeface="Sorts Mill Goudy" pitchFamily="34" charset="-120"/>
              </a:rPr>
              <a:t>Sobreproducción</a:t>
            </a:r>
            <a:endParaRPr lang="en-US" sz="1600" dirty="0"/>
          </a:p>
        </p:txBody>
      </p:sp>
      <p:sp>
        <p:nvSpPr>
          <p:cNvPr id="40" name="Text 38"/>
          <p:cNvSpPr/>
          <p:nvPr/>
        </p:nvSpPr>
        <p:spPr>
          <a:xfrm>
            <a:off x="7083145" y="6569928"/>
            <a:ext cx="2422232" cy="210541"/>
          </a:xfrm>
          <a:prstGeom prst="rect">
            <a:avLst/>
          </a:prstGeom>
          <a:noFill/>
          <a:ln/>
        </p:spPr>
        <p:txBody>
          <a:bodyPr wrap="square" lIns="0" tIns="0" rIns="0" bIns="0" rtlCol="0" anchor="ctr"/>
          <a:lstStyle/>
          <a:p>
            <a:pPr algn="ctr">
              <a:lnSpc>
                <a:spcPct val="110000"/>
              </a:lnSpc>
            </a:pPr>
            <a:r>
              <a:rPr lang="en-US" sz="1600" dirty="0">
                <a:latin typeface="Sorts Mill Goudy" pitchFamily="34" charset="0"/>
                <a:ea typeface="Sorts Mill Goudy" pitchFamily="34" charset="-122"/>
                <a:cs typeface="Sorts Mill Goudy" pitchFamily="34" charset="-120"/>
              </a:rPr>
              <a:t>Mercancías sin comprador</a:t>
            </a:r>
            <a:endParaRPr lang="en-US" sz="1600" dirty="0"/>
          </a:p>
        </p:txBody>
      </p:sp>
      <p:sp>
        <p:nvSpPr>
          <p:cNvPr id="41" name="Shape 39"/>
          <p:cNvSpPr/>
          <p:nvPr/>
        </p:nvSpPr>
        <p:spPr>
          <a:xfrm>
            <a:off x="10463741" y="5705477"/>
            <a:ext cx="508000" cy="508000"/>
          </a:xfrm>
          <a:custGeom>
            <a:avLst/>
            <a:gdLst/>
            <a:ahLst/>
            <a:cxnLst/>
            <a:rect l="l" t="t" r="r" b="b"/>
            <a:pathLst>
              <a:path w="508000" h="508000">
                <a:moveTo>
                  <a:pt x="254000" y="0"/>
                </a:moveTo>
                <a:lnTo>
                  <a:pt x="254000" y="0"/>
                </a:lnTo>
                <a:cubicBezTo>
                  <a:pt x="394186" y="0"/>
                  <a:pt x="508000" y="113814"/>
                  <a:pt x="508000" y="254000"/>
                </a:cubicBezTo>
                <a:lnTo>
                  <a:pt x="508000" y="254000"/>
                </a:lnTo>
                <a:cubicBezTo>
                  <a:pt x="508000" y="394186"/>
                  <a:pt x="394186" y="508000"/>
                  <a:pt x="254000" y="508000"/>
                </a:cubicBezTo>
                <a:lnTo>
                  <a:pt x="254000" y="508000"/>
                </a:lnTo>
                <a:cubicBezTo>
                  <a:pt x="113814" y="508000"/>
                  <a:pt x="0" y="394186"/>
                  <a:pt x="0" y="254000"/>
                </a:cubicBezTo>
                <a:lnTo>
                  <a:pt x="0" y="254000"/>
                </a:lnTo>
                <a:cubicBezTo>
                  <a:pt x="0" y="113814"/>
                  <a:pt x="113814" y="0"/>
                  <a:pt x="254000" y="0"/>
                </a:cubicBezTo>
                <a:close/>
              </a:path>
            </a:pathLst>
          </a:custGeom>
          <a:solidFill>
            <a:srgbClr val="8B0000"/>
          </a:solidFill>
          <a:ln/>
        </p:spPr>
      </p:sp>
      <p:sp>
        <p:nvSpPr>
          <p:cNvPr id="42" name="Text 40"/>
          <p:cNvSpPr/>
          <p:nvPr/>
        </p:nvSpPr>
        <p:spPr>
          <a:xfrm>
            <a:off x="9567738" y="6422756"/>
            <a:ext cx="2398953" cy="60596"/>
          </a:xfrm>
          <a:prstGeom prst="rect">
            <a:avLst/>
          </a:prstGeom>
          <a:noFill/>
          <a:ln/>
        </p:spPr>
        <p:txBody>
          <a:bodyPr wrap="square" lIns="0" tIns="0" rIns="0" bIns="0" rtlCol="0" anchor="ctr"/>
          <a:lstStyle/>
          <a:p>
            <a:pPr algn="ctr">
              <a:lnSpc>
                <a:spcPct val="120000"/>
              </a:lnSpc>
            </a:pPr>
            <a:r>
              <a:rPr lang="en-US" sz="1600" b="1" dirty="0">
                <a:solidFill>
                  <a:srgbClr val="1F2937"/>
                </a:solidFill>
                <a:latin typeface="Sorts Mill Goudy" pitchFamily="34" charset="0"/>
                <a:ea typeface="Sorts Mill Goudy" pitchFamily="34" charset="-122"/>
                <a:cs typeface="Sorts Mill Goudy" pitchFamily="34" charset="-120"/>
              </a:rPr>
              <a:t>Expansión Imperialista</a:t>
            </a:r>
            <a:endParaRPr lang="en-US" sz="1600" dirty="0"/>
          </a:p>
        </p:txBody>
      </p:sp>
      <p:sp>
        <p:nvSpPr>
          <p:cNvPr id="43" name="Text 41"/>
          <p:cNvSpPr/>
          <p:nvPr/>
        </p:nvSpPr>
        <p:spPr>
          <a:xfrm>
            <a:off x="9512716" y="6569928"/>
            <a:ext cx="2594021" cy="210541"/>
          </a:xfrm>
          <a:prstGeom prst="rect">
            <a:avLst/>
          </a:prstGeom>
          <a:noFill/>
          <a:ln/>
        </p:spPr>
        <p:txBody>
          <a:bodyPr wrap="square" lIns="0" tIns="0" rIns="0" bIns="0" rtlCol="0" anchor="ctr"/>
          <a:lstStyle/>
          <a:p>
            <a:pPr algn="ctr">
              <a:lnSpc>
                <a:spcPct val="110000"/>
              </a:lnSpc>
            </a:pPr>
            <a:r>
              <a:rPr lang="en-US" sz="1600" dirty="0">
                <a:latin typeface="Sorts Mill Goudy" pitchFamily="34" charset="0"/>
                <a:ea typeface="Sorts Mill Goudy" pitchFamily="34" charset="-122"/>
                <a:cs typeface="Sorts Mill Goudy" pitchFamily="34" charset="-120"/>
              </a:rPr>
              <a:t>Nuevos mercados y recursos</a:t>
            </a:r>
            <a:endParaRPr lang="en-US" sz="1600" dirty="0"/>
          </a:p>
        </p:txBody>
      </p:sp>
    </p:spTree>
  </p:cSld>
  <p:clrMapOvr>
    <a:masterClrMapping/>
  </p:clrMapOvr>
  <p:transition>
    <p:fade/>
  </p:transition>
</p:sld>
</file>

<file path=ppt/theme/theme1.xml><?xml version="1.0" encoding="utf-8"?>
<a:theme xmlns:a="http://schemas.openxmlformats.org/drawingml/2006/main" name="Custom Theme">
  <a:themeElements>
    <a:clrScheme name="Custom">
      <a:dk1>
        <a:srgbClr val="000000"/>
      </a:dk1>
      <a:lt1>
        <a:srgbClr val="FFFFFF"/>
      </a:lt1>
      <a:dk2>
        <a:srgbClr val="333333"/>
      </a:dk2>
      <a:lt2>
        <a:srgbClr val="EEEEEE"/>
      </a:lt2>
      <a:accent1>
        <a:srgbClr val="8DAAC2"/>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390</TotalTime>
  <Words>1507</Words>
  <Application>Microsoft Office PowerPoint</Application>
  <PresentationFormat>Panorámica</PresentationFormat>
  <Paragraphs>152</Paragraphs>
  <Slides>7</Slides>
  <Notes>7</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7</vt:i4>
      </vt:variant>
    </vt:vector>
  </HeadingPairs>
  <TitlesOfParts>
    <vt:vector size="11" baseType="lpstr">
      <vt:lpstr>Arial</vt:lpstr>
      <vt:lpstr>Sorts Mill Goudy</vt:lpstr>
      <vt:lpstr>Calibri</vt:lpstr>
      <vt:lpstr>Custom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Moonshot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Capitalismo en su Fase Imperialista</dc:title>
  <dc:subject>El Capitalismo en su Fase Imperialista</dc:subject>
  <dc:creator>Kimi</dc:creator>
  <cp:lastModifiedBy>Johanna</cp:lastModifiedBy>
  <cp:revision>69</cp:revision>
  <dcterms:created xsi:type="dcterms:W3CDTF">2026-04-10T20:06:24Z</dcterms:created>
  <dcterms:modified xsi:type="dcterms:W3CDTF">2026-04-19T13:34:50Z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IGC">
    <vt:lpwstr>{"Label":"El Capitalismo en su Fase Imperialista","ContentProducer":"001191110108MACG2KBH8F10000","ProduceID":"19d78f4a-9682-8b35-8000-000040211e5b","ReservedCode1":"","ContentPropagator":"001191110108MACG2KBH8F20000","PropagateID":"19d78f4a-9682-8b35-800</vt:lpwstr>
  </property>
</Properties>
</file>