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379" r:id="rId2"/>
    <p:sldId id="262" r:id="rId3"/>
    <p:sldId id="359" r:id="rId4"/>
    <p:sldId id="327" r:id="rId5"/>
    <p:sldId id="360" r:id="rId6"/>
    <p:sldId id="362" r:id="rId7"/>
    <p:sldId id="363" r:id="rId8"/>
    <p:sldId id="361" r:id="rId9"/>
    <p:sldId id="364" r:id="rId10"/>
    <p:sldId id="365" r:id="rId11"/>
    <p:sldId id="366" r:id="rId12"/>
    <p:sldId id="371" r:id="rId13"/>
    <p:sldId id="367" r:id="rId14"/>
    <p:sldId id="368" r:id="rId15"/>
    <p:sldId id="369" r:id="rId16"/>
    <p:sldId id="372" r:id="rId17"/>
    <p:sldId id="373" r:id="rId18"/>
    <p:sldId id="354" r:id="rId19"/>
    <p:sldId id="375" r:id="rId20"/>
    <p:sldId id="378" r:id="rId2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91" autoAdjust="0"/>
    <p:restoredTop sz="93712" autoAdjust="0"/>
  </p:normalViewPr>
  <p:slideViewPr>
    <p:cSldViewPr snapToGrid="0">
      <p:cViewPr>
        <p:scale>
          <a:sx n="70" d="100"/>
          <a:sy n="70" d="100"/>
        </p:scale>
        <p:origin x="690" y="-276"/>
      </p:cViewPr>
      <p:guideLst/>
    </p:cSldViewPr>
  </p:slideViewPr>
  <p:outlineViewPr>
    <p:cViewPr>
      <p:scale>
        <a:sx n="33" d="100"/>
        <a:sy n="33" d="100"/>
      </p:scale>
      <p:origin x="0" y="-864"/>
    </p:cViewPr>
  </p:outlineViewPr>
  <p:notesTextViewPr>
    <p:cViewPr>
      <p:scale>
        <a:sx n="1" d="1"/>
        <a:sy n="1" d="1"/>
      </p:scale>
      <p:origin x="0" y="0"/>
    </p:cViewPr>
  </p:notesTextViewPr>
  <p:notesViewPr>
    <p:cSldViewPr snapToGrid="0">
      <p:cViewPr varScale="1">
        <p:scale>
          <a:sx n="44" d="100"/>
          <a:sy n="44" d="100"/>
        </p:scale>
        <p:origin x="1992"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F24081-D6B1-42AA-B9F6-3CE4CE82A120}" type="doc">
      <dgm:prSet loTypeId="urn:microsoft.com/office/officeart/2008/layout/VerticalCurvedList" loCatId="list" qsTypeId="urn:microsoft.com/office/officeart/2005/8/quickstyle/simple4" qsCatId="simple" csTypeId="urn:microsoft.com/office/officeart/2005/8/colors/accent1_2" csCatId="accent1" phldr="1"/>
      <dgm:spPr/>
      <dgm:t>
        <a:bodyPr/>
        <a:lstStyle/>
        <a:p>
          <a:endParaRPr lang="es-HN"/>
        </a:p>
      </dgm:t>
    </dgm:pt>
    <dgm:pt modelId="{C40DA45E-02A1-420E-9653-7835B5DE4617}">
      <dgm:prSet phldrT="[Texto]" custT="1"/>
      <dgm:spPr/>
      <dgm:t>
        <a:bodyPr/>
        <a:lstStyle/>
        <a:p>
          <a:pPr algn="ctr"/>
          <a:r>
            <a:rPr lang="es-ES" sz="2800" b="1" kern="1200" dirty="0" smtClean="0">
              <a:latin typeface="+mn-lt"/>
            </a:rPr>
            <a:t>  </a:t>
          </a:r>
          <a:r>
            <a:rPr lang="es-ES" sz="2800" b="1" kern="1200" dirty="0" smtClean="0"/>
            <a:t>Instituciones financieras bancarias</a:t>
          </a:r>
          <a:endParaRPr lang="es-HN" sz="2800" b="1" kern="1200" dirty="0">
            <a:effectLst>
              <a:glow rad="190500">
                <a:srgbClr val="002060"/>
              </a:glow>
            </a:effectLst>
            <a:latin typeface="+mn-lt"/>
            <a:ea typeface="+mn-ea"/>
            <a:cs typeface="+mn-cs"/>
          </a:endParaRPr>
        </a:p>
      </dgm:t>
    </dgm:pt>
    <dgm:pt modelId="{44235DAB-94D6-44AF-B57E-59102D43CEBB}" type="parTrans" cxnId="{6FD17609-2F4D-4B11-9A57-5FF2F31B9C5D}">
      <dgm:prSet/>
      <dgm:spPr/>
      <dgm:t>
        <a:bodyPr/>
        <a:lstStyle/>
        <a:p>
          <a:endParaRPr lang="es-HN" sz="2800" b="1">
            <a:latin typeface="+mn-lt"/>
          </a:endParaRPr>
        </a:p>
      </dgm:t>
    </dgm:pt>
    <dgm:pt modelId="{F4819A5A-ABD6-49AB-9046-E88CEF1D5C07}" type="sibTrans" cxnId="{6FD17609-2F4D-4B11-9A57-5FF2F31B9C5D}">
      <dgm:prSet/>
      <dgm:spPr/>
      <dgm:t>
        <a:bodyPr/>
        <a:lstStyle/>
        <a:p>
          <a:endParaRPr lang="es-HN" sz="2800" b="1">
            <a:latin typeface="+mn-lt"/>
          </a:endParaRPr>
        </a:p>
      </dgm:t>
    </dgm:pt>
    <dgm:pt modelId="{1F4D5708-0029-4F3A-9752-CA1A7EE5718D}">
      <dgm:prSet phldrT="[Texto]" custT="1"/>
      <dgm:spPr/>
      <dgm:t>
        <a:bodyPr/>
        <a:lstStyle/>
        <a:p>
          <a:pPr algn="ctr"/>
          <a:r>
            <a:rPr lang="es-ES" sz="2800" b="1" kern="1200" dirty="0" smtClean="0"/>
            <a:t>   Instituciones financieras no Bancarias</a:t>
          </a:r>
          <a:endParaRPr lang="es-HN" sz="2800" b="1" kern="1200" dirty="0">
            <a:effectLst>
              <a:glow rad="190500">
                <a:srgbClr val="002060"/>
              </a:glow>
            </a:effectLst>
            <a:latin typeface="+mn-lt"/>
            <a:ea typeface="+mn-ea"/>
            <a:cs typeface="+mn-cs"/>
          </a:endParaRPr>
        </a:p>
      </dgm:t>
    </dgm:pt>
    <dgm:pt modelId="{83552E55-21F4-4357-BCC0-792DED47FF3F}" type="parTrans" cxnId="{B6C8B727-4D6E-4AE2-9456-1D4AF44E1F0A}">
      <dgm:prSet/>
      <dgm:spPr/>
      <dgm:t>
        <a:bodyPr/>
        <a:lstStyle/>
        <a:p>
          <a:endParaRPr lang="es-HN" sz="2800" b="1">
            <a:latin typeface="+mn-lt"/>
          </a:endParaRPr>
        </a:p>
      </dgm:t>
    </dgm:pt>
    <dgm:pt modelId="{03AFEF9C-9B57-447C-8188-0A443246DD53}" type="sibTrans" cxnId="{B6C8B727-4D6E-4AE2-9456-1D4AF44E1F0A}">
      <dgm:prSet/>
      <dgm:spPr/>
      <dgm:t>
        <a:bodyPr/>
        <a:lstStyle/>
        <a:p>
          <a:endParaRPr lang="es-HN" sz="2800" b="1">
            <a:latin typeface="+mn-lt"/>
          </a:endParaRPr>
        </a:p>
      </dgm:t>
    </dgm:pt>
    <dgm:pt modelId="{3CA1CA54-524B-4805-963A-15B38F0485F0}">
      <dgm:prSet phldrT="[Texto]" custT="1"/>
      <dgm:spPr/>
      <dgm:t>
        <a:bodyPr/>
        <a:lstStyle/>
        <a:p>
          <a:pPr algn="ctr"/>
          <a:r>
            <a:rPr lang="es-ES" sz="2800" b="1" kern="1200" dirty="0" smtClean="0">
              <a:latin typeface="+mn-lt"/>
            </a:rPr>
            <a:t> </a:t>
          </a:r>
          <a:r>
            <a:rPr lang="es-ES" sz="2800" b="1" kern="1200" dirty="0" smtClean="0"/>
            <a:t> Mercados financieros.</a:t>
          </a:r>
          <a:endParaRPr lang="es-HN" sz="2800" b="1" kern="1200" dirty="0">
            <a:effectLst>
              <a:glow rad="190500">
                <a:srgbClr val="002060"/>
              </a:glow>
            </a:effectLst>
            <a:latin typeface="+mn-lt"/>
            <a:ea typeface="+mn-ea"/>
            <a:cs typeface="+mn-cs"/>
          </a:endParaRPr>
        </a:p>
      </dgm:t>
    </dgm:pt>
    <dgm:pt modelId="{BF51535E-2AE1-4C97-BA8E-DFE1389BAF57}" type="parTrans" cxnId="{8336AA9F-E8EE-4770-8310-EC85407B8F2A}">
      <dgm:prSet/>
      <dgm:spPr/>
      <dgm:t>
        <a:bodyPr/>
        <a:lstStyle/>
        <a:p>
          <a:endParaRPr lang="es-HN" sz="2800" b="1">
            <a:latin typeface="+mn-lt"/>
          </a:endParaRPr>
        </a:p>
      </dgm:t>
    </dgm:pt>
    <dgm:pt modelId="{F8A8325C-97F3-4115-B2EC-F6F3F6C6462E}" type="sibTrans" cxnId="{8336AA9F-E8EE-4770-8310-EC85407B8F2A}">
      <dgm:prSet/>
      <dgm:spPr/>
      <dgm:t>
        <a:bodyPr/>
        <a:lstStyle/>
        <a:p>
          <a:endParaRPr lang="es-HN" sz="2800" b="1">
            <a:latin typeface="+mn-lt"/>
          </a:endParaRPr>
        </a:p>
      </dgm:t>
    </dgm:pt>
    <dgm:pt modelId="{40975EDF-4DF6-47D0-9D0D-157146AF4FBE}" type="pres">
      <dgm:prSet presAssocID="{E1F24081-D6B1-42AA-B9F6-3CE4CE82A120}" presName="Name0" presStyleCnt="0">
        <dgm:presLayoutVars>
          <dgm:chMax val="7"/>
          <dgm:chPref val="7"/>
          <dgm:dir/>
        </dgm:presLayoutVars>
      </dgm:prSet>
      <dgm:spPr/>
      <dgm:t>
        <a:bodyPr/>
        <a:lstStyle/>
        <a:p>
          <a:endParaRPr lang="es-ES"/>
        </a:p>
      </dgm:t>
    </dgm:pt>
    <dgm:pt modelId="{E368431B-9E45-42E9-931F-A3A992BCC606}" type="pres">
      <dgm:prSet presAssocID="{E1F24081-D6B1-42AA-B9F6-3CE4CE82A120}" presName="Name1" presStyleCnt="0"/>
      <dgm:spPr/>
    </dgm:pt>
    <dgm:pt modelId="{67AF723F-BEDA-4AD4-A514-AA0DE2E0C678}" type="pres">
      <dgm:prSet presAssocID="{E1F24081-D6B1-42AA-B9F6-3CE4CE82A120}" presName="cycle" presStyleCnt="0"/>
      <dgm:spPr/>
    </dgm:pt>
    <dgm:pt modelId="{D25CC156-47D3-4481-862C-05D84FCBD616}" type="pres">
      <dgm:prSet presAssocID="{E1F24081-D6B1-42AA-B9F6-3CE4CE82A120}" presName="srcNode" presStyleLbl="node1" presStyleIdx="0" presStyleCnt="3"/>
      <dgm:spPr/>
    </dgm:pt>
    <dgm:pt modelId="{D3B42E51-505F-406E-9769-7EEA301191B6}" type="pres">
      <dgm:prSet presAssocID="{E1F24081-D6B1-42AA-B9F6-3CE4CE82A120}" presName="conn" presStyleLbl="parChTrans1D2" presStyleIdx="0" presStyleCnt="1" custLinFactNeighborX="-24971"/>
      <dgm:spPr/>
      <dgm:t>
        <a:bodyPr/>
        <a:lstStyle/>
        <a:p>
          <a:endParaRPr lang="es-ES"/>
        </a:p>
      </dgm:t>
    </dgm:pt>
    <dgm:pt modelId="{A277ABDC-23C0-41A3-A1BA-340D996881DE}" type="pres">
      <dgm:prSet presAssocID="{E1F24081-D6B1-42AA-B9F6-3CE4CE82A120}" presName="extraNode" presStyleLbl="node1" presStyleIdx="0" presStyleCnt="3"/>
      <dgm:spPr/>
    </dgm:pt>
    <dgm:pt modelId="{0E22DE12-39DF-44E2-9E91-8D6EBED654A5}" type="pres">
      <dgm:prSet presAssocID="{E1F24081-D6B1-42AA-B9F6-3CE4CE82A120}" presName="dstNode" presStyleLbl="node1" presStyleIdx="0" presStyleCnt="3"/>
      <dgm:spPr/>
    </dgm:pt>
    <dgm:pt modelId="{352F9124-8957-483D-959E-8615F647C639}" type="pres">
      <dgm:prSet presAssocID="{C40DA45E-02A1-420E-9653-7835B5DE4617}" presName="text_1" presStyleLbl="node1" presStyleIdx="0" presStyleCnt="3" custScaleY="138372">
        <dgm:presLayoutVars>
          <dgm:bulletEnabled val="1"/>
        </dgm:presLayoutVars>
      </dgm:prSet>
      <dgm:spPr/>
      <dgm:t>
        <a:bodyPr/>
        <a:lstStyle/>
        <a:p>
          <a:endParaRPr lang="es-HN"/>
        </a:p>
      </dgm:t>
    </dgm:pt>
    <dgm:pt modelId="{066317D7-B938-47A8-A7A3-F8079A2C1D27}" type="pres">
      <dgm:prSet presAssocID="{C40DA45E-02A1-420E-9653-7835B5DE4617}" presName="accent_1" presStyleCnt="0"/>
      <dgm:spPr/>
    </dgm:pt>
    <dgm:pt modelId="{98DB4950-0A27-44A8-952D-329D0B949A1C}" type="pres">
      <dgm:prSet presAssocID="{C40DA45E-02A1-420E-9653-7835B5DE4617}" presName="accentRepeatNode" presStyleLbl="solidFgAcc1" presStyleIdx="0" presStyleCnt="3" custScaleX="123628" custScaleY="76234"/>
      <dgm:spPr/>
    </dgm:pt>
    <dgm:pt modelId="{839A5D95-332E-445F-9E6F-47D5E81B1B18}" type="pres">
      <dgm:prSet presAssocID="{1F4D5708-0029-4F3A-9752-CA1A7EE5718D}" presName="text_2" presStyleLbl="node1" presStyleIdx="1" presStyleCnt="3">
        <dgm:presLayoutVars>
          <dgm:bulletEnabled val="1"/>
        </dgm:presLayoutVars>
      </dgm:prSet>
      <dgm:spPr/>
      <dgm:t>
        <a:bodyPr/>
        <a:lstStyle/>
        <a:p>
          <a:endParaRPr lang="es-HN"/>
        </a:p>
      </dgm:t>
    </dgm:pt>
    <dgm:pt modelId="{6E231024-5B14-46A2-B9E1-C9AC6E544C94}" type="pres">
      <dgm:prSet presAssocID="{1F4D5708-0029-4F3A-9752-CA1A7EE5718D}" presName="accent_2" presStyleCnt="0"/>
      <dgm:spPr/>
    </dgm:pt>
    <dgm:pt modelId="{2AA5A283-169E-4CF0-A6BC-132B6B821F0E}" type="pres">
      <dgm:prSet presAssocID="{1F4D5708-0029-4F3A-9752-CA1A7EE5718D}" presName="accentRepeatNode" presStyleLbl="solidFgAcc1" presStyleIdx="1" presStyleCnt="3" custScaleX="142353" custScaleY="81390"/>
      <dgm:spPr/>
    </dgm:pt>
    <dgm:pt modelId="{FBFBBCAA-D638-4518-A2CC-5CF33A08C647}" type="pres">
      <dgm:prSet presAssocID="{3CA1CA54-524B-4805-963A-15B38F0485F0}" presName="text_3" presStyleLbl="node1" presStyleIdx="2" presStyleCnt="3" custLinFactNeighborX="303">
        <dgm:presLayoutVars>
          <dgm:bulletEnabled val="1"/>
        </dgm:presLayoutVars>
      </dgm:prSet>
      <dgm:spPr/>
      <dgm:t>
        <a:bodyPr/>
        <a:lstStyle/>
        <a:p>
          <a:endParaRPr lang="es-HN"/>
        </a:p>
      </dgm:t>
    </dgm:pt>
    <dgm:pt modelId="{78CAB136-7A49-459D-BF47-04299ACFEB3D}" type="pres">
      <dgm:prSet presAssocID="{3CA1CA54-524B-4805-963A-15B38F0485F0}" presName="accent_3" presStyleCnt="0"/>
      <dgm:spPr/>
    </dgm:pt>
    <dgm:pt modelId="{DDB6D284-AF75-4121-AC9D-41836F3AE5D0}" type="pres">
      <dgm:prSet presAssocID="{3CA1CA54-524B-4805-963A-15B38F0485F0}" presName="accentRepeatNode" presStyleLbl="solidFgAcc1" presStyleIdx="2" presStyleCnt="3" custScaleX="117909" custScaleY="74917"/>
      <dgm:spPr/>
    </dgm:pt>
  </dgm:ptLst>
  <dgm:cxnLst>
    <dgm:cxn modelId="{C12DC37D-8207-401A-BFFF-A9EBE7C28672}" type="presOf" srcId="{E1F24081-D6B1-42AA-B9F6-3CE4CE82A120}" destId="{40975EDF-4DF6-47D0-9D0D-157146AF4FBE}" srcOrd="0" destOrd="0" presId="urn:microsoft.com/office/officeart/2008/layout/VerticalCurvedList"/>
    <dgm:cxn modelId="{B6C8B727-4D6E-4AE2-9456-1D4AF44E1F0A}" srcId="{E1F24081-D6B1-42AA-B9F6-3CE4CE82A120}" destId="{1F4D5708-0029-4F3A-9752-CA1A7EE5718D}" srcOrd="1" destOrd="0" parTransId="{83552E55-21F4-4357-BCC0-792DED47FF3F}" sibTransId="{03AFEF9C-9B57-447C-8188-0A443246DD53}"/>
    <dgm:cxn modelId="{11426932-23E0-4BB3-96B9-97E42A6DD19C}" type="presOf" srcId="{F4819A5A-ABD6-49AB-9046-E88CEF1D5C07}" destId="{D3B42E51-505F-406E-9769-7EEA301191B6}" srcOrd="0" destOrd="0" presId="urn:microsoft.com/office/officeart/2008/layout/VerticalCurvedList"/>
    <dgm:cxn modelId="{8336AA9F-E8EE-4770-8310-EC85407B8F2A}" srcId="{E1F24081-D6B1-42AA-B9F6-3CE4CE82A120}" destId="{3CA1CA54-524B-4805-963A-15B38F0485F0}" srcOrd="2" destOrd="0" parTransId="{BF51535E-2AE1-4C97-BA8E-DFE1389BAF57}" sibTransId="{F8A8325C-97F3-4115-B2EC-F6F3F6C6462E}"/>
    <dgm:cxn modelId="{6FD17609-2F4D-4B11-9A57-5FF2F31B9C5D}" srcId="{E1F24081-D6B1-42AA-B9F6-3CE4CE82A120}" destId="{C40DA45E-02A1-420E-9653-7835B5DE4617}" srcOrd="0" destOrd="0" parTransId="{44235DAB-94D6-44AF-B57E-59102D43CEBB}" sibTransId="{F4819A5A-ABD6-49AB-9046-E88CEF1D5C07}"/>
    <dgm:cxn modelId="{615DE7A1-3EF9-4692-8245-188CD7B9AEBA}" type="presOf" srcId="{3CA1CA54-524B-4805-963A-15B38F0485F0}" destId="{FBFBBCAA-D638-4518-A2CC-5CF33A08C647}" srcOrd="0" destOrd="0" presId="urn:microsoft.com/office/officeart/2008/layout/VerticalCurvedList"/>
    <dgm:cxn modelId="{F9D73444-4BE3-49E4-B72E-DD0B9D217F10}" type="presOf" srcId="{1F4D5708-0029-4F3A-9752-CA1A7EE5718D}" destId="{839A5D95-332E-445F-9E6F-47D5E81B1B18}" srcOrd="0" destOrd="0" presId="urn:microsoft.com/office/officeart/2008/layout/VerticalCurvedList"/>
    <dgm:cxn modelId="{BAC87C1D-FB6E-49AF-A34C-39FF4C605477}" type="presOf" srcId="{C40DA45E-02A1-420E-9653-7835B5DE4617}" destId="{352F9124-8957-483D-959E-8615F647C639}" srcOrd="0" destOrd="0" presId="urn:microsoft.com/office/officeart/2008/layout/VerticalCurvedList"/>
    <dgm:cxn modelId="{64D7405A-2E78-42C8-B0B2-54DDD223B9A3}" type="presParOf" srcId="{40975EDF-4DF6-47D0-9D0D-157146AF4FBE}" destId="{E368431B-9E45-42E9-931F-A3A992BCC606}" srcOrd="0" destOrd="0" presId="urn:microsoft.com/office/officeart/2008/layout/VerticalCurvedList"/>
    <dgm:cxn modelId="{50858C90-FDB4-41A6-AC73-DD6AEBBE2B54}" type="presParOf" srcId="{E368431B-9E45-42E9-931F-A3A992BCC606}" destId="{67AF723F-BEDA-4AD4-A514-AA0DE2E0C678}" srcOrd="0" destOrd="0" presId="urn:microsoft.com/office/officeart/2008/layout/VerticalCurvedList"/>
    <dgm:cxn modelId="{48F20CD3-A837-4B26-BFC7-CAA6E786B4B8}" type="presParOf" srcId="{67AF723F-BEDA-4AD4-A514-AA0DE2E0C678}" destId="{D25CC156-47D3-4481-862C-05D84FCBD616}" srcOrd="0" destOrd="0" presId="urn:microsoft.com/office/officeart/2008/layout/VerticalCurvedList"/>
    <dgm:cxn modelId="{7E2E7B63-5305-4ADA-9903-0212FA9F53F9}" type="presParOf" srcId="{67AF723F-BEDA-4AD4-A514-AA0DE2E0C678}" destId="{D3B42E51-505F-406E-9769-7EEA301191B6}" srcOrd="1" destOrd="0" presId="urn:microsoft.com/office/officeart/2008/layout/VerticalCurvedList"/>
    <dgm:cxn modelId="{B4102038-9310-4B31-8802-8F2F8DE053CF}" type="presParOf" srcId="{67AF723F-BEDA-4AD4-A514-AA0DE2E0C678}" destId="{A277ABDC-23C0-41A3-A1BA-340D996881DE}" srcOrd="2" destOrd="0" presId="urn:microsoft.com/office/officeart/2008/layout/VerticalCurvedList"/>
    <dgm:cxn modelId="{C0039E67-D794-4365-8B01-59FB496D5BF8}" type="presParOf" srcId="{67AF723F-BEDA-4AD4-A514-AA0DE2E0C678}" destId="{0E22DE12-39DF-44E2-9E91-8D6EBED654A5}" srcOrd="3" destOrd="0" presId="urn:microsoft.com/office/officeart/2008/layout/VerticalCurvedList"/>
    <dgm:cxn modelId="{B9C6E474-5D4E-43D2-A39A-A0F59B5E5C91}" type="presParOf" srcId="{E368431B-9E45-42E9-931F-A3A992BCC606}" destId="{352F9124-8957-483D-959E-8615F647C639}" srcOrd="1" destOrd="0" presId="urn:microsoft.com/office/officeart/2008/layout/VerticalCurvedList"/>
    <dgm:cxn modelId="{1FAACC0D-831F-4F8A-8AE8-95A129986517}" type="presParOf" srcId="{E368431B-9E45-42E9-931F-A3A992BCC606}" destId="{066317D7-B938-47A8-A7A3-F8079A2C1D27}" srcOrd="2" destOrd="0" presId="urn:microsoft.com/office/officeart/2008/layout/VerticalCurvedList"/>
    <dgm:cxn modelId="{2626E150-3430-4EB1-A510-7C02241665D6}" type="presParOf" srcId="{066317D7-B938-47A8-A7A3-F8079A2C1D27}" destId="{98DB4950-0A27-44A8-952D-329D0B949A1C}" srcOrd="0" destOrd="0" presId="urn:microsoft.com/office/officeart/2008/layout/VerticalCurvedList"/>
    <dgm:cxn modelId="{57890B98-6813-4685-B939-84D0C8FA523F}" type="presParOf" srcId="{E368431B-9E45-42E9-931F-A3A992BCC606}" destId="{839A5D95-332E-445F-9E6F-47D5E81B1B18}" srcOrd="3" destOrd="0" presId="urn:microsoft.com/office/officeart/2008/layout/VerticalCurvedList"/>
    <dgm:cxn modelId="{2E8B22EB-0CBB-4C7C-A36D-FFB01F799753}" type="presParOf" srcId="{E368431B-9E45-42E9-931F-A3A992BCC606}" destId="{6E231024-5B14-46A2-B9E1-C9AC6E544C94}" srcOrd="4" destOrd="0" presId="urn:microsoft.com/office/officeart/2008/layout/VerticalCurvedList"/>
    <dgm:cxn modelId="{AD9087D6-E49E-4A96-9D5B-1EC169F62124}" type="presParOf" srcId="{6E231024-5B14-46A2-B9E1-C9AC6E544C94}" destId="{2AA5A283-169E-4CF0-A6BC-132B6B821F0E}" srcOrd="0" destOrd="0" presId="urn:microsoft.com/office/officeart/2008/layout/VerticalCurvedList"/>
    <dgm:cxn modelId="{E95E2949-669A-41B8-9636-4E02D63E8FC9}" type="presParOf" srcId="{E368431B-9E45-42E9-931F-A3A992BCC606}" destId="{FBFBBCAA-D638-4518-A2CC-5CF33A08C647}" srcOrd="5" destOrd="0" presId="urn:microsoft.com/office/officeart/2008/layout/VerticalCurvedList"/>
    <dgm:cxn modelId="{37E22E14-59D6-4690-8D04-8D1B2AEA7585}" type="presParOf" srcId="{E368431B-9E45-42E9-931F-A3A992BCC606}" destId="{78CAB136-7A49-459D-BF47-04299ACFEB3D}" srcOrd="6" destOrd="0" presId="urn:microsoft.com/office/officeart/2008/layout/VerticalCurvedList"/>
    <dgm:cxn modelId="{EC45A5B9-07B2-415E-BAA6-7F7DDC09B95D}" type="presParOf" srcId="{78CAB136-7A49-459D-BF47-04299ACFEB3D}" destId="{DDB6D284-AF75-4121-AC9D-41836F3AE5D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B42E51-505F-406E-9769-7EEA301191B6}">
      <dsp:nvSpPr>
        <dsp:cNvPr id="0" name=""/>
        <dsp:cNvSpPr/>
      </dsp:nvSpPr>
      <dsp:spPr>
        <a:xfrm>
          <a:off x="-6363788" y="-986579"/>
          <a:ext cx="7677692" cy="7677692"/>
        </a:xfrm>
        <a:prstGeom prst="blockArc">
          <a:avLst>
            <a:gd name="adj1" fmla="val 18900000"/>
            <a:gd name="adj2" fmla="val 2700000"/>
            <a:gd name="adj3" fmla="val 281"/>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52F9124-8957-483D-959E-8615F647C639}">
      <dsp:nvSpPr>
        <dsp:cNvPr id="0" name=""/>
        <dsp:cNvSpPr/>
      </dsp:nvSpPr>
      <dsp:spPr>
        <a:xfrm>
          <a:off x="876030" y="351558"/>
          <a:ext cx="7381948" cy="157869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05595" tIns="71120" rIns="71120" bIns="71120" numCol="1" spcCol="1270" anchor="ctr" anchorCtr="0">
          <a:noAutofit/>
        </a:bodyPr>
        <a:lstStyle/>
        <a:p>
          <a:pPr lvl="0" algn="ctr" defTabSz="1244600">
            <a:lnSpc>
              <a:spcPct val="90000"/>
            </a:lnSpc>
            <a:spcBef>
              <a:spcPct val="0"/>
            </a:spcBef>
            <a:spcAft>
              <a:spcPct val="35000"/>
            </a:spcAft>
          </a:pPr>
          <a:r>
            <a:rPr lang="es-ES" sz="2800" b="1" kern="1200" dirty="0" smtClean="0">
              <a:latin typeface="+mn-lt"/>
            </a:rPr>
            <a:t>  </a:t>
          </a:r>
          <a:r>
            <a:rPr lang="es-ES" sz="2800" b="1" kern="1200" dirty="0" smtClean="0"/>
            <a:t>Instituciones financieras bancarias</a:t>
          </a:r>
          <a:endParaRPr lang="es-HN" sz="2800" b="1" kern="1200" dirty="0">
            <a:effectLst>
              <a:glow rad="190500">
                <a:srgbClr val="002060"/>
              </a:glow>
            </a:effectLst>
            <a:latin typeface="+mn-lt"/>
            <a:ea typeface="+mn-ea"/>
            <a:cs typeface="+mn-cs"/>
          </a:endParaRPr>
        </a:p>
      </dsp:txBody>
      <dsp:txXfrm>
        <a:off x="876030" y="351558"/>
        <a:ext cx="7381948" cy="1578695"/>
      </dsp:txXfrm>
    </dsp:sp>
    <dsp:sp modelId="{98DB4950-0A27-44A8-952D-329D0B949A1C}">
      <dsp:nvSpPr>
        <dsp:cNvPr id="0" name=""/>
        <dsp:cNvSpPr/>
      </dsp:nvSpPr>
      <dsp:spPr>
        <a:xfrm>
          <a:off x="-5519" y="597307"/>
          <a:ext cx="1763100" cy="1087198"/>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39A5D95-332E-445F-9E6F-47D5E81B1B18}">
      <dsp:nvSpPr>
        <dsp:cNvPr id="0" name=""/>
        <dsp:cNvSpPr/>
      </dsp:nvSpPr>
      <dsp:spPr>
        <a:xfrm>
          <a:off x="1290750" y="2281813"/>
          <a:ext cx="6967228" cy="114090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05595" tIns="71120" rIns="71120" bIns="71120" numCol="1" spcCol="1270" anchor="ctr" anchorCtr="0">
          <a:noAutofit/>
        </a:bodyPr>
        <a:lstStyle/>
        <a:p>
          <a:pPr lvl="0" algn="ctr" defTabSz="1244600">
            <a:lnSpc>
              <a:spcPct val="90000"/>
            </a:lnSpc>
            <a:spcBef>
              <a:spcPct val="0"/>
            </a:spcBef>
            <a:spcAft>
              <a:spcPct val="35000"/>
            </a:spcAft>
          </a:pPr>
          <a:r>
            <a:rPr lang="es-ES" sz="2800" b="1" kern="1200" dirty="0" smtClean="0"/>
            <a:t>   Instituciones financieras no Bancarias</a:t>
          </a:r>
          <a:endParaRPr lang="es-HN" sz="2800" b="1" kern="1200" dirty="0">
            <a:effectLst>
              <a:glow rad="190500">
                <a:srgbClr val="002060"/>
              </a:glow>
            </a:effectLst>
            <a:latin typeface="+mn-lt"/>
            <a:ea typeface="+mn-ea"/>
            <a:cs typeface="+mn-cs"/>
          </a:endParaRPr>
        </a:p>
      </dsp:txBody>
      <dsp:txXfrm>
        <a:off x="1290750" y="2281813"/>
        <a:ext cx="6967228" cy="1140906"/>
      </dsp:txXfrm>
    </dsp:sp>
    <dsp:sp modelId="{2AA5A283-169E-4CF0-A6BC-132B6B821F0E}">
      <dsp:nvSpPr>
        <dsp:cNvPr id="0" name=""/>
        <dsp:cNvSpPr/>
      </dsp:nvSpPr>
      <dsp:spPr>
        <a:xfrm>
          <a:off x="275678" y="2271901"/>
          <a:ext cx="2030143" cy="1160729"/>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BFBBCAA-D638-4518-A2CC-5CF33A08C647}">
      <dsp:nvSpPr>
        <dsp:cNvPr id="0" name=""/>
        <dsp:cNvSpPr/>
      </dsp:nvSpPr>
      <dsp:spPr>
        <a:xfrm>
          <a:off x="876030" y="3993173"/>
          <a:ext cx="7381948" cy="114090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05595" tIns="71120" rIns="71120" bIns="71120" numCol="1" spcCol="1270" anchor="ctr" anchorCtr="0">
          <a:noAutofit/>
        </a:bodyPr>
        <a:lstStyle/>
        <a:p>
          <a:pPr lvl="0" algn="ctr" defTabSz="1244600">
            <a:lnSpc>
              <a:spcPct val="90000"/>
            </a:lnSpc>
            <a:spcBef>
              <a:spcPct val="0"/>
            </a:spcBef>
            <a:spcAft>
              <a:spcPct val="35000"/>
            </a:spcAft>
          </a:pPr>
          <a:r>
            <a:rPr lang="es-ES" sz="2800" b="1" kern="1200" dirty="0" smtClean="0">
              <a:latin typeface="+mn-lt"/>
            </a:rPr>
            <a:t> </a:t>
          </a:r>
          <a:r>
            <a:rPr lang="es-ES" sz="2800" b="1" kern="1200" dirty="0" smtClean="0"/>
            <a:t> Mercados financieros.</a:t>
          </a:r>
          <a:endParaRPr lang="es-HN" sz="2800" b="1" kern="1200" dirty="0">
            <a:effectLst>
              <a:glow rad="190500">
                <a:srgbClr val="002060"/>
              </a:glow>
            </a:effectLst>
            <a:latin typeface="+mn-lt"/>
            <a:ea typeface="+mn-ea"/>
            <a:cs typeface="+mn-cs"/>
          </a:endParaRPr>
        </a:p>
      </dsp:txBody>
      <dsp:txXfrm>
        <a:off x="876030" y="3993173"/>
        <a:ext cx="7381948" cy="1140906"/>
      </dsp:txXfrm>
    </dsp:sp>
    <dsp:sp modelId="{DDB6D284-AF75-4121-AC9D-41836F3AE5D0}">
      <dsp:nvSpPr>
        <dsp:cNvPr id="0" name=""/>
        <dsp:cNvSpPr/>
      </dsp:nvSpPr>
      <dsp:spPr>
        <a:xfrm>
          <a:off x="35261" y="4029418"/>
          <a:ext cx="1681539" cy="1068416"/>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C1F9A0-43BC-4E45-B791-E33D5B2FDDB6}" type="datetimeFigureOut">
              <a:rPr lang="es-ES" smtClean="0"/>
              <a:t>03/03/2026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538546-05A4-4A1F-B0E0-F75A5E1F2780}" type="slidenum">
              <a:rPr lang="es-ES" smtClean="0"/>
              <a:t>‹Nº›</a:t>
            </a:fld>
            <a:endParaRPr lang="es-ES"/>
          </a:p>
        </p:txBody>
      </p:sp>
    </p:spTree>
    <p:extLst>
      <p:ext uri="{BB962C8B-B14F-4D97-AF65-F5344CB8AC3E}">
        <p14:creationId xmlns:p14="http://schemas.microsoft.com/office/powerpoint/2010/main" val="1845139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B538546-05A4-4A1F-B0E0-F75A5E1F2780}" type="slidenum">
              <a:rPr lang="es-ES" smtClean="0"/>
              <a:t>1</a:t>
            </a:fld>
            <a:endParaRPr lang="es-ES"/>
          </a:p>
        </p:txBody>
      </p:sp>
    </p:spTree>
    <p:extLst>
      <p:ext uri="{BB962C8B-B14F-4D97-AF65-F5344CB8AC3E}">
        <p14:creationId xmlns:p14="http://schemas.microsoft.com/office/powerpoint/2010/main" val="3596968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B538546-05A4-4A1F-B0E0-F75A5E1F2780}" type="slidenum">
              <a:rPr lang="es-ES" smtClean="0"/>
              <a:t>2</a:t>
            </a:fld>
            <a:endParaRPr lang="es-ES" dirty="0"/>
          </a:p>
        </p:txBody>
      </p:sp>
    </p:spTree>
    <p:extLst>
      <p:ext uri="{BB962C8B-B14F-4D97-AF65-F5344CB8AC3E}">
        <p14:creationId xmlns:p14="http://schemas.microsoft.com/office/powerpoint/2010/main" val="1733804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En la práctica, los agentes económicos, tanto excedentarios como deficitarios,</a:t>
            </a:r>
          </a:p>
          <a:p>
            <a:r>
              <a:rPr lang="es-ES" dirty="0" smtClean="0"/>
              <a:t>están representados por las familias, las empresas, las instancias</a:t>
            </a:r>
          </a:p>
          <a:p>
            <a:r>
              <a:rPr lang="es-ES" dirty="0" smtClean="0"/>
              <a:t>de gobierno a diferentes niveles de dirección, unidades presupuestadas,</a:t>
            </a:r>
          </a:p>
          <a:p>
            <a:r>
              <a:rPr lang="es-ES" dirty="0" smtClean="0"/>
              <a:t>organizaciones políticas, de masas, profesionales y otras.</a:t>
            </a:r>
            <a:endParaRPr lang="es-ES" dirty="0"/>
          </a:p>
        </p:txBody>
      </p:sp>
      <p:sp>
        <p:nvSpPr>
          <p:cNvPr id="4" name="Marcador de número de diapositiva 3"/>
          <p:cNvSpPr>
            <a:spLocks noGrp="1"/>
          </p:cNvSpPr>
          <p:nvPr>
            <p:ph type="sldNum" sz="quarter" idx="10"/>
          </p:nvPr>
        </p:nvSpPr>
        <p:spPr/>
        <p:txBody>
          <a:bodyPr/>
          <a:lstStyle/>
          <a:p>
            <a:fld id="{2B538546-05A4-4A1F-B0E0-F75A5E1F2780}" type="slidenum">
              <a:rPr lang="es-ES" smtClean="0"/>
              <a:t>10</a:t>
            </a:fld>
            <a:endParaRPr lang="es-ES"/>
          </a:p>
        </p:txBody>
      </p:sp>
    </p:spTree>
    <p:extLst>
      <p:ext uri="{BB962C8B-B14F-4D97-AF65-F5344CB8AC3E}">
        <p14:creationId xmlns:p14="http://schemas.microsoft.com/office/powerpoint/2010/main" val="2169644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B538546-05A4-4A1F-B0E0-F75A5E1F2780}" type="slidenum">
              <a:rPr lang="es-ES" smtClean="0"/>
              <a:t>11</a:t>
            </a:fld>
            <a:endParaRPr lang="es-ES"/>
          </a:p>
        </p:txBody>
      </p:sp>
    </p:spTree>
    <p:extLst>
      <p:ext uri="{BB962C8B-B14F-4D97-AF65-F5344CB8AC3E}">
        <p14:creationId xmlns:p14="http://schemas.microsoft.com/office/powerpoint/2010/main" val="169500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Corredores, Comisionistas, Agentes Mediadores que </a:t>
            </a:r>
            <a:r>
              <a:rPr lang="es-ES" sz="1200" b="1" kern="1200" dirty="0" smtClean="0">
                <a:solidFill>
                  <a:schemeClr val="tx1"/>
                </a:solidFill>
                <a:effectLst/>
                <a:latin typeface="+mn-lt"/>
                <a:ea typeface="+mn-ea"/>
                <a:cs typeface="+mn-cs"/>
              </a:rPr>
              <a:t>No transforma, solo median</a:t>
            </a:r>
            <a:endParaRPr lang="es-ES" sz="1200" kern="1200" dirty="0" smtClean="0">
              <a:solidFill>
                <a:schemeClr val="tx1"/>
              </a:solidFill>
              <a:effectLst/>
              <a:latin typeface="+mn-lt"/>
              <a:ea typeface="+mn-ea"/>
              <a:cs typeface="+mn-cs"/>
            </a:endParaRPr>
          </a:p>
          <a:p>
            <a:pPr lvl="0"/>
            <a:endParaRPr lang="es-ES" sz="120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2B538546-05A4-4A1F-B0E0-F75A5E1F2780}" type="slidenum">
              <a:rPr lang="es-ES" smtClean="0"/>
              <a:t>12</a:t>
            </a:fld>
            <a:endParaRPr lang="es-ES"/>
          </a:p>
        </p:txBody>
      </p:sp>
    </p:spTree>
    <p:extLst>
      <p:ext uri="{BB962C8B-B14F-4D97-AF65-F5344CB8AC3E}">
        <p14:creationId xmlns:p14="http://schemas.microsoft.com/office/powerpoint/2010/main" val="6300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B538546-05A4-4A1F-B0E0-F75A5E1F2780}" type="slidenum">
              <a:rPr lang="es-ES" smtClean="0"/>
              <a:t>13</a:t>
            </a:fld>
            <a:endParaRPr lang="es-ES"/>
          </a:p>
        </p:txBody>
      </p:sp>
    </p:spTree>
    <p:extLst>
      <p:ext uri="{BB962C8B-B14F-4D97-AF65-F5344CB8AC3E}">
        <p14:creationId xmlns:p14="http://schemas.microsoft.com/office/powerpoint/2010/main" val="2231902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B538546-05A4-4A1F-B0E0-F75A5E1F2780}" type="slidenum">
              <a:rPr lang="es-ES" smtClean="0"/>
              <a:t>18</a:t>
            </a:fld>
            <a:endParaRPr lang="es-ES"/>
          </a:p>
        </p:txBody>
      </p:sp>
    </p:spTree>
    <p:extLst>
      <p:ext uri="{BB962C8B-B14F-4D97-AF65-F5344CB8AC3E}">
        <p14:creationId xmlns:p14="http://schemas.microsoft.com/office/powerpoint/2010/main" val="24406424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6" name="Rectangle 22"/>
          <p:cNvSpPr>
            <a:spLocks noChangeArrowheads="1"/>
          </p:cNvSpPr>
          <p:nvPr userDrawn="1"/>
        </p:nvSpPr>
        <p:spPr bwMode="auto">
          <a:xfrm>
            <a:off x="0" y="260358"/>
            <a:ext cx="12192000" cy="576263"/>
          </a:xfrm>
          <a:prstGeom prst="rect">
            <a:avLst/>
          </a:prstGeom>
          <a:solidFill>
            <a:srgbClr val="A6A5A4"/>
          </a:solidFill>
          <a:ln w="12700">
            <a:noFill/>
            <a:miter lim="800000"/>
            <a:headEnd/>
            <a:tailEnd/>
          </a:ln>
          <a:effectLst/>
        </p:spPr>
        <p:txBody>
          <a:bodyPr wrap="none" anchor="ctr"/>
          <a:lstStyle/>
          <a:p>
            <a:pPr algn="ctr" eaLnBrk="0" hangingPunct="0">
              <a:defRPr/>
            </a:pPr>
            <a:endParaRPr lang="de-DE" sz="1276">
              <a:solidFill>
                <a:srgbClr val="FF0000"/>
              </a:solidFill>
            </a:endParaRPr>
          </a:p>
        </p:txBody>
      </p:sp>
      <p:sp>
        <p:nvSpPr>
          <p:cNvPr id="7" name="Rectangle 20"/>
          <p:cNvSpPr>
            <a:spLocks noChangeArrowheads="1"/>
          </p:cNvSpPr>
          <p:nvPr userDrawn="1"/>
        </p:nvSpPr>
        <p:spPr bwMode="auto">
          <a:xfrm>
            <a:off x="0" y="0"/>
            <a:ext cx="12192000" cy="260350"/>
          </a:xfrm>
          <a:prstGeom prst="rect">
            <a:avLst/>
          </a:prstGeom>
          <a:solidFill>
            <a:srgbClr val="086E54"/>
          </a:solidFill>
          <a:ln w="12700">
            <a:noFill/>
            <a:miter lim="800000"/>
            <a:headEnd/>
            <a:tailEnd/>
          </a:ln>
          <a:effectLst/>
        </p:spPr>
        <p:txBody>
          <a:bodyPr wrap="none" anchor="ctr"/>
          <a:lstStyle/>
          <a:p>
            <a:pPr algn="ctr" eaLnBrk="0" hangingPunct="0">
              <a:defRPr/>
            </a:pPr>
            <a:endParaRPr lang="de-DE" sz="1276">
              <a:solidFill>
                <a:srgbClr val="FF0000"/>
              </a:solidFill>
            </a:endParaRPr>
          </a:p>
        </p:txBody>
      </p:sp>
      <p:sp>
        <p:nvSpPr>
          <p:cNvPr id="8" name="Rectangle 26"/>
          <p:cNvSpPr>
            <a:spLocks noChangeArrowheads="1"/>
          </p:cNvSpPr>
          <p:nvPr userDrawn="1"/>
        </p:nvSpPr>
        <p:spPr bwMode="auto">
          <a:xfrm>
            <a:off x="11827937" y="260350"/>
            <a:ext cx="364067" cy="6597650"/>
          </a:xfrm>
          <a:prstGeom prst="rect">
            <a:avLst/>
          </a:prstGeom>
          <a:gradFill rotWithShape="1">
            <a:gsLst>
              <a:gs pos="0">
                <a:srgbClr val="086E54"/>
              </a:gs>
              <a:gs pos="100000">
                <a:srgbClr val="FFFFFF"/>
              </a:gs>
            </a:gsLst>
            <a:lin ang="5400000" scaled="1"/>
          </a:gradFill>
          <a:ln w="12700">
            <a:noFill/>
            <a:miter lim="800000"/>
            <a:headEnd/>
            <a:tailEnd/>
          </a:ln>
          <a:effectLst/>
        </p:spPr>
        <p:txBody>
          <a:bodyPr wrap="none" anchor="ctr"/>
          <a:lstStyle/>
          <a:p>
            <a:pPr eaLnBrk="0" hangingPunct="0">
              <a:defRPr/>
            </a:pPr>
            <a:endParaRPr lang="de-DE" sz="1276">
              <a:solidFill>
                <a:prstClr val="black"/>
              </a:solidFill>
            </a:endParaRPr>
          </a:p>
        </p:txBody>
      </p:sp>
      <p:sp>
        <p:nvSpPr>
          <p:cNvPr id="9" name="Rectangle 12"/>
          <p:cNvSpPr>
            <a:spLocks noChangeArrowheads="1"/>
          </p:cNvSpPr>
          <p:nvPr userDrawn="1"/>
        </p:nvSpPr>
        <p:spPr bwMode="auto">
          <a:xfrm>
            <a:off x="1" y="261938"/>
            <a:ext cx="3962400" cy="1262062"/>
          </a:xfrm>
          <a:prstGeom prst="rect">
            <a:avLst/>
          </a:prstGeom>
          <a:solidFill>
            <a:schemeClr val="bg1"/>
          </a:solidFill>
          <a:ln w="12700">
            <a:noFill/>
            <a:miter lim="800000"/>
            <a:headEnd/>
            <a:tailEnd/>
          </a:ln>
          <a:effectLst/>
        </p:spPr>
        <p:txBody>
          <a:bodyPr wrap="none" lIns="55225" tIns="27613" rIns="55225" bIns="27613" anchor="ctr"/>
          <a:lstStyle/>
          <a:p>
            <a:pPr algn="ctr" eaLnBrk="0" hangingPunct="0">
              <a:defRPr/>
            </a:pPr>
            <a:endParaRPr lang="de-DE" sz="1276">
              <a:solidFill>
                <a:srgbClr val="FF0000"/>
              </a:solidFill>
            </a:endParaRPr>
          </a:p>
        </p:txBody>
      </p:sp>
      <p:sp>
        <p:nvSpPr>
          <p:cNvPr id="10" name="Rectangle 12"/>
          <p:cNvSpPr>
            <a:spLocks noChangeArrowheads="1"/>
          </p:cNvSpPr>
          <p:nvPr userDrawn="1"/>
        </p:nvSpPr>
        <p:spPr bwMode="auto">
          <a:xfrm>
            <a:off x="3947585" y="271463"/>
            <a:ext cx="7888816" cy="1223962"/>
          </a:xfrm>
          <a:prstGeom prst="rect">
            <a:avLst/>
          </a:prstGeom>
          <a:solidFill>
            <a:srgbClr val="A6A5A4"/>
          </a:solidFill>
          <a:ln w="12700">
            <a:noFill/>
            <a:miter lim="800000"/>
            <a:headEnd/>
            <a:tailEnd/>
          </a:ln>
          <a:effectLst/>
        </p:spPr>
        <p:txBody>
          <a:bodyPr wrap="none" lIns="55225" tIns="27613" rIns="55225" bIns="27613" anchor="ctr"/>
          <a:lstStyle/>
          <a:p>
            <a:pPr algn="ctr" eaLnBrk="0" hangingPunct="0">
              <a:defRPr/>
            </a:pPr>
            <a:endParaRPr lang="de-DE" sz="1276">
              <a:solidFill>
                <a:srgbClr val="FF0000"/>
              </a:solidFill>
            </a:endParaRPr>
          </a:p>
        </p:txBody>
      </p:sp>
      <p:sp>
        <p:nvSpPr>
          <p:cNvPr id="11" name="Rectangle 7"/>
          <p:cNvSpPr>
            <a:spLocks noChangeArrowheads="1"/>
          </p:cNvSpPr>
          <p:nvPr userDrawn="1"/>
        </p:nvSpPr>
        <p:spPr bwMode="auto">
          <a:xfrm>
            <a:off x="0" y="0"/>
            <a:ext cx="12192000" cy="260350"/>
          </a:xfrm>
          <a:prstGeom prst="rect">
            <a:avLst/>
          </a:prstGeom>
          <a:solidFill>
            <a:srgbClr val="086E54"/>
          </a:solidFill>
          <a:ln w="12700">
            <a:noFill/>
            <a:miter lim="800000"/>
            <a:headEnd/>
            <a:tailEnd/>
          </a:ln>
          <a:effectLst/>
        </p:spPr>
        <p:txBody>
          <a:bodyPr wrap="none" lIns="55225" tIns="27613" rIns="55225" bIns="27613" anchor="ctr"/>
          <a:lstStyle/>
          <a:p>
            <a:pPr algn="ctr" eaLnBrk="0" hangingPunct="0">
              <a:defRPr/>
            </a:pPr>
            <a:endParaRPr lang="de-DE" sz="1276">
              <a:solidFill>
                <a:srgbClr val="FF0000"/>
              </a:solidFill>
            </a:endParaRPr>
          </a:p>
        </p:txBody>
      </p:sp>
      <p:sp>
        <p:nvSpPr>
          <p:cNvPr id="12" name="Rectangle 15"/>
          <p:cNvSpPr>
            <a:spLocks noChangeArrowheads="1"/>
          </p:cNvSpPr>
          <p:nvPr userDrawn="1"/>
        </p:nvSpPr>
        <p:spPr bwMode="auto">
          <a:xfrm>
            <a:off x="11855452" y="260350"/>
            <a:ext cx="336549" cy="6597650"/>
          </a:xfrm>
          <a:prstGeom prst="rect">
            <a:avLst/>
          </a:prstGeom>
          <a:gradFill rotWithShape="1">
            <a:gsLst>
              <a:gs pos="0">
                <a:srgbClr val="086E54"/>
              </a:gs>
              <a:gs pos="100000">
                <a:srgbClr val="FFFFFF"/>
              </a:gs>
            </a:gsLst>
            <a:lin ang="5400000" scaled="1"/>
          </a:gradFill>
          <a:ln w="12700">
            <a:noFill/>
            <a:miter lim="800000"/>
            <a:headEnd/>
            <a:tailEnd/>
          </a:ln>
          <a:effectLst/>
        </p:spPr>
        <p:txBody>
          <a:bodyPr wrap="none" lIns="55225" tIns="27613" rIns="55225" bIns="27613" anchor="ctr"/>
          <a:lstStyle/>
          <a:p>
            <a:pPr eaLnBrk="0" hangingPunct="0">
              <a:defRPr/>
            </a:pPr>
            <a:endParaRPr lang="de-DE" sz="1276">
              <a:solidFill>
                <a:prstClr val="black"/>
              </a:solidFill>
            </a:endParaRPr>
          </a:p>
        </p:txBody>
      </p:sp>
      <p:pic>
        <p:nvPicPr>
          <p:cNvPr id="13" name="Picture 2" descr="Fi-cujae"/>
          <p:cNvPicPr>
            <a:picLocks noChangeAspect="1" noChangeArrowheads="1"/>
          </p:cNvPicPr>
          <p:nvPr userDrawn="1"/>
        </p:nvPicPr>
        <p:blipFill>
          <a:blip r:embed="rId2" cstate="print"/>
          <a:srcRect/>
          <a:stretch>
            <a:fillRect/>
          </a:stretch>
        </p:blipFill>
        <p:spPr bwMode="auto">
          <a:xfrm>
            <a:off x="230717" y="436563"/>
            <a:ext cx="3505200" cy="1016000"/>
          </a:xfrm>
          <a:prstGeom prst="rect">
            <a:avLst/>
          </a:prstGeom>
          <a:noFill/>
          <a:ln w="9525">
            <a:noFill/>
            <a:miter lim="800000"/>
            <a:headEnd/>
            <a:tailEnd/>
          </a:ln>
        </p:spPr>
      </p:pic>
      <p:pic>
        <p:nvPicPr>
          <p:cNvPr id="14" name="Picture 3"/>
          <p:cNvPicPr>
            <a:picLocks noChangeAspect="1" noChangeArrowheads="1"/>
          </p:cNvPicPr>
          <p:nvPr userDrawn="1"/>
        </p:nvPicPr>
        <p:blipFill>
          <a:blip r:embed="rId3" cstate="print"/>
          <a:srcRect/>
          <a:stretch>
            <a:fillRect/>
          </a:stretch>
        </p:blipFill>
        <p:spPr bwMode="auto">
          <a:xfrm>
            <a:off x="1079500" y="2438408"/>
            <a:ext cx="2078568" cy="1812925"/>
          </a:xfrm>
          <a:prstGeom prst="rect">
            <a:avLst/>
          </a:prstGeom>
          <a:noFill/>
          <a:ln w="9525">
            <a:noFill/>
            <a:miter lim="800000"/>
            <a:headEnd/>
            <a:tailEnd/>
          </a:ln>
        </p:spPr>
      </p:pic>
      <p:sp>
        <p:nvSpPr>
          <p:cNvPr id="2" name="Title 1"/>
          <p:cNvSpPr>
            <a:spLocks noGrp="1"/>
          </p:cNvSpPr>
          <p:nvPr>
            <p:ph type="ctrTitle"/>
          </p:nvPr>
        </p:nvSpPr>
        <p:spPr>
          <a:xfrm>
            <a:off x="3962401" y="2130433"/>
            <a:ext cx="7518400" cy="1470025"/>
          </a:xfrm>
        </p:spPr>
        <p:txBody>
          <a:bodyPr>
            <a:normAutofit/>
          </a:bodyPr>
          <a:lstStyle>
            <a:lvl1pPr algn="ctr">
              <a:defRPr sz="1701" b="1">
                <a:solidFill>
                  <a:schemeClr val="tx2"/>
                </a:solidFill>
                <a:latin typeface="Arial" pitchFamily="34" charset="0"/>
                <a:cs typeface="Arial" pitchFamily="34" charset="0"/>
              </a:defRPr>
            </a:lvl1pPr>
          </a:lstStyle>
          <a:p>
            <a:r>
              <a:rPr lang="es-ES" noProof="0" smtClean="0"/>
              <a:t>Haga clic para modificar el estilo de título del patrón</a:t>
            </a:r>
            <a:endParaRPr lang="es-ES" noProof="0"/>
          </a:p>
        </p:txBody>
      </p:sp>
      <p:sp>
        <p:nvSpPr>
          <p:cNvPr id="3" name="Subtitle 2"/>
          <p:cNvSpPr>
            <a:spLocks noGrp="1"/>
          </p:cNvSpPr>
          <p:nvPr>
            <p:ph type="subTitle" idx="1"/>
          </p:nvPr>
        </p:nvSpPr>
        <p:spPr>
          <a:xfrm>
            <a:off x="3962401" y="3886200"/>
            <a:ext cx="7518400" cy="1219200"/>
          </a:xfrm>
          <a:prstGeom prst="rect">
            <a:avLst/>
          </a:prstGeom>
        </p:spPr>
        <p:txBody>
          <a:bodyPr>
            <a:normAutofit/>
          </a:bodyPr>
          <a:lstStyle>
            <a:lvl1pPr marL="0" indent="0" algn="ctr">
              <a:buNone/>
              <a:defRPr sz="1701">
                <a:solidFill>
                  <a:schemeClr val="tx2"/>
                </a:solidFill>
                <a:latin typeface="Arial" pitchFamily="34" charset="0"/>
                <a:cs typeface="Arial" pitchFamily="34" charset="0"/>
              </a:defRPr>
            </a:lvl1pPr>
            <a:lvl2pPr marL="324006" indent="0" algn="ctr">
              <a:buNone/>
              <a:defRPr>
                <a:solidFill>
                  <a:schemeClr val="tx1">
                    <a:tint val="75000"/>
                  </a:schemeClr>
                </a:solidFill>
              </a:defRPr>
            </a:lvl2pPr>
            <a:lvl3pPr marL="648013" indent="0" algn="ctr">
              <a:buNone/>
              <a:defRPr>
                <a:solidFill>
                  <a:schemeClr val="tx1">
                    <a:tint val="75000"/>
                  </a:schemeClr>
                </a:solidFill>
              </a:defRPr>
            </a:lvl3pPr>
            <a:lvl4pPr marL="972019" indent="0" algn="ctr">
              <a:buNone/>
              <a:defRPr>
                <a:solidFill>
                  <a:schemeClr val="tx1">
                    <a:tint val="75000"/>
                  </a:schemeClr>
                </a:solidFill>
              </a:defRPr>
            </a:lvl4pPr>
            <a:lvl5pPr marL="1296025" indent="0" algn="ctr">
              <a:buNone/>
              <a:defRPr>
                <a:solidFill>
                  <a:schemeClr val="tx1">
                    <a:tint val="75000"/>
                  </a:schemeClr>
                </a:solidFill>
              </a:defRPr>
            </a:lvl5pPr>
            <a:lvl6pPr marL="1620031" indent="0" algn="ctr">
              <a:buNone/>
              <a:defRPr>
                <a:solidFill>
                  <a:schemeClr val="tx1">
                    <a:tint val="75000"/>
                  </a:schemeClr>
                </a:solidFill>
              </a:defRPr>
            </a:lvl6pPr>
            <a:lvl7pPr marL="1944038" indent="0" algn="ctr">
              <a:buNone/>
              <a:defRPr>
                <a:solidFill>
                  <a:schemeClr val="tx1">
                    <a:tint val="75000"/>
                  </a:schemeClr>
                </a:solidFill>
              </a:defRPr>
            </a:lvl7pPr>
            <a:lvl8pPr marL="2268044" indent="0" algn="ctr">
              <a:buNone/>
              <a:defRPr>
                <a:solidFill>
                  <a:schemeClr val="tx1">
                    <a:tint val="75000"/>
                  </a:schemeClr>
                </a:solidFill>
              </a:defRPr>
            </a:lvl8pPr>
            <a:lvl9pPr marL="2592050" indent="0" algn="ctr">
              <a:buNone/>
              <a:defRPr>
                <a:solidFill>
                  <a:schemeClr val="tx1">
                    <a:tint val="75000"/>
                  </a:schemeClr>
                </a:solidFill>
              </a:defRPr>
            </a:lvl9pPr>
          </a:lstStyle>
          <a:p>
            <a:r>
              <a:rPr lang="es-ES" noProof="0" smtClean="0"/>
              <a:t>Haga clic para editar el estilo de subtítulo del patrón</a:t>
            </a:r>
            <a:endParaRPr lang="es-ES" noProof="0"/>
          </a:p>
        </p:txBody>
      </p:sp>
      <p:sp>
        <p:nvSpPr>
          <p:cNvPr id="22" name="Text Placeholder 21"/>
          <p:cNvSpPr>
            <a:spLocks noGrp="1"/>
          </p:cNvSpPr>
          <p:nvPr>
            <p:ph type="body" sz="quarter" idx="12"/>
          </p:nvPr>
        </p:nvSpPr>
        <p:spPr>
          <a:xfrm>
            <a:off x="3962401" y="5715000"/>
            <a:ext cx="7518400" cy="457200"/>
          </a:xfrm>
          <a:prstGeom prst="rect">
            <a:avLst/>
          </a:prstGeom>
        </p:spPr>
        <p:txBody>
          <a:bodyPr vert="horz" lIns="91440" tIns="45720" rIns="91440" bIns="45720" rtlCol="0">
            <a:normAutofit/>
          </a:bodyPr>
          <a:lstStyle>
            <a:lvl1pPr marL="0" marR="0" indent="0" algn="ctr" defTabSz="648013" rtl="0" eaLnBrk="1" fontAlgn="auto" latinLnBrk="0" hangingPunct="1">
              <a:lnSpc>
                <a:spcPct val="100000"/>
              </a:lnSpc>
              <a:spcBef>
                <a:spcPct val="20000"/>
              </a:spcBef>
              <a:spcAft>
                <a:spcPts val="0"/>
              </a:spcAft>
              <a:buClrTx/>
              <a:buSzTx/>
              <a:buFont typeface="Arial" pitchFamily="34" charset="0"/>
              <a:buNone/>
              <a:tabLst/>
              <a:defRPr lang="en-US" sz="1418" kern="1200" dirty="0" smtClean="0">
                <a:solidFill>
                  <a:schemeClr val="tx2"/>
                </a:solidFill>
                <a:latin typeface="Arial" pitchFamily="34" charset="0"/>
                <a:ea typeface="+mn-ea"/>
                <a:cs typeface="Arial" pitchFamily="34" charset="0"/>
              </a:defRPr>
            </a:lvl1pPr>
          </a:lstStyle>
          <a:p>
            <a:pPr lvl="0"/>
            <a:r>
              <a:rPr lang="es-ES" noProof="0" smtClean="0"/>
              <a:t>Editar el estilo de texto del patrón</a:t>
            </a:r>
          </a:p>
          <a:p>
            <a:pPr lvl="1"/>
            <a:r>
              <a:rPr lang="es-ES" noProof="0" smtClean="0"/>
              <a:t>Segundo nivel</a:t>
            </a:r>
          </a:p>
        </p:txBody>
      </p:sp>
      <p:sp>
        <p:nvSpPr>
          <p:cNvPr id="26" name="25 Marcador de texto"/>
          <p:cNvSpPr>
            <a:spLocks noGrp="1"/>
          </p:cNvSpPr>
          <p:nvPr>
            <p:ph type="body" sz="quarter" idx="13"/>
          </p:nvPr>
        </p:nvSpPr>
        <p:spPr>
          <a:xfrm>
            <a:off x="3962401" y="6172200"/>
            <a:ext cx="7518400" cy="457200"/>
          </a:xfrm>
          <a:prstGeom prst="rect">
            <a:avLst/>
          </a:prstGeom>
        </p:spPr>
        <p:txBody>
          <a:bodyPr/>
          <a:lstStyle>
            <a:lvl1pPr algn="ctr">
              <a:buNone/>
              <a:defRPr sz="1418">
                <a:solidFill>
                  <a:schemeClr val="tx2"/>
                </a:solidFill>
                <a:latin typeface="Arial" pitchFamily="34" charset="0"/>
                <a:cs typeface="Arial" pitchFamily="34" charset="0"/>
              </a:defRPr>
            </a:lvl1pPr>
            <a:lvl2pPr>
              <a:defRPr sz="1418">
                <a:solidFill>
                  <a:schemeClr val="tx2"/>
                </a:solidFill>
                <a:latin typeface="Arial" pitchFamily="34" charset="0"/>
                <a:cs typeface="Arial" pitchFamily="34" charset="0"/>
              </a:defRPr>
            </a:lvl2pPr>
            <a:lvl3pPr>
              <a:defRPr sz="1418">
                <a:solidFill>
                  <a:schemeClr val="tx2"/>
                </a:solidFill>
                <a:latin typeface="Arial" pitchFamily="34" charset="0"/>
                <a:cs typeface="Arial" pitchFamily="34" charset="0"/>
              </a:defRPr>
            </a:lvl3pPr>
            <a:lvl4pPr>
              <a:defRPr sz="1418">
                <a:solidFill>
                  <a:schemeClr val="tx2"/>
                </a:solidFill>
                <a:latin typeface="Arial" pitchFamily="34" charset="0"/>
                <a:cs typeface="Arial" pitchFamily="34" charset="0"/>
              </a:defRPr>
            </a:lvl4pPr>
            <a:lvl5pPr>
              <a:defRPr sz="1418">
                <a:solidFill>
                  <a:schemeClr val="tx2"/>
                </a:solidFill>
                <a:latin typeface="Arial" pitchFamily="34" charset="0"/>
                <a:cs typeface="Arial" pitchFamily="34" charset="0"/>
              </a:defRPr>
            </a:lvl5pPr>
          </a:lstStyle>
          <a:p>
            <a:pPr lvl="0"/>
            <a:r>
              <a:rPr lang="es-ES" noProof="0" smtClean="0"/>
              <a:t>Editar el estilo de texto del patrón</a:t>
            </a:r>
          </a:p>
        </p:txBody>
      </p:sp>
    </p:spTree>
    <p:extLst>
      <p:ext uri="{BB962C8B-B14F-4D97-AF65-F5344CB8AC3E}">
        <p14:creationId xmlns:p14="http://schemas.microsoft.com/office/powerpoint/2010/main" val="1683062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Rectangle 22"/>
          <p:cNvSpPr>
            <a:spLocks noChangeArrowheads="1"/>
          </p:cNvSpPr>
          <p:nvPr userDrawn="1"/>
        </p:nvSpPr>
        <p:spPr bwMode="auto">
          <a:xfrm>
            <a:off x="0" y="260358"/>
            <a:ext cx="12192000" cy="576263"/>
          </a:xfrm>
          <a:prstGeom prst="rect">
            <a:avLst/>
          </a:prstGeom>
          <a:solidFill>
            <a:srgbClr val="A6A5A4"/>
          </a:solidFill>
          <a:ln w="12700">
            <a:noFill/>
            <a:miter lim="800000"/>
            <a:headEnd/>
            <a:tailEnd/>
          </a:ln>
          <a:effectLst/>
        </p:spPr>
        <p:txBody>
          <a:bodyPr wrap="none" anchor="ctr"/>
          <a:lstStyle/>
          <a:p>
            <a:pPr algn="ctr" eaLnBrk="0" hangingPunct="0">
              <a:defRPr/>
            </a:pPr>
            <a:endParaRPr lang="de-DE" sz="1276">
              <a:solidFill>
                <a:srgbClr val="FF0000"/>
              </a:solidFill>
            </a:endParaRPr>
          </a:p>
        </p:txBody>
      </p:sp>
      <p:sp>
        <p:nvSpPr>
          <p:cNvPr id="5" name="Rectangle 20"/>
          <p:cNvSpPr>
            <a:spLocks noChangeArrowheads="1"/>
          </p:cNvSpPr>
          <p:nvPr userDrawn="1"/>
        </p:nvSpPr>
        <p:spPr bwMode="auto">
          <a:xfrm>
            <a:off x="0" y="0"/>
            <a:ext cx="12192000" cy="260350"/>
          </a:xfrm>
          <a:prstGeom prst="rect">
            <a:avLst/>
          </a:prstGeom>
          <a:solidFill>
            <a:srgbClr val="086E54"/>
          </a:solidFill>
          <a:ln w="12700">
            <a:noFill/>
            <a:miter lim="800000"/>
            <a:headEnd/>
            <a:tailEnd/>
          </a:ln>
          <a:effectLst/>
        </p:spPr>
        <p:txBody>
          <a:bodyPr wrap="none" anchor="ctr"/>
          <a:lstStyle/>
          <a:p>
            <a:pPr algn="ctr" eaLnBrk="0" hangingPunct="0">
              <a:defRPr/>
            </a:pPr>
            <a:endParaRPr lang="de-DE" sz="1276">
              <a:solidFill>
                <a:srgbClr val="FF0000"/>
              </a:solidFill>
            </a:endParaRPr>
          </a:p>
        </p:txBody>
      </p:sp>
      <p:sp>
        <p:nvSpPr>
          <p:cNvPr id="6" name="Rectangle 26"/>
          <p:cNvSpPr>
            <a:spLocks noChangeArrowheads="1"/>
          </p:cNvSpPr>
          <p:nvPr userDrawn="1"/>
        </p:nvSpPr>
        <p:spPr bwMode="auto">
          <a:xfrm>
            <a:off x="11827937" y="260350"/>
            <a:ext cx="364067" cy="6597650"/>
          </a:xfrm>
          <a:prstGeom prst="rect">
            <a:avLst/>
          </a:prstGeom>
          <a:gradFill rotWithShape="1">
            <a:gsLst>
              <a:gs pos="0">
                <a:srgbClr val="086E54"/>
              </a:gs>
              <a:gs pos="100000">
                <a:srgbClr val="FFFFFF"/>
              </a:gs>
            </a:gsLst>
            <a:lin ang="5400000" scaled="1"/>
          </a:gradFill>
          <a:ln w="12700">
            <a:noFill/>
            <a:miter lim="800000"/>
            <a:headEnd/>
            <a:tailEnd/>
          </a:ln>
          <a:effectLst/>
        </p:spPr>
        <p:txBody>
          <a:bodyPr wrap="none" anchor="ctr"/>
          <a:lstStyle/>
          <a:p>
            <a:pPr eaLnBrk="0" hangingPunct="0">
              <a:defRPr/>
            </a:pPr>
            <a:endParaRPr lang="de-DE" sz="1276">
              <a:solidFill>
                <a:prstClr val="black"/>
              </a:solidFill>
            </a:endParaRPr>
          </a:p>
        </p:txBody>
      </p:sp>
      <p:sp>
        <p:nvSpPr>
          <p:cNvPr id="2" name="Title 1"/>
          <p:cNvSpPr>
            <a:spLocks noGrp="1"/>
          </p:cNvSpPr>
          <p:nvPr>
            <p:ph type="title"/>
          </p:nvPr>
        </p:nvSpPr>
        <p:spPr/>
        <p:txBody>
          <a:bodyPr/>
          <a:lstStyle/>
          <a:p>
            <a:r>
              <a:rPr lang="es-ES" noProof="0" smtClean="0"/>
              <a:t>Haga clic para modificar el estilo de título del patrón</a:t>
            </a:r>
            <a:endParaRPr lang="es-ES" noProof="0" dirty="0"/>
          </a:p>
        </p:txBody>
      </p:sp>
      <p:sp>
        <p:nvSpPr>
          <p:cNvPr id="3" name="Content Placeholder 2"/>
          <p:cNvSpPr>
            <a:spLocks noGrp="1"/>
          </p:cNvSpPr>
          <p:nvPr>
            <p:ph idx="1"/>
          </p:nvPr>
        </p:nvSpPr>
        <p:spPr>
          <a:xfrm>
            <a:off x="609601" y="1295403"/>
            <a:ext cx="10972800" cy="4830763"/>
          </a:xfrm>
          <a:prstGeom prst="rect">
            <a:avLst/>
          </a:prstGeom>
        </p:spPr>
        <p:txBody>
          <a:bodyPr/>
          <a:lstStyle>
            <a:lvl1pPr>
              <a:defRPr sz="1701">
                <a:solidFill>
                  <a:schemeClr val="tx2"/>
                </a:solidFill>
                <a:latin typeface="Arial" pitchFamily="34" charset="0"/>
                <a:cs typeface="Arial" pitchFamily="34" charset="0"/>
              </a:defRPr>
            </a:lvl1pPr>
            <a:lvl2pPr>
              <a:defRPr sz="1701">
                <a:solidFill>
                  <a:schemeClr val="tx2"/>
                </a:solidFill>
                <a:latin typeface="Arial" pitchFamily="34" charset="0"/>
                <a:cs typeface="Arial" pitchFamily="34" charset="0"/>
              </a:defRPr>
            </a:lvl2pPr>
            <a:lvl3pPr>
              <a:defRPr sz="1701">
                <a:solidFill>
                  <a:schemeClr val="tx2"/>
                </a:solidFill>
                <a:latin typeface="Arial" pitchFamily="34" charset="0"/>
                <a:cs typeface="Arial" pitchFamily="34" charset="0"/>
              </a:defRPr>
            </a:lvl3pPr>
            <a:lvl4pPr>
              <a:defRPr sz="1701">
                <a:solidFill>
                  <a:schemeClr val="tx2"/>
                </a:solidFill>
                <a:latin typeface="Arial" pitchFamily="34" charset="0"/>
                <a:cs typeface="Arial" pitchFamily="34" charset="0"/>
              </a:defRPr>
            </a:lvl4pPr>
            <a:lvl5pPr>
              <a:defRPr sz="1701">
                <a:solidFill>
                  <a:schemeClr val="tx2"/>
                </a:solidFill>
                <a:latin typeface="Arial" pitchFamily="34" charset="0"/>
                <a:cs typeface="Arial" pitchFamily="34" charset="0"/>
              </a:defRPr>
            </a:lvl5pPr>
          </a:lstStyle>
          <a:p>
            <a:pPr lvl="0"/>
            <a:r>
              <a:rPr lang="es-ES" noProof="0" smtClean="0"/>
              <a:t>Editar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dirty="0"/>
          </a:p>
        </p:txBody>
      </p:sp>
      <p:sp>
        <p:nvSpPr>
          <p:cNvPr id="7" name="Footer Placeholder 4"/>
          <p:cNvSpPr>
            <a:spLocks noGrp="1"/>
          </p:cNvSpPr>
          <p:nvPr>
            <p:ph type="ftr" sz="quarter" idx="10"/>
          </p:nvPr>
        </p:nvSpPr>
        <p:spPr/>
        <p:txBody>
          <a:bodyPr/>
          <a:lstStyle>
            <a:lvl1pPr>
              <a:defRPr>
                <a:latin typeface="+mj-lt"/>
                <a:cs typeface="+mj-cs"/>
              </a:defRPr>
            </a:lvl1pPr>
          </a:lstStyle>
          <a:p>
            <a:pPr>
              <a:defRPr/>
            </a:pPr>
            <a:r>
              <a:rPr lang="es-ES">
                <a:solidFill>
                  <a:prstClr val="black">
                    <a:tint val="75000"/>
                  </a:prstClr>
                </a:solidFill>
              </a:rPr>
              <a:t>©  [GRADO, NOMBRE Y APELLIDOS]. Centro de Estudios de Técnicas de Dirección, Facultad de Industrial, CUJAE.</a:t>
            </a:r>
          </a:p>
        </p:txBody>
      </p:sp>
      <p:sp>
        <p:nvSpPr>
          <p:cNvPr id="8" name="Slide Number Placeholder 5"/>
          <p:cNvSpPr>
            <a:spLocks noGrp="1"/>
          </p:cNvSpPr>
          <p:nvPr>
            <p:ph type="sldNum" sz="quarter" idx="11"/>
          </p:nvPr>
        </p:nvSpPr>
        <p:spPr/>
        <p:txBody>
          <a:bodyPr/>
          <a:lstStyle>
            <a:lvl1pPr>
              <a:defRPr>
                <a:latin typeface="+mj-lt"/>
                <a:cs typeface="+mj-cs"/>
              </a:defRPr>
            </a:lvl1pPr>
          </a:lstStyle>
          <a:p>
            <a:pPr>
              <a:defRPr/>
            </a:pPr>
            <a:fld id="{933670FB-B4A5-4BCB-801E-3A471D34D423}" type="slidenum">
              <a:rPr lang="en-US">
                <a:solidFill>
                  <a:prstClr val="black">
                    <a:tint val="75000"/>
                  </a:prstClr>
                </a:solidFill>
              </a:rPr>
              <a:pPr>
                <a:defRPr/>
              </a:pPr>
              <a:t>‹Nº›</a:t>
            </a:fld>
            <a:endParaRPr lang="en-US" dirty="0">
              <a:solidFill>
                <a:prstClr val="black">
                  <a:tint val="75000"/>
                </a:prstClr>
              </a:solidFill>
            </a:endParaRPr>
          </a:p>
        </p:txBody>
      </p:sp>
    </p:spTree>
    <p:extLst>
      <p:ext uri="{BB962C8B-B14F-4D97-AF65-F5344CB8AC3E}">
        <p14:creationId xmlns:p14="http://schemas.microsoft.com/office/powerpoint/2010/main" val="1520114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
        <p:nvSpPr>
          <p:cNvPr id="6" name="Rectangle 12"/>
          <p:cNvSpPr>
            <a:spLocks noChangeArrowheads="1"/>
          </p:cNvSpPr>
          <p:nvPr/>
        </p:nvSpPr>
        <p:spPr bwMode="auto">
          <a:xfrm>
            <a:off x="1" y="261938"/>
            <a:ext cx="3962400" cy="1262062"/>
          </a:xfrm>
          <a:prstGeom prst="rect">
            <a:avLst/>
          </a:prstGeom>
          <a:solidFill>
            <a:schemeClr val="bg1"/>
          </a:solidFill>
          <a:ln w="12700">
            <a:noFill/>
            <a:miter lim="800000"/>
            <a:headEnd/>
            <a:tailEnd/>
          </a:ln>
        </p:spPr>
        <p:txBody>
          <a:bodyPr wrap="none" lIns="55225" tIns="27613" rIns="55225" bIns="27613" anchor="ctr"/>
          <a:lstStyle/>
          <a:p>
            <a:pPr algn="ctr" eaLnBrk="0" fontAlgn="base" hangingPunct="0">
              <a:spcBef>
                <a:spcPct val="0"/>
              </a:spcBef>
              <a:spcAft>
                <a:spcPct val="0"/>
              </a:spcAft>
              <a:defRPr/>
            </a:pPr>
            <a:endParaRPr lang="de-DE" sz="709">
              <a:solidFill>
                <a:srgbClr val="FF0000"/>
              </a:solidFill>
              <a:latin typeface="Calibri" pitchFamily="34" charset="0"/>
            </a:endParaRPr>
          </a:p>
        </p:txBody>
      </p:sp>
      <p:sp>
        <p:nvSpPr>
          <p:cNvPr id="7" name="Rectangle 12"/>
          <p:cNvSpPr>
            <a:spLocks noChangeArrowheads="1"/>
          </p:cNvSpPr>
          <p:nvPr/>
        </p:nvSpPr>
        <p:spPr bwMode="auto">
          <a:xfrm>
            <a:off x="3947585" y="271463"/>
            <a:ext cx="7888816" cy="1223962"/>
          </a:xfrm>
          <a:prstGeom prst="rect">
            <a:avLst/>
          </a:prstGeom>
          <a:solidFill>
            <a:srgbClr val="A6A5A4"/>
          </a:solidFill>
          <a:ln w="12700">
            <a:noFill/>
            <a:miter lim="800000"/>
            <a:headEnd/>
            <a:tailEnd/>
          </a:ln>
        </p:spPr>
        <p:txBody>
          <a:bodyPr wrap="none" lIns="55225" tIns="27613" rIns="55225" bIns="27613" anchor="ctr"/>
          <a:lstStyle/>
          <a:p>
            <a:pPr algn="ctr" eaLnBrk="0" fontAlgn="base" hangingPunct="0">
              <a:spcBef>
                <a:spcPct val="0"/>
              </a:spcBef>
              <a:spcAft>
                <a:spcPct val="0"/>
              </a:spcAft>
              <a:defRPr/>
            </a:pPr>
            <a:endParaRPr lang="de-DE" sz="709">
              <a:solidFill>
                <a:srgbClr val="FF0000"/>
              </a:solidFill>
              <a:latin typeface="Calibri" pitchFamily="34" charset="0"/>
            </a:endParaRPr>
          </a:p>
        </p:txBody>
      </p:sp>
      <p:sp>
        <p:nvSpPr>
          <p:cNvPr id="8" name="Rectangle 11"/>
          <p:cNvSpPr>
            <a:spLocks noChangeArrowheads="1"/>
          </p:cNvSpPr>
          <p:nvPr/>
        </p:nvSpPr>
        <p:spPr bwMode="auto">
          <a:xfrm>
            <a:off x="0" y="0"/>
            <a:ext cx="12192000" cy="260350"/>
          </a:xfrm>
          <a:prstGeom prst="rect">
            <a:avLst/>
          </a:prstGeom>
          <a:solidFill>
            <a:srgbClr val="086E54"/>
          </a:solidFill>
          <a:ln w="12700">
            <a:noFill/>
            <a:miter lim="800000"/>
            <a:headEnd/>
            <a:tailEnd/>
          </a:ln>
        </p:spPr>
        <p:txBody>
          <a:bodyPr wrap="none" lIns="55225" tIns="27613" rIns="55225" bIns="27613" anchor="ctr"/>
          <a:lstStyle/>
          <a:p>
            <a:pPr algn="ctr" eaLnBrk="0" fontAlgn="base" hangingPunct="0">
              <a:spcBef>
                <a:spcPct val="0"/>
              </a:spcBef>
              <a:spcAft>
                <a:spcPct val="0"/>
              </a:spcAft>
              <a:defRPr/>
            </a:pPr>
            <a:endParaRPr lang="de-DE" sz="709">
              <a:solidFill>
                <a:srgbClr val="FF0000"/>
              </a:solidFill>
              <a:latin typeface="Calibri" pitchFamily="34" charset="0"/>
            </a:endParaRPr>
          </a:p>
        </p:txBody>
      </p:sp>
      <p:sp>
        <p:nvSpPr>
          <p:cNvPr id="9" name="Rectangle 15"/>
          <p:cNvSpPr>
            <a:spLocks noChangeArrowheads="1"/>
          </p:cNvSpPr>
          <p:nvPr/>
        </p:nvSpPr>
        <p:spPr bwMode="auto">
          <a:xfrm>
            <a:off x="11855452" y="260350"/>
            <a:ext cx="336549" cy="6597650"/>
          </a:xfrm>
          <a:prstGeom prst="rect">
            <a:avLst/>
          </a:prstGeom>
          <a:gradFill rotWithShape="1">
            <a:gsLst>
              <a:gs pos="0">
                <a:srgbClr val="086E54"/>
              </a:gs>
              <a:gs pos="100000">
                <a:srgbClr val="FFFFFF"/>
              </a:gs>
            </a:gsLst>
            <a:lin ang="5400000" scaled="1"/>
          </a:gradFill>
          <a:ln w="12700">
            <a:noFill/>
            <a:miter lim="800000"/>
            <a:headEnd/>
            <a:tailEnd/>
          </a:ln>
        </p:spPr>
        <p:txBody>
          <a:bodyPr wrap="none" lIns="55225" tIns="27613" rIns="55225" bIns="27613" anchor="ctr"/>
          <a:lstStyle/>
          <a:p>
            <a:pPr eaLnBrk="0" fontAlgn="base" hangingPunct="0">
              <a:spcBef>
                <a:spcPct val="0"/>
              </a:spcBef>
              <a:spcAft>
                <a:spcPct val="0"/>
              </a:spcAft>
              <a:defRPr/>
            </a:pPr>
            <a:endParaRPr lang="de-DE" sz="709">
              <a:solidFill>
                <a:prstClr val="black"/>
              </a:solidFill>
              <a:latin typeface="Calibri" pitchFamily="34" charset="0"/>
            </a:endParaRPr>
          </a:p>
        </p:txBody>
      </p:sp>
      <p:pic>
        <p:nvPicPr>
          <p:cNvPr id="10" name="Picture 2" descr="Fi-cujae"/>
          <p:cNvPicPr>
            <a:picLocks noChangeAspect="1" noChangeArrowheads="1"/>
          </p:cNvPicPr>
          <p:nvPr/>
        </p:nvPicPr>
        <p:blipFill>
          <a:blip r:embed="rId2" cstate="print"/>
          <a:srcRect/>
          <a:stretch>
            <a:fillRect/>
          </a:stretch>
        </p:blipFill>
        <p:spPr bwMode="auto">
          <a:xfrm>
            <a:off x="230717" y="436563"/>
            <a:ext cx="3505200" cy="1016000"/>
          </a:xfrm>
          <a:prstGeom prst="rect">
            <a:avLst/>
          </a:prstGeom>
          <a:noFill/>
          <a:ln w="9525">
            <a:noFill/>
            <a:miter lim="800000"/>
            <a:headEnd/>
            <a:tailEnd/>
          </a:ln>
        </p:spPr>
      </p:pic>
      <p:pic>
        <p:nvPicPr>
          <p:cNvPr id="11" name="Picture 3"/>
          <p:cNvPicPr>
            <a:picLocks noChangeAspect="1" noChangeArrowheads="1"/>
          </p:cNvPicPr>
          <p:nvPr/>
        </p:nvPicPr>
        <p:blipFill>
          <a:blip r:embed="rId3" cstate="print"/>
          <a:srcRect/>
          <a:stretch>
            <a:fillRect/>
          </a:stretch>
        </p:blipFill>
        <p:spPr bwMode="auto">
          <a:xfrm>
            <a:off x="1079500" y="2438408"/>
            <a:ext cx="2078568" cy="1812925"/>
          </a:xfrm>
          <a:prstGeom prst="rect">
            <a:avLst/>
          </a:prstGeom>
          <a:noFill/>
          <a:ln w="9525">
            <a:noFill/>
            <a:miter lim="800000"/>
            <a:headEnd/>
            <a:tailEnd/>
          </a:ln>
        </p:spPr>
      </p:pic>
      <p:sp>
        <p:nvSpPr>
          <p:cNvPr id="2" name="Title 1"/>
          <p:cNvSpPr>
            <a:spLocks noGrp="1"/>
          </p:cNvSpPr>
          <p:nvPr>
            <p:ph type="ctrTitle"/>
          </p:nvPr>
        </p:nvSpPr>
        <p:spPr>
          <a:xfrm>
            <a:off x="3962401" y="2130433"/>
            <a:ext cx="7518400" cy="1470025"/>
          </a:xfrm>
        </p:spPr>
        <p:txBody>
          <a:bodyPr>
            <a:normAutofit/>
          </a:bodyPr>
          <a:lstStyle>
            <a:lvl1pPr algn="ctr">
              <a:defRPr sz="1701" b="1">
                <a:solidFill>
                  <a:schemeClr val="tx2"/>
                </a:solidFill>
                <a:latin typeface="Arial" pitchFamily="34" charset="0"/>
                <a:cs typeface="Arial" pitchFamily="34" charset="0"/>
              </a:defRPr>
            </a:lvl1pPr>
          </a:lstStyle>
          <a:p>
            <a:r>
              <a:rPr lang="es-ES" noProof="0" smtClean="0"/>
              <a:t>Haga clic para modificar el estilo de título del patrón</a:t>
            </a:r>
            <a:endParaRPr lang="es-ES" noProof="0"/>
          </a:p>
        </p:txBody>
      </p:sp>
      <p:sp>
        <p:nvSpPr>
          <p:cNvPr id="3" name="Subtitle 2"/>
          <p:cNvSpPr>
            <a:spLocks noGrp="1"/>
          </p:cNvSpPr>
          <p:nvPr>
            <p:ph type="subTitle" idx="1"/>
          </p:nvPr>
        </p:nvSpPr>
        <p:spPr>
          <a:xfrm>
            <a:off x="3962401" y="3886200"/>
            <a:ext cx="7518400" cy="1219200"/>
          </a:xfrm>
          <a:prstGeom prst="rect">
            <a:avLst/>
          </a:prstGeom>
        </p:spPr>
        <p:txBody>
          <a:bodyPr>
            <a:normAutofit/>
          </a:bodyPr>
          <a:lstStyle>
            <a:lvl1pPr marL="0" indent="0" algn="ctr">
              <a:buNone/>
              <a:defRPr sz="1701">
                <a:solidFill>
                  <a:schemeClr val="tx2"/>
                </a:solidFill>
                <a:latin typeface="Arial" pitchFamily="34" charset="0"/>
                <a:cs typeface="Arial" pitchFamily="34" charset="0"/>
              </a:defRPr>
            </a:lvl1pPr>
            <a:lvl2pPr marL="324006" indent="0" algn="ctr">
              <a:buNone/>
              <a:defRPr>
                <a:solidFill>
                  <a:schemeClr val="tx1">
                    <a:tint val="75000"/>
                  </a:schemeClr>
                </a:solidFill>
              </a:defRPr>
            </a:lvl2pPr>
            <a:lvl3pPr marL="648013" indent="0" algn="ctr">
              <a:buNone/>
              <a:defRPr>
                <a:solidFill>
                  <a:schemeClr val="tx1">
                    <a:tint val="75000"/>
                  </a:schemeClr>
                </a:solidFill>
              </a:defRPr>
            </a:lvl3pPr>
            <a:lvl4pPr marL="972019" indent="0" algn="ctr">
              <a:buNone/>
              <a:defRPr>
                <a:solidFill>
                  <a:schemeClr val="tx1">
                    <a:tint val="75000"/>
                  </a:schemeClr>
                </a:solidFill>
              </a:defRPr>
            </a:lvl4pPr>
            <a:lvl5pPr marL="1296025" indent="0" algn="ctr">
              <a:buNone/>
              <a:defRPr>
                <a:solidFill>
                  <a:schemeClr val="tx1">
                    <a:tint val="75000"/>
                  </a:schemeClr>
                </a:solidFill>
              </a:defRPr>
            </a:lvl5pPr>
            <a:lvl6pPr marL="1620031" indent="0" algn="ctr">
              <a:buNone/>
              <a:defRPr>
                <a:solidFill>
                  <a:schemeClr val="tx1">
                    <a:tint val="75000"/>
                  </a:schemeClr>
                </a:solidFill>
              </a:defRPr>
            </a:lvl6pPr>
            <a:lvl7pPr marL="1944038" indent="0" algn="ctr">
              <a:buNone/>
              <a:defRPr>
                <a:solidFill>
                  <a:schemeClr val="tx1">
                    <a:tint val="75000"/>
                  </a:schemeClr>
                </a:solidFill>
              </a:defRPr>
            </a:lvl7pPr>
            <a:lvl8pPr marL="2268044" indent="0" algn="ctr">
              <a:buNone/>
              <a:defRPr>
                <a:solidFill>
                  <a:schemeClr val="tx1">
                    <a:tint val="75000"/>
                  </a:schemeClr>
                </a:solidFill>
              </a:defRPr>
            </a:lvl8pPr>
            <a:lvl9pPr marL="2592050" indent="0" algn="ctr">
              <a:buNone/>
              <a:defRPr>
                <a:solidFill>
                  <a:schemeClr val="tx1">
                    <a:tint val="75000"/>
                  </a:schemeClr>
                </a:solidFill>
              </a:defRPr>
            </a:lvl9pPr>
          </a:lstStyle>
          <a:p>
            <a:r>
              <a:rPr lang="es-ES" noProof="0" smtClean="0"/>
              <a:t>Haga clic para editar el estilo de subtítulo del patrón</a:t>
            </a:r>
            <a:endParaRPr lang="es-ES" noProof="0"/>
          </a:p>
        </p:txBody>
      </p:sp>
      <p:sp>
        <p:nvSpPr>
          <p:cNvPr id="22" name="Text Placeholder 21"/>
          <p:cNvSpPr>
            <a:spLocks noGrp="1"/>
          </p:cNvSpPr>
          <p:nvPr>
            <p:ph type="body" sz="quarter" idx="12"/>
          </p:nvPr>
        </p:nvSpPr>
        <p:spPr>
          <a:xfrm>
            <a:off x="3962401" y="5715000"/>
            <a:ext cx="7518400" cy="457200"/>
          </a:xfrm>
          <a:prstGeom prst="rect">
            <a:avLst/>
          </a:prstGeom>
        </p:spPr>
        <p:txBody>
          <a:bodyPr vert="horz" lIns="91440" tIns="45720" rIns="91440" bIns="45720" rtlCol="0">
            <a:normAutofit/>
          </a:bodyPr>
          <a:lstStyle>
            <a:lvl1pPr marL="0" marR="0" indent="0" algn="ctr" defTabSz="648013" rtl="0" eaLnBrk="1" fontAlgn="auto" latinLnBrk="0" hangingPunct="1">
              <a:lnSpc>
                <a:spcPct val="100000"/>
              </a:lnSpc>
              <a:spcBef>
                <a:spcPct val="20000"/>
              </a:spcBef>
              <a:spcAft>
                <a:spcPts val="0"/>
              </a:spcAft>
              <a:buClrTx/>
              <a:buSzTx/>
              <a:buFont typeface="Arial" pitchFamily="34" charset="0"/>
              <a:buNone/>
              <a:tabLst/>
              <a:defRPr lang="en-US" sz="1418" kern="1200" dirty="0" smtClean="0">
                <a:solidFill>
                  <a:schemeClr val="tx2"/>
                </a:solidFill>
                <a:latin typeface="Arial" pitchFamily="34" charset="0"/>
                <a:ea typeface="+mn-ea"/>
                <a:cs typeface="Arial" pitchFamily="34" charset="0"/>
              </a:defRPr>
            </a:lvl1pPr>
          </a:lstStyle>
          <a:p>
            <a:pPr lvl="0"/>
            <a:r>
              <a:rPr lang="es-ES" noProof="0" smtClean="0"/>
              <a:t>Editar el estilo de texto del patrón</a:t>
            </a:r>
          </a:p>
          <a:p>
            <a:pPr lvl="1"/>
            <a:r>
              <a:rPr lang="es-ES" noProof="0" smtClean="0"/>
              <a:t>Segundo nivel</a:t>
            </a:r>
          </a:p>
        </p:txBody>
      </p:sp>
      <p:sp>
        <p:nvSpPr>
          <p:cNvPr id="26" name="25 Marcador de texto"/>
          <p:cNvSpPr>
            <a:spLocks noGrp="1"/>
          </p:cNvSpPr>
          <p:nvPr>
            <p:ph type="body" sz="quarter" idx="13"/>
          </p:nvPr>
        </p:nvSpPr>
        <p:spPr>
          <a:xfrm>
            <a:off x="3962401" y="6172200"/>
            <a:ext cx="7518400" cy="457200"/>
          </a:xfrm>
          <a:prstGeom prst="rect">
            <a:avLst/>
          </a:prstGeom>
        </p:spPr>
        <p:txBody>
          <a:bodyPr/>
          <a:lstStyle>
            <a:lvl1pPr algn="ctr">
              <a:buNone/>
              <a:defRPr sz="1418">
                <a:solidFill>
                  <a:schemeClr val="tx2"/>
                </a:solidFill>
                <a:latin typeface="Arial" pitchFamily="34" charset="0"/>
                <a:cs typeface="Arial" pitchFamily="34" charset="0"/>
              </a:defRPr>
            </a:lvl1pPr>
            <a:lvl2pPr>
              <a:defRPr sz="1418">
                <a:solidFill>
                  <a:schemeClr val="tx2"/>
                </a:solidFill>
                <a:latin typeface="Arial" pitchFamily="34" charset="0"/>
                <a:cs typeface="Arial" pitchFamily="34" charset="0"/>
              </a:defRPr>
            </a:lvl2pPr>
            <a:lvl3pPr>
              <a:defRPr sz="1418">
                <a:solidFill>
                  <a:schemeClr val="tx2"/>
                </a:solidFill>
                <a:latin typeface="Arial" pitchFamily="34" charset="0"/>
                <a:cs typeface="Arial" pitchFamily="34" charset="0"/>
              </a:defRPr>
            </a:lvl3pPr>
            <a:lvl4pPr>
              <a:defRPr sz="1418">
                <a:solidFill>
                  <a:schemeClr val="tx2"/>
                </a:solidFill>
                <a:latin typeface="Arial" pitchFamily="34" charset="0"/>
                <a:cs typeface="Arial" pitchFamily="34" charset="0"/>
              </a:defRPr>
            </a:lvl4pPr>
            <a:lvl5pPr>
              <a:defRPr sz="1418">
                <a:solidFill>
                  <a:schemeClr val="tx2"/>
                </a:solidFill>
                <a:latin typeface="Arial" pitchFamily="34" charset="0"/>
                <a:cs typeface="Arial" pitchFamily="34" charset="0"/>
              </a:defRPr>
            </a:lvl5pPr>
          </a:lstStyle>
          <a:p>
            <a:pPr lvl="0"/>
            <a:r>
              <a:rPr lang="es-ES" noProof="0" smtClean="0"/>
              <a:t>Editar el estilo de texto del patrón</a:t>
            </a:r>
          </a:p>
        </p:txBody>
      </p:sp>
    </p:spTree>
    <p:extLst>
      <p:ext uri="{BB962C8B-B14F-4D97-AF65-F5344CB8AC3E}">
        <p14:creationId xmlns:p14="http://schemas.microsoft.com/office/powerpoint/2010/main" val="4018593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a:xfrm>
            <a:off x="609600" y="6356358"/>
            <a:ext cx="2844800" cy="365125"/>
          </a:xfrm>
          <a:prstGeom prst="rect">
            <a:avLst/>
          </a:prstGeom>
        </p:spPr>
        <p:txBody>
          <a:bodyPr/>
          <a:lstStyle>
            <a:lvl1pPr>
              <a:defRPr/>
            </a:lvl1pPr>
          </a:lstStyle>
          <a:p>
            <a:pPr fontAlgn="base">
              <a:spcBef>
                <a:spcPct val="0"/>
              </a:spcBef>
              <a:spcAft>
                <a:spcPct val="0"/>
              </a:spcAft>
              <a:defRPr/>
            </a:pPr>
            <a:endParaRPr lang="es-ES" sz="1000">
              <a:solidFill>
                <a:prstClr val="black"/>
              </a:solidFill>
              <a:latin typeface="Arial" charset="0"/>
            </a:endParaRPr>
          </a:p>
        </p:txBody>
      </p:sp>
      <p:sp>
        <p:nvSpPr>
          <p:cNvPr id="3" name="4 Marcador de pie de página"/>
          <p:cNvSpPr>
            <a:spLocks noGrp="1"/>
          </p:cNvSpPr>
          <p:nvPr>
            <p:ph type="ftr" sz="quarter" idx="11"/>
          </p:nvPr>
        </p:nvSpPr>
        <p:spPr/>
        <p:txBody>
          <a:bodyPr/>
          <a:lstStyle>
            <a:lvl1pPr>
              <a:defRPr/>
            </a:lvl1pPr>
          </a:lstStyle>
          <a:p>
            <a:pPr>
              <a:defRPr/>
            </a:pPr>
            <a:r>
              <a:rPr lang="es-ES" smtClean="0">
                <a:solidFill>
                  <a:prstClr val="black">
                    <a:tint val="75000"/>
                  </a:prstClr>
                </a:solidFill>
              </a:rPr>
              <a:t>©  [GRADO, NOMBRE Y APELLIDOS]. Centro de Estudios de Técnicas de Dirección, Facultad de Industrial, CUJAE.</a:t>
            </a:r>
            <a:endParaRPr lang="es-ES">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fld id="{15F10921-41B1-4D23-9820-F9516D3B4560}" type="slidenum">
              <a:rPr lang="es-ES">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73391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1" y="2130433"/>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324006" indent="0" algn="ctr">
              <a:buNone/>
              <a:defRPr>
                <a:solidFill>
                  <a:schemeClr val="tx1">
                    <a:tint val="75000"/>
                  </a:schemeClr>
                </a:solidFill>
              </a:defRPr>
            </a:lvl2pPr>
            <a:lvl3pPr marL="648013" indent="0" algn="ctr">
              <a:buNone/>
              <a:defRPr>
                <a:solidFill>
                  <a:schemeClr val="tx1">
                    <a:tint val="75000"/>
                  </a:schemeClr>
                </a:solidFill>
              </a:defRPr>
            </a:lvl3pPr>
            <a:lvl4pPr marL="972019" indent="0" algn="ctr">
              <a:buNone/>
              <a:defRPr>
                <a:solidFill>
                  <a:schemeClr val="tx1">
                    <a:tint val="75000"/>
                  </a:schemeClr>
                </a:solidFill>
              </a:defRPr>
            </a:lvl4pPr>
            <a:lvl5pPr marL="1296025" indent="0" algn="ctr">
              <a:buNone/>
              <a:defRPr>
                <a:solidFill>
                  <a:schemeClr val="tx1">
                    <a:tint val="75000"/>
                  </a:schemeClr>
                </a:solidFill>
              </a:defRPr>
            </a:lvl5pPr>
            <a:lvl6pPr marL="1620031" indent="0" algn="ctr">
              <a:buNone/>
              <a:defRPr>
                <a:solidFill>
                  <a:schemeClr val="tx1">
                    <a:tint val="75000"/>
                  </a:schemeClr>
                </a:solidFill>
              </a:defRPr>
            </a:lvl6pPr>
            <a:lvl7pPr marL="1944038" indent="0" algn="ctr">
              <a:buNone/>
              <a:defRPr>
                <a:solidFill>
                  <a:schemeClr val="tx1">
                    <a:tint val="75000"/>
                  </a:schemeClr>
                </a:solidFill>
              </a:defRPr>
            </a:lvl7pPr>
            <a:lvl8pPr marL="2268044" indent="0" algn="ctr">
              <a:buNone/>
              <a:defRPr>
                <a:solidFill>
                  <a:schemeClr val="tx1">
                    <a:tint val="75000"/>
                  </a:schemeClr>
                </a:solidFill>
              </a:defRPr>
            </a:lvl8pPr>
            <a:lvl9pPr marL="2592050" indent="0" algn="ctr">
              <a:buNone/>
              <a:defRPr>
                <a:solidFill>
                  <a:schemeClr val="tx1">
                    <a:tint val="75000"/>
                  </a:schemeClr>
                </a:solidFill>
              </a:defRPr>
            </a:lvl9pPr>
          </a:lstStyle>
          <a:p>
            <a:r>
              <a:rPr lang="es-ES" smtClean="0"/>
              <a:t>Haga clic para editar el estilo de subtítulo del patrón</a:t>
            </a:r>
            <a:endParaRPr lang="es-ES"/>
          </a:p>
        </p:txBody>
      </p:sp>
      <p:sp>
        <p:nvSpPr>
          <p:cNvPr id="4" name="3 Marcador de fecha"/>
          <p:cNvSpPr>
            <a:spLocks noGrp="1"/>
          </p:cNvSpPr>
          <p:nvPr>
            <p:ph type="dt" sz="half" idx="10"/>
          </p:nvPr>
        </p:nvSpPr>
        <p:spPr>
          <a:xfrm>
            <a:off x="609600" y="6356358"/>
            <a:ext cx="2844800" cy="365125"/>
          </a:xfrm>
          <a:prstGeom prst="rect">
            <a:avLst/>
          </a:prstGeom>
        </p:spPr>
        <p:txBody>
          <a:bodyPr/>
          <a:lstStyle>
            <a:lvl1pPr>
              <a:defRPr/>
            </a:lvl1pPr>
          </a:lstStyle>
          <a:p>
            <a:pPr fontAlgn="base">
              <a:spcBef>
                <a:spcPct val="0"/>
              </a:spcBef>
              <a:spcAft>
                <a:spcPct val="0"/>
              </a:spcAft>
              <a:defRPr/>
            </a:pPr>
            <a:endParaRPr lang="es-ES" sz="1000">
              <a:solidFill>
                <a:prstClr val="black"/>
              </a:solidFill>
              <a:latin typeface="Arial" charset="0"/>
            </a:endParaRPr>
          </a:p>
        </p:txBody>
      </p:sp>
      <p:sp>
        <p:nvSpPr>
          <p:cNvPr id="5" name="4 Marcador de pie de página"/>
          <p:cNvSpPr>
            <a:spLocks noGrp="1"/>
          </p:cNvSpPr>
          <p:nvPr>
            <p:ph type="ftr" sz="quarter" idx="11"/>
          </p:nvPr>
        </p:nvSpPr>
        <p:spPr/>
        <p:txBody>
          <a:bodyPr/>
          <a:lstStyle>
            <a:lvl1pPr>
              <a:defRPr/>
            </a:lvl1pPr>
          </a:lstStyle>
          <a:p>
            <a:pPr>
              <a:defRPr/>
            </a:pPr>
            <a:r>
              <a:rPr lang="es-ES" smtClean="0">
                <a:solidFill>
                  <a:prstClr val="black">
                    <a:tint val="75000"/>
                  </a:prstClr>
                </a:solidFill>
              </a:rPr>
              <a:t>©  [GRADO, NOMBRE Y APELLIDOS]. Centro de Estudios de Técnicas de Dirección, Facultad de Industrial, CUJAE.</a:t>
            </a: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B3152972-A939-4480-8708-DCE59A99D7D9}" type="slidenum">
              <a:rPr lang="es-ES">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448807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203200" y="274638"/>
            <a:ext cx="11582400" cy="487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 name="Footer Placeholder 4"/>
          <p:cNvSpPr>
            <a:spLocks noGrp="1"/>
          </p:cNvSpPr>
          <p:nvPr>
            <p:ph type="ftr" sz="quarter" idx="3"/>
          </p:nvPr>
        </p:nvSpPr>
        <p:spPr>
          <a:xfrm>
            <a:off x="0" y="6477008"/>
            <a:ext cx="10769600" cy="365125"/>
          </a:xfrm>
          <a:prstGeom prst="rect">
            <a:avLst/>
          </a:prstGeom>
        </p:spPr>
        <p:txBody>
          <a:bodyPr vert="horz" lIns="91440" tIns="45720" rIns="91440" bIns="45720" rtlCol="0" anchor="ctr"/>
          <a:lstStyle>
            <a:lvl1pPr fontAlgn="auto">
              <a:spcBef>
                <a:spcPts val="0"/>
              </a:spcBef>
              <a:spcAft>
                <a:spcPts val="0"/>
              </a:spcAft>
              <a:defRPr>
                <a:solidFill>
                  <a:schemeClr val="tx1">
                    <a:tint val="75000"/>
                  </a:schemeClr>
                </a:solidFill>
                <a:latin typeface="+mj-lt"/>
                <a:cs typeface="+mj-cs"/>
              </a:defRPr>
            </a:lvl1pPr>
          </a:lstStyle>
          <a:p>
            <a:pPr>
              <a:defRPr/>
            </a:pPr>
            <a:r>
              <a:rPr lang="es-ES" sz="1000">
                <a:solidFill>
                  <a:prstClr val="black">
                    <a:tint val="75000"/>
                  </a:prstClr>
                </a:solidFill>
              </a:rPr>
              <a:t>©  [GRADO, NOMBRE Y APELLIDOS]. Centro de Estudios de Técnicas de Dirección, Facultad de Industrial, CUJAE.</a:t>
            </a:r>
          </a:p>
        </p:txBody>
      </p:sp>
      <p:sp>
        <p:nvSpPr>
          <p:cNvPr id="11" name="Slide Number Placeholder 5"/>
          <p:cNvSpPr>
            <a:spLocks noGrp="1"/>
          </p:cNvSpPr>
          <p:nvPr>
            <p:ph type="sldNum" sz="quarter" idx="4"/>
          </p:nvPr>
        </p:nvSpPr>
        <p:spPr>
          <a:xfrm>
            <a:off x="10871200" y="6481771"/>
            <a:ext cx="711200" cy="365125"/>
          </a:xfrm>
          <a:prstGeom prst="rect">
            <a:avLst/>
          </a:prstGeom>
        </p:spPr>
        <p:txBody>
          <a:bodyPr vert="horz" lIns="91440" tIns="45720" rIns="91440" bIns="45720" rtlCol="0" anchor="ctr"/>
          <a:lstStyle>
            <a:lvl1pPr algn="r" fontAlgn="auto">
              <a:spcBef>
                <a:spcPts val="0"/>
              </a:spcBef>
              <a:spcAft>
                <a:spcPts val="0"/>
              </a:spcAft>
              <a:defRPr sz="851">
                <a:solidFill>
                  <a:schemeClr val="tx1">
                    <a:tint val="75000"/>
                  </a:schemeClr>
                </a:solidFill>
                <a:latin typeface="+mj-lt"/>
                <a:cs typeface="+mj-cs"/>
              </a:defRPr>
            </a:lvl1pPr>
          </a:lstStyle>
          <a:p>
            <a:pPr>
              <a:defRPr/>
            </a:pPr>
            <a:fld id="{53FC765F-A063-46B9-B3E7-FCDBF95C2D5A}" type="slidenum">
              <a:rPr lang="en-US">
                <a:solidFill>
                  <a:prstClr val="black">
                    <a:tint val="75000"/>
                  </a:prstClr>
                </a:solidFill>
              </a:rPr>
              <a:pPr>
                <a:defRPr/>
              </a:pPr>
              <a:t>‹Nº›</a:t>
            </a:fld>
            <a:endParaRPr lang="en-US" dirty="0">
              <a:solidFill>
                <a:prstClr val="black">
                  <a:tint val="75000"/>
                </a:prstClr>
              </a:solidFill>
            </a:endParaRPr>
          </a:p>
        </p:txBody>
      </p:sp>
    </p:spTree>
    <p:extLst>
      <p:ext uri="{BB962C8B-B14F-4D97-AF65-F5344CB8AC3E}">
        <p14:creationId xmlns:p14="http://schemas.microsoft.com/office/powerpoint/2010/main" val="1012582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l" rtl="0" eaLnBrk="1" fontAlgn="base" hangingPunct="1">
        <a:spcBef>
          <a:spcPct val="0"/>
        </a:spcBef>
        <a:spcAft>
          <a:spcPct val="0"/>
        </a:spcAft>
        <a:defRPr sz="1559" b="1" kern="1200">
          <a:solidFill>
            <a:schemeClr val="tx1"/>
          </a:solidFill>
          <a:latin typeface="+mj-lt"/>
          <a:ea typeface="+mj-ea"/>
          <a:cs typeface="+mj-cs"/>
        </a:defRPr>
      </a:lvl1pPr>
      <a:lvl2pPr algn="l" rtl="0" eaLnBrk="1" fontAlgn="base" hangingPunct="1">
        <a:spcBef>
          <a:spcPct val="0"/>
        </a:spcBef>
        <a:spcAft>
          <a:spcPct val="0"/>
        </a:spcAft>
        <a:defRPr sz="1559" b="1">
          <a:solidFill>
            <a:schemeClr val="tx1"/>
          </a:solidFill>
          <a:latin typeface="Arial" charset="0"/>
          <a:cs typeface="Arial" charset="0"/>
        </a:defRPr>
      </a:lvl2pPr>
      <a:lvl3pPr algn="l" rtl="0" eaLnBrk="1" fontAlgn="base" hangingPunct="1">
        <a:spcBef>
          <a:spcPct val="0"/>
        </a:spcBef>
        <a:spcAft>
          <a:spcPct val="0"/>
        </a:spcAft>
        <a:defRPr sz="1559" b="1">
          <a:solidFill>
            <a:schemeClr val="tx1"/>
          </a:solidFill>
          <a:latin typeface="Arial" charset="0"/>
          <a:cs typeface="Arial" charset="0"/>
        </a:defRPr>
      </a:lvl3pPr>
      <a:lvl4pPr algn="l" rtl="0" eaLnBrk="1" fontAlgn="base" hangingPunct="1">
        <a:spcBef>
          <a:spcPct val="0"/>
        </a:spcBef>
        <a:spcAft>
          <a:spcPct val="0"/>
        </a:spcAft>
        <a:defRPr sz="1559" b="1">
          <a:solidFill>
            <a:schemeClr val="tx1"/>
          </a:solidFill>
          <a:latin typeface="Arial" charset="0"/>
          <a:cs typeface="Arial" charset="0"/>
        </a:defRPr>
      </a:lvl4pPr>
      <a:lvl5pPr algn="l" rtl="0" eaLnBrk="1" fontAlgn="base" hangingPunct="1">
        <a:spcBef>
          <a:spcPct val="0"/>
        </a:spcBef>
        <a:spcAft>
          <a:spcPct val="0"/>
        </a:spcAft>
        <a:defRPr sz="1559" b="1">
          <a:solidFill>
            <a:schemeClr val="tx1"/>
          </a:solidFill>
          <a:latin typeface="Arial" charset="0"/>
          <a:cs typeface="Arial" charset="0"/>
        </a:defRPr>
      </a:lvl5pPr>
      <a:lvl6pPr marL="324006" algn="l" rtl="0" eaLnBrk="1" fontAlgn="base" hangingPunct="1">
        <a:spcBef>
          <a:spcPct val="0"/>
        </a:spcBef>
        <a:spcAft>
          <a:spcPct val="0"/>
        </a:spcAft>
        <a:defRPr sz="1559" b="1">
          <a:solidFill>
            <a:schemeClr val="tx1"/>
          </a:solidFill>
          <a:latin typeface="Arial" charset="0"/>
          <a:cs typeface="Arial" charset="0"/>
        </a:defRPr>
      </a:lvl6pPr>
      <a:lvl7pPr marL="648013" algn="l" rtl="0" eaLnBrk="1" fontAlgn="base" hangingPunct="1">
        <a:spcBef>
          <a:spcPct val="0"/>
        </a:spcBef>
        <a:spcAft>
          <a:spcPct val="0"/>
        </a:spcAft>
        <a:defRPr sz="1559" b="1">
          <a:solidFill>
            <a:schemeClr val="tx1"/>
          </a:solidFill>
          <a:latin typeface="Arial" charset="0"/>
          <a:cs typeface="Arial" charset="0"/>
        </a:defRPr>
      </a:lvl7pPr>
      <a:lvl8pPr marL="972019" algn="l" rtl="0" eaLnBrk="1" fontAlgn="base" hangingPunct="1">
        <a:spcBef>
          <a:spcPct val="0"/>
        </a:spcBef>
        <a:spcAft>
          <a:spcPct val="0"/>
        </a:spcAft>
        <a:defRPr sz="1559" b="1">
          <a:solidFill>
            <a:schemeClr val="tx1"/>
          </a:solidFill>
          <a:latin typeface="Arial" charset="0"/>
          <a:cs typeface="Arial" charset="0"/>
        </a:defRPr>
      </a:lvl8pPr>
      <a:lvl9pPr marL="1296025" algn="l" rtl="0" eaLnBrk="1" fontAlgn="base" hangingPunct="1">
        <a:spcBef>
          <a:spcPct val="0"/>
        </a:spcBef>
        <a:spcAft>
          <a:spcPct val="0"/>
        </a:spcAft>
        <a:defRPr sz="1559" b="1">
          <a:solidFill>
            <a:schemeClr val="tx1"/>
          </a:solidFill>
          <a:latin typeface="Arial" charset="0"/>
          <a:cs typeface="Arial" charset="0"/>
        </a:defRPr>
      </a:lvl9pPr>
    </p:titleStyle>
    <p:bodyStyle>
      <a:lvl1pPr marL="243005" indent="-243005" algn="l" rtl="0" eaLnBrk="1" fontAlgn="base" hangingPunct="1">
        <a:spcBef>
          <a:spcPct val="20000"/>
        </a:spcBef>
        <a:spcAft>
          <a:spcPct val="0"/>
        </a:spcAft>
        <a:buFont typeface="Arial" charset="0"/>
        <a:buChar char="•"/>
        <a:defRPr sz="2268" kern="1200">
          <a:solidFill>
            <a:schemeClr val="tx1"/>
          </a:solidFill>
          <a:latin typeface="Arial" pitchFamily="34" charset="0"/>
          <a:ea typeface="+mn-ea"/>
          <a:cs typeface="+mn-cs"/>
        </a:defRPr>
      </a:lvl1pPr>
      <a:lvl2pPr marL="526510" indent="-202504" algn="l" rtl="0" eaLnBrk="1" fontAlgn="base" hangingPunct="1">
        <a:spcBef>
          <a:spcPct val="20000"/>
        </a:spcBef>
        <a:spcAft>
          <a:spcPct val="0"/>
        </a:spcAft>
        <a:buFont typeface="Arial" charset="0"/>
        <a:buChar char="–"/>
        <a:defRPr sz="1985" kern="1200">
          <a:solidFill>
            <a:schemeClr val="tx1"/>
          </a:solidFill>
          <a:latin typeface="Arial" pitchFamily="34" charset="0"/>
          <a:ea typeface="+mn-ea"/>
          <a:cs typeface="+mn-cs"/>
        </a:defRPr>
      </a:lvl2pPr>
      <a:lvl3pPr marL="810016" indent="-162003" algn="l" rtl="0" eaLnBrk="1" fontAlgn="base" hangingPunct="1">
        <a:spcBef>
          <a:spcPct val="20000"/>
        </a:spcBef>
        <a:spcAft>
          <a:spcPct val="0"/>
        </a:spcAft>
        <a:buFont typeface="Arial" charset="0"/>
        <a:buChar char="•"/>
        <a:defRPr sz="1701" kern="1200">
          <a:solidFill>
            <a:schemeClr val="tx1"/>
          </a:solidFill>
          <a:latin typeface="Arial" pitchFamily="34" charset="0"/>
          <a:ea typeface="+mn-ea"/>
          <a:cs typeface="+mn-cs"/>
        </a:defRPr>
      </a:lvl3pPr>
      <a:lvl4pPr marL="1134022" indent="-162003" algn="l" rtl="0" eaLnBrk="1" fontAlgn="base" hangingPunct="1">
        <a:spcBef>
          <a:spcPct val="20000"/>
        </a:spcBef>
        <a:spcAft>
          <a:spcPct val="0"/>
        </a:spcAft>
        <a:buFont typeface="Arial" charset="0"/>
        <a:buChar char="–"/>
        <a:defRPr sz="1418" kern="1200">
          <a:solidFill>
            <a:schemeClr val="tx1"/>
          </a:solidFill>
          <a:latin typeface="Arial" pitchFamily="34" charset="0"/>
          <a:ea typeface="+mn-ea"/>
          <a:cs typeface="+mn-cs"/>
        </a:defRPr>
      </a:lvl4pPr>
      <a:lvl5pPr marL="1458028" indent="-162003" algn="l" rtl="0" eaLnBrk="1" fontAlgn="base" hangingPunct="1">
        <a:spcBef>
          <a:spcPct val="20000"/>
        </a:spcBef>
        <a:spcAft>
          <a:spcPct val="0"/>
        </a:spcAft>
        <a:buFont typeface="Arial" charset="0"/>
        <a:buChar char="»"/>
        <a:defRPr sz="1418" kern="1200">
          <a:solidFill>
            <a:schemeClr val="tx1"/>
          </a:solidFill>
          <a:latin typeface="Arial" pitchFamily="34" charset="0"/>
          <a:ea typeface="+mn-ea"/>
          <a:cs typeface="+mn-cs"/>
        </a:defRPr>
      </a:lvl5pPr>
      <a:lvl6pPr marL="1782035" indent="-162003" algn="l" defTabSz="648013" rtl="0" eaLnBrk="1" latinLnBrk="0" hangingPunct="1">
        <a:spcBef>
          <a:spcPct val="20000"/>
        </a:spcBef>
        <a:buFont typeface="Arial" pitchFamily="34" charset="0"/>
        <a:buChar char="•"/>
        <a:defRPr sz="1418" kern="1200">
          <a:solidFill>
            <a:schemeClr val="tx1"/>
          </a:solidFill>
          <a:latin typeface="+mn-lt"/>
          <a:ea typeface="+mn-ea"/>
          <a:cs typeface="+mn-cs"/>
        </a:defRPr>
      </a:lvl6pPr>
      <a:lvl7pPr marL="2106041" indent="-162003" algn="l" defTabSz="648013" rtl="0" eaLnBrk="1" latinLnBrk="0" hangingPunct="1">
        <a:spcBef>
          <a:spcPct val="20000"/>
        </a:spcBef>
        <a:buFont typeface="Arial" pitchFamily="34" charset="0"/>
        <a:buChar char="•"/>
        <a:defRPr sz="1418" kern="1200">
          <a:solidFill>
            <a:schemeClr val="tx1"/>
          </a:solidFill>
          <a:latin typeface="+mn-lt"/>
          <a:ea typeface="+mn-ea"/>
          <a:cs typeface="+mn-cs"/>
        </a:defRPr>
      </a:lvl7pPr>
      <a:lvl8pPr marL="2430047" indent="-162003" algn="l" defTabSz="648013" rtl="0" eaLnBrk="1" latinLnBrk="0" hangingPunct="1">
        <a:spcBef>
          <a:spcPct val="20000"/>
        </a:spcBef>
        <a:buFont typeface="Arial" pitchFamily="34" charset="0"/>
        <a:buChar char="•"/>
        <a:defRPr sz="1418" kern="1200">
          <a:solidFill>
            <a:schemeClr val="tx1"/>
          </a:solidFill>
          <a:latin typeface="+mn-lt"/>
          <a:ea typeface="+mn-ea"/>
          <a:cs typeface="+mn-cs"/>
        </a:defRPr>
      </a:lvl8pPr>
      <a:lvl9pPr marL="2754053" indent="-162003" algn="l" defTabSz="648013" rtl="0" eaLnBrk="1" latinLnBrk="0" hangingPunct="1">
        <a:spcBef>
          <a:spcPct val="20000"/>
        </a:spcBef>
        <a:buFont typeface="Arial" pitchFamily="34" charset="0"/>
        <a:buChar char="•"/>
        <a:defRPr sz="1418" kern="1200">
          <a:solidFill>
            <a:schemeClr val="tx1"/>
          </a:solidFill>
          <a:latin typeface="+mn-lt"/>
          <a:ea typeface="+mn-ea"/>
          <a:cs typeface="+mn-cs"/>
        </a:defRPr>
      </a:lvl9pPr>
    </p:bodyStyle>
    <p:otherStyle>
      <a:defPPr>
        <a:defRPr lang="es-ES"/>
      </a:defPPr>
      <a:lvl1pPr marL="0" algn="l" defTabSz="648013" rtl="0" eaLnBrk="1" latinLnBrk="0" hangingPunct="1">
        <a:defRPr sz="1276" kern="1200">
          <a:solidFill>
            <a:schemeClr val="tx1"/>
          </a:solidFill>
          <a:latin typeface="+mn-lt"/>
          <a:ea typeface="+mn-ea"/>
          <a:cs typeface="+mn-cs"/>
        </a:defRPr>
      </a:lvl1pPr>
      <a:lvl2pPr marL="324006" algn="l" defTabSz="648013" rtl="0" eaLnBrk="1" latinLnBrk="0" hangingPunct="1">
        <a:defRPr sz="1276" kern="1200">
          <a:solidFill>
            <a:schemeClr val="tx1"/>
          </a:solidFill>
          <a:latin typeface="+mn-lt"/>
          <a:ea typeface="+mn-ea"/>
          <a:cs typeface="+mn-cs"/>
        </a:defRPr>
      </a:lvl2pPr>
      <a:lvl3pPr marL="648013" algn="l" defTabSz="648013" rtl="0" eaLnBrk="1" latinLnBrk="0" hangingPunct="1">
        <a:defRPr sz="1276" kern="1200">
          <a:solidFill>
            <a:schemeClr val="tx1"/>
          </a:solidFill>
          <a:latin typeface="+mn-lt"/>
          <a:ea typeface="+mn-ea"/>
          <a:cs typeface="+mn-cs"/>
        </a:defRPr>
      </a:lvl3pPr>
      <a:lvl4pPr marL="972019" algn="l" defTabSz="648013" rtl="0" eaLnBrk="1" latinLnBrk="0" hangingPunct="1">
        <a:defRPr sz="1276" kern="1200">
          <a:solidFill>
            <a:schemeClr val="tx1"/>
          </a:solidFill>
          <a:latin typeface="+mn-lt"/>
          <a:ea typeface="+mn-ea"/>
          <a:cs typeface="+mn-cs"/>
        </a:defRPr>
      </a:lvl4pPr>
      <a:lvl5pPr marL="1296025" algn="l" defTabSz="648013" rtl="0" eaLnBrk="1" latinLnBrk="0" hangingPunct="1">
        <a:defRPr sz="1276" kern="1200">
          <a:solidFill>
            <a:schemeClr val="tx1"/>
          </a:solidFill>
          <a:latin typeface="+mn-lt"/>
          <a:ea typeface="+mn-ea"/>
          <a:cs typeface="+mn-cs"/>
        </a:defRPr>
      </a:lvl5pPr>
      <a:lvl6pPr marL="1620031" algn="l" defTabSz="648013" rtl="0" eaLnBrk="1" latinLnBrk="0" hangingPunct="1">
        <a:defRPr sz="1276" kern="1200">
          <a:solidFill>
            <a:schemeClr val="tx1"/>
          </a:solidFill>
          <a:latin typeface="+mn-lt"/>
          <a:ea typeface="+mn-ea"/>
          <a:cs typeface="+mn-cs"/>
        </a:defRPr>
      </a:lvl6pPr>
      <a:lvl7pPr marL="1944038" algn="l" defTabSz="648013" rtl="0" eaLnBrk="1" latinLnBrk="0" hangingPunct="1">
        <a:defRPr sz="1276" kern="1200">
          <a:solidFill>
            <a:schemeClr val="tx1"/>
          </a:solidFill>
          <a:latin typeface="+mn-lt"/>
          <a:ea typeface="+mn-ea"/>
          <a:cs typeface="+mn-cs"/>
        </a:defRPr>
      </a:lvl7pPr>
      <a:lvl8pPr marL="2268044" algn="l" defTabSz="648013" rtl="0" eaLnBrk="1" latinLnBrk="0" hangingPunct="1">
        <a:defRPr sz="1276" kern="1200">
          <a:solidFill>
            <a:schemeClr val="tx1"/>
          </a:solidFill>
          <a:latin typeface="+mn-lt"/>
          <a:ea typeface="+mn-ea"/>
          <a:cs typeface="+mn-cs"/>
        </a:defRPr>
      </a:lvl8pPr>
      <a:lvl9pPr marL="2592050" algn="l" defTabSz="648013" rtl="0" eaLnBrk="1" latinLnBrk="0" hangingPunct="1">
        <a:defRPr sz="127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5.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5019208" y="1216756"/>
            <a:ext cx="5950396" cy="241525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559" b="1" kern="1200">
                <a:solidFill>
                  <a:schemeClr val="tx1"/>
                </a:solidFill>
                <a:latin typeface="+mj-lt"/>
                <a:ea typeface="+mj-ea"/>
                <a:cs typeface="+mj-cs"/>
              </a:defRPr>
            </a:lvl1pPr>
            <a:lvl2pPr algn="l" rtl="0" eaLnBrk="1" fontAlgn="base" hangingPunct="1">
              <a:spcBef>
                <a:spcPct val="0"/>
              </a:spcBef>
              <a:spcAft>
                <a:spcPct val="0"/>
              </a:spcAft>
              <a:defRPr sz="1559" b="1">
                <a:solidFill>
                  <a:schemeClr val="tx1"/>
                </a:solidFill>
                <a:latin typeface="Arial" charset="0"/>
                <a:cs typeface="Arial" charset="0"/>
              </a:defRPr>
            </a:lvl2pPr>
            <a:lvl3pPr algn="l" rtl="0" eaLnBrk="1" fontAlgn="base" hangingPunct="1">
              <a:spcBef>
                <a:spcPct val="0"/>
              </a:spcBef>
              <a:spcAft>
                <a:spcPct val="0"/>
              </a:spcAft>
              <a:defRPr sz="1559" b="1">
                <a:solidFill>
                  <a:schemeClr val="tx1"/>
                </a:solidFill>
                <a:latin typeface="Arial" charset="0"/>
                <a:cs typeface="Arial" charset="0"/>
              </a:defRPr>
            </a:lvl3pPr>
            <a:lvl4pPr algn="l" rtl="0" eaLnBrk="1" fontAlgn="base" hangingPunct="1">
              <a:spcBef>
                <a:spcPct val="0"/>
              </a:spcBef>
              <a:spcAft>
                <a:spcPct val="0"/>
              </a:spcAft>
              <a:defRPr sz="1559" b="1">
                <a:solidFill>
                  <a:schemeClr val="tx1"/>
                </a:solidFill>
                <a:latin typeface="Arial" charset="0"/>
                <a:cs typeface="Arial" charset="0"/>
              </a:defRPr>
            </a:lvl4pPr>
            <a:lvl5pPr algn="l" rtl="0" eaLnBrk="1" fontAlgn="base" hangingPunct="1">
              <a:spcBef>
                <a:spcPct val="0"/>
              </a:spcBef>
              <a:spcAft>
                <a:spcPct val="0"/>
              </a:spcAft>
              <a:defRPr sz="1559" b="1">
                <a:solidFill>
                  <a:schemeClr val="tx1"/>
                </a:solidFill>
                <a:latin typeface="Arial" charset="0"/>
                <a:cs typeface="Arial" charset="0"/>
              </a:defRPr>
            </a:lvl5pPr>
            <a:lvl6pPr marL="324006" algn="l" rtl="0" eaLnBrk="1" fontAlgn="base" hangingPunct="1">
              <a:spcBef>
                <a:spcPct val="0"/>
              </a:spcBef>
              <a:spcAft>
                <a:spcPct val="0"/>
              </a:spcAft>
              <a:defRPr sz="1559" b="1">
                <a:solidFill>
                  <a:schemeClr val="tx1"/>
                </a:solidFill>
                <a:latin typeface="Arial" charset="0"/>
                <a:cs typeface="Arial" charset="0"/>
              </a:defRPr>
            </a:lvl6pPr>
            <a:lvl7pPr marL="648013" algn="l" rtl="0" eaLnBrk="1" fontAlgn="base" hangingPunct="1">
              <a:spcBef>
                <a:spcPct val="0"/>
              </a:spcBef>
              <a:spcAft>
                <a:spcPct val="0"/>
              </a:spcAft>
              <a:defRPr sz="1559" b="1">
                <a:solidFill>
                  <a:schemeClr val="tx1"/>
                </a:solidFill>
                <a:latin typeface="Arial" charset="0"/>
                <a:cs typeface="Arial" charset="0"/>
              </a:defRPr>
            </a:lvl7pPr>
            <a:lvl8pPr marL="972019" algn="l" rtl="0" eaLnBrk="1" fontAlgn="base" hangingPunct="1">
              <a:spcBef>
                <a:spcPct val="0"/>
              </a:spcBef>
              <a:spcAft>
                <a:spcPct val="0"/>
              </a:spcAft>
              <a:defRPr sz="1559" b="1">
                <a:solidFill>
                  <a:schemeClr val="tx1"/>
                </a:solidFill>
                <a:latin typeface="Arial" charset="0"/>
                <a:cs typeface="Arial" charset="0"/>
              </a:defRPr>
            </a:lvl8pPr>
            <a:lvl9pPr marL="1296025" algn="l" rtl="0" eaLnBrk="1" fontAlgn="base" hangingPunct="1">
              <a:spcBef>
                <a:spcPct val="0"/>
              </a:spcBef>
              <a:spcAft>
                <a:spcPct val="0"/>
              </a:spcAft>
              <a:defRPr sz="1559" b="1">
                <a:solidFill>
                  <a:schemeClr val="tx1"/>
                </a:solidFill>
                <a:latin typeface="Arial" charset="0"/>
                <a:cs typeface="Arial" charset="0"/>
              </a:defRPr>
            </a:lvl9pPr>
          </a:lstStyle>
          <a:p>
            <a:pPr algn="ctr">
              <a:defRPr/>
            </a:pPr>
            <a:r>
              <a:rPr lang="es-ES" altLang="es-ES" sz="44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SISTEMA FINANCIERO  </a:t>
            </a:r>
            <a:endParaRPr lang="es-ES" altLang="es-ES" sz="4400"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ectangle 3"/>
          <p:cNvSpPr txBox="1">
            <a:spLocks noChangeArrowheads="1"/>
          </p:cNvSpPr>
          <p:nvPr/>
        </p:nvSpPr>
        <p:spPr>
          <a:xfrm>
            <a:off x="5742946" y="6024571"/>
            <a:ext cx="6563816" cy="457200"/>
          </a:xfrm>
          <a:prstGeom prst="rect">
            <a:avLst/>
          </a:prstGeom>
        </p:spPr>
        <p:txBody>
          <a:bodyPr/>
          <a:lstStyle>
            <a:lvl1pPr marL="243005" indent="-243005" algn="l" rtl="0" eaLnBrk="1" fontAlgn="base" hangingPunct="1">
              <a:spcBef>
                <a:spcPct val="20000"/>
              </a:spcBef>
              <a:spcAft>
                <a:spcPct val="0"/>
              </a:spcAft>
              <a:buFont typeface="Arial" charset="0"/>
              <a:buChar char="•"/>
              <a:defRPr sz="1701" kern="1200">
                <a:solidFill>
                  <a:schemeClr val="tx2"/>
                </a:solidFill>
                <a:latin typeface="Arial" pitchFamily="34" charset="0"/>
                <a:ea typeface="+mn-ea"/>
                <a:cs typeface="Arial" pitchFamily="34" charset="0"/>
              </a:defRPr>
            </a:lvl1pPr>
            <a:lvl2pPr marL="526510" indent="-202504" algn="l" rtl="0" eaLnBrk="1" fontAlgn="base" hangingPunct="1">
              <a:spcBef>
                <a:spcPct val="20000"/>
              </a:spcBef>
              <a:spcAft>
                <a:spcPct val="0"/>
              </a:spcAft>
              <a:buFont typeface="Arial" charset="0"/>
              <a:buChar char="–"/>
              <a:defRPr sz="1701" kern="1200">
                <a:solidFill>
                  <a:schemeClr val="tx2"/>
                </a:solidFill>
                <a:latin typeface="Arial" pitchFamily="34" charset="0"/>
                <a:ea typeface="+mn-ea"/>
                <a:cs typeface="Arial" pitchFamily="34" charset="0"/>
              </a:defRPr>
            </a:lvl2pPr>
            <a:lvl3pPr marL="810016" indent="-162003" algn="l" rtl="0" eaLnBrk="1" fontAlgn="base" hangingPunct="1">
              <a:spcBef>
                <a:spcPct val="20000"/>
              </a:spcBef>
              <a:spcAft>
                <a:spcPct val="0"/>
              </a:spcAft>
              <a:buFont typeface="Arial" charset="0"/>
              <a:buChar char="•"/>
              <a:defRPr sz="1701" kern="1200">
                <a:solidFill>
                  <a:schemeClr val="tx2"/>
                </a:solidFill>
                <a:latin typeface="Arial" pitchFamily="34" charset="0"/>
                <a:ea typeface="+mn-ea"/>
                <a:cs typeface="Arial" pitchFamily="34" charset="0"/>
              </a:defRPr>
            </a:lvl3pPr>
            <a:lvl4pPr marL="1134022" indent="-162003" algn="l" rtl="0" eaLnBrk="1" fontAlgn="base" hangingPunct="1">
              <a:spcBef>
                <a:spcPct val="20000"/>
              </a:spcBef>
              <a:spcAft>
                <a:spcPct val="0"/>
              </a:spcAft>
              <a:buFont typeface="Arial" charset="0"/>
              <a:buChar char="–"/>
              <a:defRPr sz="1701" kern="1200">
                <a:solidFill>
                  <a:schemeClr val="tx2"/>
                </a:solidFill>
                <a:latin typeface="Arial" pitchFamily="34" charset="0"/>
                <a:ea typeface="+mn-ea"/>
                <a:cs typeface="Arial" pitchFamily="34" charset="0"/>
              </a:defRPr>
            </a:lvl4pPr>
            <a:lvl5pPr marL="1458028" indent="-162003" algn="l" rtl="0" eaLnBrk="1" fontAlgn="base" hangingPunct="1">
              <a:spcBef>
                <a:spcPct val="20000"/>
              </a:spcBef>
              <a:spcAft>
                <a:spcPct val="0"/>
              </a:spcAft>
              <a:buFont typeface="Arial" charset="0"/>
              <a:buChar char="»"/>
              <a:defRPr sz="1701" kern="1200">
                <a:solidFill>
                  <a:schemeClr val="tx2"/>
                </a:solidFill>
                <a:latin typeface="Arial" pitchFamily="34" charset="0"/>
                <a:ea typeface="+mn-ea"/>
                <a:cs typeface="Arial" pitchFamily="34" charset="0"/>
              </a:defRPr>
            </a:lvl5pPr>
            <a:lvl6pPr marL="1782035" indent="-162003" algn="l" defTabSz="648013" rtl="0" eaLnBrk="1" latinLnBrk="0" hangingPunct="1">
              <a:spcBef>
                <a:spcPct val="20000"/>
              </a:spcBef>
              <a:buFont typeface="Arial" pitchFamily="34" charset="0"/>
              <a:buChar char="•"/>
              <a:defRPr sz="1418" kern="1200">
                <a:solidFill>
                  <a:schemeClr val="tx1"/>
                </a:solidFill>
                <a:latin typeface="+mn-lt"/>
                <a:ea typeface="+mn-ea"/>
                <a:cs typeface="+mn-cs"/>
              </a:defRPr>
            </a:lvl6pPr>
            <a:lvl7pPr marL="2106041" indent="-162003" algn="l" defTabSz="648013" rtl="0" eaLnBrk="1" latinLnBrk="0" hangingPunct="1">
              <a:spcBef>
                <a:spcPct val="20000"/>
              </a:spcBef>
              <a:buFont typeface="Arial" pitchFamily="34" charset="0"/>
              <a:buChar char="•"/>
              <a:defRPr sz="1418" kern="1200">
                <a:solidFill>
                  <a:schemeClr val="tx1"/>
                </a:solidFill>
                <a:latin typeface="+mn-lt"/>
                <a:ea typeface="+mn-ea"/>
                <a:cs typeface="+mn-cs"/>
              </a:defRPr>
            </a:lvl7pPr>
            <a:lvl8pPr marL="2430047" indent="-162003" algn="l" defTabSz="648013" rtl="0" eaLnBrk="1" latinLnBrk="0" hangingPunct="1">
              <a:spcBef>
                <a:spcPct val="20000"/>
              </a:spcBef>
              <a:buFont typeface="Arial" pitchFamily="34" charset="0"/>
              <a:buChar char="•"/>
              <a:defRPr sz="1418" kern="1200">
                <a:solidFill>
                  <a:schemeClr val="tx1"/>
                </a:solidFill>
                <a:latin typeface="+mn-lt"/>
                <a:ea typeface="+mn-ea"/>
                <a:cs typeface="+mn-cs"/>
              </a:defRPr>
            </a:lvl8pPr>
            <a:lvl9pPr marL="2754053" indent="-162003" algn="l" defTabSz="648013" rtl="0" eaLnBrk="1" latinLnBrk="0" hangingPunct="1">
              <a:spcBef>
                <a:spcPct val="20000"/>
              </a:spcBef>
              <a:buFont typeface="Arial" pitchFamily="34" charset="0"/>
              <a:buChar char="•"/>
              <a:defRPr sz="1418" kern="1200">
                <a:solidFill>
                  <a:schemeClr val="tx1"/>
                </a:solidFill>
                <a:latin typeface="+mn-lt"/>
                <a:ea typeface="+mn-ea"/>
                <a:cs typeface="+mn-cs"/>
              </a:defRPr>
            </a:lvl9pPr>
          </a:lstStyle>
          <a:p>
            <a:pPr marL="0" indent="0">
              <a:buNone/>
            </a:pPr>
            <a:r>
              <a:rPr lang="en-US" altLang="es-ES" sz="2800" b="1" dirty="0" smtClean="0"/>
              <a:t>MSc. Beatriz </a:t>
            </a:r>
            <a:r>
              <a:rPr lang="es-ES" altLang="es-ES" sz="2800" b="1" dirty="0" smtClean="0"/>
              <a:t>Fernández</a:t>
            </a:r>
            <a:r>
              <a:rPr lang="en-US" altLang="es-ES" sz="2800" b="1" dirty="0" smtClean="0"/>
              <a:t> Pérez</a:t>
            </a:r>
            <a:endParaRPr lang="en-US" altLang="es-ES" sz="2800" b="1" dirty="0"/>
          </a:p>
        </p:txBody>
      </p:sp>
      <p:grpSp>
        <p:nvGrpSpPr>
          <p:cNvPr id="16" name="Grupo 15"/>
          <p:cNvGrpSpPr/>
          <p:nvPr/>
        </p:nvGrpSpPr>
        <p:grpSpPr>
          <a:xfrm rot="21009916">
            <a:off x="690998" y="939527"/>
            <a:ext cx="4771765" cy="5384973"/>
            <a:chOff x="0" y="0"/>
            <a:chExt cx="4890135" cy="6100445"/>
          </a:xfrm>
        </p:grpSpPr>
        <p:sp>
          <p:nvSpPr>
            <p:cNvPr id="17" name="Rectángulo 16"/>
            <p:cNvSpPr/>
            <p:nvPr/>
          </p:nvSpPr>
          <p:spPr>
            <a:xfrm>
              <a:off x="0" y="0"/>
              <a:ext cx="4890135" cy="6100445"/>
            </a:xfrm>
            <a:prstGeom prst="rect">
              <a:avLst/>
            </a:prstGeom>
            <a:ln w="76200">
              <a:solidFill>
                <a:srgbClr val="7030A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grpSp>
          <p:nvGrpSpPr>
            <p:cNvPr id="18" name="Grupo 17"/>
            <p:cNvGrpSpPr/>
            <p:nvPr/>
          </p:nvGrpSpPr>
          <p:grpSpPr>
            <a:xfrm>
              <a:off x="259307" y="163773"/>
              <a:ext cx="4543424" cy="5504473"/>
              <a:chOff x="-206169" y="0"/>
              <a:chExt cx="4323642" cy="5167436"/>
            </a:xfrm>
          </p:grpSpPr>
          <p:pic>
            <p:nvPicPr>
              <p:cNvPr id="19" name="Imagen 18" descr="D:\Fotos\Imagenes mias\17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0719120">
                <a:off x="-206169" y="365709"/>
                <a:ext cx="2150110" cy="1433986"/>
              </a:xfrm>
              <a:prstGeom prst="rect">
                <a:avLst/>
              </a:prstGeom>
              <a:noFill/>
              <a:ln>
                <a:solidFill>
                  <a:srgbClr val="FF0000"/>
                </a:solidFill>
              </a:ln>
            </p:spPr>
          </p:pic>
          <p:pic>
            <p:nvPicPr>
              <p:cNvPr id="20" name="Imagen 19" descr="D:\Fotos\Imagenes mias\17.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0642452">
                <a:off x="612085" y="3836937"/>
                <a:ext cx="1938081" cy="1330499"/>
              </a:xfrm>
              <a:prstGeom prst="rect">
                <a:avLst/>
              </a:prstGeom>
              <a:noFill/>
              <a:ln>
                <a:solidFill>
                  <a:srgbClr val="FF0000"/>
                </a:solidFill>
              </a:ln>
            </p:spPr>
          </p:pic>
          <p:pic>
            <p:nvPicPr>
              <p:cNvPr id="21" name="Imagen 20" descr="D:\Fotos\Imagenes mias\billeteseur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391947">
                <a:off x="1921979" y="456559"/>
                <a:ext cx="1616075" cy="1957797"/>
              </a:xfrm>
              <a:prstGeom prst="rect">
                <a:avLst/>
              </a:prstGeom>
              <a:noFill/>
              <a:ln>
                <a:solidFill>
                  <a:srgbClr val="FF0000"/>
                </a:solidFill>
              </a:ln>
            </p:spPr>
          </p:pic>
          <p:pic>
            <p:nvPicPr>
              <p:cNvPr id="22" name="Imagen 21" descr="D:\Fotos\Imagenes mias\26.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62157" y="0"/>
                <a:ext cx="1157628" cy="1492885"/>
              </a:xfrm>
              <a:prstGeom prst="rect">
                <a:avLst/>
              </a:prstGeom>
              <a:noFill/>
              <a:ln>
                <a:solidFill>
                  <a:srgbClr val="FF0000"/>
                </a:solidFill>
              </a:ln>
            </p:spPr>
          </p:pic>
          <p:pic>
            <p:nvPicPr>
              <p:cNvPr id="23" name="Imagen 22" descr="D:\Fotos\Imagenes mias\dolares.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2640527">
                <a:off x="1626782" y="1945758"/>
                <a:ext cx="1812290" cy="1833245"/>
              </a:xfrm>
              <a:prstGeom prst="rect">
                <a:avLst/>
              </a:prstGeom>
              <a:noFill/>
              <a:ln>
                <a:solidFill>
                  <a:srgbClr val="FF0000"/>
                </a:solidFill>
              </a:ln>
            </p:spPr>
          </p:pic>
          <p:pic>
            <p:nvPicPr>
              <p:cNvPr id="24" name="Imagen 23" descr="D:\Fotos\Imagenes mias\16.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9991449">
                <a:off x="155373" y="1433561"/>
                <a:ext cx="1803113" cy="1842770"/>
              </a:xfrm>
              <a:prstGeom prst="rect">
                <a:avLst/>
              </a:prstGeom>
              <a:noFill/>
              <a:ln>
                <a:solidFill>
                  <a:srgbClr val="FF0000"/>
                </a:solidFill>
              </a:ln>
            </p:spPr>
          </p:pic>
          <p:pic>
            <p:nvPicPr>
              <p:cNvPr id="25" name="Imagen 24" descr="D:\Fotos\Imagenes mias\billetesmano.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2751043">
                <a:off x="2589028" y="3046228"/>
                <a:ext cx="1202690" cy="1854200"/>
              </a:xfrm>
              <a:prstGeom prst="rect">
                <a:avLst/>
              </a:prstGeom>
              <a:noFill/>
              <a:ln>
                <a:solidFill>
                  <a:srgbClr val="FF0000"/>
                </a:solidFill>
              </a:ln>
            </p:spPr>
          </p:pic>
          <p:pic>
            <p:nvPicPr>
              <p:cNvPr id="26" name="Imagen 25" descr="D:\Fotos\Imagenes mias\13.jp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0670758">
                <a:off x="244549" y="2626242"/>
                <a:ext cx="2075180" cy="1430655"/>
              </a:xfrm>
              <a:prstGeom prst="rect">
                <a:avLst/>
              </a:prstGeom>
              <a:noFill/>
              <a:ln>
                <a:solidFill>
                  <a:srgbClr val="FF0000"/>
                </a:solidFill>
              </a:ln>
            </p:spPr>
          </p:pic>
        </p:grpSp>
      </p:grpSp>
    </p:spTree>
    <p:extLst>
      <p:ext uri="{BB962C8B-B14F-4D97-AF65-F5344CB8AC3E}">
        <p14:creationId xmlns:p14="http://schemas.microsoft.com/office/powerpoint/2010/main" val="3877382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stretch>
            <a:fillRect/>
          </a:stretch>
        </p:blipFill>
        <p:spPr>
          <a:xfrm>
            <a:off x="754380" y="960120"/>
            <a:ext cx="10332719" cy="5074920"/>
          </a:xfrm>
          <a:prstGeom prst="rect">
            <a:avLst/>
          </a:prstGeom>
        </p:spPr>
      </p:pic>
      <p:sp>
        <p:nvSpPr>
          <p:cNvPr id="8" name="Título 1"/>
          <p:cNvSpPr>
            <a:spLocks noGrp="1"/>
          </p:cNvSpPr>
          <p:nvPr>
            <p:ph type="title"/>
          </p:nvPr>
        </p:nvSpPr>
        <p:spPr/>
        <p:txBody>
          <a:bodyPr/>
          <a:lstStyle/>
          <a:p>
            <a:r>
              <a:rPr lang="es-ES" sz="3200" dirty="0"/>
              <a:t>Objetivo </a:t>
            </a:r>
            <a:r>
              <a:rPr lang="es-ES" sz="3200" dirty="0" smtClean="0"/>
              <a:t>Fundamental </a:t>
            </a:r>
            <a:r>
              <a:rPr lang="es-ES" sz="3200" dirty="0"/>
              <a:t>de un Sistema Financiero </a:t>
            </a:r>
          </a:p>
        </p:txBody>
      </p:sp>
    </p:spTree>
    <p:extLst>
      <p:ext uri="{BB962C8B-B14F-4D97-AF65-F5344CB8AC3E}">
        <p14:creationId xmlns:p14="http://schemas.microsoft.com/office/powerpoint/2010/main" val="454071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8023860" y="987017"/>
            <a:ext cx="3558540" cy="3785583"/>
          </a:xfrm>
          <a:prstGeom prst="rect">
            <a:avLst/>
          </a:prstGeom>
        </p:spPr>
      </p:pic>
      <p:pic>
        <p:nvPicPr>
          <p:cNvPr id="8" name="Imagen 7"/>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3817620" y="924159"/>
            <a:ext cx="3680460" cy="4173621"/>
          </a:xfrm>
          <a:prstGeom prst="rect">
            <a:avLst/>
          </a:prstGeom>
        </p:spPr>
      </p:pic>
      <p:pic>
        <p:nvPicPr>
          <p:cNvPr id="10" name="Imagen 9"/>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40000"/>
                    </a14:imgEffect>
                  </a14:imgLayer>
                </a14:imgProps>
              </a:ext>
            </a:extLst>
          </a:blip>
          <a:stretch>
            <a:fillRect/>
          </a:stretch>
        </p:blipFill>
        <p:spPr>
          <a:xfrm>
            <a:off x="203200" y="987017"/>
            <a:ext cx="3088640" cy="3699284"/>
          </a:xfrm>
          <a:prstGeom prst="rect">
            <a:avLst/>
          </a:prstGeom>
        </p:spPr>
      </p:pic>
      <p:sp>
        <p:nvSpPr>
          <p:cNvPr id="11" name="Título 1"/>
          <p:cNvSpPr>
            <a:spLocks noGrp="1"/>
          </p:cNvSpPr>
          <p:nvPr>
            <p:ph type="title"/>
          </p:nvPr>
        </p:nvSpPr>
        <p:spPr/>
        <p:txBody>
          <a:bodyPr/>
          <a:lstStyle/>
          <a:p>
            <a:r>
              <a:rPr lang="es-ES" sz="3200" dirty="0"/>
              <a:t>Objetivo </a:t>
            </a:r>
            <a:r>
              <a:rPr lang="es-ES" sz="3200" dirty="0" smtClean="0"/>
              <a:t>Fundamental </a:t>
            </a:r>
            <a:r>
              <a:rPr lang="es-ES" sz="3200" dirty="0"/>
              <a:t>de un Sistema Financiero </a:t>
            </a:r>
          </a:p>
        </p:txBody>
      </p:sp>
      <p:sp>
        <p:nvSpPr>
          <p:cNvPr id="12" name="Rectángulo 11"/>
          <p:cNvSpPr/>
          <p:nvPr/>
        </p:nvSpPr>
        <p:spPr>
          <a:xfrm>
            <a:off x="203200" y="4815571"/>
            <a:ext cx="3431540"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 sz="2000" dirty="0" smtClean="0"/>
              <a:t>Son </a:t>
            </a:r>
            <a:r>
              <a:rPr lang="es-ES" sz="2000" dirty="0"/>
              <a:t>aquellos activos que representan riqueza </a:t>
            </a:r>
            <a:r>
              <a:rPr lang="es-ES" sz="2000" dirty="0" smtClean="0"/>
              <a:t>para quien </a:t>
            </a:r>
            <a:r>
              <a:rPr lang="es-ES" sz="2000" dirty="0"/>
              <a:t>los posee, pero a la vez representan siempre una obligación </a:t>
            </a:r>
            <a:r>
              <a:rPr lang="es-ES" sz="2000" dirty="0" smtClean="0"/>
              <a:t>para quien </a:t>
            </a:r>
            <a:r>
              <a:rPr lang="es-ES" sz="2000" dirty="0"/>
              <a:t>los emitió.</a:t>
            </a:r>
          </a:p>
        </p:txBody>
      </p:sp>
      <p:sp>
        <p:nvSpPr>
          <p:cNvPr id="13" name="Rectángulo 12"/>
          <p:cNvSpPr/>
          <p:nvPr/>
        </p:nvSpPr>
        <p:spPr>
          <a:xfrm>
            <a:off x="3817620" y="5092569"/>
            <a:ext cx="3680460" cy="163121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 sz="2000" i="1" dirty="0"/>
              <a:t>Instituciones financieras: </a:t>
            </a:r>
            <a:r>
              <a:rPr lang="es-ES" sz="2000" dirty="0"/>
              <a:t>Son aquellas instituciones cuya razón u </a:t>
            </a:r>
            <a:r>
              <a:rPr lang="es-ES" sz="2000" dirty="0" smtClean="0"/>
              <a:t>objeto social </a:t>
            </a:r>
            <a:r>
              <a:rPr lang="es-ES" sz="2000" dirty="0"/>
              <a:t>es la </a:t>
            </a:r>
            <a:r>
              <a:rPr lang="es-ES" sz="2000" dirty="0" smtClean="0"/>
              <a:t>compra - </a:t>
            </a:r>
            <a:r>
              <a:rPr lang="es-ES" sz="2000" dirty="0"/>
              <a:t>venta o </a:t>
            </a:r>
            <a:r>
              <a:rPr lang="es-ES" sz="2000" dirty="0" smtClean="0"/>
              <a:t>admón.  </a:t>
            </a:r>
            <a:r>
              <a:rPr lang="es-ES" sz="2000" dirty="0"/>
              <a:t>de activos financieros.</a:t>
            </a:r>
          </a:p>
        </p:txBody>
      </p:sp>
      <p:sp>
        <p:nvSpPr>
          <p:cNvPr id="14" name="Rectángulo 13"/>
          <p:cNvSpPr/>
          <p:nvPr/>
        </p:nvSpPr>
        <p:spPr>
          <a:xfrm>
            <a:off x="8158480" y="4907904"/>
            <a:ext cx="3423920" cy="163121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s-ES" sz="2000" i="1" dirty="0"/>
              <a:t>Mercados financieros: </a:t>
            </a:r>
            <a:r>
              <a:rPr lang="es-ES" sz="2000" dirty="0"/>
              <a:t>Son los mecanismos y procedimientos para la </a:t>
            </a:r>
            <a:r>
              <a:rPr lang="es-ES" sz="2000" dirty="0" smtClean="0"/>
              <a:t>compra y </a:t>
            </a:r>
            <a:r>
              <a:rPr lang="es-ES" sz="2000" dirty="0"/>
              <a:t>venta de activos financieros.</a:t>
            </a:r>
          </a:p>
        </p:txBody>
      </p:sp>
      <p:sp>
        <p:nvSpPr>
          <p:cNvPr id="2" name="CuadroTexto 1"/>
          <p:cNvSpPr txBox="1"/>
          <p:nvPr/>
        </p:nvSpPr>
        <p:spPr>
          <a:xfrm>
            <a:off x="1395664" y="1347538"/>
            <a:ext cx="625642" cy="276999"/>
          </a:xfrm>
          <a:prstGeom prst="rect">
            <a:avLst/>
          </a:prstGeom>
          <a:noFill/>
        </p:spPr>
        <p:txBody>
          <a:bodyPr wrap="square" rtlCol="0">
            <a:spAutoFit/>
          </a:bodyPr>
          <a:lstStyle/>
          <a:p>
            <a:r>
              <a:rPr lang="es-ES" sz="1200" dirty="0" smtClean="0"/>
              <a:t>El qué</a:t>
            </a:r>
            <a:endParaRPr lang="es-ES" sz="1200" dirty="0"/>
          </a:p>
        </p:txBody>
      </p:sp>
      <p:sp>
        <p:nvSpPr>
          <p:cNvPr id="15" name="CuadroTexto 14"/>
          <p:cNvSpPr txBox="1"/>
          <p:nvPr/>
        </p:nvSpPr>
        <p:spPr>
          <a:xfrm>
            <a:off x="6431814" y="1225080"/>
            <a:ext cx="771091" cy="276999"/>
          </a:xfrm>
          <a:prstGeom prst="rect">
            <a:avLst/>
          </a:prstGeom>
          <a:noFill/>
        </p:spPr>
        <p:txBody>
          <a:bodyPr wrap="square" rtlCol="0">
            <a:spAutoFit/>
          </a:bodyPr>
          <a:lstStyle/>
          <a:p>
            <a:r>
              <a:rPr lang="es-ES" sz="1200" dirty="0" smtClean="0"/>
              <a:t>El quién</a:t>
            </a:r>
            <a:endParaRPr lang="es-ES" sz="1200" dirty="0"/>
          </a:p>
        </p:txBody>
      </p:sp>
      <p:sp>
        <p:nvSpPr>
          <p:cNvPr id="16" name="CuadroTexto 15"/>
          <p:cNvSpPr txBox="1"/>
          <p:nvPr/>
        </p:nvSpPr>
        <p:spPr>
          <a:xfrm>
            <a:off x="10477432" y="1363579"/>
            <a:ext cx="784125" cy="276999"/>
          </a:xfrm>
          <a:prstGeom prst="rect">
            <a:avLst/>
          </a:prstGeom>
          <a:noFill/>
        </p:spPr>
        <p:txBody>
          <a:bodyPr wrap="square" rtlCol="0">
            <a:spAutoFit/>
          </a:bodyPr>
          <a:lstStyle/>
          <a:p>
            <a:r>
              <a:rPr lang="es-ES" sz="1200" dirty="0" smtClean="0"/>
              <a:t>El cómo</a:t>
            </a:r>
            <a:endParaRPr lang="es-ES" sz="1200" dirty="0"/>
          </a:p>
        </p:txBody>
      </p:sp>
    </p:spTree>
    <p:extLst>
      <p:ext uri="{BB962C8B-B14F-4D97-AF65-F5344CB8AC3E}">
        <p14:creationId xmlns:p14="http://schemas.microsoft.com/office/powerpoint/2010/main" val="18113813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3200" dirty="0" smtClean="0"/>
              <a:t/>
            </a:r>
            <a:br>
              <a:rPr lang="es-ES" sz="3200" dirty="0" smtClean="0"/>
            </a:br>
            <a:r>
              <a:rPr lang="es-ES" sz="3200" dirty="0" smtClean="0"/>
              <a:t>Conceptos </a:t>
            </a:r>
            <a:r>
              <a:rPr lang="es-ES" sz="3200" dirty="0"/>
              <a:t>y Características de un Sistema Financiero:</a:t>
            </a:r>
            <a:br>
              <a:rPr lang="es-ES" sz="3200" dirty="0"/>
            </a:br>
            <a:endParaRPr lang="es-ES" sz="3200" dirty="0"/>
          </a:p>
        </p:txBody>
      </p:sp>
      <p:sp>
        <p:nvSpPr>
          <p:cNvPr id="5" name="Marcador de contenido 4"/>
          <p:cNvSpPr>
            <a:spLocks noGrp="1"/>
          </p:cNvSpPr>
          <p:nvPr>
            <p:ph idx="1"/>
          </p:nvPr>
        </p:nvSpPr>
        <p:spPr>
          <a:xfrm>
            <a:off x="304800" y="1386843"/>
            <a:ext cx="11277600" cy="5094928"/>
          </a:xfrm>
        </p:spPr>
        <p:txBody>
          <a:bodyPr/>
          <a:lstStyle/>
          <a:p>
            <a:pPr marL="0" indent="0" algn="just">
              <a:buNone/>
            </a:pPr>
            <a:r>
              <a:rPr lang="es-ES" sz="2800" dirty="0">
                <a:solidFill>
                  <a:schemeClr val="tx1"/>
                </a:solidFill>
              </a:rPr>
              <a:t>La labor de intermediación, llevada a cabo por las instituciones  o intermediarios que componen el sistema financiero, se considera básica para realizar una transformación de los activos financieros  primarios emitidos por las unidades inversoras (con el fin de obtener fondos para aumentar sus activos reales), en activos financieros indirectos, más acordes con las preferencias de los ahorradores</a:t>
            </a:r>
            <a:r>
              <a:rPr lang="es-ES" sz="2800" dirty="0" smtClean="0">
                <a:solidFill>
                  <a:schemeClr val="tx1"/>
                </a:solidFill>
              </a:rPr>
              <a:t>.</a:t>
            </a:r>
          </a:p>
          <a:p>
            <a:pPr marL="0" indent="0" algn="just">
              <a:buNone/>
            </a:pPr>
            <a:endParaRPr lang="es-ES" sz="2800" dirty="0" smtClean="0">
              <a:solidFill>
                <a:schemeClr val="tx1"/>
              </a:solidFill>
            </a:endParaRPr>
          </a:p>
          <a:p>
            <a:pPr marL="0" indent="0" algn="just">
              <a:buNone/>
            </a:pPr>
            <a:r>
              <a:rPr lang="es-ES" sz="2800" dirty="0" smtClean="0">
                <a:solidFill>
                  <a:schemeClr val="tx1"/>
                </a:solidFill>
              </a:rPr>
              <a:t>La </a:t>
            </a:r>
            <a:r>
              <a:rPr lang="es-ES" sz="2800" dirty="0">
                <a:solidFill>
                  <a:schemeClr val="tx1"/>
                </a:solidFill>
              </a:rPr>
              <a:t>actividad  básica de los intermediarios financieros es la de dar y tomar prestado, mediando por lo tanto entre los prestatarios inversores y los ahorradores del conjunto de la </a:t>
            </a:r>
            <a:r>
              <a:rPr lang="es-ES" sz="2800" dirty="0" smtClean="0">
                <a:solidFill>
                  <a:schemeClr val="tx1"/>
                </a:solidFill>
              </a:rPr>
              <a:t>economía.</a:t>
            </a:r>
            <a:endParaRPr lang="es-ES" sz="2800" dirty="0">
              <a:solidFill>
                <a:schemeClr val="tx1"/>
              </a:solidFill>
            </a:endParaRPr>
          </a:p>
        </p:txBody>
      </p:sp>
    </p:spTree>
    <p:extLst>
      <p:ext uri="{BB962C8B-B14F-4D97-AF65-F5344CB8AC3E}">
        <p14:creationId xmlns:p14="http://schemas.microsoft.com/office/powerpoint/2010/main" val="1974488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03200" y="1028701"/>
            <a:ext cx="11582400" cy="5623560"/>
          </a:xfrm>
          <a:ln w="38100"/>
        </p:spPr>
        <p:style>
          <a:lnRef idx="2">
            <a:schemeClr val="accent2"/>
          </a:lnRef>
          <a:fillRef idx="1">
            <a:schemeClr val="lt1"/>
          </a:fillRef>
          <a:effectRef idx="0">
            <a:schemeClr val="accent2"/>
          </a:effectRef>
          <a:fontRef idx="minor">
            <a:schemeClr val="dk1"/>
          </a:fontRef>
        </p:style>
        <p:txBody>
          <a:bodyPr/>
          <a:lstStyle/>
          <a:p>
            <a:pPr marL="0" indent="0" algn="just">
              <a:buNone/>
            </a:pPr>
            <a:r>
              <a:rPr lang="es-ES" sz="2400" b="1" dirty="0" smtClean="0">
                <a:solidFill>
                  <a:schemeClr val="tx1"/>
                </a:solidFill>
              </a:rPr>
              <a:t>Mercados </a:t>
            </a:r>
            <a:r>
              <a:rPr lang="es-ES" sz="2400" b="1" dirty="0">
                <a:solidFill>
                  <a:schemeClr val="tx1"/>
                </a:solidFill>
              </a:rPr>
              <a:t>financieros: </a:t>
            </a:r>
            <a:r>
              <a:rPr lang="es-ES" sz="2400" dirty="0" smtClean="0">
                <a:solidFill>
                  <a:schemeClr val="tx1"/>
                </a:solidFill>
              </a:rPr>
              <a:t>No </a:t>
            </a:r>
            <a:r>
              <a:rPr lang="es-ES" sz="2400" dirty="0">
                <a:solidFill>
                  <a:schemeClr val="tx1"/>
                </a:solidFill>
              </a:rPr>
              <a:t>debe confundirse en la era moderna el mercado con el </a:t>
            </a:r>
            <a:r>
              <a:rPr lang="es-ES" sz="2400" b="1" i="1" dirty="0">
                <a:solidFill>
                  <a:srgbClr val="FF0000"/>
                </a:solidFill>
              </a:rPr>
              <a:t>lugar</a:t>
            </a:r>
            <a:r>
              <a:rPr lang="es-ES" sz="2400" i="1" dirty="0">
                <a:solidFill>
                  <a:schemeClr val="tx1"/>
                </a:solidFill>
              </a:rPr>
              <a:t> </a:t>
            </a:r>
            <a:r>
              <a:rPr lang="es-ES" sz="2400" dirty="0">
                <a:solidFill>
                  <a:schemeClr val="tx1"/>
                </a:solidFill>
              </a:rPr>
              <a:t>donde </a:t>
            </a:r>
            <a:r>
              <a:rPr lang="es-ES" sz="2400" dirty="0" smtClean="0">
                <a:solidFill>
                  <a:schemeClr val="tx1"/>
                </a:solidFill>
              </a:rPr>
              <a:t>se va </a:t>
            </a:r>
            <a:r>
              <a:rPr lang="es-ES" sz="2400" dirty="0">
                <a:solidFill>
                  <a:schemeClr val="tx1"/>
                </a:solidFill>
              </a:rPr>
              <a:t>a comprar físicamente un activo. </a:t>
            </a:r>
            <a:r>
              <a:rPr lang="es-ES" sz="2400" b="1" dirty="0">
                <a:solidFill>
                  <a:schemeClr val="tx1"/>
                </a:solidFill>
              </a:rPr>
              <a:t>El desarrollo de los canales de información</a:t>
            </a:r>
            <a:r>
              <a:rPr lang="es-ES" sz="2400" b="1" dirty="0" smtClean="0">
                <a:solidFill>
                  <a:schemeClr val="tx1"/>
                </a:solidFill>
              </a:rPr>
              <a:t>, la </a:t>
            </a:r>
            <a:r>
              <a:rPr lang="es-ES" sz="2400" b="1" dirty="0">
                <a:solidFill>
                  <a:schemeClr val="tx1"/>
                </a:solidFill>
              </a:rPr>
              <a:t>informática y las comunicaciones</a:t>
            </a:r>
            <a:r>
              <a:rPr lang="es-ES" sz="2400" dirty="0">
                <a:solidFill>
                  <a:schemeClr val="tx1"/>
                </a:solidFill>
              </a:rPr>
              <a:t> han hecho que </a:t>
            </a:r>
            <a:r>
              <a:rPr lang="es-ES" sz="2400" dirty="0" smtClean="0">
                <a:solidFill>
                  <a:schemeClr val="tx1"/>
                </a:solidFill>
              </a:rPr>
              <a:t>desaparezca la </a:t>
            </a:r>
            <a:r>
              <a:rPr lang="es-ES" sz="2400" dirty="0">
                <a:solidFill>
                  <a:schemeClr val="tx1"/>
                </a:solidFill>
              </a:rPr>
              <a:t>correspondencia rígida entre mercado y lugar de encuentro para el comercio</a:t>
            </a:r>
            <a:r>
              <a:rPr lang="es-ES" sz="2400" dirty="0" smtClean="0">
                <a:solidFill>
                  <a:schemeClr val="tx1"/>
                </a:solidFill>
              </a:rPr>
              <a:t>.</a:t>
            </a:r>
          </a:p>
          <a:p>
            <a:pPr marL="0" indent="0" algn="just">
              <a:buNone/>
            </a:pPr>
            <a:r>
              <a:rPr lang="es-ES" sz="2400" dirty="0" smtClean="0">
                <a:solidFill>
                  <a:schemeClr val="tx1"/>
                </a:solidFill>
              </a:rPr>
              <a:t>En </a:t>
            </a:r>
            <a:r>
              <a:rPr lang="es-ES" sz="2400" dirty="0">
                <a:solidFill>
                  <a:schemeClr val="tx1"/>
                </a:solidFill>
              </a:rPr>
              <a:t>la actualidad, las computadoras y redes informáticas, </a:t>
            </a:r>
            <a:r>
              <a:rPr lang="es-ES" sz="2400" dirty="0" smtClean="0">
                <a:solidFill>
                  <a:schemeClr val="tx1"/>
                </a:solidFill>
              </a:rPr>
              <a:t>enlazadas a </a:t>
            </a:r>
            <a:r>
              <a:rPr lang="es-ES" sz="2400" dirty="0">
                <a:solidFill>
                  <a:schemeClr val="tx1"/>
                </a:solidFill>
              </a:rPr>
              <a:t>nivel nacional e internacional, permiten a los agentes interactuar </a:t>
            </a:r>
            <a:r>
              <a:rPr lang="es-ES" sz="2400" dirty="0" smtClean="0">
                <a:solidFill>
                  <a:schemeClr val="tx1"/>
                </a:solidFill>
              </a:rPr>
              <a:t>sin reunirse </a:t>
            </a:r>
            <a:r>
              <a:rPr lang="es-ES" sz="2400" dirty="0">
                <a:solidFill>
                  <a:schemeClr val="tx1"/>
                </a:solidFill>
              </a:rPr>
              <a:t>físicamente en un lugar</a:t>
            </a:r>
            <a:r>
              <a:rPr lang="es-ES" sz="2400" dirty="0" smtClean="0">
                <a:solidFill>
                  <a:schemeClr val="tx1"/>
                </a:solidFill>
              </a:rPr>
              <a:t>.</a:t>
            </a:r>
          </a:p>
          <a:p>
            <a:pPr marL="0" indent="0" algn="just">
              <a:buNone/>
            </a:pPr>
            <a:r>
              <a:rPr lang="es-ES" sz="2400" dirty="0">
                <a:solidFill>
                  <a:schemeClr val="tx1"/>
                </a:solidFill>
              </a:rPr>
              <a:t>Así, los mercados financieros se identifican con los pasos, los procedimientos</a:t>
            </a:r>
            <a:r>
              <a:rPr lang="es-ES" sz="2400" dirty="0" smtClean="0">
                <a:solidFill>
                  <a:schemeClr val="tx1"/>
                </a:solidFill>
              </a:rPr>
              <a:t>, el </a:t>
            </a:r>
            <a:r>
              <a:rPr lang="es-ES" sz="2400" dirty="0">
                <a:solidFill>
                  <a:schemeClr val="tx1"/>
                </a:solidFill>
              </a:rPr>
              <a:t>modo de actuación para comprar y vender activos financieros</a:t>
            </a:r>
            <a:r>
              <a:rPr lang="es-ES" sz="2400" dirty="0" smtClean="0">
                <a:solidFill>
                  <a:schemeClr val="tx1"/>
                </a:solidFill>
              </a:rPr>
              <a:t>.</a:t>
            </a:r>
          </a:p>
          <a:p>
            <a:pPr marL="0" indent="0" algn="just">
              <a:buNone/>
            </a:pPr>
            <a:r>
              <a:rPr lang="es-ES" sz="2400" dirty="0">
                <a:solidFill>
                  <a:schemeClr val="tx1"/>
                </a:solidFill>
              </a:rPr>
              <a:t>Por ejemplo:</a:t>
            </a:r>
          </a:p>
          <a:p>
            <a:pPr marL="0" indent="0" algn="just">
              <a:buNone/>
            </a:pPr>
            <a:r>
              <a:rPr lang="es-ES" sz="2400" dirty="0">
                <a:solidFill>
                  <a:schemeClr val="tx1"/>
                </a:solidFill>
              </a:rPr>
              <a:t>– ¿Cómo proceder para emitir una acción?</a:t>
            </a:r>
          </a:p>
          <a:p>
            <a:pPr marL="0" indent="0" algn="just">
              <a:buNone/>
            </a:pPr>
            <a:r>
              <a:rPr lang="es-ES" sz="2400" dirty="0">
                <a:solidFill>
                  <a:schemeClr val="tx1"/>
                </a:solidFill>
              </a:rPr>
              <a:t>– ¿Cómo hacer para comprar un certificado de depósitos?</a:t>
            </a:r>
          </a:p>
          <a:p>
            <a:pPr marL="0" indent="0" algn="just">
              <a:buNone/>
            </a:pPr>
            <a:r>
              <a:rPr lang="es-ES" sz="2400" dirty="0">
                <a:solidFill>
                  <a:schemeClr val="tx1"/>
                </a:solidFill>
              </a:rPr>
              <a:t>– ¿Cómo actuar para traspasar los activos financieros de un </a:t>
            </a:r>
            <a:r>
              <a:rPr lang="es-ES" sz="2400" dirty="0" smtClean="0">
                <a:solidFill>
                  <a:schemeClr val="tx1"/>
                </a:solidFill>
              </a:rPr>
              <a:t>inversionista a </a:t>
            </a:r>
            <a:r>
              <a:rPr lang="es-ES" sz="2400" dirty="0">
                <a:solidFill>
                  <a:schemeClr val="tx1"/>
                </a:solidFill>
              </a:rPr>
              <a:t>otro?</a:t>
            </a:r>
          </a:p>
        </p:txBody>
      </p:sp>
      <p:sp>
        <p:nvSpPr>
          <p:cNvPr id="5" name="Título 1"/>
          <p:cNvSpPr>
            <a:spLocks noGrp="1"/>
          </p:cNvSpPr>
          <p:nvPr>
            <p:ph type="title"/>
          </p:nvPr>
        </p:nvSpPr>
        <p:spPr/>
        <p:txBody>
          <a:bodyPr/>
          <a:lstStyle/>
          <a:p>
            <a:r>
              <a:rPr lang="es-ES" sz="3200" dirty="0" smtClean="0"/>
              <a:t/>
            </a:r>
            <a:br>
              <a:rPr lang="es-ES" sz="3200" dirty="0" smtClean="0"/>
            </a:br>
            <a:r>
              <a:rPr lang="es-ES" sz="3200" dirty="0" smtClean="0"/>
              <a:t>Conceptos </a:t>
            </a:r>
            <a:r>
              <a:rPr lang="es-ES" sz="3200" dirty="0"/>
              <a:t>y Características de un Sistema Financiero:</a:t>
            </a:r>
            <a:br>
              <a:rPr lang="es-ES" sz="3200" dirty="0"/>
            </a:br>
            <a:endParaRPr lang="es-ES" sz="3200" dirty="0"/>
          </a:p>
        </p:txBody>
      </p:sp>
    </p:spTree>
    <p:extLst>
      <p:ext uri="{BB962C8B-B14F-4D97-AF65-F5344CB8AC3E}">
        <p14:creationId xmlns:p14="http://schemas.microsoft.com/office/powerpoint/2010/main" val="22380432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63550" y="1206504"/>
            <a:ext cx="10972800" cy="4830763"/>
          </a:xfrm>
          <a:ln w="38100"/>
        </p:spPr>
        <p:style>
          <a:lnRef idx="2">
            <a:schemeClr val="accent1"/>
          </a:lnRef>
          <a:fillRef idx="1">
            <a:schemeClr val="lt1"/>
          </a:fillRef>
          <a:effectRef idx="0">
            <a:schemeClr val="accent1"/>
          </a:effectRef>
          <a:fontRef idx="minor">
            <a:schemeClr val="dk1"/>
          </a:fontRef>
        </p:style>
        <p:txBody>
          <a:bodyPr/>
          <a:lstStyle/>
          <a:p>
            <a:pPr marL="0" indent="0" algn="just">
              <a:buNone/>
            </a:pPr>
            <a:r>
              <a:rPr lang="es-ES" sz="3200" dirty="0">
                <a:solidFill>
                  <a:schemeClr val="tx1"/>
                </a:solidFill>
              </a:rPr>
              <a:t>De esta forma, los activos financieros representan </a:t>
            </a:r>
            <a:r>
              <a:rPr lang="es-ES" sz="3200" b="1" dirty="0">
                <a:solidFill>
                  <a:srgbClr val="FF0000"/>
                </a:solidFill>
              </a:rPr>
              <a:t>“el qué” </a:t>
            </a:r>
            <a:r>
              <a:rPr lang="es-ES" sz="3200" dirty="0">
                <a:solidFill>
                  <a:schemeClr val="tx1"/>
                </a:solidFill>
              </a:rPr>
              <a:t>se compra y </a:t>
            </a:r>
            <a:r>
              <a:rPr lang="es-ES" sz="3200" dirty="0" smtClean="0">
                <a:solidFill>
                  <a:schemeClr val="tx1"/>
                </a:solidFill>
              </a:rPr>
              <a:t>se vende </a:t>
            </a:r>
          </a:p>
          <a:p>
            <a:pPr marL="0" indent="0" algn="just">
              <a:buNone/>
            </a:pPr>
            <a:endParaRPr lang="es-ES" sz="3200" dirty="0" smtClean="0">
              <a:solidFill>
                <a:schemeClr val="tx1"/>
              </a:solidFill>
            </a:endParaRPr>
          </a:p>
          <a:p>
            <a:pPr marL="0" indent="0" algn="just">
              <a:buNone/>
            </a:pPr>
            <a:r>
              <a:rPr lang="es-ES" sz="3200" dirty="0" smtClean="0">
                <a:solidFill>
                  <a:schemeClr val="tx1"/>
                </a:solidFill>
              </a:rPr>
              <a:t>las </a:t>
            </a:r>
            <a:r>
              <a:rPr lang="es-ES" sz="3200" dirty="0">
                <a:solidFill>
                  <a:schemeClr val="tx1"/>
                </a:solidFill>
              </a:rPr>
              <a:t>instituciones financieras, </a:t>
            </a:r>
            <a:r>
              <a:rPr lang="es-ES" sz="3200" b="1" dirty="0">
                <a:solidFill>
                  <a:srgbClr val="FF0000"/>
                </a:solidFill>
              </a:rPr>
              <a:t>“el quién” </a:t>
            </a:r>
            <a:r>
              <a:rPr lang="es-ES" sz="3200" dirty="0">
                <a:solidFill>
                  <a:schemeClr val="tx1"/>
                </a:solidFill>
              </a:rPr>
              <a:t>se dedica a comprar y </a:t>
            </a:r>
            <a:r>
              <a:rPr lang="es-ES" sz="3200" dirty="0" smtClean="0">
                <a:solidFill>
                  <a:schemeClr val="tx1"/>
                </a:solidFill>
              </a:rPr>
              <a:t>vender los </a:t>
            </a:r>
            <a:r>
              <a:rPr lang="es-ES" sz="3200" dirty="0">
                <a:solidFill>
                  <a:schemeClr val="tx1"/>
                </a:solidFill>
              </a:rPr>
              <a:t>activos </a:t>
            </a:r>
            <a:r>
              <a:rPr lang="es-ES" sz="3200" dirty="0" smtClean="0">
                <a:solidFill>
                  <a:schemeClr val="tx1"/>
                </a:solidFill>
              </a:rPr>
              <a:t>financieros</a:t>
            </a:r>
          </a:p>
          <a:p>
            <a:pPr marL="0" indent="0" algn="just">
              <a:buNone/>
            </a:pPr>
            <a:endParaRPr lang="es-ES" sz="3200" dirty="0" smtClean="0">
              <a:solidFill>
                <a:schemeClr val="tx1"/>
              </a:solidFill>
            </a:endParaRPr>
          </a:p>
          <a:p>
            <a:pPr marL="0" indent="0" algn="just">
              <a:buNone/>
            </a:pPr>
            <a:r>
              <a:rPr lang="es-ES" sz="3200" dirty="0" smtClean="0">
                <a:solidFill>
                  <a:schemeClr val="tx1"/>
                </a:solidFill>
              </a:rPr>
              <a:t>y </a:t>
            </a:r>
            <a:r>
              <a:rPr lang="es-ES" sz="3200" dirty="0">
                <a:solidFill>
                  <a:schemeClr val="tx1"/>
                </a:solidFill>
              </a:rPr>
              <a:t>los mercados financieros, </a:t>
            </a:r>
            <a:r>
              <a:rPr lang="es-ES" sz="3200" b="1" dirty="0">
                <a:solidFill>
                  <a:srgbClr val="FF0000"/>
                </a:solidFill>
              </a:rPr>
              <a:t>“el cómo” </a:t>
            </a:r>
            <a:r>
              <a:rPr lang="es-ES" sz="3200" dirty="0">
                <a:solidFill>
                  <a:schemeClr val="tx1"/>
                </a:solidFill>
              </a:rPr>
              <a:t>se </a:t>
            </a:r>
            <a:r>
              <a:rPr lang="es-ES" sz="3200" dirty="0" smtClean="0">
                <a:solidFill>
                  <a:schemeClr val="tx1"/>
                </a:solidFill>
              </a:rPr>
              <a:t>compran y </a:t>
            </a:r>
            <a:r>
              <a:rPr lang="es-ES" sz="3200" dirty="0">
                <a:solidFill>
                  <a:schemeClr val="tx1"/>
                </a:solidFill>
              </a:rPr>
              <a:t>venden esos activos.</a:t>
            </a:r>
          </a:p>
        </p:txBody>
      </p:sp>
      <p:sp>
        <p:nvSpPr>
          <p:cNvPr id="5" name="Título 1"/>
          <p:cNvSpPr>
            <a:spLocks noGrp="1"/>
          </p:cNvSpPr>
          <p:nvPr>
            <p:ph type="title"/>
          </p:nvPr>
        </p:nvSpPr>
        <p:spPr/>
        <p:txBody>
          <a:bodyPr/>
          <a:lstStyle/>
          <a:p>
            <a:r>
              <a:rPr lang="es-ES" sz="3200" dirty="0" smtClean="0"/>
              <a:t/>
            </a:r>
            <a:br>
              <a:rPr lang="es-ES" sz="3200" dirty="0" smtClean="0"/>
            </a:br>
            <a:r>
              <a:rPr lang="es-ES" sz="3200" dirty="0" smtClean="0"/>
              <a:t>Conceptos </a:t>
            </a:r>
            <a:r>
              <a:rPr lang="es-ES" sz="3200" dirty="0"/>
              <a:t>y Características de un Sistema Financiero:</a:t>
            </a:r>
            <a:br>
              <a:rPr lang="es-ES" sz="3200" dirty="0"/>
            </a:br>
            <a:endParaRPr lang="es-ES" sz="3200" dirty="0"/>
          </a:p>
        </p:txBody>
      </p:sp>
    </p:spTree>
    <p:extLst>
      <p:ext uri="{BB962C8B-B14F-4D97-AF65-F5344CB8AC3E}">
        <p14:creationId xmlns:p14="http://schemas.microsoft.com/office/powerpoint/2010/main" val="14581738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3200" dirty="0" smtClean="0"/>
              <a:t>Principales </a:t>
            </a:r>
            <a:r>
              <a:rPr lang="es-ES" sz="3200" dirty="0"/>
              <a:t>funciones de un Sistema Financiero</a:t>
            </a:r>
          </a:p>
        </p:txBody>
      </p:sp>
      <p:sp>
        <p:nvSpPr>
          <p:cNvPr id="3" name="Marcador de contenido 2"/>
          <p:cNvSpPr>
            <a:spLocks noGrp="1"/>
          </p:cNvSpPr>
          <p:nvPr>
            <p:ph idx="1"/>
          </p:nvPr>
        </p:nvSpPr>
        <p:spPr>
          <a:xfrm>
            <a:off x="203200" y="955044"/>
            <a:ext cx="11379200" cy="5720076"/>
          </a:xfrm>
        </p:spPr>
        <p:style>
          <a:lnRef idx="2">
            <a:schemeClr val="accent2"/>
          </a:lnRef>
          <a:fillRef idx="1">
            <a:schemeClr val="lt1"/>
          </a:fillRef>
          <a:effectRef idx="0">
            <a:schemeClr val="accent2"/>
          </a:effectRef>
          <a:fontRef idx="minor">
            <a:schemeClr val="dk1"/>
          </a:fontRef>
        </p:style>
        <p:txBody>
          <a:bodyPr/>
          <a:lstStyle/>
          <a:p>
            <a:pPr marL="457200" indent="-457200" algn="just">
              <a:buFont typeface="+mj-lt"/>
              <a:buAutoNum type="arabicPeriod"/>
            </a:pPr>
            <a:r>
              <a:rPr lang="es-ES" sz="2800" dirty="0" smtClean="0">
                <a:solidFill>
                  <a:schemeClr val="tx1"/>
                </a:solidFill>
              </a:rPr>
              <a:t>Movilizar el ahorro hacia los sujetos necesitados de financiación, poniendo en contacto a los agentes que participan en los mercados garantizando una eficaz asignación de los recursos.</a:t>
            </a:r>
          </a:p>
          <a:p>
            <a:pPr marL="457200" indent="-457200" algn="just">
              <a:buFont typeface="+mj-lt"/>
              <a:buAutoNum type="arabicPeriod"/>
            </a:pPr>
            <a:r>
              <a:rPr lang="es-ES" sz="2800" dirty="0" smtClean="0">
                <a:solidFill>
                  <a:schemeClr val="tx1"/>
                </a:solidFill>
              </a:rPr>
              <a:t>Reducir los plazos y los costos de intermediación al facilitar el intercambio financiero entre los sujetos económicos.</a:t>
            </a:r>
          </a:p>
          <a:p>
            <a:pPr marL="457200" indent="-457200" algn="just">
              <a:buFont typeface="+mj-lt"/>
              <a:buAutoNum type="arabicPeriod"/>
            </a:pPr>
            <a:r>
              <a:rPr lang="es-ES" sz="2800" dirty="0" smtClean="0">
                <a:solidFill>
                  <a:schemeClr val="tx1"/>
                </a:solidFill>
              </a:rPr>
              <a:t>Influir en la elevación de la eficiencia económica de las empresas y otras organizaciones</a:t>
            </a:r>
          </a:p>
          <a:p>
            <a:pPr marL="457200" indent="-457200" algn="just">
              <a:buFont typeface="+mj-lt"/>
              <a:buAutoNum type="arabicPeriod"/>
            </a:pPr>
            <a:r>
              <a:rPr lang="es-ES" sz="2800" dirty="0" smtClean="0">
                <a:solidFill>
                  <a:schemeClr val="tx1"/>
                </a:solidFill>
              </a:rPr>
              <a:t>Proporcionar </a:t>
            </a:r>
            <a:r>
              <a:rPr lang="es-ES" sz="2800" dirty="0">
                <a:solidFill>
                  <a:schemeClr val="tx1"/>
                </a:solidFill>
              </a:rPr>
              <a:t>liquidez a los activos financieros a través de los </a:t>
            </a:r>
            <a:r>
              <a:rPr lang="es-ES" sz="2800" dirty="0" smtClean="0">
                <a:solidFill>
                  <a:schemeClr val="tx1"/>
                </a:solidFill>
              </a:rPr>
              <a:t>mercados Financieros</a:t>
            </a:r>
          </a:p>
          <a:p>
            <a:pPr marL="457200" indent="-457200" algn="just">
              <a:buFont typeface="+mj-lt"/>
              <a:buAutoNum type="arabicPeriod"/>
            </a:pPr>
            <a:r>
              <a:rPr lang="es-ES" sz="2800" dirty="0">
                <a:solidFill>
                  <a:schemeClr val="tx1"/>
                </a:solidFill>
              </a:rPr>
              <a:t>Contribuir al logro de la estabilidad y disciplina monetaria y </a:t>
            </a:r>
            <a:r>
              <a:rPr lang="es-ES" sz="2800" dirty="0" smtClean="0">
                <a:solidFill>
                  <a:schemeClr val="tx1"/>
                </a:solidFill>
              </a:rPr>
              <a:t>financiera del </a:t>
            </a:r>
            <a:r>
              <a:rPr lang="es-ES" sz="2800" dirty="0">
                <a:solidFill>
                  <a:schemeClr val="tx1"/>
                </a:solidFill>
              </a:rPr>
              <a:t>país.</a:t>
            </a:r>
          </a:p>
          <a:p>
            <a:pPr marL="457200" indent="-457200" algn="just">
              <a:buFont typeface="+mj-lt"/>
              <a:buAutoNum type="arabicPeriod"/>
            </a:pPr>
            <a:r>
              <a:rPr lang="es-ES" sz="2800" dirty="0" smtClean="0">
                <a:solidFill>
                  <a:schemeClr val="tx1"/>
                </a:solidFill>
              </a:rPr>
              <a:t>Facilitar </a:t>
            </a:r>
            <a:r>
              <a:rPr lang="es-ES" sz="2800" dirty="0">
                <a:solidFill>
                  <a:schemeClr val="tx1"/>
                </a:solidFill>
              </a:rPr>
              <a:t>la fijación de precios de los activos financieros.</a:t>
            </a:r>
          </a:p>
        </p:txBody>
      </p:sp>
    </p:spTree>
    <p:extLst>
      <p:ext uri="{BB962C8B-B14F-4D97-AF65-F5344CB8AC3E}">
        <p14:creationId xmlns:p14="http://schemas.microsoft.com/office/powerpoint/2010/main" val="41337786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t"/>
          <a:lstStyle/>
          <a:p>
            <a:r>
              <a:rPr lang="es-ES" sz="3600" dirty="0"/>
              <a:t>Conclusiones</a:t>
            </a:r>
            <a:br>
              <a:rPr lang="es-ES" sz="3600" dirty="0"/>
            </a:br>
            <a:endParaRPr lang="es-ES" sz="3600" dirty="0"/>
          </a:p>
        </p:txBody>
      </p:sp>
      <p:pic>
        <p:nvPicPr>
          <p:cNvPr id="4" name="Imagen 3"/>
          <p:cNvPicPr>
            <a:picLocks noChangeAspect="1"/>
          </p:cNvPicPr>
          <p:nvPr/>
        </p:nvPicPr>
        <p:blipFill>
          <a:blip r:embed="rId2"/>
          <a:stretch>
            <a:fillRect/>
          </a:stretch>
        </p:blipFill>
        <p:spPr>
          <a:xfrm rot="483689">
            <a:off x="7338060" y="3843867"/>
            <a:ext cx="2771180" cy="2587961"/>
          </a:xfrm>
          <a:prstGeom prst="rect">
            <a:avLst/>
          </a:prstGeom>
        </p:spPr>
      </p:pic>
      <p:sp>
        <p:nvSpPr>
          <p:cNvPr id="7" name="Marcador de contenido 2"/>
          <p:cNvSpPr txBox="1">
            <a:spLocks/>
          </p:cNvSpPr>
          <p:nvPr/>
        </p:nvSpPr>
        <p:spPr bwMode="gray">
          <a:xfrm>
            <a:off x="504116" y="1151032"/>
            <a:ext cx="10080064"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anose="05000000000000000000" pitchFamily="2" charset="2"/>
              <a:buChar char="v"/>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1" fontAlgn="base" hangingPunct="1">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base" latinLnBrk="0" hangingPunct="1">
              <a:lnSpc>
                <a:spcPct val="100000"/>
              </a:lnSpc>
              <a:spcBef>
                <a:spcPct val="20000"/>
              </a:spcBef>
              <a:spcAft>
                <a:spcPct val="0"/>
              </a:spcAft>
              <a:buClr>
                <a:srgbClr val="5AABCC"/>
              </a:buClr>
              <a:buSzTx/>
              <a:buFont typeface="Wingdings" panose="05000000000000000000" pitchFamily="2" charset="2"/>
              <a:buNone/>
              <a:tabLst/>
              <a:defRPr/>
            </a:pPr>
            <a:r>
              <a:rPr kumimoji="0" lang="es-ES" sz="2800" b="1" i="0" u="none" strike="noStrike" kern="1200" cap="none" spc="0" normalizeH="0" baseline="0" noProof="0" dirty="0" smtClean="0">
                <a:ln>
                  <a:noFill/>
                </a:ln>
                <a:effectLst/>
                <a:uLnTx/>
                <a:uFillTx/>
                <a:latin typeface="Verdana"/>
                <a:ea typeface="+mn-ea"/>
                <a:cs typeface="+mn-cs"/>
              </a:rPr>
              <a:t>Los estudiantes resumirán los contenidos tratados en la clase</a:t>
            </a:r>
          </a:p>
          <a:p>
            <a:pPr marL="0" marR="0" lvl="0" indent="0" algn="just" defTabSz="914400" rtl="0" eaLnBrk="1" fontAlgn="base" latinLnBrk="0" hangingPunct="1">
              <a:lnSpc>
                <a:spcPct val="100000"/>
              </a:lnSpc>
              <a:spcBef>
                <a:spcPct val="20000"/>
              </a:spcBef>
              <a:spcAft>
                <a:spcPct val="0"/>
              </a:spcAft>
              <a:buClr>
                <a:srgbClr val="5AABCC"/>
              </a:buClr>
              <a:buSzTx/>
              <a:buFont typeface="Wingdings" panose="05000000000000000000" pitchFamily="2" charset="2"/>
              <a:buNone/>
              <a:tabLst/>
              <a:defRPr/>
            </a:pPr>
            <a:endParaRPr kumimoji="0" lang="es-ES" sz="2800" b="1" i="0" u="none" strike="noStrike" kern="1200" cap="none" spc="0" normalizeH="0" baseline="0" noProof="0" dirty="0" smtClean="0">
              <a:ln>
                <a:noFill/>
              </a:ln>
              <a:effectLst/>
              <a:uLnTx/>
              <a:uFillTx/>
              <a:latin typeface="Verdana"/>
              <a:ea typeface="+mn-ea"/>
              <a:cs typeface="+mn-cs"/>
            </a:endParaRPr>
          </a:p>
          <a:p>
            <a:pPr marL="0" marR="0" lvl="0" indent="0" algn="just" defTabSz="914400" rtl="0" eaLnBrk="1" fontAlgn="base" latinLnBrk="0" hangingPunct="1">
              <a:lnSpc>
                <a:spcPct val="100000"/>
              </a:lnSpc>
              <a:spcBef>
                <a:spcPct val="20000"/>
              </a:spcBef>
              <a:spcAft>
                <a:spcPct val="0"/>
              </a:spcAft>
              <a:buClr>
                <a:srgbClr val="5AABCC"/>
              </a:buClr>
              <a:buSzTx/>
              <a:buFont typeface="Wingdings" panose="05000000000000000000" pitchFamily="2" charset="2"/>
              <a:buNone/>
              <a:tabLst/>
              <a:defRPr/>
            </a:pPr>
            <a:r>
              <a:rPr kumimoji="0" lang="es-ES" sz="2800" b="1" i="0" u="none" strike="noStrike" kern="1200" cap="none" spc="0" normalizeH="0" baseline="0" noProof="0" dirty="0" smtClean="0">
                <a:ln>
                  <a:noFill/>
                </a:ln>
                <a:effectLst/>
                <a:uLnTx/>
                <a:uFillTx/>
                <a:latin typeface="Verdana"/>
                <a:ea typeface="+mn-ea"/>
                <a:cs typeface="+mn-cs"/>
              </a:rPr>
              <a:t>El profesor acotará las ideas generales y establecerá la motivación para la próxima clase</a:t>
            </a:r>
            <a:endParaRPr kumimoji="0" lang="es-ES" sz="2800" b="1" i="0" u="none" strike="noStrike" kern="1200" cap="none" spc="0" normalizeH="0" baseline="0" noProof="0" dirty="0">
              <a:ln>
                <a:noFill/>
              </a:ln>
              <a:effectLst/>
              <a:uLnTx/>
              <a:uFillTx/>
              <a:latin typeface="Verdana"/>
              <a:ea typeface="+mn-ea"/>
              <a:cs typeface="+mn-cs"/>
            </a:endParaRPr>
          </a:p>
        </p:txBody>
      </p:sp>
      <p:pic>
        <p:nvPicPr>
          <p:cNvPr id="5" name="Imagen 4" descr="D:\Fotos\Imagenes mias\gastonacional.jpg"/>
          <p:cNvPicPr/>
          <p:nvPr/>
        </p:nvPicPr>
        <p:blipFill>
          <a:blip r:embed="rId3">
            <a:extLst>
              <a:ext uri="{28A0092B-C50C-407E-A947-70E740481C1C}">
                <a14:useLocalDpi xmlns:a14="http://schemas.microsoft.com/office/drawing/2010/main" val="0"/>
              </a:ext>
            </a:extLst>
          </a:blip>
          <a:srcRect/>
          <a:stretch>
            <a:fillRect/>
          </a:stretch>
        </p:blipFill>
        <p:spPr bwMode="auto">
          <a:xfrm rot="20719247">
            <a:off x="1314512" y="3863695"/>
            <a:ext cx="2225346" cy="2265612"/>
          </a:xfrm>
          <a:prstGeom prst="rect">
            <a:avLst/>
          </a:prstGeom>
          <a:noFill/>
          <a:ln>
            <a:noFill/>
          </a:ln>
        </p:spPr>
      </p:pic>
    </p:spTree>
    <p:extLst>
      <p:ext uri="{BB962C8B-B14F-4D97-AF65-F5344CB8AC3E}">
        <p14:creationId xmlns:p14="http://schemas.microsoft.com/office/powerpoint/2010/main" val="27384837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sz="3600" dirty="0"/>
              <a:t>Preguntas de comprobación </a:t>
            </a:r>
          </a:p>
        </p:txBody>
      </p:sp>
      <p:sp>
        <p:nvSpPr>
          <p:cNvPr id="2" name="Rectángulo 1"/>
          <p:cNvSpPr/>
          <p:nvPr/>
        </p:nvSpPr>
        <p:spPr>
          <a:xfrm>
            <a:off x="428728" y="1384273"/>
            <a:ext cx="11131344" cy="4148443"/>
          </a:xfrm>
          <a:prstGeom prst="rect">
            <a:avLst/>
          </a:prstGeom>
        </p:spPr>
        <p:txBody>
          <a:bodyPr wrap="square">
            <a:spAutoFit/>
          </a:bodyPr>
          <a:lstStyle/>
          <a:p>
            <a:pPr marL="342900" indent="-342900" algn="just">
              <a:lnSpc>
                <a:spcPct val="115000"/>
              </a:lnSpc>
              <a:spcAft>
                <a:spcPts val="1000"/>
              </a:spcAft>
              <a:buAutoNum type="arabicPeriod"/>
            </a:pPr>
            <a:r>
              <a:rPr lang="es-ES" b="1" dirty="0" smtClean="0">
                <a:ea typeface="Calibri" panose="020F0502020204030204" pitchFamily="34" charset="0"/>
                <a:cs typeface="Times New Roman" panose="02020603050405020304" pitchFamily="18" charset="0"/>
              </a:rPr>
              <a:t>Bajo </a:t>
            </a:r>
            <a:r>
              <a:rPr lang="es-ES" b="1" dirty="0">
                <a:ea typeface="Calibri" panose="020F0502020204030204" pitchFamily="34" charset="0"/>
                <a:cs typeface="Times New Roman" panose="02020603050405020304" pitchFamily="18" charset="0"/>
              </a:rPr>
              <a:t>qué elementos podemos estudiar al sistema financiero</a:t>
            </a:r>
            <a:r>
              <a:rPr lang="es-ES" b="1" dirty="0" smtClean="0">
                <a:ea typeface="Calibri" panose="020F0502020204030204" pitchFamily="34" charset="0"/>
                <a:cs typeface="Times New Roman" panose="02020603050405020304" pitchFamily="18" charset="0"/>
              </a:rPr>
              <a:t>?</a:t>
            </a:r>
          </a:p>
          <a:p>
            <a:pPr marL="342900" indent="-342900" algn="just">
              <a:lnSpc>
                <a:spcPct val="115000"/>
              </a:lnSpc>
              <a:spcAft>
                <a:spcPts val="1000"/>
              </a:spcAft>
              <a:buFontTx/>
              <a:buAutoNum type="arabicPeriod"/>
            </a:pPr>
            <a:r>
              <a:rPr lang="es-ES" b="1" dirty="0" smtClean="0"/>
              <a:t>¿Qué </a:t>
            </a:r>
            <a:r>
              <a:rPr lang="es-ES" b="1" dirty="0"/>
              <a:t>es un activo o instrumento financiero</a:t>
            </a:r>
          </a:p>
          <a:p>
            <a:pPr marL="342900" indent="-342900" algn="just">
              <a:lnSpc>
                <a:spcPct val="115000"/>
              </a:lnSpc>
              <a:spcAft>
                <a:spcPts val="1000"/>
              </a:spcAft>
              <a:buFontTx/>
              <a:buAutoNum type="arabicPeriod"/>
            </a:pPr>
            <a:r>
              <a:rPr lang="es-ES" b="1" dirty="0" smtClean="0">
                <a:ea typeface="Calibri" panose="020F0502020204030204" pitchFamily="34" charset="0"/>
                <a:cs typeface="Times New Roman" panose="02020603050405020304" pitchFamily="18" charset="0"/>
              </a:rPr>
              <a:t> </a:t>
            </a:r>
            <a:r>
              <a:rPr lang="es-ES" b="1" dirty="0">
                <a:ea typeface="Calibri" panose="020F0502020204030204" pitchFamily="34" charset="0"/>
                <a:cs typeface="Times New Roman" panose="02020603050405020304" pitchFamily="18" charset="0"/>
              </a:rPr>
              <a:t>Por quienes están representados los agentes económicos</a:t>
            </a:r>
            <a:r>
              <a:rPr lang="es-ES" b="1" dirty="0" smtClean="0">
                <a:ea typeface="Calibri" panose="020F0502020204030204" pitchFamily="34" charset="0"/>
                <a:cs typeface="Times New Roman" panose="02020603050405020304" pitchFamily="18" charset="0"/>
              </a:rPr>
              <a:t>?</a:t>
            </a:r>
          </a:p>
          <a:p>
            <a:pPr marL="342900" indent="-342900" algn="just">
              <a:lnSpc>
                <a:spcPct val="115000"/>
              </a:lnSpc>
              <a:spcAft>
                <a:spcPts val="1000"/>
              </a:spcAft>
              <a:buFontTx/>
              <a:buAutoNum type="arabicPeriod"/>
            </a:pPr>
            <a:r>
              <a:rPr lang="es-ES" b="1" dirty="0" smtClean="0">
                <a:ea typeface="Calibri" panose="020F0502020204030204" pitchFamily="34" charset="0"/>
                <a:cs typeface="Times New Roman" panose="02020603050405020304" pitchFamily="18" charset="0"/>
              </a:rPr>
              <a:t>¿Quiénes </a:t>
            </a:r>
            <a:r>
              <a:rPr lang="es-ES" b="1" dirty="0">
                <a:ea typeface="Calibri" panose="020F0502020204030204" pitchFamily="34" charset="0"/>
                <a:cs typeface="Times New Roman" panose="02020603050405020304" pitchFamily="18" charset="0"/>
              </a:rPr>
              <a:t>son los que emiten los instrumentos financieros  primarios? </a:t>
            </a:r>
          </a:p>
          <a:p>
            <a:pPr algn="just">
              <a:lnSpc>
                <a:spcPct val="115000"/>
              </a:lnSpc>
              <a:spcAft>
                <a:spcPts val="1000"/>
              </a:spcAft>
            </a:pPr>
            <a:r>
              <a:rPr lang="es-ES" b="1" dirty="0" smtClean="0">
                <a:ea typeface="Calibri" panose="020F0502020204030204" pitchFamily="34" charset="0"/>
                <a:cs typeface="Times New Roman" panose="02020603050405020304" pitchFamily="18" charset="0"/>
              </a:rPr>
              <a:t>4 a) Y </a:t>
            </a:r>
            <a:r>
              <a:rPr lang="es-ES" b="1" dirty="0">
                <a:ea typeface="Calibri" panose="020F0502020204030204" pitchFamily="34" charset="0"/>
                <a:cs typeface="Times New Roman" panose="02020603050405020304" pitchFamily="18" charset="0"/>
              </a:rPr>
              <a:t>¿Por qué son las unidades económicas de gasto con déficit las que emiten estos instrumentos financieros primarios y no lo hacen de esta forma las unidades de gasto con superávit? </a:t>
            </a:r>
          </a:p>
          <a:p>
            <a:pPr algn="just">
              <a:lnSpc>
                <a:spcPct val="115000"/>
              </a:lnSpc>
              <a:spcAft>
                <a:spcPts val="1000"/>
              </a:spcAft>
            </a:pPr>
            <a:endParaRPr lang="es-ES" b="1" dirty="0">
              <a:ea typeface="Calibri" panose="020F0502020204030204" pitchFamily="34" charset="0"/>
              <a:cs typeface="Times New Roman" panose="02020603050405020304" pitchFamily="18" charset="0"/>
            </a:endParaRPr>
          </a:p>
          <a:p>
            <a:pPr marL="342900" indent="-342900" algn="just">
              <a:lnSpc>
                <a:spcPct val="115000"/>
              </a:lnSpc>
              <a:spcAft>
                <a:spcPts val="1000"/>
              </a:spcAft>
              <a:buFontTx/>
              <a:buAutoNum type="arabicPeriod"/>
            </a:pPr>
            <a:endParaRPr lang="es-ES" b="1" dirty="0">
              <a:ea typeface="Calibri" panose="020F0502020204030204" pitchFamily="34" charset="0"/>
              <a:cs typeface="Times New Roman" panose="02020603050405020304" pitchFamily="18" charset="0"/>
            </a:endParaRPr>
          </a:p>
          <a:p>
            <a:pPr marL="342900" indent="-342900" algn="just">
              <a:lnSpc>
                <a:spcPct val="115000"/>
              </a:lnSpc>
              <a:spcAft>
                <a:spcPts val="1000"/>
              </a:spcAft>
              <a:buAutoNum type="arabicPeriod"/>
            </a:pPr>
            <a:endParaRPr lang="es-ES" b="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25708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111"/>
          <p:cNvSpPr>
            <a:spLocks noChangeArrowheads="1"/>
          </p:cNvSpPr>
          <p:nvPr/>
        </p:nvSpPr>
        <p:spPr bwMode="auto">
          <a:xfrm>
            <a:off x="6900178" y="238757"/>
            <a:ext cx="3128682" cy="685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sz="2400"/>
          </a:p>
        </p:txBody>
      </p:sp>
      <p:sp>
        <p:nvSpPr>
          <p:cNvPr id="2" name="Título 1"/>
          <p:cNvSpPr>
            <a:spLocks noGrp="1"/>
          </p:cNvSpPr>
          <p:nvPr>
            <p:ph type="title"/>
          </p:nvPr>
        </p:nvSpPr>
        <p:spPr>
          <a:xfrm>
            <a:off x="658256" y="215737"/>
            <a:ext cx="10212943" cy="708660"/>
          </a:xfrm>
        </p:spPr>
        <p:txBody>
          <a:bodyPr/>
          <a:lstStyle/>
          <a:p>
            <a:r>
              <a:rPr lang="es-ES" sz="3200" dirty="0" smtClean="0"/>
              <a:t>ORIENTACIÓN DE ESTUDIO INDEPENDIENTE</a:t>
            </a:r>
            <a:endParaRPr lang="es-ES" sz="3200" dirty="0"/>
          </a:p>
        </p:txBody>
      </p:sp>
      <p:sp>
        <p:nvSpPr>
          <p:cNvPr id="10" name="Rectangle 25"/>
          <p:cNvSpPr>
            <a:spLocks noChangeArrowheads="1"/>
          </p:cNvSpPr>
          <p:nvPr/>
        </p:nvSpPr>
        <p:spPr bwMode="auto">
          <a:xfrm>
            <a:off x="1044556" y="1909765"/>
            <a:ext cx="286237" cy="923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sz="2800"/>
          </a:p>
        </p:txBody>
      </p:sp>
      <p:sp>
        <p:nvSpPr>
          <p:cNvPr id="3" name="Rectangle 47"/>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2" name="Rectangle 175"/>
          <p:cNvSpPr>
            <a:spLocks noChangeArrowheads="1"/>
          </p:cNvSpPr>
          <p:nvPr/>
        </p:nvSpPr>
        <p:spPr bwMode="auto">
          <a:xfrm>
            <a:off x="473526" y="55148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sz="2400"/>
          </a:p>
        </p:txBody>
      </p:sp>
      <p:sp>
        <p:nvSpPr>
          <p:cNvPr id="4" name="Rectángulo 3"/>
          <p:cNvSpPr/>
          <p:nvPr/>
        </p:nvSpPr>
        <p:spPr>
          <a:xfrm>
            <a:off x="166184" y="1118044"/>
            <a:ext cx="5647700" cy="410882"/>
          </a:xfrm>
          <a:prstGeom prst="rect">
            <a:avLst/>
          </a:prstGeom>
        </p:spPr>
        <p:txBody>
          <a:bodyPr wrap="none">
            <a:spAutoFit/>
          </a:bodyPr>
          <a:lstStyle/>
          <a:p>
            <a:pPr>
              <a:lnSpc>
                <a:spcPct val="115000"/>
              </a:lnSpc>
              <a:spcAft>
                <a:spcPts val="1000"/>
              </a:spcAft>
            </a:pPr>
            <a:r>
              <a:rPr lang="es-ES" dirty="0" smtClean="0">
                <a:latin typeface="Arial" panose="020B0604020202020204" pitchFamily="34" charset="0"/>
                <a:ea typeface="Calibri" panose="020F0502020204030204" pitchFamily="34" charset="0"/>
                <a:cs typeface="Times New Roman" panose="02020603050405020304" pitchFamily="18" charset="0"/>
              </a:rPr>
              <a:t>1. Profundizar </a:t>
            </a:r>
            <a:r>
              <a:rPr lang="es-ES" dirty="0">
                <a:latin typeface="Arial" panose="020B0604020202020204" pitchFamily="34" charset="0"/>
                <a:ea typeface="Calibri" panose="020F0502020204030204" pitchFamily="34" charset="0"/>
                <a:cs typeface="Times New Roman" panose="02020603050405020304" pitchFamily="18" charset="0"/>
              </a:rPr>
              <a:t>en el libro de texto en las páginas </a:t>
            </a:r>
            <a:r>
              <a:rPr lang="es-ES" dirty="0" smtClean="0">
                <a:latin typeface="Arial" panose="020B0604020202020204" pitchFamily="34" charset="0"/>
                <a:ea typeface="Calibri" panose="020F0502020204030204" pitchFamily="34" charset="0"/>
                <a:cs typeface="Times New Roman" panose="02020603050405020304" pitchFamily="18" charset="0"/>
              </a:rPr>
              <a:t>1-10</a:t>
            </a:r>
            <a:endParaRPr lang="es-ES"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166184" y="1726852"/>
            <a:ext cx="11416215" cy="3472233"/>
          </a:xfrm>
          <a:prstGeom prst="rect">
            <a:avLst/>
          </a:prstGeom>
        </p:spPr>
        <p:txBody>
          <a:bodyPr wrap="square">
            <a:spAutoFit/>
          </a:bodyPr>
          <a:lstStyle/>
          <a:p>
            <a:pPr algn="just">
              <a:lnSpc>
                <a:spcPct val="115000"/>
              </a:lnSpc>
              <a:spcAft>
                <a:spcPts val="1000"/>
              </a:spcAft>
            </a:pPr>
            <a:r>
              <a:rPr lang="es-ES" dirty="0" smtClean="0">
                <a:latin typeface="Arial" panose="020B0604020202020204" pitchFamily="34" charset="0"/>
                <a:ea typeface="Calibri" panose="020F0502020204030204" pitchFamily="34" charset="0"/>
                <a:cs typeface="Times New Roman" panose="02020603050405020304" pitchFamily="18" charset="0"/>
              </a:rPr>
              <a:t>2. Complete </a:t>
            </a:r>
            <a:r>
              <a:rPr lang="es-ES" dirty="0">
                <a:latin typeface="Arial" panose="020B0604020202020204" pitchFamily="34" charset="0"/>
                <a:ea typeface="Calibri" panose="020F0502020204030204" pitchFamily="34" charset="0"/>
                <a:cs typeface="Times New Roman" panose="02020603050405020304" pitchFamily="18" charset="0"/>
              </a:rPr>
              <a:t>las siguientes afirmaciones:</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ES" dirty="0" smtClean="0">
                <a:latin typeface="Arial" panose="020B0604020202020204" pitchFamily="34" charset="0"/>
                <a:ea typeface="Calibri" panose="020F0502020204030204" pitchFamily="34" charset="0"/>
                <a:cs typeface="Times New Roman" panose="02020603050405020304" pitchFamily="18" charset="0"/>
              </a:rPr>
              <a:t>a) Se </a:t>
            </a:r>
            <a:r>
              <a:rPr lang="es-ES" dirty="0">
                <a:latin typeface="Arial" panose="020B0604020202020204" pitchFamily="34" charset="0"/>
                <a:ea typeface="Calibri" panose="020F0502020204030204" pitchFamily="34" charset="0"/>
                <a:cs typeface="Times New Roman" panose="02020603050405020304" pitchFamily="18" charset="0"/>
              </a:rPr>
              <a:t>conoce como sistema financiero, al conjunto ________, ___________ y _________________ que existen en un país.</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ES" dirty="0" smtClean="0">
                <a:latin typeface="Arial" panose="020B0604020202020204" pitchFamily="34" charset="0"/>
                <a:ea typeface="Calibri" panose="020F0502020204030204" pitchFamily="34" charset="0"/>
                <a:cs typeface="Times New Roman" panose="02020603050405020304" pitchFamily="18" charset="0"/>
              </a:rPr>
              <a:t>b) Se </a:t>
            </a:r>
            <a:r>
              <a:rPr lang="es-ES" dirty="0">
                <a:latin typeface="Arial" panose="020B0604020202020204" pitchFamily="34" charset="0"/>
                <a:ea typeface="Calibri" panose="020F0502020204030204" pitchFamily="34" charset="0"/>
                <a:cs typeface="Times New Roman" panose="02020603050405020304" pitchFamily="18" charset="0"/>
              </a:rPr>
              <a:t>denomina _______________ a los títulos emitidos por las unidades económicas de gasto que constituyen un medio de mantener la riqueza para quienes lo poseen y un pasivo para quienes lo generan.</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ES" dirty="0" smtClean="0">
                <a:latin typeface="Arial" panose="020B0604020202020204" pitchFamily="34" charset="0"/>
                <a:ea typeface="Calibri" panose="020F0502020204030204" pitchFamily="34" charset="0"/>
                <a:cs typeface="Times New Roman" panose="02020603050405020304" pitchFamily="18" charset="0"/>
              </a:rPr>
              <a:t>c) Las </a:t>
            </a:r>
            <a:r>
              <a:rPr lang="es-ES" dirty="0">
                <a:latin typeface="Arial" panose="020B0604020202020204" pitchFamily="34" charset="0"/>
                <a:ea typeface="Calibri" panose="020F0502020204030204" pitchFamily="34" charset="0"/>
                <a:cs typeface="Times New Roman" panose="02020603050405020304" pitchFamily="18" charset="0"/>
              </a:rPr>
              <a:t>funciones de los activos financieros son dos una: Instrumento que transfiere _____________ e instrumento que transfiere ___________.</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ES" dirty="0" smtClean="0">
                <a:latin typeface="Arial" panose="020B0604020202020204" pitchFamily="34" charset="0"/>
                <a:ea typeface="Calibri" panose="020F0502020204030204" pitchFamily="34" charset="0"/>
                <a:cs typeface="Times New Roman" panose="02020603050405020304" pitchFamily="18" charset="0"/>
              </a:rPr>
              <a:t>d) Se </a:t>
            </a:r>
            <a:r>
              <a:rPr lang="es-ES" dirty="0">
                <a:latin typeface="Arial" panose="020B0604020202020204" pitchFamily="34" charset="0"/>
                <a:ea typeface="Calibri" panose="020F0502020204030204" pitchFamily="34" charset="0"/>
                <a:cs typeface="Times New Roman" panose="02020603050405020304" pitchFamily="18" charset="0"/>
              </a:rPr>
              <a:t>conoce por ___________________ al conjunto de instituciones especializadas en la mediación entre los prestamistas y prestatarios de la economía.</a:t>
            </a:r>
            <a:endParaRPr lang="es-E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39067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13307" y="1590124"/>
            <a:ext cx="10058400" cy="820674"/>
          </a:xfrm>
          <a:prstGeom prst="rect">
            <a:avLst/>
          </a:prstGeom>
          <a:ln w="76200">
            <a:solidFill>
              <a:srgbClr val="7030A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spcAft>
                <a:spcPts val="1200"/>
              </a:spcAft>
            </a:pPr>
            <a:r>
              <a:rPr lang="es-ES" sz="3600" b="1" dirty="0" smtClean="0">
                <a:ea typeface="Calibri" panose="020F0502020204030204" pitchFamily="34" charset="0"/>
                <a:cs typeface="Times New Roman" panose="02020603050405020304" pitchFamily="18" charset="0"/>
              </a:rPr>
              <a:t>Tarea </a:t>
            </a:r>
            <a:r>
              <a:rPr lang="es-ES" sz="3600" b="1" dirty="0">
                <a:ea typeface="Calibri" panose="020F0502020204030204" pitchFamily="34" charset="0"/>
                <a:cs typeface="Times New Roman" panose="02020603050405020304" pitchFamily="18" charset="0"/>
              </a:rPr>
              <a:t>No.1</a:t>
            </a:r>
            <a:r>
              <a:rPr lang="es-ES" sz="3600" b="1" dirty="0" smtClean="0">
                <a:ea typeface="Calibri" panose="020F0502020204030204" pitchFamily="34" charset="0"/>
                <a:cs typeface="Times New Roman" panose="02020603050405020304" pitchFamily="18" charset="0"/>
              </a:rPr>
              <a:t>. Moodle</a:t>
            </a:r>
            <a:endParaRPr lang="es-ES" sz="3600" b="1" dirty="0">
              <a:ea typeface="Calibri" panose="020F0502020204030204" pitchFamily="34" charset="0"/>
              <a:cs typeface="Times New Roman" panose="02020603050405020304" pitchFamily="18" charset="0"/>
            </a:endParaRPr>
          </a:p>
        </p:txBody>
      </p:sp>
      <p:sp>
        <p:nvSpPr>
          <p:cNvPr id="6" name="Título 1"/>
          <p:cNvSpPr>
            <a:spLocks noGrp="1"/>
          </p:cNvSpPr>
          <p:nvPr>
            <p:ph type="title"/>
          </p:nvPr>
        </p:nvSpPr>
        <p:spPr/>
        <p:txBody>
          <a:bodyPr/>
          <a:lstStyle/>
          <a:p>
            <a:r>
              <a:rPr lang="es-ES" sz="3200" dirty="0" smtClean="0"/>
              <a:t>ORIENTACIÓN DE ESTUDIO INDEPENDIENTE</a:t>
            </a:r>
            <a:endParaRPr lang="es-ES" sz="3200" dirty="0"/>
          </a:p>
        </p:txBody>
      </p:sp>
    </p:spTree>
    <p:extLst>
      <p:ext uri="{BB962C8B-B14F-4D97-AF65-F5344CB8AC3E}">
        <p14:creationId xmlns:p14="http://schemas.microsoft.com/office/powerpoint/2010/main" val="25843425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Diagrama"/>
          <p:cNvGraphicFramePr/>
          <p:nvPr>
            <p:extLst>
              <p:ext uri="{D42A27DB-BD31-4B8C-83A1-F6EECF244321}">
                <p14:modId xmlns:p14="http://schemas.microsoft.com/office/powerpoint/2010/main" val="3793982092"/>
              </p:ext>
            </p:extLst>
          </p:nvPr>
        </p:nvGraphicFramePr>
        <p:xfrm>
          <a:off x="1615147" y="628319"/>
          <a:ext cx="8252460" cy="5704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13 CuadroTexto"/>
          <p:cNvSpPr txBox="1"/>
          <p:nvPr/>
        </p:nvSpPr>
        <p:spPr>
          <a:xfrm>
            <a:off x="1973821" y="1555562"/>
            <a:ext cx="1139089" cy="400110"/>
          </a:xfrm>
          <a:prstGeom prst="rect">
            <a:avLst/>
          </a:prstGeom>
          <a:noFill/>
        </p:spPr>
        <p:txBody>
          <a:bodyPr wrap="square" rtlCol="0">
            <a:spAutoFit/>
          </a:bodyPr>
          <a:lstStyle/>
          <a:p>
            <a:pPr fontAlgn="base">
              <a:spcBef>
                <a:spcPct val="0"/>
              </a:spcBef>
              <a:spcAft>
                <a:spcPct val="0"/>
              </a:spcAft>
            </a:pPr>
            <a:r>
              <a:rPr lang="es-HN" sz="2000" b="1" dirty="0" smtClean="0">
                <a:solidFill>
                  <a:prstClr val="black"/>
                </a:solidFill>
                <a:effectLst>
                  <a:glow rad="177800">
                    <a:prstClr val="white">
                      <a:lumMod val="85000"/>
                      <a:alpha val="66000"/>
                    </a:prstClr>
                  </a:glow>
                </a:effectLst>
                <a:latin typeface="Arial" pitchFamily="34" charset="0"/>
                <a:cs typeface="Arial" pitchFamily="34" charset="0"/>
              </a:rPr>
              <a:t>Tema 1</a:t>
            </a:r>
            <a:endParaRPr lang="es-HN" sz="2000" b="1" dirty="0">
              <a:solidFill>
                <a:prstClr val="black"/>
              </a:solidFill>
              <a:effectLst>
                <a:glow rad="177800">
                  <a:prstClr val="white">
                    <a:lumMod val="85000"/>
                    <a:alpha val="66000"/>
                  </a:prstClr>
                </a:glow>
              </a:effectLst>
              <a:latin typeface="Arial" pitchFamily="34" charset="0"/>
              <a:cs typeface="Arial" pitchFamily="34" charset="0"/>
            </a:endParaRPr>
          </a:p>
        </p:txBody>
      </p:sp>
      <p:sp>
        <p:nvSpPr>
          <p:cNvPr id="16" name="15 CuadroTexto"/>
          <p:cNvSpPr txBox="1"/>
          <p:nvPr/>
        </p:nvSpPr>
        <p:spPr>
          <a:xfrm>
            <a:off x="2217023" y="3263038"/>
            <a:ext cx="1048877" cy="400110"/>
          </a:xfrm>
          <a:prstGeom prst="rect">
            <a:avLst/>
          </a:prstGeom>
          <a:noFill/>
        </p:spPr>
        <p:txBody>
          <a:bodyPr wrap="none" rtlCol="0">
            <a:spAutoFit/>
          </a:bodyPr>
          <a:lstStyle/>
          <a:p>
            <a:pPr fontAlgn="base">
              <a:spcBef>
                <a:spcPct val="0"/>
              </a:spcBef>
              <a:spcAft>
                <a:spcPct val="0"/>
              </a:spcAft>
            </a:pPr>
            <a:r>
              <a:rPr lang="es-HN" sz="2000" b="1" dirty="0">
                <a:solidFill>
                  <a:prstClr val="black"/>
                </a:solidFill>
                <a:effectLst>
                  <a:glow rad="177800">
                    <a:prstClr val="white">
                      <a:lumMod val="85000"/>
                      <a:alpha val="66000"/>
                    </a:prstClr>
                  </a:glow>
                </a:effectLst>
                <a:latin typeface="Arial" pitchFamily="34" charset="0"/>
                <a:cs typeface="Arial" pitchFamily="34" charset="0"/>
              </a:rPr>
              <a:t>Tema</a:t>
            </a:r>
            <a:r>
              <a:rPr lang="es-HN" sz="2000" b="1" dirty="0">
                <a:solidFill>
                  <a:prstClr val="black"/>
                </a:solidFill>
                <a:latin typeface="Arial" charset="0"/>
              </a:rPr>
              <a:t> </a:t>
            </a:r>
            <a:r>
              <a:rPr lang="es-HN" sz="2000" b="1" dirty="0" smtClean="0">
                <a:solidFill>
                  <a:prstClr val="black"/>
                </a:solidFill>
                <a:effectLst>
                  <a:glow rad="177800">
                    <a:prstClr val="white">
                      <a:lumMod val="85000"/>
                      <a:alpha val="66000"/>
                    </a:prstClr>
                  </a:glow>
                </a:effectLst>
                <a:latin typeface="Arial" pitchFamily="34" charset="0"/>
                <a:cs typeface="Arial" pitchFamily="34" charset="0"/>
              </a:rPr>
              <a:t>2</a:t>
            </a:r>
            <a:endParaRPr lang="es-HN" sz="2000" b="1" dirty="0">
              <a:solidFill>
                <a:prstClr val="black"/>
              </a:solidFill>
              <a:effectLst>
                <a:glow rad="177800">
                  <a:prstClr val="white">
                    <a:lumMod val="85000"/>
                    <a:alpha val="66000"/>
                  </a:prstClr>
                </a:glow>
              </a:effectLst>
              <a:latin typeface="Arial" pitchFamily="34" charset="0"/>
              <a:cs typeface="Arial" pitchFamily="34" charset="0"/>
            </a:endParaRPr>
          </a:p>
        </p:txBody>
      </p:sp>
      <p:sp>
        <p:nvSpPr>
          <p:cNvPr id="18" name="17 Rectángulo redondeado"/>
          <p:cNvSpPr/>
          <p:nvPr/>
        </p:nvSpPr>
        <p:spPr>
          <a:xfrm>
            <a:off x="9943807" y="914399"/>
            <a:ext cx="1909972" cy="2168195"/>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s-HN" sz="2400" b="1" dirty="0">
                <a:solidFill>
                  <a:prstClr val="white"/>
                </a:solidFill>
              </a:rPr>
              <a:t>Seminario</a:t>
            </a:r>
            <a:r>
              <a:rPr lang="es-HN" sz="2800" b="1" dirty="0">
                <a:solidFill>
                  <a:prstClr val="white"/>
                </a:solidFill>
              </a:rPr>
              <a:t> Y</a:t>
            </a:r>
          </a:p>
          <a:p>
            <a:pPr algn="ctr" fontAlgn="base">
              <a:spcBef>
                <a:spcPct val="0"/>
              </a:spcBef>
              <a:spcAft>
                <a:spcPct val="0"/>
              </a:spcAft>
            </a:pPr>
            <a:r>
              <a:rPr lang="es-HN" sz="2800" b="1" dirty="0">
                <a:solidFill>
                  <a:prstClr val="white"/>
                </a:solidFill>
              </a:rPr>
              <a:t>Talleres</a:t>
            </a:r>
          </a:p>
        </p:txBody>
      </p:sp>
      <p:sp>
        <p:nvSpPr>
          <p:cNvPr id="22" name="21 Rectángulo redondeado"/>
          <p:cNvSpPr/>
          <p:nvPr/>
        </p:nvSpPr>
        <p:spPr>
          <a:xfrm>
            <a:off x="10057813" y="3328782"/>
            <a:ext cx="1897967" cy="2475312"/>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s-HN" sz="2400" b="1" dirty="0" smtClean="0">
                <a:solidFill>
                  <a:prstClr val="white"/>
                </a:solidFill>
              </a:rPr>
              <a:t>Seminario Y</a:t>
            </a:r>
          </a:p>
          <a:p>
            <a:pPr algn="ctr" fontAlgn="base">
              <a:spcBef>
                <a:spcPct val="0"/>
              </a:spcBef>
              <a:spcAft>
                <a:spcPct val="0"/>
              </a:spcAft>
            </a:pPr>
            <a:r>
              <a:rPr lang="es-HN" sz="2400" b="1" dirty="0" smtClean="0">
                <a:solidFill>
                  <a:prstClr val="white"/>
                </a:solidFill>
              </a:rPr>
              <a:t>Talleres</a:t>
            </a:r>
            <a:endParaRPr lang="es-HN" sz="2400" b="1" dirty="0">
              <a:solidFill>
                <a:prstClr val="white"/>
              </a:solidFill>
            </a:endParaRPr>
          </a:p>
        </p:txBody>
      </p:sp>
      <p:sp>
        <p:nvSpPr>
          <p:cNvPr id="23" name="22 CuadroTexto"/>
          <p:cNvSpPr txBox="1"/>
          <p:nvPr/>
        </p:nvSpPr>
        <p:spPr>
          <a:xfrm>
            <a:off x="226060" y="2834255"/>
            <a:ext cx="2013605" cy="707886"/>
          </a:xfrm>
          <a:prstGeom prst="rect">
            <a:avLst/>
          </a:prstGeom>
          <a:noFill/>
        </p:spPr>
        <p:txBody>
          <a:bodyPr wrap="square" rtlCol="0">
            <a:spAutoFit/>
          </a:bodyPr>
          <a:lstStyle/>
          <a:p>
            <a:r>
              <a:rPr lang="es-ES" sz="2000" b="1" dirty="0"/>
              <a:t>SISTEMA FINANCIERO  </a:t>
            </a:r>
            <a:endParaRPr lang="es-ES" sz="2000" dirty="0"/>
          </a:p>
        </p:txBody>
      </p:sp>
      <p:sp>
        <p:nvSpPr>
          <p:cNvPr id="24" name="23 Cerrar llave"/>
          <p:cNvSpPr/>
          <p:nvPr/>
        </p:nvSpPr>
        <p:spPr>
          <a:xfrm rot="5400000">
            <a:off x="6077105" y="1687676"/>
            <a:ext cx="431490" cy="9156700"/>
          </a:xfrm>
          <a:prstGeom prst="rightBrace">
            <a:avLst>
              <a:gd name="adj1" fmla="val 8983"/>
              <a:gd name="adj2" fmla="val 50162"/>
            </a:avLst>
          </a:prstGeom>
        </p:spPr>
        <p:style>
          <a:lnRef idx="3">
            <a:schemeClr val="accent2"/>
          </a:lnRef>
          <a:fillRef idx="0">
            <a:schemeClr val="accent2"/>
          </a:fillRef>
          <a:effectRef idx="2">
            <a:schemeClr val="accent2"/>
          </a:effectRef>
          <a:fontRef idx="minor">
            <a:schemeClr val="tx1"/>
          </a:fontRef>
        </p:style>
        <p:txBody>
          <a:bodyPr rtlCol="0" anchor="ctr"/>
          <a:lstStyle/>
          <a:p>
            <a:pPr algn="ctr" fontAlgn="base">
              <a:spcBef>
                <a:spcPct val="0"/>
              </a:spcBef>
              <a:spcAft>
                <a:spcPct val="0"/>
              </a:spcAft>
            </a:pPr>
            <a:endParaRPr lang="es-HN" sz="1000" dirty="0">
              <a:solidFill>
                <a:prstClr val="black"/>
              </a:solidFill>
            </a:endParaRPr>
          </a:p>
        </p:txBody>
      </p:sp>
      <p:sp>
        <p:nvSpPr>
          <p:cNvPr id="25" name="24 Rectángulo redondeado"/>
          <p:cNvSpPr/>
          <p:nvPr/>
        </p:nvSpPr>
        <p:spPr>
          <a:xfrm>
            <a:off x="4114800" y="6294121"/>
            <a:ext cx="3962400" cy="533399"/>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s-HN" sz="2400" b="1" dirty="0" smtClean="0">
                <a:solidFill>
                  <a:prstClr val="white"/>
                </a:solidFill>
                <a:effectLst>
                  <a:glow rad="228600">
                    <a:srgbClr val="C0504D">
                      <a:satMod val="175000"/>
                      <a:alpha val="40000"/>
                    </a:srgbClr>
                  </a:glow>
                </a:effectLst>
              </a:rPr>
              <a:t>Evaluación Frecuente</a:t>
            </a:r>
            <a:endParaRPr lang="es-HN" sz="2400" b="1" dirty="0">
              <a:solidFill>
                <a:prstClr val="white"/>
              </a:solidFill>
              <a:effectLst>
                <a:glow rad="228600">
                  <a:srgbClr val="C0504D">
                    <a:satMod val="175000"/>
                    <a:alpha val="40000"/>
                  </a:srgbClr>
                </a:glow>
              </a:effectLst>
            </a:endParaRPr>
          </a:p>
        </p:txBody>
      </p:sp>
      <p:sp>
        <p:nvSpPr>
          <p:cNvPr id="27" name="15 CuadroTexto"/>
          <p:cNvSpPr txBox="1"/>
          <p:nvPr/>
        </p:nvSpPr>
        <p:spPr>
          <a:xfrm>
            <a:off x="2064033" y="5003379"/>
            <a:ext cx="1048877" cy="400110"/>
          </a:xfrm>
          <a:prstGeom prst="rect">
            <a:avLst/>
          </a:prstGeom>
          <a:noFill/>
        </p:spPr>
        <p:txBody>
          <a:bodyPr wrap="none" rtlCol="0">
            <a:spAutoFit/>
          </a:bodyPr>
          <a:lstStyle/>
          <a:p>
            <a:pPr fontAlgn="base">
              <a:spcBef>
                <a:spcPct val="0"/>
              </a:spcBef>
              <a:spcAft>
                <a:spcPct val="0"/>
              </a:spcAft>
            </a:pPr>
            <a:r>
              <a:rPr lang="es-HN" sz="2000" b="1" dirty="0">
                <a:solidFill>
                  <a:prstClr val="black"/>
                </a:solidFill>
                <a:effectLst>
                  <a:glow rad="177800">
                    <a:prstClr val="white">
                      <a:lumMod val="85000"/>
                      <a:alpha val="66000"/>
                    </a:prstClr>
                  </a:glow>
                </a:effectLst>
                <a:latin typeface="Arial" pitchFamily="34" charset="0"/>
                <a:cs typeface="Arial" pitchFamily="34" charset="0"/>
              </a:rPr>
              <a:t>Tema</a:t>
            </a:r>
            <a:r>
              <a:rPr lang="es-HN" sz="2000" b="1" dirty="0">
                <a:solidFill>
                  <a:prstClr val="black"/>
                </a:solidFill>
                <a:latin typeface="Arial" charset="0"/>
              </a:rPr>
              <a:t> </a:t>
            </a:r>
            <a:r>
              <a:rPr lang="es-HN" sz="2000" b="1" dirty="0" smtClean="0">
                <a:solidFill>
                  <a:prstClr val="black"/>
                </a:solidFill>
                <a:latin typeface="Arial" charset="0"/>
              </a:rPr>
              <a:t>3</a:t>
            </a:r>
            <a:endParaRPr lang="es-HN" sz="2000" b="1" dirty="0">
              <a:solidFill>
                <a:prstClr val="black"/>
              </a:solidFill>
              <a:effectLst>
                <a:glow rad="177800">
                  <a:prstClr val="white">
                    <a:lumMod val="85000"/>
                    <a:alpha val="66000"/>
                  </a:prstClr>
                </a:glow>
              </a:effectLst>
              <a:latin typeface="Arial" pitchFamily="34" charset="0"/>
              <a:cs typeface="Arial" pitchFamily="34" charset="0"/>
            </a:endParaRPr>
          </a:p>
        </p:txBody>
      </p:sp>
    </p:spTree>
    <p:extLst>
      <p:ext uri="{BB962C8B-B14F-4D97-AF65-F5344CB8AC3E}">
        <p14:creationId xmlns:p14="http://schemas.microsoft.com/office/powerpoint/2010/main" val="2901294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5019208" y="1216756"/>
            <a:ext cx="5950396" cy="241525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559" b="1" kern="1200">
                <a:solidFill>
                  <a:schemeClr val="tx1"/>
                </a:solidFill>
                <a:latin typeface="+mj-lt"/>
                <a:ea typeface="+mj-ea"/>
                <a:cs typeface="+mj-cs"/>
              </a:defRPr>
            </a:lvl1pPr>
            <a:lvl2pPr algn="l" rtl="0" eaLnBrk="1" fontAlgn="base" hangingPunct="1">
              <a:spcBef>
                <a:spcPct val="0"/>
              </a:spcBef>
              <a:spcAft>
                <a:spcPct val="0"/>
              </a:spcAft>
              <a:defRPr sz="1559" b="1">
                <a:solidFill>
                  <a:schemeClr val="tx1"/>
                </a:solidFill>
                <a:latin typeface="Arial" charset="0"/>
                <a:cs typeface="Arial" charset="0"/>
              </a:defRPr>
            </a:lvl2pPr>
            <a:lvl3pPr algn="l" rtl="0" eaLnBrk="1" fontAlgn="base" hangingPunct="1">
              <a:spcBef>
                <a:spcPct val="0"/>
              </a:spcBef>
              <a:spcAft>
                <a:spcPct val="0"/>
              </a:spcAft>
              <a:defRPr sz="1559" b="1">
                <a:solidFill>
                  <a:schemeClr val="tx1"/>
                </a:solidFill>
                <a:latin typeface="Arial" charset="0"/>
                <a:cs typeface="Arial" charset="0"/>
              </a:defRPr>
            </a:lvl3pPr>
            <a:lvl4pPr algn="l" rtl="0" eaLnBrk="1" fontAlgn="base" hangingPunct="1">
              <a:spcBef>
                <a:spcPct val="0"/>
              </a:spcBef>
              <a:spcAft>
                <a:spcPct val="0"/>
              </a:spcAft>
              <a:defRPr sz="1559" b="1">
                <a:solidFill>
                  <a:schemeClr val="tx1"/>
                </a:solidFill>
                <a:latin typeface="Arial" charset="0"/>
                <a:cs typeface="Arial" charset="0"/>
              </a:defRPr>
            </a:lvl4pPr>
            <a:lvl5pPr algn="l" rtl="0" eaLnBrk="1" fontAlgn="base" hangingPunct="1">
              <a:spcBef>
                <a:spcPct val="0"/>
              </a:spcBef>
              <a:spcAft>
                <a:spcPct val="0"/>
              </a:spcAft>
              <a:defRPr sz="1559" b="1">
                <a:solidFill>
                  <a:schemeClr val="tx1"/>
                </a:solidFill>
                <a:latin typeface="Arial" charset="0"/>
                <a:cs typeface="Arial" charset="0"/>
              </a:defRPr>
            </a:lvl5pPr>
            <a:lvl6pPr marL="324006" algn="l" rtl="0" eaLnBrk="1" fontAlgn="base" hangingPunct="1">
              <a:spcBef>
                <a:spcPct val="0"/>
              </a:spcBef>
              <a:spcAft>
                <a:spcPct val="0"/>
              </a:spcAft>
              <a:defRPr sz="1559" b="1">
                <a:solidFill>
                  <a:schemeClr val="tx1"/>
                </a:solidFill>
                <a:latin typeface="Arial" charset="0"/>
                <a:cs typeface="Arial" charset="0"/>
              </a:defRPr>
            </a:lvl6pPr>
            <a:lvl7pPr marL="648013" algn="l" rtl="0" eaLnBrk="1" fontAlgn="base" hangingPunct="1">
              <a:spcBef>
                <a:spcPct val="0"/>
              </a:spcBef>
              <a:spcAft>
                <a:spcPct val="0"/>
              </a:spcAft>
              <a:defRPr sz="1559" b="1">
                <a:solidFill>
                  <a:schemeClr val="tx1"/>
                </a:solidFill>
                <a:latin typeface="Arial" charset="0"/>
                <a:cs typeface="Arial" charset="0"/>
              </a:defRPr>
            </a:lvl7pPr>
            <a:lvl8pPr marL="972019" algn="l" rtl="0" eaLnBrk="1" fontAlgn="base" hangingPunct="1">
              <a:spcBef>
                <a:spcPct val="0"/>
              </a:spcBef>
              <a:spcAft>
                <a:spcPct val="0"/>
              </a:spcAft>
              <a:defRPr sz="1559" b="1">
                <a:solidFill>
                  <a:schemeClr val="tx1"/>
                </a:solidFill>
                <a:latin typeface="Arial" charset="0"/>
                <a:cs typeface="Arial" charset="0"/>
              </a:defRPr>
            </a:lvl8pPr>
            <a:lvl9pPr marL="1296025" algn="l" rtl="0" eaLnBrk="1" fontAlgn="base" hangingPunct="1">
              <a:spcBef>
                <a:spcPct val="0"/>
              </a:spcBef>
              <a:spcAft>
                <a:spcPct val="0"/>
              </a:spcAft>
              <a:defRPr sz="1559" b="1">
                <a:solidFill>
                  <a:schemeClr val="tx1"/>
                </a:solidFill>
                <a:latin typeface="Arial" charset="0"/>
                <a:cs typeface="Arial" charset="0"/>
              </a:defRPr>
            </a:lvl9pPr>
          </a:lstStyle>
          <a:p>
            <a:pPr algn="ctr">
              <a:defRPr/>
            </a:pPr>
            <a:r>
              <a:rPr lang="es-ES" altLang="es-ES" sz="44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SISTEMA FINANCIERO  </a:t>
            </a:r>
            <a:endParaRPr lang="es-ES" altLang="es-ES" sz="4400"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ectangle 3"/>
          <p:cNvSpPr txBox="1">
            <a:spLocks noChangeArrowheads="1"/>
          </p:cNvSpPr>
          <p:nvPr/>
        </p:nvSpPr>
        <p:spPr>
          <a:xfrm>
            <a:off x="5742946" y="6024571"/>
            <a:ext cx="6563816" cy="457200"/>
          </a:xfrm>
          <a:prstGeom prst="rect">
            <a:avLst/>
          </a:prstGeom>
        </p:spPr>
        <p:txBody>
          <a:bodyPr/>
          <a:lstStyle>
            <a:lvl1pPr marL="243005" indent="-243005" algn="l" rtl="0" eaLnBrk="1" fontAlgn="base" hangingPunct="1">
              <a:spcBef>
                <a:spcPct val="20000"/>
              </a:spcBef>
              <a:spcAft>
                <a:spcPct val="0"/>
              </a:spcAft>
              <a:buFont typeface="Arial" charset="0"/>
              <a:buChar char="•"/>
              <a:defRPr sz="1701" kern="1200">
                <a:solidFill>
                  <a:schemeClr val="tx2"/>
                </a:solidFill>
                <a:latin typeface="Arial" pitchFamily="34" charset="0"/>
                <a:ea typeface="+mn-ea"/>
                <a:cs typeface="Arial" pitchFamily="34" charset="0"/>
              </a:defRPr>
            </a:lvl1pPr>
            <a:lvl2pPr marL="526510" indent="-202504" algn="l" rtl="0" eaLnBrk="1" fontAlgn="base" hangingPunct="1">
              <a:spcBef>
                <a:spcPct val="20000"/>
              </a:spcBef>
              <a:spcAft>
                <a:spcPct val="0"/>
              </a:spcAft>
              <a:buFont typeface="Arial" charset="0"/>
              <a:buChar char="–"/>
              <a:defRPr sz="1701" kern="1200">
                <a:solidFill>
                  <a:schemeClr val="tx2"/>
                </a:solidFill>
                <a:latin typeface="Arial" pitchFamily="34" charset="0"/>
                <a:ea typeface="+mn-ea"/>
                <a:cs typeface="Arial" pitchFamily="34" charset="0"/>
              </a:defRPr>
            </a:lvl2pPr>
            <a:lvl3pPr marL="810016" indent="-162003" algn="l" rtl="0" eaLnBrk="1" fontAlgn="base" hangingPunct="1">
              <a:spcBef>
                <a:spcPct val="20000"/>
              </a:spcBef>
              <a:spcAft>
                <a:spcPct val="0"/>
              </a:spcAft>
              <a:buFont typeface="Arial" charset="0"/>
              <a:buChar char="•"/>
              <a:defRPr sz="1701" kern="1200">
                <a:solidFill>
                  <a:schemeClr val="tx2"/>
                </a:solidFill>
                <a:latin typeface="Arial" pitchFamily="34" charset="0"/>
                <a:ea typeface="+mn-ea"/>
                <a:cs typeface="Arial" pitchFamily="34" charset="0"/>
              </a:defRPr>
            </a:lvl3pPr>
            <a:lvl4pPr marL="1134022" indent="-162003" algn="l" rtl="0" eaLnBrk="1" fontAlgn="base" hangingPunct="1">
              <a:spcBef>
                <a:spcPct val="20000"/>
              </a:spcBef>
              <a:spcAft>
                <a:spcPct val="0"/>
              </a:spcAft>
              <a:buFont typeface="Arial" charset="0"/>
              <a:buChar char="–"/>
              <a:defRPr sz="1701" kern="1200">
                <a:solidFill>
                  <a:schemeClr val="tx2"/>
                </a:solidFill>
                <a:latin typeface="Arial" pitchFamily="34" charset="0"/>
                <a:ea typeface="+mn-ea"/>
                <a:cs typeface="Arial" pitchFamily="34" charset="0"/>
              </a:defRPr>
            </a:lvl4pPr>
            <a:lvl5pPr marL="1458028" indent="-162003" algn="l" rtl="0" eaLnBrk="1" fontAlgn="base" hangingPunct="1">
              <a:spcBef>
                <a:spcPct val="20000"/>
              </a:spcBef>
              <a:spcAft>
                <a:spcPct val="0"/>
              </a:spcAft>
              <a:buFont typeface="Arial" charset="0"/>
              <a:buChar char="»"/>
              <a:defRPr sz="1701" kern="1200">
                <a:solidFill>
                  <a:schemeClr val="tx2"/>
                </a:solidFill>
                <a:latin typeface="Arial" pitchFamily="34" charset="0"/>
                <a:ea typeface="+mn-ea"/>
                <a:cs typeface="Arial" pitchFamily="34" charset="0"/>
              </a:defRPr>
            </a:lvl5pPr>
            <a:lvl6pPr marL="1782035" indent="-162003" algn="l" defTabSz="648013" rtl="0" eaLnBrk="1" latinLnBrk="0" hangingPunct="1">
              <a:spcBef>
                <a:spcPct val="20000"/>
              </a:spcBef>
              <a:buFont typeface="Arial" pitchFamily="34" charset="0"/>
              <a:buChar char="•"/>
              <a:defRPr sz="1418" kern="1200">
                <a:solidFill>
                  <a:schemeClr val="tx1"/>
                </a:solidFill>
                <a:latin typeface="+mn-lt"/>
                <a:ea typeface="+mn-ea"/>
                <a:cs typeface="+mn-cs"/>
              </a:defRPr>
            </a:lvl6pPr>
            <a:lvl7pPr marL="2106041" indent="-162003" algn="l" defTabSz="648013" rtl="0" eaLnBrk="1" latinLnBrk="0" hangingPunct="1">
              <a:spcBef>
                <a:spcPct val="20000"/>
              </a:spcBef>
              <a:buFont typeface="Arial" pitchFamily="34" charset="0"/>
              <a:buChar char="•"/>
              <a:defRPr sz="1418" kern="1200">
                <a:solidFill>
                  <a:schemeClr val="tx1"/>
                </a:solidFill>
                <a:latin typeface="+mn-lt"/>
                <a:ea typeface="+mn-ea"/>
                <a:cs typeface="+mn-cs"/>
              </a:defRPr>
            </a:lvl7pPr>
            <a:lvl8pPr marL="2430047" indent="-162003" algn="l" defTabSz="648013" rtl="0" eaLnBrk="1" latinLnBrk="0" hangingPunct="1">
              <a:spcBef>
                <a:spcPct val="20000"/>
              </a:spcBef>
              <a:buFont typeface="Arial" pitchFamily="34" charset="0"/>
              <a:buChar char="•"/>
              <a:defRPr sz="1418" kern="1200">
                <a:solidFill>
                  <a:schemeClr val="tx1"/>
                </a:solidFill>
                <a:latin typeface="+mn-lt"/>
                <a:ea typeface="+mn-ea"/>
                <a:cs typeface="+mn-cs"/>
              </a:defRPr>
            </a:lvl8pPr>
            <a:lvl9pPr marL="2754053" indent="-162003" algn="l" defTabSz="648013" rtl="0" eaLnBrk="1" latinLnBrk="0" hangingPunct="1">
              <a:spcBef>
                <a:spcPct val="20000"/>
              </a:spcBef>
              <a:buFont typeface="Arial" pitchFamily="34" charset="0"/>
              <a:buChar char="•"/>
              <a:defRPr sz="1418" kern="1200">
                <a:solidFill>
                  <a:schemeClr val="tx1"/>
                </a:solidFill>
                <a:latin typeface="+mn-lt"/>
                <a:ea typeface="+mn-ea"/>
                <a:cs typeface="+mn-cs"/>
              </a:defRPr>
            </a:lvl9pPr>
          </a:lstStyle>
          <a:p>
            <a:pPr marL="0" indent="0">
              <a:buNone/>
            </a:pPr>
            <a:r>
              <a:rPr lang="en-US" altLang="es-ES" sz="2800" b="1" dirty="0" smtClean="0"/>
              <a:t>MSc. Beatriz </a:t>
            </a:r>
            <a:r>
              <a:rPr lang="es-ES" altLang="es-ES" sz="2800" b="1" dirty="0" smtClean="0"/>
              <a:t>Fernández</a:t>
            </a:r>
            <a:r>
              <a:rPr lang="en-US" altLang="es-ES" sz="2800" b="1" dirty="0" smtClean="0"/>
              <a:t> Pérez</a:t>
            </a:r>
            <a:endParaRPr lang="en-US" altLang="es-ES" sz="2800" b="1" dirty="0"/>
          </a:p>
        </p:txBody>
      </p:sp>
      <p:grpSp>
        <p:nvGrpSpPr>
          <p:cNvPr id="16" name="Grupo 15"/>
          <p:cNvGrpSpPr/>
          <p:nvPr/>
        </p:nvGrpSpPr>
        <p:grpSpPr>
          <a:xfrm rot="21009916">
            <a:off x="690998" y="939527"/>
            <a:ext cx="4771765" cy="5384973"/>
            <a:chOff x="0" y="0"/>
            <a:chExt cx="4890135" cy="6100445"/>
          </a:xfrm>
        </p:grpSpPr>
        <p:sp>
          <p:nvSpPr>
            <p:cNvPr id="17" name="Rectángulo 16"/>
            <p:cNvSpPr/>
            <p:nvPr/>
          </p:nvSpPr>
          <p:spPr>
            <a:xfrm>
              <a:off x="0" y="0"/>
              <a:ext cx="4890135" cy="6100445"/>
            </a:xfrm>
            <a:prstGeom prst="rect">
              <a:avLst/>
            </a:prstGeom>
            <a:ln w="76200">
              <a:solidFill>
                <a:srgbClr val="7030A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grpSp>
          <p:nvGrpSpPr>
            <p:cNvPr id="18" name="Grupo 17"/>
            <p:cNvGrpSpPr/>
            <p:nvPr/>
          </p:nvGrpSpPr>
          <p:grpSpPr>
            <a:xfrm>
              <a:off x="259307" y="163773"/>
              <a:ext cx="4543424" cy="5504473"/>
              <a:chOff x="-206169" y="0"/>
              <a:chExt cx="4323642" cy="5167436"/>
            </a:xfrm>
          </p:grpSpPr>
          <p:pic>
            <p:nvPicPr>
              <p:cNvPr id="19" name="Imagen 18" descr="D:\Fotos\Imagenes mias\17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719120">
                <a:off x="-206169" y="365709"/>
                <a:ext cx="2150110" cy="1433986"/>
              </a:xfrm>
              <a:prstGeom prst="rect">
                <a:avLst/>
              </a:prstGeom>
              <a:noFill/>
              <a:ln>
                <a:solidFill>
                  <a:srgbClr val="FF0000"/>
                </a:solidFill>
              </a:ln>
            </p:spPr>
          </p:pic>
          <p:pic>
            <p:nvPicPr>
              <p:cNvPr id="20" name="Imagen 19" descr="D:\Fotos\Imagenes mias\1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0642452">
                <a:off x="612085" y="3836937"/>
                <a:ext cx="1938081" cy="1330499"/>
              </a:xfrm>
              <a:prstGeom prst="rect">
                <a:avLst/>
              </a:prstGeom>
              <a:noFill/>
              <a:ln>
                <a:solidFill>
                  <a:srgbClr val="FF0000"/>
                </a:solidFill>
              </a:ln>
            </p:spPr>
          </p:pic>
          <p:pic>
            <p:nvPicPr>
              <p:cNvPr id="21" name="Imagen 20" descr="D:\Fotos\Imagenes mias\billeteseur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391947">
                <a:off x="1921979" y="456559"/>
                <a:ext cx="1616075" cy="1957797"/>
              </a:xfrm>
              <a:prstGeom prst="rect">
                <a:avLst/>
              </a:prstGeom>
              <a:noFill/>
              <a:ln>
                <a:solidFill>
                  <a:srgbClr val="FF0000"/>
                </a:solidFill>
              </a:ln>
            </p:spPr>
          </p:pic>
          <p:pic>
            <p:nvPicPr>
              <p:cNvPr id="22" name="Imagen 21" descr="D:\Fotos\Imagenes mias\26.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62157" y="0"/>
                <a:ext cx="1157628" cy="1492885"/>
              </a:xfrm>
              <a:prstGeom prst="rect">
                <a:avLst/>
              </a:prstGeom>
              <a:noFill/>
              <a:ln>
                <a:solidFill>
                  <a:srgbClr val="FF0000"/>
                </a:solidFill>
              </a:ln>
            </p:spPr>
          </p:pic>
          <p:pic>
            <p:nvPicPr>
              <p:cNvPr id="23" name="Imagen 22" descr="D:\Fotos\Imagenes mias\dolares.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640527">
                <a:off x="1626782" y="1945758"/>
                <a:ext cx="1812290" cy="1833245"/>
              </a:xfrm>
              <a:prstGeom prst="rect">
                <a:avLst/>
              </a:prstGeom>
              <a:noFill/>
              <a:ln>
                <a:solidFill>
                  <a:srgbClr val="FF0000"/>
                </a:solidFill>
              </a:ln>
            </p:spPr>
          </p:pic>
          <p:pic>
            <p:nvPicPr>
              <p:cNvPr id="24" name="Imagen 23" descr="D:\Fotos\Imagenes mias\16.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9991449">
                <a:off x="155373" y="1433561"/>
                <a:ext cx="1803113" cy="1842770"/>
              </a:xfrm>
              <a:prstGeom prst="rect">
                <a:avLst/>
              </a:prstGeom>
              <a:noFill/>
              <a:ln>
                <a:solidFill>
                  <a:srgbClr val="FF0000"/>
                </a:solidFill>
              </a:ln>
            </p:spPr>
          </p:pic>
          <p:pic>
            <p:nvPicPr>
              <p:cNvPr id="25" name="Imagen 24" descr="D:\Fotos\Imagenes mias\billetesmano.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2751043">
                <a:off x="2589028" y="3046228"/>
                <a:ext cx="1202690" cy="1854200"/>
              </a:xfrm>
              <a:prstGeom prst="rect">
                <a:avLst/>
              </a:prstGeom>
              <a:noFill/>
              <a:ln>
                <a:solidFill>
                  <a:srgbClr val="FF0000"/>
                </a:solidFill>
              </a:ln>
            </p:spPr>
          </p:pic>
          <p:pic>
            <p:nvPicPr>
              <p:cNvPr id="26" name="Imagen 25" descr="D:\Fotos\Imagenes mias\13.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670758">
                <a:off x="244549" y="2626242"/>
                <a:ext cx="2075180" cy="1430655"/>
              </a:xfrm>
              <a:prstGeom prst="rect">
                <a:avLst/>
              </a:prstGeom>
              <a:noFill/>
              <a:ln>
                <a:solidFill>
                  <a:srgbClr val="FF0000"/>
                </a:solidFill>
              </a:ln>
            </p:spPr>
          </p:pic>
        </p:grpSp>
      </p:grpSp>
    </p:spTree>
    <p:extLst>
      <p:ext uri="{BB962C8B-B14F-4D97-AF65-F5344CB8AC3E}">
        <p14:creationId xmlns:p14="http://schemas.microsoft.com/office/powerpoint/2010/main" val="1199788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4000" dirty="0"/>
              <a:t>Bibliografía Básica</a:t>
            </a:r>
          </a:p>
        </p:txBody>
      </p:sp>
      <p:sp>
        <p:nvSpPr>
          <p:cNvPr id="3" name="Marcador de contenido 2"/>
          <p:cNvSpPr>
            <a:spLocks noGrp="1"/>
          </p:cNvSpPr>
          <p:nvPr>
            <p:ph idx="1"/>
          </p:nvPr>
        </p:nvSpPr>
        <p:spPr>
          <a:xfrm>
            <a:off x="489640" y="1117888"/>
            <a:ext cx="11008940" cy="5122892"/>
          </a:xfrm>
        </p:spPr>
        <p:txBody>
          <a:bodyPr/>
          <a:lstStyle/>
          <a:p>
            <a:pPr lvl="0" algn="just"/>
            <a:r>
              <a:rPr lang="es-ES" sz="3200" dirty="0" err="1">
                <a:solidFill>
                  <a:schemeClr val="tx1"/>
                </a:solidFill>
              </a:rPr>
              <a:t>Borrás</a:t>
            </a:r>
            <a:r>
              <a:rPr lang="es-ES" sz="3200" dirty="0">
                <a:solidFill>
                  <a:schemeClr val="tx1"/>
                </a:solidFill>
              </a:rPr>
              <a:t> F. “La banca comercial: productos y servicios. Ed. Félix Varela, 2013</a:t>
            </a:r>
            <a:r>
              <a:rPr lang="es-ES" sz="3200" dirty="0" smtClean="0">
                <a:solidFill>
                  <a:schemeClr val="tx1"/>
                </a:solidFill>
              </a:rPr>
              <a:t>.</a:t>
            </a:r>
          </a:p>
          <a:p>
            <a:pPr lvl="0" algn="just"/>
            <a:endParaRPr lang="es-ES" sz="3200" dirty="0">
              <a:solidFill>
                <a:schemeClr val="tx1"/>
              </a:solidFill>
            </a:endParaRPr>
          </a:p>
          <a:p>
            <a:pPr lvl="0" algn="just"/>
            <a:r>
              <a:rPr lang="es-ES" sz="3200" dirty="0" err="1">
                <a:solidFill>
                  <a:schemeClr val="tx1"/>
                </a:solidFill>
              </a:rPr>
              <a:t>Borrás</a:t>
            </a:r>
            <a:r>
              <a:rPr lang="es-ES" sz="3200" dirty="0">
                <a:solidFill>
                  <a:schemeClr val="tx1"/>
                </a:solidFill>
              </a:rPr>
              <a:t> F. “Cuba: Banca y Seguros. Una aproximación al mundo empresarial”, CAM, Alicante. 1998</a:t>
            </a:r>
            <a:r>
              <a:rPr lang="es-ES" sz="3200" dirty="0" smtClean="0">
                <a:solidFill>
                  <a:schemeClr val="tx1"/>
                </a:solidFill>
              </a:rPr>
              <a:t>.</a:t>
            </a:r>
          </a:p>
          <a:p>
            <a:pPr lvl="0" algn="just"/>
            <a:endParaRPr lang="es-ES" sz="3200" dirty="0">
              <a:solidFill>
                <a:schemeClr val="tx1"/>
              </a:solidFill>
            </a:endParaRPr>
          </a:p>
          <a:p>
            <a:pPr lvl="0" algn="just"/>
            <a:r>
              <a:rPr lang="es-ES" sz="3200" dirty="0">
                <a:solidFill>
                  <a:schemeClr val="tx1"/>
                </a:solidFill>
              </a:rPr>
              <a:t>Cuervo, L., Rodríguez y J. A. Parejo </a:t>
            </a:r>
            <a:r>
              <a:rPr lang="es-ES" sz="3200" dirty="0" err="1">
                <a:solidFill>
                  <a:schemeClr val="tx1"/>
                </a:solidFill>
              </a:rPr>
              <a:t>Gamir</a:t>
            </a:r>
            <a:r>
              <a:rPr lang="es-ES" sz="3200" dirty="0">
                <a:solidFill>
                  <a:schemeClr val="tx1"/>
                </a:solidFill>
              </a:rPr>
              <a:t>. Manual de Sistema Financiero Español (5ta. edición revisada y actualizada). Ediciones Ariel Economía, Madrid, 1992.</a:t>
            </a:r>
          </a:p>
        </p:txBody>
      </p:sp>
    </p:spTree>
    <p:extLst>
      <p:ext uri="{BB962C8B-B14F-4D97-AF65-F5344CB8AC3E}">
        <p14:creationId xmlns:p14="http://schemas.microsoft.com/office/powerpoint/2010/main" val="330748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Autofit/>
          </a:bodyPr>
          <a:lstStyle/>
          <a:p>
            <a:r>
              <a:rPr lang="es-ES" sz="3600" b="0" dirty="0" smtClean="0"/>
              <a:t> </a:t>
            </a:r>
            <a:r>
              <a:rPr lang="es-ES" sz="3600" dirty="0" smtClean="0"/>
              <a:t>RESOLUCIÓN No.115 /23 (Lengua Materna)</a:t>
            </a:r>
            <a:endParaRPr lang="es-ES" sz="3600" dirty="0"/>
          </a:p>
        </p:txBody>
      </p:sp>
      <p:sp>
        <p:nvSpPr>
          <p:cNvPr id="4" name="Rectángulo 3"/>
          <p:cNvSpPr/>
          <p:nvPr/>
        </p:nvSpPr>
        <p:spPr>
          <a:xfrm>
            <a:off x="203200" y="956995"/>
            <a:ext cx="11582400" cy="5524589"/>
          </a:xfrm>
          <a:prstGeom prst="rect">
            <a:avLst/>
          </a:prstGeom>
        </p:spPr>
        <p:txBody>
          <a:bodyPr wrap="square">
            <a:spAutoFit/>
          </a:bodyPr>
          <a:lstStyle/>
          <a:p>
            <a:pPr algn="just"/>
            <a:r>
              <a:rPr lang="es-ES" sz="3200" b="1" dirty="0" smtClean="0">
                <a:solidFill>
                  <a:srgbClr val="000000"/>
                </a:solidFill>
                <a:latin typeface="Arial" panose="020B0604020202020204" pitchFamily="34" charset="0"/>
              </a:rPr>
              <a:t>Errores ortográficos y </a:t>
            </a:r>
            <a:r>
              <a:rPr lang="es-ES" sz="3200" b="1" dirty="0">
                <a:solidFill>
                  <a:srgbClr val="000000"/>
                </a:solidFill>
                <a:latin typeface="Arial" panose="020B0604020202020204" pitchFamily="34" charset="0"/>
              </a:rPr>
              <a:t>de redacción a considerar en todas las evaluaciones </a:t>
            </a:r>
            <a:r>
              <a:rPr lang="es-ES" sz="3200" b="1" dirty="0" smtClean="0">
                <a:solidFill>
                  <a:srgbClr val="000000"/>
                </a:solidFill>
                <a:latin typeface="Arial" panose="020B0604020202020204" pitchFamily="34" charset="0"/>
              </a:rPr>
              <a:t>escritas:</a:t>
            </a:r>
          </a:p>
          <a:p>
            <a:pPr algn="just">
              <a:spcAft>
                <a:spcPts val="600"/>
              </a:spcAft>
            </a:pPr>
            <a:r>
              <a:rPr lang="es-ES" sz="2400" dirty="0" smtClean="0"/>
              <a:t>a</a:t>
            </a:r>
            <a:r>
              <a:rPr lang="es-ES" sz="2400" dirty="0"/>
              <a:t>) Adición, omisión o cambio de letras; </a:t>
            </a:r>
          </a:p>
          <a:p>
            <a:pPr algn="just">
              <a:spcAft>
                <a:spcPts val="600"/>
              </a:spcAft>
            </a:pPr>
            <a:r>
              <a:rPr lang="es-ES" sz="2400" dirty="0"/>
              <a:t>b) unión o separación incorrecta de palabras (condensación, segregación); </a:t>
            </a:r>
          </a:p>
          <a:p>
            <a:pPr algn="just">
              <a:spcAft>
                <a:spcPts val="600"/>
              </a:spcAft>
            </a:pPr>
            <a:r>
              <a:rPr lang="es-ES" sz="2400" dirty="0"/>
              <a:t>c) incorrecto uso de mayúsculas y minúsculas; </a:t>
            </a:r>
          </a:p>
          <a:p>
            <a:pPr algn="just">
              <a:spcAft>
                <a:spcPts val="600"/>
              </a:spcAft>
            </a:pPr>
            <a:r>
              <a:rPr lang="es-ES" sz="2400" dirty="0"/>
              <a:t>d) acentuación (cada problema de acentuación se cuenta como un (1) error). </a:t>
            </a:r>
          </a:p>
          <a:p>
            <a:pPr algn="just">
              <a:spcAft>
                <a:spcPts val="600"/>
              </a:spcAft>
            </a:pPr>
            <a:r>
              <a:rPr lang="es-ES" sz="2400" dirty="0"/>
              <a:t>e) empleo de signos de puntuación (cuando afecten la claridad del enunciado). Dos (2) problemas de omisión o mal uso de signos de puntuación se cuentan como un error; </a:t>
            </a:r>
          </a:p>
          <a:p>
            <a:pPr algn="just">
              <a:spcAft>
                <a:spcPts val="600"/>
              </a:spcAft>
            </a:pPr>
            <a:r>
              <a:rPr lang="es-ES" sz="2400" dirty="0"/>
              <a:t>f) sintaxis, tales como la falta de concordancia, el mal uso de diferentes categorías gramaticales; los errores en el orden oracional y afectaciones a la unidad de sentido (secuencia lógica de las oraciones en el párrafo y de los párrafos que conforman el texto); y </a:t>
            </a:r>
            <a:r>
              <a:rPr lang="es-ES" sz="2400" dirty="0" smtClean="0"/>
              <a:t>pérdida</a:t>
            </a:r>
            <a:r>
              <a:rPr lang="es-ES" sz="2400" dirty="0"/>
              <a:t>, fragmentación o repetición innecesaria de la idea central. </a:t>
            </a:r>
            <a:r>
              <a:rPr lang="es-ES" sz="2400" b="1" dirty="0" smtClean="0">
                <a:solidFill>
                  <a:srgbClr val="000000"/>
                </a:solidFill>
              </a:rPr>
              <a:t> </a:t>
            </a:r>
            <a:endParaRPr lang="es-ES" sz="2400" b="1" dirty="0"/>
          </a:p>
        </p:txBody>
      </p:sp>
    </p:spTree>
    <p:extLst>
      <p:ext uri="{BB962C8B-B14F-4D97-AF65-F5344CB8AC3E}">
        <p14:creationId xmlns:p14="http://schemas.microsoft.com/office/powerpoint/2010/main" val="3371251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Autofit/>
          </a:bodyPr>
          <a:lstStyle/>
          <a:p>
            <a:r>
              <a:rPr lang="es-ES" sz="3600" b="0" dirty="0" smtClean="0"/>
              <a:t> </a:t>
            </a:r>
            <a:r>
              <a:rPr lang="es-ES" sz="3600" dirty="0" smtClean="0"/>
              <a:t>RESOLUCIÓN No.115 /23 (Lengua Materna)</a:t>
            </a:r>
            <a:endParaRPr lang="es-ES" sz="3600" dirty="0"/>
          </a:p>
        </p:txBody>
      </p:sp>
      <p:sp>
        <p:nvSpPr>
          <p:cNvPr id="4" name="Rectángulo 3"/>
          <p:cNvSpPr/>
          <p:nvPr/>
        </p:nvSpPr>
        <p:spPr>
          <a:xfrm>
            <a:off x="203200" y="956995"/>
            <a:ext cx="11582400" cy="5401479"/>
          </a:xfrm>
          <a:prstGeom prst="rect">
            <a:avLst/>
          </a:prstGeom>
        </p:spPr>
        <p:txBody>
          <a:bodyPr wrap="square">
            <a:spAutoFit/>
          </a:bodyPr>
          <a:lstStyle/>
          <a:p>
            <a:pPr algn="just"/>
            <a:r>
              <a:rPr lang="es-ES" sz="2800" b="1" dirty="0"/>
              <a:t>A</a:t>
            </a:r>
            <a:r>
              <a:rPr lang="es-ES" sz="2800" b="1" dirty="0" smtClean="0"/>
              <a:t>tender </a:t>
            </a:r>
            <a:r>
              <a:rPr lang="es-ES" sz="2800" b="1" dirty="0"/>
              <a:t>la correcta expresión oral de los estudiantes en las actividades docentes y en las evaluaciones </a:t>
            </a:r>
            <a:r>
              <a:rPr lang="es-ES" sz="2800" b="1" dirty="0" smtClean="0"/>
              <a:t>orales:</a:t>
            </a:r>
          </a:p>
          <a:p>
            <a:pPr algn="just"/>
            <a:endParaRPr lang="es-ES" sz="2400" dirty="0"/>
          </a:p>
          <a:p>
            <a:pPr algn="just">
              <a:spcAft>
                <a:spcPts val="600"/>
              </a:spcAft>
            </a:pPr>
            <a:r>
              <a:rPr lang="es-ES" sz="2400" dirty="0" smtClean="0"/>
              <a:t>a</a:t>
            </a:r>
            <a:r>
              <a:rPr lang="es-ES" sz="2400" dirty="0"/>
              <a:t>) La correcta articulación de los sonidos; </a:t>
            </a:r>
          </a:p>
          <a:p>
            <a:pPr algn="just">
              <a:spcAft>
                <a:spcPts val="600"/>
              </a:spcAft>
            </a:pPr>
            <a:r>
              <a:rPr lang="es-ES" sz="2400" dirty="0"/>
              <a:t>b) el adecuado ritmo y tono al hablar; </a:t>
            </a:r>
          </a:p>
          <a:p>
            <a:pPr algn="just">
              <a:spcAft>
                <a:spcPts val="600"/>
              </a:spcAft>
            </a:pPr>
            <a:r>
              <a:rPr lang="es-ES" sz="2400" dirty="0"/>
              <a:t>c) la cortesía verbal tan necesaria para el establecimiento de relaciones comunicativas empáticas y asertivas; </a:t>
            </a:r>
          </a:p>
          <a:p>
            <a:pPr algn="just">
              <a:spcAft>
                <a:spcPts val="600"/>
              </a:spcAft>
            </a:pPr>
            <a:r>
              <a:rPr lang="es-ES" sz="2400" dirty="0"/>
              <a:t>d) la claridad, coherencia y calidad en las ideas que se expresan; </a:t>
            </a:r>
          </a:p>
          <a:p>
            <a:pPr algn="just">
              <a:spcAft>
                <a:spcPts val="600"/>
              </a:spcAft>
            </a:pPr>
            <a:r>
              <a:rPr lang="es-ES" sz="2400" dirty="0"/>
              <a:t>e) el ajuste a las habilidades exigidas narración, descripción, exposición, argumentación, valoración y comentario entre otras posibles; y </a:t>
            </a:r>
          </a:p>
          <a:p>
            <a:pPr algn="just">
              <a:spcAft>
                <a:spcPts val="600"/>
              </a:spcAft>
            </a:pPr>
            <a:r>
              <a:rPr lang="es-ES" sz="2400" dirty="0"/>
              <a:t>f) el ajuste a la situación de comunicación en particular la elección de las palabras y giros atendiendo al registro formal que caracteriza la actividad académica en las que participan, así como el tratamiento al interlocutor con el que se comunican. </a:t>
            </a:r>
            <a:r>
              <a:rPr lang="es-ES" sz="2400" dirty="0" smtClean="0"/>
              <a:t> </a:t>
            </a:r>
            <a:endParaRPr lang="es-ES" sz="2400" b="1" dirty="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1831044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ltLang="es-ES" sz="4000" dirty="0" smtClean="0"/>
              <a:t/>
            </a:r>
            <a:br>
              <a:rPr lang="es-ES" altLang="es-ES" sz="4000" dirty="0" smtClean="0"/>
            </a:br>
            <a:r>
              <a:rPr lang="es-ES" altLang="es-ES" sz="4000" dirty="0" smtClean="0"/>
              <a:t>Tema </a:t>
            </a:r>
            <a:r>
              <a:rPr lang="es-ES" altLang="es-ES" sz="4000" dirty="0"/>
              <a:t>I: Instituciones Financieras Bancarias</a:t>
            </a:r>
            <a:br>
              <a:rPr lang="es-ES" altLang="es-ES" sz="4000" dirty="0"/>
            </a:br>
            <a:endParaRPr lang="es-ES" sz="4000" dirty="0"/>
          </a:p>
        </p:txBody>
      </p:sp>
      <p:sp>
        <p:nvSpPr>
          <p:cNvPr id="3" name="Marcador de contenido 2"/>
          <p:cNvSpPr>
            <a:spLocks noGrp="1"/>
          </p:cNvSpPr>
          <p:nvPr>
            <p:ph idx="1"/>
          </p:nvPr>
        </p:nvSpPr>
        <p:spPr>
          <a:xfrm>
            <a:off x="203200" y="1049308"/>
            <a:ext cx="11386820" cy="4921250"/>
          </a:xfrm>
        </p:spPr>
        <p:txBody>
          <a:bodyPr/>
          <a:lstStyle/>
          <a:p>
            <a:pPr marL="0" indent="0" algn="just">
              <a:buNone/>
            </a:pPr>
            <a:r>
              <a:rPr lang="es-ES" altLang="es-ES" sz="3600" b="1" dirty="0" smtClean="0">
                <a:solidFill>
                  <a:schemeClr val="tx1"/>
                </a:solidFill>
              </a:rPr>
              <a:t>Título</a:t>
            </a:r>
            <a:r>
              <a:rPr lang="es-ES" altLang="es-ES" sz="3600" b="1" dirty="0">
                <a:solidFill>
                  <a:schemeClr val="tx1"/>
                </a:solidFill>
              </a:rPr>
              <a:t>: </a:t>
            </a:r>
            <a:r>
              <a:rPr lang="es-ES" altLang="es-ES" sz="3600" dirty="0">
                <a:solidFill>
                  <a:schemeClr val="tx1"/>
                </a:solidFill>
              </a:rPr>
              <a:t>El Sistema </a:t>
            </a:r>
            <a:r>
              <a:rPr lang="es-ES" altLang="es-ES" sz="3600" dirty="0" smtClean="0">
                <a:solidFill>
                  <a:schemeClr val="tx1"/>
                </a:solidFill>
              </a:rPr>
              <a:t>Financiero</a:t>
            </a:r>
          </a:p>
          <a:p>
            <a:pPr marL="0" indent="0" algn="just">
              <a:buNone/>
            </a:pPr>
            <a:endParaRPr lang="es-ES" altLang="es-ES" sz="3600" dirty="0" smtClean="0">
              <a:solidFill>
                <a:schemeClr val="tx1"/>
              </a:solidFill>
            </a:endParaRPr>
          </a:p>
          <a:p>
            <a:pPr marL="0" indent="0" algn="just">
              <a:buNone/>
            </a:pPr>
            <a:r>
              <a:rPr lang="es-ES_tradnl" sz="3600" b="1" dirty="0" smtClean="0">
                <a:solidFill>
                  <a:schemeClr val="tx1"/>
                </a:solidFill>
              </a:rPr>
              <a:t>Sumario</a:t>
            </a:r>
            <a:r>
              <a:rPr lang="es-ES_tradnl" sz="3600" b="1" dirty="0">
                <a:solidFill>
                  <a:schemeClr val="tx1"/>
                </a:solidFill>
              </a:rPr>
              <a:t>:</a:t>
            </a:r>
            <a:endParaRPr lang="es-ES" sz="3600" dirty="0">
              <a:solidFill>
                <a:schemeClr val="tx1"/>
              </a:solidFill>
            </a:endParaRPr>
          </a:p>
          <a:p>
            <a:pPr marL="0" lvl="0" indent="0" algn="just">
              <a:buNone/>
            </a:pPr>
            <a:r>
              <a:rPr lang="es-ES" sz="3600" dirty="0">
                <a:solidFill>
                  <a:schemeClr val="tx1"/>
                </a:solidFill>
              </a:rPr>
              <a:t>El Sistema Financiero. Características Generales. Los activos financieros. Características, de los más importantes. Las Instituciones Financieras</a:t>
            </a:r>
            <a:r>
              <a:rPr lang="es-ES" sz="3600" dirty="0" smtClean="0">
                <a:solidFill>
                  <a:schemeClr val="tx1"/>
                </a:solidFill>
              </a:rPr>
              <a:t>. </a:t>
            </a:r>
            <a:r>
              <a:rPr lang="es-ES" sz="3600" dirty="0">
                <a:solidFill>
                  <a:schemeClr val="tx1"/>
                </a:solidFill>
              </a:rPr>
              <a:t>Funciones del Sistema Financiero</a:t>
            </a:r>
            <a:r>
              <a:rPr lang="es-ES" sz="3600" dirty="0" smtClean="0">
                <a:solidFill>
                  <a:schemeClr val="tx1"/>
                </a:solidFill>
              </a:rPr>
              <a:t>.</a:t>
            </a:r>
          </a:p>
          <a:p>
            <a:pPr marL="0" lvl="0" indent="0" algn="just">
              <a:buNone/>
            </a:pPr>
            <a:endParaRPr lang="es-ES" sz="3600" dirty="0">
              <a:solidFill>
                <a:schemeClr val="tx1"/>
              </a:solidFill>
            </a:endParaRPr>
          </a:p>
          <a:p>
            <a:pPr marL="0" lvl="0" indent="0" algn="just">
              <a:buNone/>
            </a:pPr>
            <a:endParaRPr lang="es-ES" sz="3600" dirty="0">
              <a:solidFill>
                <a:schemeClr val="tx1"/>
              </a:solidFill>
            </a:endParaRPr>
          </a:p>
        </p:txBody>
      </p:sp>
    </p:spTree>
    <p:extLst>
      <p:ext uri="{BB962C8B-B14F-4D97-AF65-F5344CB8AC3E}">
        <p14:creationId xmlns:p14="http://schemas.microsoft.com/office/powerpoint/2010/main" val="2815068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4000" dirty="0" smtClean="0"/>
              <a:t>OBJETIVOS:</a:t>
            </a:r>
            <a:endParaRPr lang="es-ES" sz="4000" dirty="0"/>
          </a:p>
        </p:txBody>
      </p:sp>
      <p:sp>
        <p:nvSpPr>
          <p:cNvPr id="3" name="Marcador de contenido 2"/>
          <p:cNvSpPr>
            <a:spLocks noGrp="1"/>
          </p:cNvSpPr>
          <p:nvPr>
            <p:ph idx="1"/>
          </p:nvPr>
        </p:nvSpPr>
        <p:spPr>
          <a:xfrm>
            <a:off x="203200" y="1256237"/>
            <a:ext cx="11156262" cy="4725299"/>
          </a:xfrm>
        </p:spPr>
        <p:txBody>
          <a:bodyPr/>
          <a:lstStyle/>
          <a:p>
            <a:pPr marL="742950" indent="-742950" algn="just">
              <a:buFont typeface="+mj-lt"/>
              <a:buAutoNum type="arabicPeriod"/>
            </a:pPr>
            <a:r>
              <a:rPr lang="es-ES" sz="4000" dirty="0" smtClean="0">
                <a:solidFill>
                  <a:schemeClr val="tx1"/>
                </a:solidFill>
              </a:rPr>
              <a:t>Explicar el </a:t>
            </a:r>
            <a:r>
              <a:rPr lang="es-ES" sz="4000" dirty="0">
                <a:solidFill>
                  <a:schemeClr val="tx1"/>
                </a:solidFill>
              </a:rPr>
              <a:t>Sistema </a:t>
            </a:r>
            <a:r>
              <a:rPr lang="es-ES" sz="4000" dirty="0" smtClean="0">
                <a:solidFill>
                  <a:schemeClr val="tx1"/>
                </a:solidFill>
              </a:rPr>
              <a:t>Financiero.</a:t>
            </a:r>
          </a:p>
          <a:p>
            <a:pPr marL="742950" indent="-742950" algn="just">
              <a:buFont typeface="+mj-lt"/>
              <a:buAutoNum type="arabicPeriod"/>
            </a:pPr>
            <a:r>
              <a:rPr lang="es-ES" sz="4000" dirty="0">
                <a:solidFill>
                  <a:schemeClr val="tx1"/>
                </a:solidFill>
              </a:rPr>
              <a:t>Caracterizar los principales activos financieros a corto y a largo plazo, a partir de sus características, entidades emisoras y mercados donde se negocian</a:t>
            </a:r>
            <a:r>
              <a:rPr lang="es-ES" sz="4000" dirty="0" smtClean="0">
                <a:solidFill>
                  <a:schemeClr val="tx1"/>
                </a:solidFill>
              </a:rPr>
              <a:t>.</a:t>
            </a:r>
          </a:p>
          <a:p>
            <a:pPr marL="742950" indent="-742950" algn="just">
              <a:buFont typeface="+mj-lt"/>
              <a:buAutoNum type="arabicPeriod"/>
            </a:pPr>
            <a:r>
              <a:rPr lang="es-ES" sz="4000" dirty="0">
                <a:solidFill>
                  <a:schemeClr val="tx1"/>
                </a:solidFill>
              </a:rPr>
              <a:t>Caracterizar a los intermediarios financieros a partir de sus funciones y su clasificación.</a:t>
            </a:r>
          </a:p>
        </p:txBody>
      </p:sp>
    </p:spTree>
    <p:extLst>
      <p:ext uri="{BB962C8B-B14F-4D97-AF65-F5344CB8AC3E}">
        <p14:creationId xmlns:p14="http://schemas.microsoft.com/office/powerpoint/2010/main" val="1393045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3200" dirty="0" smtClean="0"/>
              <a:t/>
            </a:r>
            <a:br>
              <a:rPr lang="es-ES" sz="3200" dirty="0" smtClean="0"/>
            </a:br>
            <a:r>
              <a:rPr lang="es-ES" sz="3200" dirty="0" smtClean="0"/>
              <a:t>Conceptos </a:t>
            </a:r>
            <a:r>
              <a:rPr lang="es-ES" sz="3200" dirty="0"/>
              <a:t>y Características de un Sistema Financiero:</a:t>
            </a:r>
            <a:br>
              <a:rPr lang="es-ES" sz="3200" dirty="0"/>
            </a:br>
            <a:endParaRPr lang="es-ES" sz="3200" dirty="0"/>
          </a:p>
        </p:txBody>
      </p:sp>
      <p:sp>
        <p:nvSpPr>
          <p:cNvPr id="3" name="Marcador de contenido 2"/>
          <p:cNvSpPr>
            <a:spLocks noGrp="1"/>
          </p:cNvSpPr>
          <p:nvPr>
            <p:ph idx="1"/>
          </p:nvPr>
        </p:nvSpPr>
        <p:spPr/>
        <p:txBody>
          <a:bodyPr/>
          <a:lstStyle/>
          <a:p>
            <a:pPr marL="0" indent="0">
              <a:buNone/>
            </a:pPr>
            <a:r>
              <a:rPr lang="es-ES" sz="3200" dirty="0">
                <a:solidFill>
                  <a:schemeClr val="tx1"/>
                </a:solidFill>
              </a:rPr>
              <a:t>Se denomina </a:t>
            </a:r>
            <a:r>
              <a:rPr lang="es-ES" sz="3200" i="1" dirty="0">
                <a:solidFill>
                  <a:schemeClr val="tx1"/>
                </a:solidFill>
              </a:rPr>
              <a:t>Sistema Financiero </a:t>
            </a:r>
            <a:r>
              <a:rPr lang="es-ES" sz="3200" dirty="0">
                <a:solidFill>
                  <a:schemeClr val="tx1"/>
                </a:solidFill>
              </a:rPr>
              <a:t>al conjunto de </a:t>
            </a:r>
            <a:r>
              <a:rPr lang="es-ES" sz="3200" dirty="0" smtClean="0">
                <a:solidFill>
                  <a:schemeClr val="tx1"/>
                </a:solidFill>
              </a:rPr>
              <a:t>activos, </a:t>
            </a:r>
            <a:r>
              <a:rPr lang="es-ES" sz="3200" dirty="0">
                <a:solidFill>
                  <a:schemeClr val="tx1"/>
                </a:solidFill>
              </a:rPr>
              <a:t>instituciones </a:t>
            </a:r>
            <a:r>
              <a:rPr lang="es-ES" sz="3200" dirty="0" smtClean="0">
                <a:solidFill>
                  <a:schemeClr val="tx1"/>
                </a:solidFill>
              </a:rPr>
              <a:t>y mercados financieros</a:t>
            </a:r>
          </a:p>
          <a:p>
            <a:pPr marL="0" indent="0">
              <a:buNone/>
            </a:pPr>
            <a:endParaRPr lang="es-ES" sz="3200" dirty="0" smtClean="0">
              <a:solidFill>
                <a:schemeClr val="tx1"/>
              </a:solidFill>
            </a:endParaRPr>
          </a:p>
        </p:txBody>
      </p:sp>
      <p:pic>
        <p:nvPicPr>
          <p:cNvPr id="5" name="Imagen 4"/>
          <p:cNvPicPr>
            <a:picLocks noChangeAspect="1"/>
          </p:cNvPicPr>
          <p:nvPr/>
        </p:nvPicPr>
        <p:blipFill>
          <a:blip r:embed="rId2"/>
          <a:stretch>
            <a:fillRect/>
          </a:stretch>
        </p:blipFill>
        <p:spPr>
          <a:xfrm>
            <a:off x="2148840" y="2400300"/>
            <a:ext cx="6080760" cy="3725865"/>
          </a:xfrm>
          <a:prstGeom prst="rect">
            <a:avLst/>
          </a:prstGeom>
        </p:spPr>
      </p:pic>
    </p:spTree>
    <p:extLst>
      <p:ext uri="{BB962C8B-B14F-4D97-AF65-F5344CB8AC3E}">
        <p14:creationId xmlns:p14="http://schemas.microsoft.com/office/powerpoint/2010/main" val="3590932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3200" dirty="0"/>
              <a:t>Objetivo </a:t>
            </a:r>
            <a:r>
              <a:rPr lang="es-ES" sz="3200" dirty="0" smtClean="0"/>
              <a:t>Fundamental </a:t>
            </a:r>
            <a:r>
              <a:rPr lang="es-ES" sz="3200" dirty="0"/>
              <a:t>de un Sistema Financiero </a:t>
            </a:r>
          </a:p>
        </p:txBody>
      </p:sp>
      <p:sp>
        <p:nvSpPr>
          <p:cNvPr id="3" name="Marcador de contenido 2"/>
          <p:cNvSpPr>
            <a:spLocks noGrp="1"/>
          </p:cNvSpPr>
          <p:nvPr>
            <p:ph idx="1"/>
          </p:nvPr>
        </p:nvSpPr>
        <p:spPr>
          <a:xfrm>
            <a:off x="254000" y="1013617"/>
            <a:ext cx="10972800" cy="4830763"/>
          </a:xfrm>
        </p:spPr>
        <p:txBody>
          <a:bodyPr/>
          <a:lstStyle/>
          <a:p>
            <a:pPr marL="0" indent="0" algn="just">
              <a:spcBef>
                <a:spcPts val="0"/>
              </a:spcBef>
              <a:spcAft>
                <a:spcPts val="600"/>
              </a:spcAft>
              <a:buNone/>
            </a:pPr>
            <a:r>
              <a:rPr lang="es-ES" sz="2800" dirty="0" smtClean="0">
                <a:solidFill>
                  <a:schemeClr val="tx1"/>
                </a:solidFill>
              </a:rPr>
              <a:t>Es </a:t>
            </a:r>
            <a:r>
              <a:rPr lang="es-ES" sz="2800" dirty="0">
                <a:solidFill>
                  <a:schemeClr val="tx1"/>
                </a:solidFill>
              </a:rPr>
              <a:t>trasladar los </a:t>
            </a:r>
            <a:r>
              <a:rPr lang="es-ES" sz="2800" dirty="0" smtClean="0">
                <a:solidFill>
                  <a:schemeClr val="tx1"/>
                </a:solidFill>
              </a:rPr>
              <a:t>excedentes de </a:t>
            </a:r>
            <a:r>
              <a:rPr lang="es-ES" sz="2800" dirty="0">
                <a:solidFill>
                  <a:schemeClr val="tx1"/>
                </a:solidFill>
              </a:rPr>
              <a:t>liquidez de los ahorradores hacia las economías </a:t>
            </a:r>
            <a:r>
              <a:rPr lang="es-ES" sz="2800" dirty="0" smtClean="0">
                <a:solidFill>
                  <a:schemeClr val="tx1"/>
                </a:solidFill>
              </a:rPr>
              <a:t>necesitadas de </a:t>
            </a:r>
            <a:r>
              <a:rPr lang="es-ES" sz="2800" dirty="0">
                <a:solidFill>
                  <a:schemeClr val="tx1"/>
                </a:solidFill>
              </a:rPr>
              <a:t>financiación, ya sean personas físicas o jurídicas</a:t>
            </a:r>
            <a:r>
              <a:rPr lang="es-ES" sz="2800" dirty="0" smtClean="0"/>
              <a:t>.</a:t>
            </a:r>
          </a:p>
          <a:p>
            <a:pPr marL="0" indent="0" algn="just">
              <a:spcBef>
                <a:spcPts val="0"/>
              </a:spcBef>
              <a:spcAft>
                <a:spcPts val="600"/>
              </a:spcAft>
              <a:buNone/>
            </a:pPr>
            <a:endParaRPr lang="es-ES" sz="2800" dirty="0"/>
          </a:p>
        </p:txBody>
      </p:sp>
      <p:pic>
        <p:nvPicPr>
          <p:cNvPr id="6" name="Imagen 5"/>
          <p:cNvPicPr>
            <a:picLocks noChangeAspect="1"/>
          </p:cNvPicPr>
          <p:nvPr/>
        </p:nvPicPr>
        <p:blipFill>
          <a:blip r:embed="rId2"/>
          <a:stretch>
            <a:fillRect/>
          </a:stretch>
        </p:blipFill>
        <p:spPr>
          <a:xfrm>
            <a:off x="802641" y="2285747"/>
            <a:ext cx="10424159" cy="2417763"/>
          </a:xfrm>
          <a:prstGeom prst="rect">
            <a:avLst/>
          </a:prstGeom>
        </p:spPr>
      </p:pic>
      <p:sp>
        <p:nvSpPr>
          <p:cNvPr id="7" name="Rectángulo 6"/>
          <p:cNvSpPr/>
          <p:nvPr/>
        </p:nvSpPr>
        <p:spPr>
          <a:xfrm>
            <a:off x="254000" y="4197383"/>
            <a:ext cx="5213350" cy="2246769"/>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algn="just">
              <a:spcAft>
                <a:spcPts val="600"/>
              </a:spcAft>
            </a:pPr>
            <a:r>
              <a:rPr lang="es-ES" sz="2800" dirty="0" smtClean="0">
                <a:latin typeface="Arial" panose="020B0604020202020204" pitchFamily="34" charset="0"/>
                <a:ea typeface="Calibri" panose="020F0502020204030204" pitchFamily="34" charset="0"/>
                <a:cs typeface="Times New Roman" panose="02020603050405020304" pitchFamily="18" charset="0"/>
              </a:rPr>
              <a:t>Son aquellas </a:t>
            </a:r>
            <a:r>
              <a:rPr lang="es-ES" sz="2800" dirty="0">
                <a:latin typeface="Arial" panose="020B0604020202020204" pitchFamily="34" charset="0"/>
                <a:ea typeface="Calibri" panose="020F0502020204030204" pitchFamily="34" charset="0"/>
                <a:cs typeface="Times New Roman" panose="02020603050405020304" pitchFamily="18" charset="0"/>
              </a:rPr>
              <a:t>que prefieren </a:t>
            </a:r>
            <a:r>
              <a:rPr lang="es-ES"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gastar</a:t>
            </a:r>
            <a:r>
              <a:rPr lang="es-ES" sz="2800" dirty="0">
                <a:latin typeface="Arial" panose="020B0604020202020204" pitchFamily="34" charset="0"/>
                <a:ea typeface="Calibri" panose="020F0502020204030204" pitchFamily="34" charset="0"/>
                <a:cs typeface="Times New Roman" panose="02020603050405020304" pitchFamily="18" charset="0"/>
              </a:rPr>
              <a:t> en consumo y/o bienes de inversión actuales </a:t>
            </a:r>
            <a:r>
              <a:rPr lang="es-ES"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menos</a:t>
            </a:r>
            <a:r>
              <a:rPr lang="es-ES" sz="2800" dirty="0">
                <a:latin typeface="Arial" panose="020B0604020202020204" pitchFamily="34" charset="0"/>
                <a:ea typeface="Calibri" panose="020F0502020204030204" pitchFamily="34" charset="0"/>
                <a:cs typeface="Times New Roman" panose="02020603050405020304" pitchFamily="18" charset="0"/>
              </a:rPr>
              <a:t> de sus actuales </a:t>
            </a:r>
            <a:r>
              <a:rPr lang="es-ES"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ingresos</a:t>
            </a:r>
            <a:r>
              <a:rPr lang="es-ES" sz="2800" dirty="0">
                <a:latin typeface="Arial" panose="020B0604020202020204" pitchFamily="34" charset="0"/>
                <a:ea typeface="Calibri" panose="020F0502020204030204" pitchFamily="34" charset="0"/>
                <a:cs typeface="Times New Roman" panose="02020603050405020304" pitchFamily="18" charset="0"/>
              </a:rPr>
              <a:t> a la actual tasa de mercado.</a:t>
            </a:r>
            <a:endParaRPr lang="es-E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6210300" y="4197560"/>
            <a:ext cx="5372100" cy="2246769"/>
          </a:xfrm>
          <a:prstGeom prst="rect">
            <a:avLst/>
          </a:prstGeom>
          <a:ln w="38100">
            <a:solidFill>
              <a:schemeClr val="accent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spcAft>
                <a:spcPts val="600"/>
              </a:spcAft>
            </a:pPr>
            <a:r>
              <a:rPr lang="es-ES" sz="2800" dirty="0" smtClean="0">
                <a:latin typeface="Arial" panose="020B0604020202020204" pitchFamily="34" charset="0"/>
                <a:ea typeface="Calibri" panose="020F0502020204030204" pitchFamily="34" charset="0"/>
                <a:cs typeface="Times New Roman" panose="02020603050405020304" pitchFamily="18" charset="0"/>
              </a:rPr>
              <a:t>Son </a:t>
            </a:r>
            <a:r>
              <a:rPr lang="es-ES" sz="2800" dirty="0">
                <a:latin typeface="Arial" panose="020B0604020202020204" pitchFamily="34" charset="0"/>
                <a:ea typeface="Calibri" panose="020F0502020204030204" pitchFamily="34" charset="0"/>
                <a:cs typeface="Times New Roman" panose="02020603050405020304" pitchFamily="18" charset="0"/>
              </a:rPr>
              <a:t>aquellas que prefieren </a:t>
            </a:r>
            <a:r>
              <a:rPr lang="es-ES"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gastar</a:t>
            </a:r>
            <a:r>
              <a:rPr lang="es-ES" sz="2800" dirty="0">
                <a:latin typeface="Arial" panose="020B0604020202020204" pitchFamily="34" charset="0"/>
                <a:ea typeface="Calibri" panose="020F0502020204030204" pitchFamily="34" charset="0"/>
                <a:cs typeface="Times New Roman" panose="02020603050405020304" pitchFamily="18" charset="0"/>
              </a:rPr>
              <a:t> en consumos y/o bienes de inversión actuales </a:t>
            </a:r>
            <a:r>
              <a:rPr lang="es-ES"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más</a:t>
            </a:r>
            <a:r>
              <a:rPr lang="es-ES" sz="2800" dirty="0">
                <a:latin typeface="Arial" panose="020B0604020202020204" pitchFamily="34" charset="0"/>
                <a:ea typeface="Calibri" panose="020F0502020204030204" pitchFamily="34" charset="0"/>
                <a:cs typeface="Times New Roman" panose="02020603050405020304" pitchFamily="18" charset="0"/>
              </a:rPr>
              <a:t> de sus actuales </a:t>
            </a:r>
            <a:r>
              <a:rPr lang="es-ES"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ingresos</a:t>
            </a:r>
            <a:r>
              <a:rPr lang="es-ES" sz="2800" dirty="0">
                <a:latin typeface="Arial" panose="020B0604020202020204" pitchFamily="34" charset="0"/>
                <a:ea typeface="Calibri" panose="020F0502020204030204" pitchFamily="34" charset="0"/>
                <a:cs typeface="Times New Roman" panose="02020603050405020304" pitchFamily="18" charset="0"/>
              </a:rPr>
              <a:t> a la tasa de mercado.</a:t>
            </a:r>
            <a:endParaRPr lang="es-E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ángulo 9"/>
          <p:cNvSpPr/>
          <p:nvPr/>
        </p:nvSpPr>
        <p:spPr>
          <a:xfrm>
            <a:off x="4006592" y="3244332"/>
            <a:ext cx="2851408" cy="369332"/>
          </a:xfrm>
          <a:prstGeom prst="rect">
            <a:avLst/>
          </a:prstGeom>
        </p:spPr>
        <p:txBody>
          <a:bodyPr wrap="square">
            <a:spAutoFit/>
          </a:bodyPr>
          <a:lstStyle/>
          <a:p>
            <a:r>
              <a:rPr lang="es-ES" dirty="0">
                <a:latin typeface="Arial" panose="020B0604020202020204" pitchFamily="34" charset="0"/>
                <a:ea typeface="Calibri" panose="020F0502020204030204" pitchFamily="34" charset="0"/>
              </a:rPr>
              <a:t>por </a:t>
            </a:r>
            <a:r>
              <a:rPr lang="es-ES" dirty="0" smtClean="0">
                <a:latin typeface="Arial" panose="020B0604020202020204" pitchFamily="34" charset="0"/>
                <a:ea typeface="Calibri" panose="020F0502020204030204" pitchFamily="34" charset="0"/>
              </a:rPr>
              <a:t>medio </a:t>
            </a:r>
            <a:r>
              <a:rPr lang="es-ES" dirty="0">
                <a:latin typeface="Arial" panose="020B0604020202020204" pitchFamily="34" charset="0"/>
                <a:ea typeface="Calibri" panose="020F0502020204030204" pitchFamily="34" charset="0"/>
              </a:rPr>
              <a:t>intermediarios </a:t>
            </a:r>
            <a:endParaRPr lang="es-ES" dirty="0"/>
          </a:p>
        </p:txBody>
      </p:sp>
    </p:spTree>
    <p:extLst>
      <p:ext uri="{BB962C8B-B14F-4D97-AF65-F5344CB8AC3E}">
        <p14:creationId xmlns:p14="http://schemas.microsoft.com/office/powerpoint/2010/main" val="1486676702"/>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Office Theme">
      <a:majorFont>
        <a:latin typeface="Arial"/>
        <a:ea typeface=""/>
        <a:cs typeface="Arial"/>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E1 consumidor</Template>
  <TotalTime>917</TotalTime>
  <Words>1377</Words>
  <Application>Microsoft Office PowerPoint</Application>
  <PresentationFormat>Panorámica</PresentationFormat>
  <Paragraphs>120</Paragraphs>
  <Slides>20</Slides>
  <Notes>7</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20</vt:i4>
      </vt:variant>
    </vt:vector>
  </HeadingPairs>
  <TitlesOfParts>
    <vt:vector size="26" baseType="lpstr">
      <vt:lpstr>Arial</vt:lpstr>
      <vt:lpstr>Calibri</vt:lpstr>
      <vt:lpstr>Times New Roman</vt:lpstr>
      <vt:lpstr>Verdana</vt:lpstr>
      <vt:lpstr>Wingdings</vt:lpstr>
      <vt:lpstr>3_Office Theme</vt:lpstr>
      <vt:lpstr>Presentación de PowerPoint</vt:lpstr>
      <vt:lpstr>Presentación de PowerPoint</vt:lpstr>
      <vt:lpstr>Bibliografía Básica</vt:lpstr>
      <vt:lpstr> RESOLUCIÓN No.115 /23 (Lengua Materna)</vt:lpstr>
      <vt:lpstr> RESOLUCIÓN No.115 /23 (Lengua Materna)</vt:lpstr>
      <vt:lpstr> Tema I: Instituciones Financieras Bancarias </vt:lpstr>
      <vt:lpstr>OBJETIVOS:</vt:lpstr>
      <vt:lpstr> Conceptos y Características de un Sistema Financiero: </vt:lpstr>
      <vt:lpstr>Objetivo Fundamental de un Sistema Financiero </vt:lpstr>
      <vt:lpstr>Objetivo Fundamental de un Sistema Financiero </vt:lpstr>
      <vt:lpstr>Objetivo Fundamental de un Sistema Financiero </vt:lpstr>
      <vt:lpstr> Conceptos y Características de un Sistema Financiero: </vt:lpstr>
      <vt:lpstr> Conceptos y Características de un Sistema Financiero: </vt:lpstr>
      <vt:lpstr> Conceptos y Características de un Sistema Financiero: </vt:lpstr>
      <vt:lpstr>Principales funciones de un Sistema Financiero</vt:lpstr>
      <vt:lpstr>Conclusiones </vt:lpstr>
      <vt:lpstr>Preguntas de comprobación </vt:lpstr>
      <vt:lpstr>ORIENTACIÓN DE ESTUDIO INDEPENDIENTE</vt:lpstr>
      <vt:lpstr>ORIENTACIÓN DE ESTUDIO INDEPENDIENTE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MIA</dc:creator>
  <cp:lastModifiedBy>Beatriz Fernandez</cp:lastModifiedBy>
  <cp:revision>116</cp:revision>
  <dcterms:created xsi:type="dcterms:W3CDTF">2023-12-10T13:11:26Z</dcterms:created>
  <dcterms:modified xsi:type="dcterms:W3CDTF">2026-03-04T04:21:39Z</dcterms:modified>
</cp:coreProperties>
</file>