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7" r:id="rId2"/>
    <p:sldMasterId id="2147483709" r:id="rId3"/>
    <p:sldMasterId id="2147484805" r:id="rId4"/>
  </p:sldMasterIdLst>
  <p:notesMasterIdLst>
    <p:notesMasterId r:id="rId83"/>
  </p:notesMasterIdLst>
  <p:handoutMasterIdLst>
    <p:handoutMasterId r:id="rId84"/>
  </p:handoutMasterIdLst>
  <p:sldIdLst>
    <p:sldId id="664" r:id="rId5"/>
    <p:sldId id="1063" r:id="rId6"/>
    <p:sldId id="1064" r:id="rId7"/>
    <p:sldId id="1065" r:id="rId8"/>
    <p:sldId id="1066" r:id="rId9"/>
    <p:sldId id="1067" r:id="rId10"/>
    <p:sldId id="1134" r:id="rId11"/>
    <p:sldId id="1135" r:id="rId12"/>
    <p:sldId id="1136" r:id="rId13"/>
    <p:sldId id="1137" r:id="rId14"/>
    <p:sldId id="1138" r:id="rId15"/>
    <p:sldId id="1139" r:id="rId16"/>
    <p:sldId id="1140" r:id="rId17"/>
    <p:sldId id="1068" r:id="rId18"/>
    <p:sldId id="1069" r:id="rId19"/>
    <p:sldId id="1070" r:id="rId20"/>
    <p:sldId id="1071" r:id="rId21"/>
    <p:sldId id="1072" r:id="rId22"/>
    <p:sldId id="1073" r:id="rId23"/>
    <p:sldId id="1074" r:id="rId24"/>
    <p:sldId id="1075" r:id="rId25"/>
    <p:sldId id="1076" r:id="rId26"/>
    <p:sldId id="1077" r:id="rId27"/>
    <p:sldId id="1078" r:id="rId28"/>
    <p:sldId id="1079" r:id="rId29"/>
    <p:sldId id="1080" r:id="rId30"/>
    <p:sldId id="1081" r:id="rId31"/>
    <p:sldId id="1082" r:id="rId32"/>
    <p:sldId id="1083" r:id="rId33"/>
    <p:sldId id="1084" r:id="rId34"/>
    <p:sldId id="1085" r:id="rId35"/>
    <p:sldId id="1086" r:id="rId36"/>
    <p:sldId id="1087" r:id="rId37"/>
    <p:sldId id="1088" r:id="rId38"/>
    <p:sldId id="1089" r:id="rId39"/>
    <p:sldId id="1090" r:id="rId40"/>
    <p:sldId id="1091" r:id="rId41"/>
    <p:sldId id="1092" r:id="rId42"/>
    <p:sldId id="1093" r:id="rId43"/>
    <p:sldId id="1094" r:id="rId44"/>
    <p:sldId id="1095" r:id="rId45"/>
    <p:sldId id="1096" r:id="rId46"/>
    <p:sldId id="1097" r:id="rId47"/>
    <p:sldId id="1098" r:id="rId48"/>
    <p:sldId id="1099" r:id="rId49"/>
    <p:sldId id="1100" r:id="rId50"/>
    <p:sldId id="1101" r:id="rId51"/>
    <p:sldId id="1103" r:id="rId52"/>
    <p:sldId id="1102" r:id="rId53"/>
    <p:sldId id="1104" r:id="rId54"/>
    <p:sldId id="1105" r:id="rId55"/>
    <p:sldId id="1106" r:id="rId56"/>
    <p:sldId id="1107" r:id="rId57"/>
    <p:sldId id="1108" r:id="rId58"/>
    <p:sldId id="1109" r:id="rId59"/>
    <p:sldId id="1110" r:id="rId60"/>
    <p:sldId id="1111" r:id="rId61"/>
    <p:sldId id="1112" r:id="rId62"/>
    <p:sldId id="1113" r:id="rId63"/>
    <p:sldId id="1114" r:id="rId64"/>
    <p:sldId id="1115" r:id="rId65"/>
    <p:sldId id="1116" r:id="rId66"/>
    <p:sldId id="1117" r:id="rId67"/>
    <p:sldId id="1118" r:id="rId68"/>
    <p:sldId id="1119" r:id="rId69"/>
    <p:sldId id="1120" r:id="rId70"/>
    <p:sldId id="1121" r:id="rId71"/>
    <p:sldId id="1122" r:id="rId72"/>
    <p:sldId id="1123" r:id="rId73"/>
    <p:sldId id="1124" r:id="rId74"/>
    <p:sldId id="1125" r:id="rId75"/>
    <p:sldId id="1126" r:id="rId76"/>
    <p:sldId id="1127" r:id="rId77"/>
    <p:sldId id="1128" r:id="rId78"/>
    <p:sldId id="1129" r:id="rId79"/>
    <p:sldId id="1130" r:id="rId80"/>
    <p:sldId id="1131" r:id="rId81"/>
    <p:sldId id="1141" r:id="rId82"/>
  </p:sldIdLst>
  <p:sldSz cx="9144000" cy="6858000" type="screen4x3"/>
  <p:notesSz cx="7053263" cy="93091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ABB59"/>
    <a:srgbClr val="BED395"/>
    <a:srgbClr val="6D8838"/>
    <a:srgbClr val="83A343"/>
    <a:srgbClr val="97B854"/>
    <a:srgbClr val="9BBB59"/>
    <a:srgbClr val="008000"/>
    <a:srgbClr val="B8CF8B"/>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495" autoAdjust="0"/>
    <p:restoredTop sz="93418" autoAdjust="0"/>
  </p:normalViewPr>
  <p:slideViewPr>
    <p:cSldViewPr>
      <p:cViewPr varScale="1">
        <p:scale>
          <a:sx n="64" d="100"/>
          <a:sy n="64" d="100"/>
        </p:scale>
        <p:origin x="-1076" y="-72"/>
      </p:cViewPr>
      <p:guideLst>
        <p:guide orient="horz" pos="2160"/>
        <p:guide pos="2880"/>
      </p:guideLst>
    </p:cSldViewPr>
  </p:slideViewPr>
  <p:outlineViewPr>
    <p:cViewPr>
      <p:scale>
        <a:sx n="33" d="100"/>
        <a:sy n="33" d="100"/>
      </p:scale>
      <p:origin x="0" y="10752"/>
    </p:cViewPr>
  </p:outlineViewPr>
  <p:notesTextViewPr>
    <p:cViewPr>
      <p:scale>
        <a:sx n="100" d="100"/>
        <a:sy n="100" d="100"/>
      </p:scale>
      <p:origin x="0" y="0"/>
    </p:cViewPr>
  </p:notesTextViewPr>
  <p:sorterViewPr>
    <p:cViewPr varScale="1">
      <p:scale>
        <a:sx n="1" d="1"/>
        <a:sy n="1" d="1"/>
      </p:scale>
      <p:origin x="0" y="582"/>
    </p:cViewPr>
  </p:sorterViewPr>
  <p:notesViewPr>
    <p:cSldViewPr>
      <p:cViewPr varScale="1">
        <p:scale>
          <a:sx n="50" d="100"/>
          <a:sy n="50" d="100"/>
        </p:scale>
        <p:origin x="-1908" y="-108"/>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67D9A-F1B2-4A29-9036-D99F264C1BF1}" type="doc">
      <dgm:prSet loTypeId="urn:microsoft.com/office/officeart/2005/8/layout/list1" loCatId="list" qsTypeId="urn:microsoft.com/office/officeart/2005/8/quickstyle/3d5" qsCatId="3D" csTypeId="urn:microsoft.com/office/officeart/2005/8/colors/colorful5" csCatId="colorful" phldr="1"/>
      <dgm:spPr/>
      <dgm:t>
        <a:bodyPr/>
        <a:lstStyle/>
        <a:p>
          <a:endParaRPr lang="es-ES"/>
        </a:p>
      </dgm:t>
    </dgm:pt>
    <dgm:pt modelId="{133EAEFF-C158-4A69-900F-C3F7F6623F38}">
      <dgm:prSet phldrT="[Texto]" custT="1"/>
      <dgm:spPr>
        <a:solidFill>
          <a:srgbClr val="FFC000"/>
        </a:solidFill>
      </dgm:spPr>
      <dgm:t>
        <a:bodyPr/>
        <a:lstStyle/>
        <a:p>
          <a:r>
            <a:rPr lang="es-ES" sz="2000" b="1" dirty="0" smtClean="0"/>
            <a:t>a) Seguridad e Inocuidad </a:t>
          </a:r>
          <a:endParaRPr lang="es-ES" sz="2000" b="1" dirty="0"/>
        </a:p>
      </dgm:t>
    </dgm:pt>
    <dgm:pt modelId="{5ED39226-E84C-4810-9B77-4DFF24371035}" type="parTrans" cxnId="{FCA54C1D-2316-4B41-8FEE-3775ABB99D4E}">
      <dgm:prSet/>
      <dgm:spPr/>
      <dgm:t>
        <a:bodyPr/>
        <a:lstStyle/>
        <a:p>
          <a:endParaRPr lang="es-ES"/>
        </a:p>
      </dgm:t>
    </dgm:pt>
    <dgm:pt modelId="{CD4798DB-D80E-41A4-883A-67D87437261F}" type="sibTrans" cxnId="{FCA54C1D-2316-4B41-8FEE-3775ABB99D4E}">
      <dgm:prSet/>
      <dgm:spPr/>
      <dgm:t>
        <a:bodyPr/>
        <a:lstStyle/>
        <a:p>
          <a:endParaRPr lang="es-ES"/>
        </a:p>
      </dgm:t>
    </dgm:pt>
    <dgm:pt modelId="{1B0AEE4E-4B2C-4F33-AE53-20E99923A0D4}">
      <dgm:prSet phldrT="[Texto]" custT="1"/>
      <dgm:spPr>
        <a:solidFill>
          <a:srgbClr val="006600"/>
        </a:solidFill>
      </dgm:spPr>
      <dgm:t>
        <a:bodyPr/>
        <a:lstStyle/>
        <a:p>
          <a:r>
            <a:rPr lang="es-ES" sz="2000" b="1" dirty="0" smtClean="0"/>
            <a:t>b) Integración Comercial / Cadena de Valor Global  </a:t>
          </a:r>
          <a:endParaRPr lang="es-ES" sz="2000" b="1" dirty="0"/>
        </a:p>
      </dgm:t>
    </dgm:pt>
    <dgm:pt modelId="{F14E5E1C-B9D0-47C9-A0BF-F2E44A8F4587}" type="parTrans" cxnId="{5C14F4C0-583F-44CB-9092-8BD0DD0E3F87}">
      <dgm:prSet/>
      <dgm:spPr/>
      <dgm:t>
        <a:bodyPr/>
        <a:lstStyle/>
        <a:p>
          <a:endParaRPr lang="es-ES"/>
        </a:p>
      </dgm:t>
    </dgm:pt>
    <dgm:pt modelId="{FBD25787-93B1-429E-BA47-9226A5FDC9A6}" type="sibTrans" cxnId="{5C14F4C0-583F-44CB-9092-8BD0DD0E3F87}">
      <dgm:prSet/>
      <dgm:spPr/>
      <dgm:t>
        <a:bodyPr/>
        <a:lstStyle/>
        <a:p>
          <a:endParaRPr lang="es-ES"/>
        </a:p>
      </dgm:t>
    </dgm:pt>
    <dgm:pt modelId="{817B2849-B7B3-411D-A1A5-E41ACE6351F4}">
      <dgm:prSet phldrT="[Texto]" custT="1"/>
      <dgm:spPr>
        <a:solidFill>
          <a:srgbClr val="002060"/>
        </a:solidFill>
        <a:ln>
          <a:solidFill>
            <a:srgbClr val="002060"/>
          </a:solidFill>
        </a:ln>
      </dgm:spPr>
      <dgm:t>
        <a:bodyPr/>
        <a:lstStyle/>
        <a:p>
          <a:r>
            <a:rPr lang="es-ES" sz="2000" b="1" dirty="0" smtClean="0"/>
            <a:t>c) Agotamiento de los recursos  </a:t>
          </a:r>
          <a:endParaRPr lang="es-ES" sz="2000" b="1" dirty="0"/>
        </a:p>
      </dgm:t>
    </dgm:pt>
    <dgm:pt modelId="{E241891A-B0C3-4E8A-A11E-65E284A3E7E7}" type="parTrans" cxnId="{55C63797-50B7-4D12-8760-B6BDFFAC7340}">
      <dgm:prSet/>
      <dgm:spPr/>
      <dgm:t>
        <a:bodyPr/>
        <a:lstStyle/>
        <a:p>
          <a:endParaRPr lang="es-ES"/>
        </a:p>
      </dgm:t>
    </dgm:pt>
    <dgm:pt modelId="{D036DC08-E6CB-4038-BE24-A240EA57384A}" type="sibTrans" cxnId="{55C63797-50B7-4D12-8760-B6BDFFAC7340}">
      <dgm:prSet/>
      <dgm:spPr/>
      <dgm:t>
        <a:bodyPr/>
        <a:lstStyle/>
        <a:p>
          <a:endParaRPr lang="es-ES"/>
        </a:p>
      </dgm:t>
    </dgm:pt>
    <dgm:pt modelId="{9D1CF8F2-7CBE-41C3-8E7F-C94FBCC0AA8D}" type="pres">
      <dgm:prSet presAssocID="{B8367D9A-F1B2-4A29-9036-D99F264C1BF1}" presName="linear" presStyleCnt="0">
        <dgm:presLayoutVars>
          <dgm:dir/>
          <dgm:animLvl val="lvl"/>
          <dgm:resizeHandles val="exact"/>
        </dgm:presLayoutVars>
      </dgm:prSet>
      <dgm:spPr/>
      <dgm:t>
        <a:bodyPr/>
        <a:lstStyle/>
        <a:p>
          <a:endParaRPr lang="es-ES"/>
        </a:p>
      </dgm:t>
    </dgm:pt>
    <dgm:pt modelId="{1F70E121-F8D4-4086-B3A2-99E8091D2EB0}" type="pres">
      <dgm:prSet presAssocID="{133EAEFF-C158-4A69-900F-C3F7F6623F38}" presName="parentLin" presStyleCnt="0"/>
      <dgm:spPr/>
    </dgm:pt>
    <dgm:pt modelId="{3B6E04F9-4D21-471F-9AF9-31578FCA265D}" type="pres">
      <dgm:prSet presAssocID="{133EAEFF-C158-4A69-900F-C3F7F6623F38}" presName="parentLeftMargin" presStyleLbl="node1" presStyleIdx="0" presStyleCnt="3"/>
      <dgm:spPr/>
      <dgm:t>
        <a:bodyPr/>
        <a:lstStyle/>
        <a:p>
          <a:endParaRPr lang="es-ES"/>
        </a:p>
      </dgm:t>
    </dgm:pt>
    <dgm:pt modelId="{75609692-3D8E-4AE4-A06B-09091757807E}" type="pres">
      <dgm:prSet presAssocID="{133EAEFF-C158-4A69-900F-C3F7F6623F38}" presName="parentText" presStyleLbl="node1" presStyleIdx="0" presStyleCnt="3" custScaleX="107519" custLinFactNeighborX="69014" custLinFactNeighborY="45813">
        <dgm:presLayoutVars>
          <dgm:chMax val="0"/>
          <dgm:bulletEnabled val="1"/>
        </dgm:presLayoutVars>
      </dgm:prSet>
      <dgm:spPr/>
      <dgm:t>
        <a:bodyPr/>
        <a:lstStyle/>
        <a:p>
          <a:endParaRPr lang="es-ES"/>
        </a:p>
      </dgm:t>
    </dgm:pt>
    <dgm:pt modelId="{4E7B329E-00A6-4DB2-A3B0-524D9ACE316F}" type="pres">
      <dgm:prSet presAssocID="{133EAEFF-C158-4A69-900F-C3F7F6623F38}" presName="negativeSpace" presStyleCnt="0"/>
      <dgm:spPr/>
    </dgm:pt>
    <dgm:pt modelId="{23CC2E4F-EC2C-4BEE-929D-7EAD56D11BF3}" type="pres">
      <dgm:prSet presAssocID="{133EAEFF-C158-4A69-900F-C3F7F6623F38}" presName="childText" presStyleLbl="conFgAcc1" presStyleIdx="0" presStyleCnt="3" custLinFactNeighborY="-73284">
        <dgm:presLayoutVars>
          <dgm:bulletEnabled val="1"/>
        </dgm:presLayoutVars>
      </dgm:prSet>
      <dgm:spPr>
        <a:solidFill>
          <a:schemeClr val="bg1">
            <a:alpha val="90000"/>
          </a:schemeClr>
        </a:solidFill>
        <a:ln>
          <a:solidFill>
            <a:srgbClr val="FFC000"/>
          </a:solidFill>
        </a:ln>
      </dgm:spPr>
    </dgm:pt>
    <dgm:pt modelId="{BDD2B78F-BFFC-4EE7-BDE0-F01927CEB1F8}" type="pres">
      <dgm:prSet presAssocID="{CD4798DB-D80E-41A4-883A-67D87437261F}" presName="spaceBetweenRectangles" presStyleCnt="0"/>
      <dgm:spPr/>
    </dgm:pt>
    <dgm:pt modelId="{66CE1CCF-BE96-4407-860D-9EEC87C1CF13}" type="pres">
      <dgm:prSet presAssocID="{1B0AEE4E-4B2C-4F33-AE53-20E99923A0D4}" presName="parentLin" presStyleCnt="0"/>
      <dgm:spPr/>
    </dgm:pt>
    <dgm:pt modelId="{F61A1FFE-E75C-4665-A176-8DE7FC0B8F12}" type="pres">
      <dgm:prSet presAssocID="{1B0AEE4E-4B2C-4F33-AE53-20E99923A0D4}" presName="parentLeftMargin" presStyleLbl="node1" presStyleIdx="0" presStyleCnt="3"/>
      <dgm:spPr/>
      <dgm:t>
        <a:bodyPr/>
        <a:lstStyle/>
        <a:p>
          <a:endParaRPr lang="es-ES"/>
        </a:p>
      </dgm:t>
    </dgm:pt>
    <dgm:pt modelId="{B2117B61-3080-4656-B4B3-8363C55AAC98}" type="pres">
      <dgm:prSet presAssocID="{1B0AEE4E-4B2C-4F33-AE53-20E99923A0D4}" presName="parentText" presStyleLbl="node1" presStyleIdx="1" presStyleCnt="3" custScaleX="121799" custLinFactNeighborX="-22078" custLinFactNeighborY="19092">
        <dgm:presLayoutVars>
          <dgm:chMax val="0"/>
          <dgm:bulletEnabled val="1"/>
        </dgm:presLayoutVars>
      </dgm:prSet>
      <dgm:spPr/>
      <dgm:t>
        <a:bodyPr/>
        <a:lstStyle/>
        <a:p>
          <a:endParaRPr lang="es-ES"/>
        </a:p>
      </dgm:t>
    </dgm:pt>
    <dgm:pt modelId="{DEC5BC2B-C4BE-4DF8-89D1-B13E2E0705B3}" type="pres">
      <dgm:prSet presAssocID="{1B0AEE4E-4B2C-4F33-AE53-20E99923A0D4}" presName="negativeSpace" presStyleCnt="0"/>
      <dgm:spPr/>
    </dgm:pt>
    <dgm:pt modelId="{7D37FD83-DE2C-458B-A0F9-B9A3F830BF82}" type="pres">
      <dgm:prSet presAssocID="{1B0AEE4E-4B2C-4F33-AE53-20E99923A0D4}" presName="childText" presStyleLbl="conFgAcc1" presStyleIdx="1" presStyleCnt="3" custLinFactY="-23085" custLinFactNeighborY="-100000">
        <dgm:presLayoutVars>
          <dgm:bulletEnabled val="1"/>
        </dgm:presLayoutVars>
      </dgm:prSet>
      <dgm:spPr>
        <a:ln>
          <a:solidFill>
            <a:srgbClr val="006600"/>
          </a:solidFill>
        </a:ln>
      </dgm:spPr>
      <dgm:t>
        <a:bodyPr/>
        <a:lstStyle/>
        <a:p>
          <a:endParaRPr lang="es-ES"/>
        </a:p>
      </dgm:t>
    </dgm:pt>
    <dgm:pt modelId="{531F1E1B-FB60-4B8D-A0A5-E633E29DE26B}" type="pres">
      <dgm:prSet presAssocID="{FBD25787-93B1-429E-BA47-9226A5FDC9A6}" presName="spaceBetweenRectangles" presStyleCnt="0"/>
      <dgm:spPr/>
    </dgm:pt>
    <dgm:pt modelId="{5FBA0379-144F-4962-B051-F051689B39AD}" type="pres">
      <dgm:prSet presAssocID="{817B2849-B7B3-411D-A1A5-E41ACE6351F4}" presName="parentLin" presStyleCnt="0"/>
      <dgm:spPr/>
    </dgm:pt>
    <dgm:pt modelId="{094F36AE-0142-4615-93B5-0F104CABC813}" type="pres">
      <dgm:prSet presAssocID="{817B2849-B7B3-411D-A1A5-E41ACE6351F4}" presName="parentLeftMargin" presStyleLbl="node1" presStyleIdx="1" presStyleCnt="3"/>
      <dgm:spPr/>
      <dgm:t>
        <a:bodyPr/>
        <a:lstStyle/>
        <a:p>
          <a:endParaRPr lang="es-ES"/>
        </a:p>
      </dgm:t>
    </dgm:pt>
    <dgm:pt modelId="{6C602125-8CAE-4304-A037-0A531630B98B}" type="pres">
      <dgm:prSet presAssocID="{817B2849-B7B3-411D-A1A5-E41ACE6351F4}" presName="parentText" presStyleLbl="node1" presStyleIdx="2" presStyleCnt="3" custScaleX="123372" custScaleY="83189" custLinFactNeighborX="8108" custLinFactNeighborY="-5501">
        <dgm:presLayoutVars>
          <dgm:chMax val="0"/>
          <dgm:bulletEnabled val="1"/>
        </dgm:presLayoutVars>
      </dgm:prSet>
      <dgm:spPr/>
      <dgm:t>
        <a:bodyPr/>
        <a:lstStyle/>
        <a:p>
          <a:endParaRPr lang="es-ES"/>
        </a:p>
      </dgm:t>
    </dgm:pt>
    <dgm:pt modelId="{FA833529-6377-4D9E-9C2D-ACE9F5427D96}" type="pres">
      <dgm:prSet presAssocID="{817B2849-B7B3-411D-A1A5-E41ACE6351F4}" presName="negativeSpace" presStyleCnt="0"/>
      <dgm:spPr/>
    </dgm:pt>
    <dgm:pt modelId="{A0C9DA2C-E363-4EF9-BD16-93C26333FCFE}" type="pres">
      <dgm:prSet presAssocID="{817B2849-B7B3-411D-A1A5-E41ACE6351F4}" presName="childText" presStyleLbl="conFgAcc1" presStyleIdx="2" presStyleCnt="3" custLinFactNeighborY="-95818">
        <dgm:presLayoutVars>
          <dgm:bulletEnabled val="1"/>
        </dgm:presLayoutVars>
      </dgm:prSet>
      <dgm:spPr>
        <a:ln>
          <a:solidFill>
            <a:srgbClr val="002060"/>
          </a:solidFill>
        </a:ln>
      </dgm:spPr>
      <dgm:t>
        <a:bodyPr/>
        <a:lstStyle/>
        <a:p>
          <a:endParaRPr lang="es-ES"/>
        </a:p>
      </dgm:t>
    </dgm:pt>
  </dgm:ptLst>
  <dgm:cxnLst>
    <dgm:cxn modelId="{FCA54C1D-2316-4B41-8FEE-3775ABB99D4E}" srcId="{B8367D9A-F1B2-4A29-9036-D99F264C1BF1}" destId="{133EAEFF-C158-4A69-900F-C3F7F6623F38}" srcOrd="0" destOrd="0" parTransId="{5ED39226-E84C-4810-9B77-4DFF24371035}" sibTransId="{CD4798DB-D80E-41A4-883A-67D87437261F}"/>
    <dgm:cxn modelId="{55C63797-50B7-4D12-8760-B6BDFFAC7340}" srcId="{B8367D9A-F1B2-4A29-9036-D99F264C1BF1}" destId="{817B2849-B7B3-411D-A1A5-E41ACE6351F4}" srcOrd="2" destOrd="0" parTransId="{E241891A-B0C3-4E8A-A11E-65E284A3E7E7}" sibTransId="{D036DC08-E6CB-4038-BE24-A240EA57384A}"/>
    <dgm:cxn modelId="{E26ABE35-5B63-4ACF-88E7-E1C401FA9B3F}" type="presOf" srcId="{817B2849-B7B3-411D-A1A5-E41ACE6351F4}" destId="{094F36AE-0142-4615-93B5-0F104CABC813}" srcOrd="0" destOrd="0" presId="urn:microsoft.com/office/officeart/2005/8/layout/list1"/>
    <dgm:cxn modelId="{9A006211-1210-4493-944A-FF76F03B709C}" type="presOf" srcId="{817B2849-B7B3-411D-A1A5-E41ACE6351F4}" destId="{6C602125-8CAE-4304-A037-0A531630B98B}" srcOrd="1" destOrd="0" presId="urn:microsoft.com/office/officeart/2005/8/layout/list1"/>
    <dgm:cxn modelId="{97085772-D506-4501-8DB7-00C7CFE439B0}" type="presOf" srcId="{133EAEFF-C158-4A69-900F-C3F7F6623F38}" destId="{3B6E04F9-4D21-471F-9AF9-31578FCA265D}" srcOrd="0" destOrd="0" presId="urn:microsoft.com/office/officeart/2005/8/layout/list1"/>
    <dgm:cxn modelId="{AFFCA188-DC1D-40FD-9D27-AECBEA59770D}" type="presOf" srcId="{1B0AEE4E-4B2C-4F33-AE53-20E99923A0D4}" destId="{B2117B61-3080-4656-B4B3-8363C55AAC98}" srcOrd="1" destOrd="0" presId="urn:microsoft.com/office/officeart/2005/8/layout/list1"/>
    <dgm:cxn modelId="{5C14F4C0-583F-44CB-9092-8BD0DD0E3F87}" srcId="{B8367D9A-F1B2-4A29-9036-D99F264C1BF1}" destId="{1B0AEE4E-4B2C-4F33-AE53-20E99923A0D4}" srcOrd="1" destOrd="0" parTransId="{F14E5E1C-B9D0-47C9-A0BF-F2E44A8F4587}" sibTransId="{FBD25787-93B1-429E-BA47-9226A5FDC9A6}"/>
    <dgm:cxn modelId="{7CC9C771-36D1-4BBE-B2BA-68E0DC27BE7F}" type="presOf" srcId="{133EAEFF-C158-4A69-900F-C3F7F6623F38}" destId="{75609692-3D8E-4AE4-A06B-09091757807E}" srcOrd="1" destOrd="0" presId="urn:microsoft.com/office/officeart/2005/8/layout/list1"/>
    <dgm:cxn modelId="{A899479F-0315-42BE-A180-E8D3A006E3A5}" type="presOf" srcId="{1B0AEE4E-4B2C-4F33-AE53-20E99923A0D4}" destId="{F61A1FFE-E75C-4665-A176-8DE7FC0B8F12}" srcOrd="0" destOrd="0" presId="urn:microsoft.com/office/officeart/2005/8/layout/list1"/>
    <dgm:cxn modelId="{F2030C34-D72D-4810-B591-228611136FFA}" type="presOf" srcId="{B8367D9A-F1B2-4A29-9036-D99F264C1BF1}" destId="{9D1CF8F2-7CBE-41C3-8E7F-C94FBCC0AA8D}" srcOrd="0" destOrd="0" presId="urn:microsoft.com/office/officeart/2005/8/layout/list1"/>
    <dgm:cxn modelId="{5FF0F220-B60F-4721-9DEC-C372FE15C369}" type="presParOf" srcId="{9D1CF8F2-7CBE-41C3-8E7F-C94FBCC0AA8D}" destId="{1F70E121-F8D4-4086-B3A2-99E8091D2EB0}" srcOrd="0" destOrd="0" presId="urn:microsoft.com/office/officeart/2005/8/layout/list1"/>
    <dgm:cxn modelId="{6CB77EF1-A3F0-42E8-AEC6-BBC7F47BFB6F}" type="presParOf" srcId="{1F70E121-F8D4-4086-B3A2-99E8091D2EB0}" destId="{3B6E04F9-4D21-471F-9AF9-31578FCA265D}" srcOrd="0" destOrd="0" presId="urn:microsoft.com/office/officeart/2005/8/layout/list1"/>
    <dgm:cxn modelId="{5DD6DE95-75D8-480A-BE54-49A26362C270}" type="presParOf" srcId="{1F70E121-F8D4-4086-B3A2-99E8091D2EB0}" destId="{75609692-3D8E-4AE4-A06B-09091757807E}" srcOrd="1" destOrd="0" presId="urn:microsoft.com/office/officeart/2005/8/layout/list1"/>
    <dgm:cxn modelId="{8AB4E38D-C41E-40AF-BCC0-8768B0744AE6}" type="presParOf" srcId="{9D1CF8F2-7CBE-41C3-8E7F-C94FBCC0AA8D}" destId="{4E7B329E-00A6-4DB2-A3B0-524D9ACE316F}" srcOrd="1" destOrd="0" presId="urn:microsoft.com/office/officeart/2005/8/layout/list1"/>
    <dgm:cxn modelId="{114BCE5F-1BE7-45B2-B09D-E912206EC2F9}" type="presParOf" srcId="{9D1CF8F2-7CBE-41C3-8E7F-C94FBCC0AA8D}" destId="{23CC2E4F-EC2C-4BEE-929D-7EAD56D11BF3}" srcOrd="2" destOrd="0" presId="urn:microsoft.com/office/officeart/2005/8/layout/list1"/>
    <dgm:cxn modelId="{0B50E2C1-0ECF-4B3F-9346-4A3C623FE9C8}" type="presParOf" srcId="{9D1CF8F2-7CBE-41C3-8E7F-C94FBCC0AA8D}" destId="{BDD2B78F-BFFC-4EE7-BDE0-F01927CEB1F8}" srcOrd="3" destOrd="0" presId="urn:microsoft.com/office/officeart/2005/8/layout/list1"/>
    <dgm:cxn modelId="{75D808CA-9A1F-49A7-BCBF-148CCE5D7D8B}" type="presParOf" srcId="{9D1CF8F2-7CBE-41C3-8E7F-C94FBCC0AA8D}" destId="{66CE1CCF-BE96-4407-860D-9EEC87C1CF13}" srcOrd="4" destOrd="0" presId="urn:microsoft.com/office/officeart/2005/8/layout/list1"/>
    <dgm:cxn modelId="{31357055-F9B7-439A-9D84-D076154300BE}" type="presParOf" srcId="{66CE1CCF-BE96-4407-860D-9EEC87C1CF13}" destId="{F61A1FFE-E75C-4665-A176-8DE7FC0B8F12}" srcOrd="0" destOrd="0" presId="urn:microsoft.com/office/officeart/2005/8/layout/list1"/>
    <dgm:cxn modelId="{EA3FC460-D63D-4CC9-992B-95C3F26393F8}" type="presParOf" srcId="{66CE1CCF-BE96-4407-860D-9EEC87C1CF13}" destId="{B2117B61-3080-4656-B4B3-8363C55AAC98}" srcOrd="1" destOrd="0" presId="urn:microsoft.com/office/officeart/2005/8/layout/list1"/>
    <dgm:cxn modelId="{4278C938-0A81-40FE-8063-66A86D7D0C57}" type="presParOf" srcId="{9D1CF8F2-7CBE-41C3-8E7F-C94FBCC0AA8D}" destId="{DEC5BC2B-C4BE-4DF8-89D1-B13E2E0705B3}" srcOrd="5" destOrd="0" presId="urn:microsoft.com/office/officeart/2005/8/layout/list1"/>
    <dgm:cxn modelId="{2A9389B0-FBF0-4B2C-9E90-AC20A78BD401}" type="presParOf" srcId="{9D1CF8F2-7CBE-41C3-8E7F-C94FBCC0AA8D}" destId="{7D37FD83-DE2C-458B-A0F9-B9A3F830BF82}" srcOrd="6" destOrd="0" presId="urn:microsoft.com/office/officeart/2005/8/layout/list1"/>
    <dgm:cxn modelId="{0386D4A1-2701-44B0-AC3D-B3F6A013A0DD}" type="presParOf" srcId="{9D1CF8F2-7CBE-41C3-8E7F-C94FBCC0AA8D}" destId="{531F1E1B-FB60-4B8D-A0A5-E633E29DE26B}" srcOrd="7" destOrd="0" presId="urn:microsoft.com/office/officeart/2005/8/layout/list1"/>
    <dgm:cxn modelId="{3C39C826-C970-4420-9920-675DD04658CA}" type="presParOf" srcId="{9D1CF8F2-7CBE-41C3-8E7F-C94FBCC0AA8D}" destId="{5FBA0379-144F-4962-B051-F051689B39AD}" srcOrd="8" destOrd="0" presId="urn:microsoft.com/office/officeart/2005/8/layout/list1"/>
    <dgm:cxn modelId="{72895B88-D08F-47A3-B5E4-F1BD08AAFDD8}" type="presParOf" srcId="{5FBA0379-144F-4962-B051-F051689B39AD}" destId="{094F36AE-0142-4615-93B5-0F104CABC813}" srcOrd="0" destOrd="0" presId="urn:microsoft.com/office/officeart/2005/8/layout/list1"/>
    <dgm:cxn modelId="{2BCE1D6C-44A9-4D62-98F3-E7BD5124C75F}" type="presParOf" srcId="{5FBA0379-144F-4962-B051-F051689B39AD}" destId="{6C602125-8CAE-4304-A037-0A531630B98B}" srcOrd="1" destOrd="0" presId="urn:microsoft.com/office/officeart/2005/8/layout/list1"/>
    <dgm:cxn modelId="{55F37F6D-68B6-411D-A197-A4C2DBF89BAF}" type="presParOf" srcId="{9D1CF8F2-7CBE-41C3-8E7F-C94FBCC0AA8D}" destId="{FA833529-6377-4D9E-9C2D-ACE9F5427D96}" srcOrd="9" destOrd="0" presId="urn:microsoft.com/office/officeart/2005/8/layout/list1"/>
    <dgm:cxn modelId="{B984FEF2-16A9-4878-A906-C9860EF411CF}" type="presParOf" srcId="{9D1CF8F2-7CBE-41C3-8E7F-C94FBCC0AA8D}" destId="{A0C9DA2C-E363-4EF9-BD16-93C26333FCFE}" srcOrd="10" destOrd="0" presId="urn:microsoft.com/office/officeart/2005/8/layout/list1"/>
  </dgm:cxnLst>
  <dgm:bg/>
  <dgm:whole>
    <a:ln>
      <a:solidFill>
        <a:schemeClr val="bg1"/>
      </a:solid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30463-9B0B-4A7C-9A68-D47A5D3DE3AC}" type="doc">
      <dgm:prSet loTypeId="urn:microsoft.com/office/officeart/2005/8/layout/list1" loCatId="list" qsTypeId="urn:microsoft.com/office/officeart/2005/8/quickstyle/3d5" qsCatId="3D" csTypeId="urn:microsoft.com/office/officeart/2005/8/colors/colorful5" csCatId="colorful" phldr="1"/>
      <dgm:spPr/>
      <dgm:t>
        <a:bodyPr/>
        <a:lstStyle/>
        <a:p>
          <a:endParaRPr lang="es-ES"/>
        </a:p>
      </dgm:t>
    </dgm:pt>
    <dgm:pt modelId="{5524753D-BA71-4AEC-9AAB-EEA30CF5367F}">
      <dgm:prSet phldrT="[Texto]" custT="1"/>
      <dgm:spPr>
        <a:solidFill>
          <a:srgbClr val="C00000"/>
        </a:solidFill>
      </dgm:spPr>
      <dgm:t>
        <a:bodyPr/>
        <a:lstStyle/>
        <a:p>
          <a:pPr algn="just"/>
          <a:r>
            <a:rPr lang="es-ES" sz="2000" b="1" dirty="0" smtClean="0"/>
            <a:t>d) Salud / Acceso a medicamentos </a:t>
          </a:r>
          <a:endParaRPr lang="es-ES" sz="2000" b="1" dirty="0"/>
        </a:p>
      </dgm:t>
    </dgm:pt>
    <dgm:pt modelId="{75D63AD4-DF45-4090-8EF5-79C29B97B799}" type="parTrans" cxnId="{5840AF83-3904-41F9-AB72-20154B1F19C6}">
      <dgm:prSet/>
      <dgm:spPr/>
      <dgm:t>
        <a:bodyPr/>
        <a:lstStyle/>
        <a:p>
          <a:endParaRPr lang="es-ES"/>
        </a:p>
      </dgm:t>
    </dgm:pt>
    <dgm:pt modelId="{2A2FC367-BD82-496C-96CF-F0B7DD8A1E97}" type="sibTrans" cxnId="{5840AF83-3904-41F9-AB72-20154B1F19C6}">
      <dgm:prSet/>
      <dgm:spPr/>
      <dgm:t>
        <a:bodyPr/>
        <a:lstStyle/>
        <a:p>
          <a:endParaRPr lang="es-ES"/>
        </a:p>
      </dgm:t>
    </dgm:pt>
    <dgm:pt modelId="{CB02560D-1F3F-4180-AE05-F6C8C8FC6B4B}">
      <dgm:prSet phldrT="[Texto]" custT="1"/>
      <dgm:spPr>
        <a:solidFill>
          <a:srgbClr val="0070C0"/>
        </a:solidFill>
      </dgm:spPr>
      <dgm:t>
        <a:bodyPr/>
        <a:lstStyle/>
        <a:p>
          <a:r>
            <a:rPr lang="es-ES" sz="2000" b="1" dirty="0" smtClean="0"/>
            <a:t>e) Incrementar ingresos y el poder adquisitivo </a:t>
          </a:r>
          <a:endParaRPr lang="es-ES" sz="2000" b="1" dirty="0"/>
        </a:p>
      </dgm:t>
    </dgm:pt>
    <dgm:pt modelId="{3248D7C8-AB22-46B8-A5F4-3AF8594CF257}" type="parTrans" cxnId="{67F2D907-57E1-4C43-A9E3-17297BAC5C81}">
      <dgm:prSet/>
      <dgm:spPr/>
      <dgm:t>
        <a:bodyPr/>
        <a:lstStyle/>
        <a:p>
          <a:endParaRPr lang="es-ES"/>
        </a:p>
      </dgm:t>
    </dgm:pt>
    <dgm:pt modelId="{52B3DEA0-A052-4346-B8C5-6B46D14B8155}" type="sibTrans" cxnId="{67F2D907-57E1-4C43-A9E3-17297BAC5C81}">
      <dgm:prSet/>
      <dgm:spPr/>
      <dgm:t>
        <a:bodyPr/>
        <a:lstStyle/>
        <a:p>
          <a:endParaRPr lang="es-ES"/>
        </a:p>
      </dgm:t>
    </dgm:pt>
    <dgm:pt modelId="{95FFCDDF-425C-47A3-971C-A083F3A7BEA2}">
      <dgm:prSet phldrT="[Texto]" custT="1"/>
      <dgm:spPr>
        <a:solidFill>
          <a:srgbClr val="7030A0"/>
        </a:solidFill>
      </dgm:spPr>
      <dgm:t>
        <a:bodyPr/>
        <a:lstStyle/>
        <a:p>
          <a:r>
            <a:rPr lang="es-ES" sz="2000" b="1" dirty="0" smtClean="0"/>
            <a:t>f) Eficiencia energética </a:t>
          </a:r>
          <a:endParaRPr lang="es-ES" sz="2000" b="1" dirty="0"/>
        </a:p>
      </dgm:t>
    </dgm:pt>
    <dgm:pt modelId="{593D3BD9-31E0-468F-BD80-64AF98353F2F}" type="parTrans" cxnId="{980F7EC3-B866-4368-BFDF-BF6F918C2539}">
      <dgm:prSet/>
      <dgm:spPr/>
      <dgm:t>
        <a:bodyPr/>
        <a:lstStyle/>
        <a:p>
          <a:endParaRPr lang="es-ES"/>
        </a:p>
      </dgm:t>
    </dgm:pt>
    <dgm:pt modelId="{E8E89370-3920-4D30-9FA8-34FECF414A70}" type="sibTrans" cxnId="{980F7EC3-B866-4368-BFDF-BF6F918C2539}">
      <dgm:prSet/>
      <dgm:spPr/>
      <dgm:t>
        <a:bodyPr/>
        <a:lstStyle/>
        <a:p>
          <a:endParaRPr lang="es-ES"/>
        </a:p>
      </dgm:t>
    </dgm:pt>
    <dgm:pt modelId="{A73CDCB0-FC79-4042-8EA1-FCB1201D6BB7}" type="pres">
      <dgm:prSet presAssocID="{56530463-9B0B-4A7C-9A68-D47A5D3DE3AC}" presName="linear" presStyleCnt="0">
        <dgm:presLayoutVars>
          <dgm:dir/>
          <dgm:animLvl val="lvl"/>
          <dgm:resizeHandles val="exact"/>
        </dgm:presLayoutVars>
      </dgm:prSet>
      <dgm:spPr/>
      <dgm:t>
        <a:bodyPr/>
        <a:lstStyle/>
        <a:p>
          <a:endParaRPr lang="es-ES"/>
        </a:p>
      </dgm:t>
    </dgm:pt>
    <dgm:pt modelId="{47AEE23C-3D11-430D-B937-8099C34CCA92}" type="pres">
      <dgm:prSet presAssocID="{5524753D-BA71-4AEC-9AAB-EEA30CF5367F}" presName="parentLin" presStyleCnt="0"/>
      <dgm:spPr/>
    </dgm:pt>
    <dgm:pt modelId="{305990D3-3804-486D-86E4-A7982EA8290A}" type="pres">
      <dgm:prSet presAssocID="{5524753D-BA71-4AEC-9AAB-EEA30CF5367F}" presName="parentLeftMargin" presStyleLbl="node1" presStyleIdx="0" presStyleCnt="3"/>
      <dgm:spPr/>
      <dgm:t>
        <a:bodyPr/>
        <a:lstStyle/>
        <a:p>
          <a:endParaRPr lang="es-ES"/>
        </a:p>
      </dgm:t>
    </dgm:pt>
    <dgm:pt modelId="{DE786741-E36C-4196-9398-5AD82A7AC596}" type="pres">
      <dgm:prSet presAssocID="{5524753D-BA71-4AEC-9AAB-EEA30CF5367F}" presName="parentText" presStyleLbl="node1" presStyleIdx="0" presStyleCnt="3" custLinFactNeighborX="64384" custLinFactNeighborY="7587">
        <dgm:presLayoutVars>
          <dgm:chMax val="0"/>
          <dgm:bulletEnabled val="1"/>
        </dgm:presLayoutVars>
      </dgm:prSet>
      <dgm:spPr/>
      <dgm:t>
        <a:bodyPr/>
        <a:lstStyle/>
        <a:p>
          <a:endParaRPr lang="es-ES"/>
        </a:p>
      </dgm:t>
    </dgm:pt>
    <dgm:pt modelId="{9D0DE605-D7A7-4A61-B1DD-64A87B4C5D53}" type="pres">
      <dgm:prSet presAssocID="{5524753D-BA71-4AEC-9AAB-EEA30CF5367F}" presName="negativeSpace" presStyleCnt="0"/>
      <dgm:spPr/>
    </dgm:pt>
    <dgm:pt modelId="{7085E0B9-3831-4949-82F2-CD683C09B834}" type="pres">
      <dgm:prSet presAssocID="{5524753D-BA71-4AEC-9AAB-EEA30CF5367F}" presName="childText" presStyleLbl="conFgAcc1" presStyleIdx="0" presStyleCnt="3" custLinFactY="-39004" custLinFactNeighborY="-100000">
        <dgm:presLayoutVars>
          <dgm:bulletEnabled val="1"/>
        </dgm:presLayoutVars>
      </dgm:prSet>
      <dgm:spPr>
        <a:ln>
          <a:solidFill>
            <a:srgbClr val="FF0000"/>
          </a:solidFill>
        </a:ln>
      </dgm:spPr>
    </dgm:pt>
    <dgm:pt modelId="{5DD337A9-4025-4623-BF1C-5FB88AAF7445}" type="pres">
      <dgm:prSet presAssocID="{2A2FC367-BD82-496C-96CF-F0B7DD8A1E97}" presName="spaceBetweenRectangles" presStyleCnt="0"/>
      <dgm:spPr/>
    </dgm:pt>
    <dgm:pt modelId="{B62AEBAC-AA54-4E95-9645-F73424F31536}" type="pres">
      <dgm:prSet presAssocID="{CB02560D-1F3F-4180-AE05-F6C8C8FC6B4B}" presName="parentLin" presStyleCnt="0"/>
      <dgm:spPr/>
    </dgm:pt>
    <dgm:pt modelId="{D783A1D4-6564-4144-BCA4-08E86F2057A6}" type="pres">
      <dgm:prSet presAssocID="{CB02560D-1F3F-4180-AE05-F6C8C8FC6B4B}" presName="parentLeftMargin" presStyleLbl="node1" presStyleIdx="0" presStyleCnt="3"/>
      <dgm:spPr/>
      <dgm:t>
        <a:bodyPr/>
        <a:lstStyle/>
        <a:p>
          <a:endParaRPr lang="es-ES"/>
        </a:p>
      </dgm:t>
    </dgm:pt>
    <dgm:pt modelId="{D56A2B0D-F503-4C20-8CDB-42FA008C19D5}" type="pres">
      <dgm:prSet presAssocID="{CB02560D-1F3F-4180-AE05-F6C8C8FC6B4B}" presName="parentText" presStyleLbl="node1" presStyleIdx="1" presStyleCnt="3" custLinFactNeighborX="28205" custLinFactNeighborY="10705">
        <dgm:presLayoutVars>
          <dgm:chMax val="0"/>
          <dgm:bulletEnabled val="1"/>
        </dgm:presLayoutVars>
      </dgm:prSet>
      <dgm:spPr/>
      <dgm:t>
        <a:bodyPr/>
        <a:lstStyle/>
        <a:p>
          <a:endParaRPr lang="es-ES"/>
        </a:p>
      </dgm:t>
    </dgm:pt>
    <dgm:pt modelId="{641E6C5E-FAC5-413C-A6F4-69C4B90D7A9A}" type="pres">
      <dgm:prSet presAssocID="{CB02560D-1F3F-4180-AE05-F6C8C8FC6B4B}" presName="negativeSpace" presStyleCnt="0"/>
      <dgm:spPr/>
    </dgm:pt>
    <dgm:pt modelId="{CEF10372-DD4F-4FC5-AD8F-8577EA1771B6}" type="pres">
      <dgm:prSet presAssocID="{CB02560D-1F3F-4180-AE05-F6C8C8FC6B4B}" presName="childText" presStyleLbl="conFgAcc1" presStyleIdx="1" presStyleCnt="3" custLinFactY="-40325" custLinFactNeighborY="-100000">
        <dgm:presLayoutVars>
          <dgm:bulletEnabled val="1"/>
        </dgm:presLayoutVars>
      </dgm:prSet>
      <dgm:spPr>
        <a:ln>
          <a:solidFill>
            <a:srgbClr val="0070C0"/>
          </a:solidFill>
        </a:ln>
      </dgm:spPr>
      <dgm:t>
        <a:bodyPr/>
        <a:lstStyle/>
        <a:p>
          <a:endParaRPr lang="es-ES"/>
        </a:p>
      </dgm:t>
    </dgm:pt>
    <dgm:pt modelId="{1D6B20C5-1F81-4FFC-81D8-51831AB5DAA6}" type="pres">
      <dgm:prSet presAssocID="{52B3DEA0-A052-4346-B8C5-6B46D14B8155}" presName="spaceBetweenRectangles" presStyleCnt="0"/>
      <dgm:spPr/>
    </dgm:pt>
    <dgm:pt modelId="{FEFA3FF0-035C-45E6-AD83-E66A7BA1238B}" type="pres">
      <dgm:prSet presAssocID="{95FFCDDF-425C-47A3-971C-A083F3A7BEA2}" presName="parentLin" presStyleCnt="0"/>
      <dgm:spPr/>
    </dgm:pt>
    <dgm:pt modelId="{81AFD7D1-EF41-4F09-B7D8-D5B0450F0FEF}" type="pres">
      <dgm:prSet presAssocID="{95FFCDDF-425C-47A3-971C-A083F3A7BEA2}" presName="parentLeftMargin" presStyleLbl="node1" presStyleIdx="1" presStyleCnt="3"/>
      <dgm:spPr/>
      <dgm:t>
        <a:bodyPr/>
        <a:lstStyle/>
        <a:p>
          <a:endParaRPr lang="es-ES"/>
        </a:p>
      </dgm:t>
    </dgm:pt>
    <dgm:pt modelId="{3FF27C33-E31B-46EB-81AE-DCB9305A76E7}" type="pres">
      <dgm:prSet presAssocID="{95FFCDDF-425C-47A3-971C-A083F3A7BEA2}" presName="parentText" presStyleLbl="node1" presStyleIdx="2" presStyleCnt="3">
        <dgm:presLayoutVars>
          <dgm:chMax val="0"/>
          <dgm:bulletEnabled val="1"/>
        </dgm:presLayoutVars>
      </dgm:prSet>
      <dgm:spPr/>
      <dgm:t>
        <a:bodyPr/>
        <a:lstStyle/>
        <a:p>
          <a:endParaRPr lang="es-ES"/>
        </a:p>
      </dgm:t>
    </dgm:pt>
    <dgm:pt modelId="{351E9359-A013-4393-A3D0-B2DE2E9D6538}" type="pres">
      <dgm:prSet presAssocID="{95FFCDDF-425C-47A3-971C-A083F3A7BEA2}" presName="negativeSpace" presStyleCnt="0"/>
      <dgm:spPr/>
    </dgm:pt>
    <dgm:pt modelId="{04E1DCAB-38F7-4C94-AF48-ED7AA2E15764}" type="pres">
      <dgm:prSet presAssocID="{95FFCDDF-425C-47A3-971C-A083F3A7BEA2}" presName="childText" presStyleLbl="conFgAcc1" presStyleIdx="2" presStyleCnt="3" custLinFactY="-18247" custLinFactNeighborY="-100000">
        <dgm:presLayoutVars>
          <dgm:bulletEnabled val="1"/>
        </dgm:presLayoutVars>
      </dgm:prSet>
      <dgm:spPr>
        <a:ln>
          <a:solidFill>
            <a:srgbClr val="7030A0"/>
          </a:solidFill>
        </a:ln>
      </dgm:spPr>
    </dgm:pt>
  </dgm:ptLst>
  <dgm:cxnLst>
    <dgm:cxn modelId="{D8FD83EF-8B93-4246-A426-309BE9E2F000}" type="presOf" srcId="{5524753D-BA71-4AEC-9AAB-EEA30CF5367F}" destId="{305990D3-3804-486D-86E4-A7982EA8290A}" srcOrd="0" destOrd="0" presId="urn:microsoft.com/office/officeart/2005/8/layout/list1"/>
    <dgm:cxn modelId="{BF2E5C58-FFA4-4B01-BBAA-E966F0D9F66E}" type="presOf" srcId="{5524753D-BA71-4AEC-9AAB-EEA30CF5367F}" destId="{DE786741-E36C-4196-9398-5AD82A7AC596}" srcOrd="1" destOrd="0" presId="urn:microsoft.com/office/officeart/2005/8/layout/list1"/>
    <dgm:cxn modelId="{5840AF83-3904-41F9-AB72-20154B1F19C6}" srcId="{56530463-9B0B-4A7C-9A68-D47A5D3DE3AC}" destId="{5524753D-BA71-4AEC-9AAB-EEA30CF5367F}" srcOrd="0" destOrd="0" parTransId="{75D63AD4-DF45-4090-8EF5-79C29B97B799}" sibTransId="{2A2FC367-BD82-496C-96CF-F0B7DD8A1E97}"/>
    <dgm:cxn modelId="{980F7EC3-B866-4368-BFDF-BF6F918C2539}" srcId="{56530463-9B0B-4A7C-9A68-D47A5D3DE3AC}" destId="{95FFCDDF-425C-47A3-971C-A083F3A7BEA2}" srcOrd="2" destOrd="0" parTransId="{593D3BD9-31E0-468F-BD80-64AF98353F2F}" sibTransId="{E8E89370-3920-4D30-9FA8-34FECF414A70}"/>
    <dgm:cxn modelId="{67F2D907-57E1-4C43-A9E3-17297BAC5C81}" srcId="{56530463-9B0B-4A7C-9A68-D47A5D3DE3AC}" destId="{CB02560D-1F3F-4180-AE05-F6C8C8FC6B4B}" srcOrd="1" destOrd="0" parTransId="{3248D7C8-AB22-46B8-A5F4-3AF8594CF257}" sibTransId="{52B3DEA0-A052-4346-B8C5-6B46D14B8155}"/>
    <dgm:cxn modelId="{155C75E0-69C3-4892-AE9B-CC50D91B77AE}" type="presOf" srcId="{56530463-9B0B-4A7C-9A68-D47A5D3DE3AC}" destId="{A73CDCB0-FC79-4042-8EA1-FCB1201D6BB7}" srcOrd="0" destOrd="0" presId="urn:microsoft.com/office/officeart/2005/8/layout/list1"/>
    <dgm:cxn modelId="{3CFE4739-30E0-41E5-8871-6279D4EEEDA1}" type="presOf" srcId="{CB02560D-1F3F-4180-AE05-F6C8C8FC6B4B}" destId="{D56A2B0D-F503-4C20-8CDB-42FA008C19D5}" srcOrd="1" destOrd="0" presId="urn:microsoft.com/office/officeart/2005/8/layout/list1"/>
    <dgm:cxn modelId="{0C683AD9-BF25-4BF0-8D8F-38BB870D53D6}" type="presOf" srcId="{CB02560D-1F3F-4180-AE05-F6C8C8FC6B4B}" destId="{D783A1D4-6564-4144-BCA4-08E86F2057A6}" srcOrd="0" destOrd="0" presId="urn:microsoft.com/office/officeart/2005/8/layout/list1"/>
    <dgm:cxn modelId="{F6A54849-9293-43D4-8949-837AC33AAD3E}" type="presOf" srcId="{95FFCDDF-425C-47A3-971C-A083F3A7BEA2}" destId="{3FF27C33-E31B-46EB-81AE-DCB9305A76E7}" srcOrd="1" destOrd="0" presId="urn:microsoft.com/office/officeart/2005/8/layout/list1"/>
    <dgm:cxn modelId="{69EDC8FA-9E90-4B0B-807D-0C8207E6C668}" type="presOf" srcId="{95FFCDDF-425C-47A3-971C-A083F3A7BEA2}" destId="{81AFD7D1-EF41-4F09-B7D8-D5B0450F0FEF}" srcOrd="0" destOrd="0" presId="urn:microsoft.com/office/officeart/2005/8/layout/list1"/>
    <dgm:cxn modelId="{22B9BE8A-D61F-4761-9252-9D75F93D17DA}" type="presParOf" srcId="{A73CDCB0-FC79-4042-8EA1-FCB1201D6BB7}" destId="{47AEE23C-3D11-430D-B937-8099C34CCA92}" srcOrd="0" destOrd="0" presId="urn:microsoft.com/office/officeart/2005/8/layout/list1"/>
    <dgm:cxn modelId="{824FD66E-E057-47B4-86F4-2111B5C6D05D}" type="presParOf" srcId="{47AEE23C-3D11-430D-B937-8099C34CCA92}" destId="{305990D3-3804-486D-86E4-A7982EA8290A}" srcOrd="0" destOrd="0" presId="urn:microsoft.com/office/officeart/2005/8/layout/list1"/>
    <dgm:cxn modelId="{D7222DC0-CC31-4E62-A5BF-1CBAFD3AD4BA}" type="presParOf" srcId="{47AEE23C-3D11-430D-B937-8099C34CCA92}" destId="{DE786741-E36C-4196-9398-5AD82A7AC596}" srcOrd="1" destOrd="0" presId="urn:microsoft.com/office/officeart/2005/8/layout/list1"/>
    <dgm:cxn modelId="{F3F12737-E0E0-4F2E-AD98-1CFE8489F2DD}" type="presParOf" srcId="{A73CDCB0-FC79-4042-8EA1-FCB1201D6BB7}" destId="{9D0DE605-D7A7-4A61-B1DD-64A87B4C5D53}" srcOrd="1" destOrd="0" presId="urn:microsoft.com/office/officeart/2005/8/layout/list1"/>
    <dgm:cxn modelId="{7CD25339-E8B6-48C9-95BC-AA97B5156C03}" type="presParOf" srcId="{A73CDCB0-FC79-4042-8EA1-FCB1201D6BB7}" destId="{7085E0B9-3831-4949-82F2-CD683C09B834}" srcOrd="2" destOrd="0" presId="urn:microsoft.com/office/officeart/2005/8/layout/list1"/>
    <dgm:cxn modelId="{2E737A08-ED4B-40A3-9FA1-BF0C2506B1FE}" type="presParOf" srcId="{A73CDCB0-FC79-4042-8EA1-FCB1201D6BB7}" destId="{5DD337A9-4025-4623-BF1C-5FB88AAF7445}" srcOrd="3" destOrd="0" presId="urn:microsoft.com/office/officeart/2005/8/layout/list1"/>
    <dgm:cxn modelId="{CF1DB98A-78B1-49F0-B053-F5110864C570}" type="presParOf" srcId="{A73CDCB0-FC79-4042-8EA1-FCB1201D6BB7}" destId="{B62AEBAC-AA54-4E95-9645-F73424F31536}" srcOrd="4" destOrd="0" presId="urn:microsoft.com/office/officeart/2005/8/layout/list1"/>
    <dgm:cxn modelId="{2199206C-1534-4062-A32E-074D326026AE}" type="presParOf" srcId="{B62AEBAC-AA54-4E95-9645-F73424F31536}" destId="{D783A1D4-6564-4144-BCA4-08E86F2057A6}" srcOrd="0" destOrd="0" presId="urn:microsoft.com/office/officeart/2005/8/layout/list1"/>
    <dgm:cxn modelId="{288F97BE-EAEB-4B5D-A9B2-0DBEB4221715}" type="presParOf" srcId="{B62AEBAC-AA54-4E95-9645-F73424F31536}" destId="{D56A2B0D-F503-4C20-8CDB-42FA008C19D5}" srcOrd="1" destOrd="0" presId="urn:microsoft.com/office/officeart/2005/8/layout/list1"/>
    <dgm:cxn modelId="{746417CF-9A38-4514-8843-2060F428C755}" type="presParOf" srcId="{A73CDCB0-FC79-4042-8EA1-FCB1201D6BB7}" destId="{641E6C5E-FAC5-413C-A6F4-69C4B90D7A9A}" srcOrd="5" destOrd="0" presId="urn:microsoft.com/office/officeart/2005/8/layout/list1"/>
    <dgm:cxn modelId="{10ADE81E-F65D-4664-995E-2256A44E3BEA}" type="presParOf" srcId="{A73CDCB0-FC79-4042-8EA1-FCB1201D6BB7}" destId="{CEF10372-DD4F-4FC5-AD8F-8577EA1771B6}" srcOrd="6" destOrd="0" presId="urn:microsoft.com/office/officeart/2005/8/layout/list1"/>
    <dgm:cxn modelId="{E6D0207B-0A60-421D-A33D-65C25162B276}" type="presParOf" srcId="{A73CDCB0-FC79-4042-8EA1-FCB1201D6BB7}" destId="{1D6B20C5-1F81-4FFC-81D8-51831AB5DAA6}" srcOrd="7" destOrd="0" presId="urn:microsoft.com/office/officeart/2005/8/layout/list1"/>
    <dgm:cxn modelId="{50D486F4-6348-4C58-89F6-4F984304714F}" type="presParOf" srcId="{A73CDCB0-FC79-4042-8EA1-FCB1201D6BB7}" destId="{FEFA3FF0-035C-45E6-AD83-E66A7BA1238B}" srcOrd="8" destOrd="0" presId="urn:microsoft.com/office/officeart/2005/8/layout/list1"/>
    <dgm:cxn modelId="{9CACB348-BBEB-4160-A5E9-2FBC619845D5}" type="presParOf" srcId="{FEFA3FF0-035C-45E6-AD83-E66A7BA1238B}" destId="{81AFD7D1-EF41-4F09-B7D8-D5B0450F0FEF}" srcOrd="0" destOrd="0" presId="urn:microsoft.com/office/officeart/2005/8/layout/list1"/>
    <dgm:cxn modelId="{17D2B1C1-9BCE-41C7-9823-F5B8776C597A}" type="presParOf" srcId="{FEFA3FF0-035C-45E6-AD83-E66A7BA1238B}" destId="{3FF27C33-E31B-46EB-81AE-DCB9305A76E7}" srcOrd="1" destOrd="0" presId="urn:microsoft.com/office/officeart/2005/8/layout/list1"/>
    <dgm:cxn modelId="{083F71BA-C8E0-444E-B33B-1781BD838AC2}" type="presParOf" srcId="{A73CDCB0-FC79-4042-8EA1-FCB1201D6BB7}" destId="{351E9359-A013-4393-A3D0-B2DE2E9D6538}" srcOrd="9" destOrd="0" presId="urn:microsoft.com/office/officeart/2005/8/layout/list1"/>
    <dgm:cxn modelId="{E658D43C-E716-4391-9566-F73207A9AA95}" type="presParOf" srcId="{A73CDCB0-FC79-4042-8EA1-FCB1201D6BB7}" destId="{04E1DCAB-38F7-4C94-AF48-ED7AA2E15764}" srcOrd="10" destOrd="0" presId="urn:microsoft.com/office/officeart/2005/8/layout/list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34E08-695C-4C88-AC59-175BCF7D12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22201DF-09A4-436A-8C05-F7EF883755E9}">
      <dgm:prSet/>
      <dgm:spPr>
        <a:blipFill rotWithShape="0">
          <a:blip xmlns:r="http://schemas.openxmlformats.org/officeDocument/2006/relationships" r:embed="rId1"/>
          <a:stretch>
            <a:fillRect/>
          </a:stretch>
        </a:blipFill>
      </dgm:spPr>
      <dgm:t>
        <a:bodyPr anchor="b" anchorCtr="0"/>
        <a:lstStyle/>
        <a:p>
          <a:pPr algn="ctr" rtl="0">
            <a:lnSpc>
              <a:spcPct val="100000"/>
            </a:lnSpc>
          </a:pPr>
          <a:endParaRPr lang="es-ES" dirty="0"/>
        </a:p>
      </dgm:t>
    </dgm:pt>
    <dgm:pt modelId="{648B83DB-1222-4478-A887-807420FA69D0}" type="parTrans" cxnId="{F8BADA55-C169-42BA-AC05-761B6EE76640}">
      <dgm:prSet/>
      <dgm:spPr/>
      <dgm:t>
        <a:bodyPr/>
        <a:lstStyle/>
        <a:p>
          <a:endParaRPr lang="es-ES"/>
        </a:p>
      </dgm:t>
    </dgm:pt>
    <dgm:pt modelId="{E99CF463-90AD-4683-8DD7-2A6A53E81691}" type="sibTrans" cxnId="{F8BADA55-C169-42BA-AC05-761B6EE76640}">
      <dgm:prSet/>
      <dgm:spPr/>
      <dgm:t>
        <a:bodyPr/>
        <a:lstStyle/>
        <a:p>
          <a:endParaRPr lang="es-ES"/>
        </a:p>
      </dgm:t>
    </dgm:pt>
    <dgm:pt modelId="{509888E9-B928-427D-91CC-6A2F743BC33A}" type="pres">
      <dgm:prSet presAssocID="{B4734E08-695C-4C88-AC59-175BCF7D1211}" presName="linear" presStyleCnt="0">
        <dgm:presLayoutVars>
          <dgm:animLvl val="lvl"/>
          <dgm:resizeHandles val="exact"/>
        </dgm:presLayoutVars>
      </dgm:prSet>
      <dgm:spPr/>
      <dgm:t>
        <a:bodyPr/>
        <a:lstStyle/>
        <a:p>
          <a:endParaRPr lang="es-ES"/>
        </a:p>
      </dgm:t>
    </dgm:pt>
    <dgm:pt modelId="{AF9AF3D2-74C3-46E9-B842-44AA9EDE1FCD}" type="pres">
      <dgm:prSet presAssocID="{722201DF-09A4-436A-8C05-F7EF883755E9}" presName="parentText" presStyleLbl="node1" presStyleIdx="0" presStyleCnt="1" custScaleX="100000" custScaleY="615717" custLinFactNeighborX="-3774" custLinFactNeighborY="-11893">
        <dgm:presLayoutVars>
          <dgm:chMax val="0"/>
          <dgm:bulletEnabled val="1"/>
        </dgm:presLayoutVars>
      </dgm:prSet>
      <dgm:spPr/>
      <dgm:t>
        <a:bodyPr/>
        <a:lstStyle/>
        <a:p>
          <a:endParaRPr lang="es-ES"/>
        </a:p>
      </dgm:t>
    </dgm:pt>
  </dgm:ptLst>
  <dgm:cxnLst>
    <dgm:cxn modelId="{F8BADA55-C169-42BA-AC05-761B6EE76640}" srcId="{B4734E08-695C-4C88-AC59-175BCF7D1211}" destId="{722201DF-09A4-436A-8C05-F7EF883755E9}" srcOrd="0" destOrd="0" parTransId="{648B83DB-1222-4478-A887-807420FA69D0}" sibTransId="{E99CF463-90AD-4683-8DD7-2A6A53E81691}"/>
    <dgm:cxn modelId="{1D2F8A7F-E979-4AD9-9261-AF870BB7D3C1}" type="presOf" srcId="{722201DF-09A4-436A-8C05-F7EF883755E9}" destId="{AF9AF3D2-74C3-46E9-B842-44AA9EDE1FCD}" srcOrd="0" destOrd="0" presId="urn:microsoft.com/office/officeart/2005/8/layout/vList2"/>
    <dgm:cxn modelId="{94F45666-88D1-4F4B-8F98-9C2BD098E407}" type="presOf" srcId="{B4734E08-695C-4C88-AC59-175BCF7D1211}" destId="{509888E9-B928-427D-91CC-6A2F743BC33A}" srcOrd="0" destOrd="0" presId="urn:microsoft.com/office/officeart/2005/8/layout/vList2"/>
    <dgm:cxn modelId="{05F38868-2DB0-4F13-98B5-A357E10D58D6}" type="presParOf" srcId="{509888E9-B928-427D-91CC-6A2F743BC33A}" destId="{AF9AF3D2-74C3-46E9-B842-44AA9EDE1FCD}"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7769F5-0EB6-43B0-BA7E-2DA6CCF7B15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BA11FA7C-10F5-4379-8C90-3BCDA71C8239}">
      <dgm:prSet custT="1"/>
      <dgm:spPr/>
      <dgm:t>
        <a:bodyPr/>
        <a:lstStyle/>
        <a:p>
          <a:pPr rtl="0"/>
          <a:r>
            <a:rPr lang="es-ES" sz="3200" b="1" dirty="0" smtClean="0">
              <a:solidFill>
                <a:srgbClr val="018107"/>
              </a:solidFill>
            </a:rPr>
            <a:t>Elementos</a:t>
          </a:r>
          <a:r>
            <a:rPr lang="es-ES" sz="3200" dirty="0" smtClean="0"/>
            <a:t> …….</a:t>
          </a:r>
          <a:endParaRPr lang="es-ES" sz="3200" dirty="0"/>
        </a:p>
      </dgm:t>
    </dgm:pt>
    <dgm:pt modelId="{C93E007E-819A-4C94-9D0D-A9759027DE6D}" type="parTrans" cxnId="{B52CA028-AFDA-47C4-9FD1-A90F4A25467E}">
      <dgm:prSet/>
      <dgm:spPr/>
      <dgm:t>
        <a:bodyPr/>
        <a:lstStyle/>
        <a:p>
          <a:endParaRPr lang="es-ES"/>
        </a:p>
      </dgm:t>
    </dgm:pt>
    <dgm:pt modelId="{28BC322A-CDC2-4298-8AFE-81C14B617575}" type="sibTrans" cxnId="{B52CA028-AFDA-47C4-9FD1-A90F4A25467E}">
      <dgm:prSet/>
      <dgm:spPr/>
      <dgm:t>
        <a:bodyPr/>
        <a:lstStyle/>
        <a:p>
          <a:endParaRPr lang="es-ES"/>
        </a:p>
      </dgm:t>
    </dgm:pt>
    <dgm:pt modelId="{F59D30F9-1C33-47F6-BBAE-F01B2A7215A5}" type="pres">
      <dgm:prSet presAssocID="{BF7769F5-0EB6-43B0-BA7E-2DA6CCF7B157}" presName="rootnode" presStyleCnt="0">
        <dgm:presLayoutVars>
          <dgm:chMax/>
          <dgm:chPref/>
          <dgm:dir/>
          <dgm:animLvl val="lvl"/>
        </dgm:presLayoutVars>
      </dgm:prSet>
      <dgm:spPr/>
      <dgm:t>
        <a:bodyPr/>
        <a:lstStyle/>
        <a:p>
          <a:endParaRPr lang="es-ES"/>
        </a:p>
      </dgm:t>
    </dgm:pt>
    <dgm:pt modelId="{2AF91541-9577-42E8-97BA-703AA98370C3}" type="pres">
      <dgm:prSet presAssocID="{BA11FA7C-10F5-4379-8C90-3BCDA71C8239}" presName="composite" presStyleCnt="0"/>
      <dgm:spPr/>
    </dgm:pt>
    <dgm:pt modelId="{664C97AB-F896-4B40-B21D-CFE4E0AFA001}" type="pres">
      <dgm:prSet presAssocID="{BA11FA7C-10F5-4379-8C90-3BCDA71C8239}" presName="LShape" presStyleLbl="alignNode1" presStyleIdx="0" presStyleCnt="1" custScaleX="1655634" custScaleY="382312" custLinFactNeighborX="-390" custLinFactNeighborY="2054"/>
      <dgm:spPr>
        <a:solidFill>
          <a:srgbClr val="00B050"/>
        </a:solidFill>
      </dgm:spPr>
      <dgm:t>
        <a:bodyPr/>
        <a:lstStyle/>
        <a:p>
          <a:endParaRPr lang="es-ES"/>
        </a:p>
      </dgm:t>
    </dgm:pt>
    <dgm:pt modelId="{4A7147BD-CF8E-4EC8-9617-2FD2DAB2ED18}" type="pres">
      <dgm:prSet presAssocID="{BA11FA7C-10F5-4379-8C90-3BCDA71C8239}" presName="ParentText" presStyleLbl="revTx" presStyleIdx="0" presStyleCnt="1" custScaleX="1519759" custScaleY="127049" custLinFactNeighborX="10954" custLinFactNeighborY="-6530">
        <dgm:presLayoutVars>
          <dgm:chMax val="0"/>
          <dgm:chPref val="0"/>
          <dgm:bulletEnabled val="1"/>
        </dgm:presLayoutVars>
      </dgm:prSet>
      <dgm:spPr/>
      <dgm:t>
        <a:bodyPr/>
        <a:lstStyle/>
        <a:p>
          <a:endParaRPr lang="es-ES"/>
        </a:p>
      </dgm:t>
    </dgm:pt>
  </dgm:ptLst>
  <dgm:cxnLst>
    <dgm:cxn modelId="{7BB92575-F76C-4EA5-82C7-A4A5CB2D8585}" type="presOf" srcId="{BF7769F5-0EB6-43B0-BA7E-2DA6CCF7B157}" destId="{F59D30F9-1C33-47F6-BBAE-F01B2A7215A5}" srcOrd="0" destOrd="0" presId="urn:microsoft.com/office/officeart/2009/3/layout/StepUpProcess"/>
    <dgm:cxn modelId="{84AFD434-E6EC-442E-9BB1-CCAACC7888FE}" type="presOf" srcId="{BA11FA7C-10F5-4379-8C90-3BCDA71C8239}" destId="{4A7147BD-CF8E-4EC8-9617-2FD2DAB2ED18}" srcOrd="0" destOrd="0" presId="urn:microsoft.com/office/officeart/2009/3/layout/StepUpProcess"/>
    <dgm:cxn modelId="{B52CA028-AFDA-47C4-9FD1-A90F4A25467E}" srcId="{BF7769F5-0EB6-43B0-BA7E-2DA6CCF7B157}" destId="{BA11FA7C-10F5-4379-8C90-3BCDA71C8239}" srcOrd="0" destOrd="0" parTransId="{C93E007E-819A-4C94-9D0D-A9759027DE6D}" sibTransId="{28BC322A-CDC2-4298-8AFE-81C14B617575}"/>
    <dgm:cxn modelId="{90C99899-5AA9-4469-803F-8ED00D8F3D9A}" type="presParOf" srcId="{F59D30F9-1C33-47F6-BBAE-F01B2A7215A5}" destId="{2AF91541-9577-42E8-97BA-703AA98370C3}" srcOrd="0" destOrd="0" presId="urn:microsoft.com/office/officeart/2009/3/layout/StepUpProcess"/>
    <dgm:cxn modelId="{82847074-E355-4D2B-A4D0-B4280FB79E46}" type="presParOf" srcId="{2AF91541-9577-42E8-97BA-703AA98370C3}" destId="{664C97AB-F896-4B40-B21D-CFE4E0AFA001}" srcOrd="0" destOrd="0" presId="urn:microsoft.com/office/officeart/2009/3/layout/StepUpProcess"/>
    <dgm:cxn modelId="{70EB7A98-915D-4B0A-A283-02AFBA15C086}" type="presParOf" srcId="{2AF91541-9577-42E8-97BA-703AA98370C3}" destId="{4A7147BD-CF8E-4EC8-9617-2FD2DAB2ED18}" srcOrd="1" destOrd="0" presId="urn:microsoft.com/office/officeart/2009/3/layout/StepUp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FB5D01-784B-4BBA-A4DF-24EBD27589E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9EB2BAFE-D99A-4387-B3F5-3C8823166A3F}">
      <dgm:prSet custT="1"/>
      <dgm:spPr>
        <a:ln>
          <a:solidFill>
            <a:srgbClr val="FFC000"/>
          </a:solidFill>
        </a:ln>
      </dgm:spPr>
      <dgm:t>
        <a:bodyPr anchor="t"/>
        <a:lstStyle/>
        <a:p>
          <a:pPr algn="ctr" rtl="0"/>
          <a:endParaRPr lang="es-ES" sz="2000" b="1" dirty="0" smtClean="0"/>
        </a:p>
        <a:p>
          <a:pPr algn="just" rtl="0"/>
          <a:r>
            <a:rPr lang="es-ES" sz="2000" b="1" dirty="0" smtClean="0"/>
            <a:t>Se sustenta en reconocer la integralidad e interacción entre la normalización, la metrología y la acreditación como elementos vitales que garantizan la conformidad  de los bienes y servicios.</a:t>
          </a:r>
          <a:endParaRPr lang="es-ES" sz="2000" dirty="0"/>
        </a:p>
      </dgm:t>
    </dgm:pt>
    <dgm:pt modelId="{2CE2B82C-BCE3-4D48-8BC8-1DD2DA923BB8}" type="parTrans" cxnId="{71A744B0-8A33-41BA-9D08-0EE9A87396D8}">
      <dgm:prSet/>
      <dgm:spPr/>
      <dgm:t>
        <a:bodyPr/>
        <a:lstStyle/>
        <a:p>
          <a:endParaRPr lang="es-ES"/>
        </a:p>
      </dgm:t>
    </dgm:pt>
    <dgm:pt modelId="{A2542277-FEDA-4290-AC4F-65EEFFEBF591}" type="sibTrans" cxnId="{71A744B0-8A33-41BA-9D08-0EE9A87396D8}">
      <dgm:prSet/>
      <dgm:spPr/>
      <dgm:t>
        <a:bodyPr/>
        <a:lstStyle/>
        <a:p>
          <a:endParaRPr lang="es-ES"/>
        </a:p>
      </dgm:t>
    </dgm:pt>
    <dgm:pt modelId="{C725F218-B938-4241-8191-239CDD5B272F}" type="pres">
      <dgm:prSet presAssocID="{ACFB5D01-784B-4BBA-A4DF-24EBD27589E8}" presName="Name0" presStyleCnt="0">
        <dgm:presLayoutVars>
          <dgm:chMax val="7"/>
          <dgm:dir/>
          <dgm:animLvl val="lvl"/>
          <dgm:resizeHandles val="exact"/>
        </dgm:presLayoutVars>
      </dgm:prSet>
      <dgm:spPr/>
      <dgm:t>
        <a:bodyPr/>
        <a:lstStyle/>
        <a:p>
          <a:endParaRPr lang="es-ES"/>
        </a:p>
      </dgm:t>
    </dgm:pt>
    <dgm:pt modelId="{B5DD9A48-0C5D-46DD-BD28-0369EE1A5A2D}" type="pres">
      <dgm:prSet presAssocID="{9EB2BAFE-D99A-4387-B3F5-3C8823166A3F}" presName="circle1" presStyleLbl="node1" presStyleIdx="0" presStyleCnt="1" custLinFactNeighborX="-37075" custLinFactNeighborY="-1683"/>
      <dgm:spPr>
        <a:solidFill>
          <a:srgbClr val="FFC000"/>
        </a:solidFill>
      </dgm:spPr>
      <dgm:t>
        <a:bodyPr/>
        <a:lstStyle/>
        <a:p>
          <a:endParaRPr lang="es-ES"/>
        </a:p>
      </dgm:t>
    </dgm:pt>
    <dgm:pt modelId="{4263977C-6CB1-4C74-B5CF-22336C1B0115}" type="pres">
      <dgm:prSet presAssocID="{9EB2BAFE-D99A-4387-B3F5-3C8823166A3F}" presName="space" presStyleCnt="0"/>
      <dgm:spPr/>
    </dgm:pt>
    <dgm:pt modelId="{2D47BC15-8CD8-4767-99B4-AB7A0EF15055}" type="pres">
      <dgm:prSet presAssocID="{9EB2BAFE-D99A-4387-B3F5-3C8823166A3F}" presName="rect1" presStyleLbl="alignAcc1" presStyleIdx="0" presStyleCnt="1" custScaleY="100000" custLinFactNeighborX="-14864" custLinFactNeighborY="-361"/>
      <dgm:spPr/>
      <dgm:t>
        <a:bodyPr/>
        <a:lstStyle/>
        <a:p>
          <a:endParaRPr lang="es-ES"/>
        </a:p>
      </dgm:t>
    </dgm:pt>
    <dgm:pt modelId="{919B01EC-C9D2-4C5E-A118-2DDA03BE2EFA}" type="pres">
      <dgm:prSet presAssocID="{9EB2BAFE-D99A-4387-B3F5-3C8823166A3F}" presName="rect1ParTxNoCh" presStyleLbl="alignAcc1" presStyleIdx="0" presStyleCnt="1">
        <dgm:presLayoutVars>
          <dgm:chMax val="1"/>
          <dgm:bulletEnabled val="1"/>
        </dgm:presLayoutVars>
      </dgm:prSet>
      <dgm:spPr/>
      <dgm:t>
        <a:bodyPr/>
        <a:lstStyle/>
        <a:p>
          <a:endParaRPr lang="es-ES"/>
        </a:p>
      </dgm:t>
    </dgm:pt>
  </dgm:ptLst>
  <dgm:cxnLst>
    <dgm:cxn modelId="{8593DBFB-8CBD-4ECA-A752-A85CEF41355A}" type="presOf" srcId="{9EB2BAFE-D99A-4387-B3F5-3C8823166A3F}" destId="{2D47BC15-8CD8-4767-99B4-AB7A0EF15055}" srcOrd="0" destOrd="0" presId="urn:microsoft.com/office/officeart/2005/8/layout/target3"/>
    <dgm:cxn modelId="{71A744B0-8A33-41BA-9D08-0EE9A87396D8}" srcId="{ACFB5D01-784B-4BBA-A4DF-24EBD27589E8}" destId="{9EB2BAFE-D99A-4387-B3F5-3C8823166A3F}" srcOrd="0" destOrd="0" parTransId="{2CE2B82C-BCE3-4D48-8BC8-1DD2DA923BB8}" sibTransId="{A2542277-FEDA-4290-AC4F-65EEFFEBF591}"/>
    <dgm:cxn modelId="{BEF58565-F0A1-4E2B-A12D-96ADAD20EFC4}" type="presOf" srcId="{9EB2BAFE-D99A-4387-B3F5-3C8823166A3F}" destId="{919B01EC-C9D2-4C5E-A118-2DDA03BE2EFA}" srcOrd="1" destOrd="0" presId="urn:microsoft.com/office/officeart/2005/8/layout/target3"/>
    <dgm:cxn modelId="{1E7D5FC2-5663-4C9A-9EBC-3237F82DC2B0}" type="presOf" srcId="{ACFB5D01-784B-4BBA-A4DF-24EBD27589E8}" destId="{C725F218-B938-4241-8191-239CDD5B272F}" srcOrd="0" destOrd="0" presId="urn:microsoft.com/office/officeart/2005/8/layout/target3"/>
    <dgm:cxn modelId="{D92745D0-5B77-4162-A24F-1DA4AF080E16}" type="presParOf" srcId="{C725F218-B938-4241-8191-239CDD5B272F}" destId="{B5DD9A48-0C5D-46DD-BD28-0369EE1A5A2D}" srcOrd="0" destOrd="0" presId="urn:microsoft.com/office/officeart/2005/8/layout/target3"/>
    <dgm:cxn modelId="{9894B29C-B7D6-4512-A2FD-C90F12CA6FA8}" type="presParOf" srcId="{C725F218-B938-4241-8191-239CDD5B272F}" destId="{4263977C-6CB1-4C74-B5CF-22336C1B0115}" srcOrd="1" destOrd="0" presId="urn:microsoft.com/office/officeart/2005/8/layout/target3"/>
    <dgm:cxn modelId="{869C3FAA-078F-4A02-BE4D-8A8B9C92CCAC}" type="presParOf" srcId="{C725F218-B938-4241-8191-239CDD5B272F}" destId="{2D47BC15-8CD8-4767-99B4-AB7A0EF15055}" srcOrd="2" destOrd="0" presId="urn:microsoft.com/office/officeart/2005/8/layout/target3"/>
    <dgm:cxn modelId="{658F0DB1-40D5-4CAC-AC0D-3699F7C5825E}" type="presParOf" srcId="{C725F218-B938-4241-8191-239CDD5B272F}" destId="{919B01EC-C9D2-4C5E-A118-2DDA03BE2EFA}" srcOrd="3"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61BA29-32F5-44EC-B968-0E4F06149B3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C49DA5D7-49DD-4522-AC84-2834155CD5DA}">
      <dgm:prSet custT="1"/>
      <dgm:spPr>
        <a:ln>
          <a:solidFill>
            <a:srgbClr val="DC280A"/>
          </a:solidFill>
        </a:ln>
      </dgm:spPr>
      <dgm:t>
        <a:bodyPr anchor="t"/>
        <a:lstStyle/>
        <a:p>
          <a:pPr algn="l" rtl="0"/>
          <a:endParaRPr lang="es-ES" sz="2000" b="1" dirty="0" smtClean="0"/>
        </a:p>
        <a:p>
          <a:pPr algn="just" rtl="0"/>
          <a:r>
            <a:rPr lang="es-ES" sz="2000" b="1" dirty="0" smtClean="0"/>
            <a:t>Es transversal, es un bien público que requiere del apoyo relevante del Estado y debe ser accesible por todos los actores que participan de ella.</a:t>
          </a:r>
          <a:endParaRPr lang="es-ES" sz="2000" dirty="0"/>
        </a:p>
      </dgm:t>
    </dgm:pt>
    <dgm:pt modelId="{44446354-DC46-4D32-B12F-28D8CF6DC9F9}" type="parTrans" cxnId="{AEDFA974-9CB3-4941-8C85-3C41AB6140CC}">
      <dgm:prSet/>
      <dgm:spPr/>
      <dgm:t>
        <a:bodyPr/>
        <a:lstStyle/>
        <a:p>
          <a:endParaRPr lang="es-ES"/>
        </a:p>
      </dgm:t>
    </dgm:pt>
    <dgm:pt modelId="{EA30A2D7-75A3-41F3-BEFC-03B8D96DCC8E}" type="sibTrans" cxnId="{AEDFA974-9CB3-4941-8C85-3C41AB6140CC}">
      <dgm:prSet/>
      <dgm:spPr/>
      <dgm:t>
        <a:bodyPr/>
        <a:lstStyle/>
        <a:p>
          <a:endParaRPr lang="es-ES"/>
        </a:p>
      </dgm:t>
    </dgm:pt>
    <dgm:pt modelId="{8EC859A8-21B0-4BFB-A1B9-7D2BE0EA1304}" type="pres">
      <dgm:prSet presAssocID="{BE61BA29-32F5-44EC-B968-0E4F06149B33}" presName="Name0" presStyleCnt="0">
        <dgm:presLayoutVars>
          <dgm:chMax val="7"/>
          <dgm:dir/>
          <dgm:animLvl val="lvl"/>
          <dgm:resizeHandles val="exact"/>
        </dgm:presLayoutVars>
      </dgm:prSet>
      <dgm:spPr/>
      <dgm:t>
        <a:bodyPr/>
        <a:lstStyle/>
        <a:p>
          <a:endParaRPr lang="es-ES"/>
        </a:p>
      </dgm:t>
    </dgm:pt>
    <dgm:pt modelId="{42000080-E1CB-4072-954F-018570A156BA}" type="pres">
      <dgm:prSet presAssocID="{C49DA5D7-49DD-4522-AC84-2834155CD5DA}" presName="circle1" presStyleLbl="node1" presStyleIdx="0" presStyleCnt="1" custLinFactNeighborX="-48485" custLinFactNeighborY="0"/>
      <dgm:spPr>
        <a:solidFill>
          <a:srgbClr val="C00000"/>
        </a:solidFill>
      </dgm:spPr>
      <dgm:t>
        <a:bodyPr/>
        <a:lstStyle/>
        <a:p>
          <a:endParaRPr lang="es-ES"/>
        </a:p>
      </dgm:t>
    </dgm:pt>
    <dgm:pt modelId="{78AFE06D-2F8B-45C2-A124-14154034FA03}" type="pres">
      <dgm:prSet presAssocID="{C49DA5D7-49DD-4522-AC84-2834155CD5DA}" presName="space" presStyleCnt="0"/>
      <dgm:spPr/>
    </dgm:pt>
    <dgm:pt modelId="{19A1A18F-9D7B-4F07-BD07-7F239A99ACB2}" type="pres">
      <dgm:prSet presAssocID="{C49DA5D7-49DD-4522-AC84-2834155CD5DA}" presName="rect1" presStyleLbl="alignAcc1" presStyleIdx="0" presStyleCnt="1" custScaleY="100000" custLinFactNeighborX="-22740" custLinFactNeighborY="3030"/>
      <dgm:spPr/>
      <dgm:t>
        <a:bodyPr/>
        <a:lstStyle/>
        <a:p>
          <a:endParaRPr lang="es-ES"/>
        </a:p>
      </dgm:t>
    </dgm:pt>
    <dgm:pt modelId="{90033F27-AA37-4DD0-8B6E-133849456529}" type="pres">
      <dgm:prSet presAssocID="{C49DA5D7-49DD-4522-AC84-2834155CD5DA}" presName="rect1ParTxNoCh" presStyleLbl="alignAcc1" presStyleIdx="0" presStyleCnt="1">
        <dgm:presLayoutVars>
          <dgm:chMax val="1"/>
          <dgm:bulletEnabled val="1"/>
        </dgm:presLayoutVars>
      </dgm:prSet>
      <dgm:spPr/>
      <dgm:t>
        <a:bodyPr/>
        <a:lstStyle/>
        <a:p>
          <a:endParaRPr lang="es-ES"/>
        </a:p>
      </dgm:t>
    </dgm:pt>
  </dgm:ptLst>
  <dgm:cxnLst>
    <dgm:cxn modelId="{30A855A0-A66F-4AAE-AE84-6EF6950E3C0E}" type="presOf" srcId="{BE61BA29-32F5-44EC-B968-0E4F06149B33}" destId="{8EC859A8-21B0-4BFB-A1B9-7D2BE0EA1304}" srcOrd="0" destOrd="0" presId="urn:microsoft.com/office/officeart/2005/8/layout/target3"/>
    <dgm:cxn modelId="{2604A11B-B1C3-406B-8F09-2329F3805608}" type="presOf" srcId="{C49DA5D7-49DD-4522-AC84-2834155CD5DA}" destId="{90033F27-AA37-4DD0-8B6E-133849456529}" srcOrd="1" destOrd="0" presId="urn:microsoft.com/office/officeart/2005/8/layout/target3"/>
    <dgm:cxn modelId="{AEDFA974-9CB3-4941-8C85-3C41AB6140CC}" srcId="{BE61BA29-32F5-44EC-B968-0E4F06149B33}" destId="{C49DA5D7-49DD-4522-AC84-2834155CD5DA}" srcOrd="0" destOrd="0" parTransId="{44446354-DC46-4D32-B12F-28D8CF6DC9F9}" sibTransId="{EA30A2D7-75A3-41F3-BEFC-03B8D96DCC8E}"/>
    <dgm:cxn modelId="{1E93D647-1872-4431-A5D6-268116639085}" type="presOf" srcId="{C49DA5D7-49DD-4522-AC84-2834155CD5DA}" destId="{19A1A18F-9D7B-4F07-BD07-7F239A99ACB2}" srcOrd="0" destOrd="0" presId="urn:microsoft.com/office/officeart/2005/8/layout/target3"/>
    <dgm:cxn modelId="{498E4348-6CE7-4EDF-991D-D051C153A415}" type="presParOf" srcId="{8EC859A8-21B0-4BFB-A1B9-7D2BE0EA1304}" destId="{42000080-E1CB-4072-954F-018570A156BA}" srcOrd="0" destOrd="0" presId="urn:microsoft.com/office/officeart/2005/8/layout/target3"/>
    <dgm:cxn modelId="{52B395DE-3841-4D7A-904E-7B0262CA0158}" type="presParOf" srcId="{8EC859A8-21B0-4BFB-A1B9-7D2BE0EA1304}" destId="{78AFE06D-2F8B-45C2-A124-14154034FA03}" srcOrd="1" destOrd="0" presId="urn:microsoft.com/office/officeart/2005/8/layout/target3"/>
    <dgm:cxn modelId="{252CCA58-078D-4DDE-A65B-6424F89F0A23}" type="presParOf" srcId="{8EC859A8-21B0-4BFB-A1B9-7D2BE0EA1304}" destId="{19A1A18F-9D7B-4F07-BD07-7F239A99ACB2}" srcOrd="2" destOrd="0" presId="urn:microsoft.com/office/officeart/2005/8/layout/target3"/>
    <dgm:cxn modelId="{0016CE03-7E47-41A0-A1DD-23C33838C9A4}" type="presParOf" srcId="{8EC859A8-21B0-4BFB-A1B9-7D2BE0EA1304}" destId="{90033F27-AA37-4DD0-8B6E-133849456529}" srcOrd="3" destOrd="0" presId="urn:microsoft.com/office/officeart/2005/8/layout/target3"/>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62C31-182C-4874-A598-0761EC5E0ED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B43830C6-7DAB-47DE-B9C0-2FAE814812C8}">
      <dgm:prSet custT="1"/>
      <dgm:spPr>
        <a:ln>
          <a:solidFill>
            <a:srgbClr val="9A7500"/>
          </a:solidFill>
        </a:ln>
      </dgm:spPr>
      <dgm:t>
        <a:bodyPr/>
        <a:lstStyle/>
        <a:p>
          <a:pPr algn="just" rtl="0"/>
          <a:r>
            <a:rPr lang="es-ES" sz="2000" b="1" dirty="0" smtClean="0"/>
            <a:t>Es esencial en el desempeño exitoso de todos los sectores de la sociedad y en el desempeño de las políticas públicas.</a:t>
          </a:r>
          <a:endParaRPr lang="es-ES" sz="2000" dirty="0"/>
        </a:p>
      </dgm:t>
    </dgm:pt>
    <dgm:pt modelId="{4CC30AD8-42C2-42AD-BD91-478E7048E391}" type="parTrans" cxnId="{9330F822-5435-4794-8678-3477737F9694}">
      <dgm:prSet/>
      <dgm:spPr/>
      <dgm:t>
        <a:bodyPr/>
        <a:lstStyle/>
        <a:p>
          <a:endParaRPr lang="es-ES"/>
        </a:p>
      </dgm:t>
    </dgm:pt>
    <dgm:pt modelId="{7D3AA4D7-F29C-48F6-BED5-8901C39185F3}" type="sibTrans" cxnId="{9330F822-5435-4794-8678-3477737F9694}">
      <dgm:prSet/>
      <dgm:spPr/>
      <dgm:t>
        <a:bodyPr/>
        <a:lstStyle/>
        <a:p>
          <a:endParaRPr lang="es-ES"/>
        </a:p>
      </dgm:t>
    </dgm:pt>
    <dgm:pt modelId="{472DB3D7-25F8-40FD-8B10-5400F197D228}" type="pres">
      <dgm:prSet presAssocID="{42B62C31-182C-4874-A598-0761EC5E0EDF}" presName="Name0" presStyleCnt="0">
        <dgm:presLayoutVars>
          <dgm:chMax val="7"/>
          <dgm:dir/>
          <dgm:animLvl val="lvl"/>
          <dgm:resizeHandles val="exact"/>
        </dgm:presLayoutVars>
      </dgm:prSet>
      <dgm:spPr/>
      <dgm:t>
        <a:bodyPr/>
        <a:lstStyle/>
        <a:p>
          <a:endParaRPr lang="es-ES"/>
        </a:p>
      </dgm:t>
    </dgm:pt>
    <dgm:pt modelId="{79C0135C-15F8-4C2C-BEDB-5DAD43259015}" type="pres">
      <dgm:prSet presAssocID="{B43830C6-7DAB-47DE-B9C0-2FAE814812C8}" presName="circle1" presStyleLbl="node1" presStyleIdx="0" presStyleCnt="1" custScaleX="113333" custScaleY="100000" custLinFactNeighborX="-37451" custLinFactNeighborY="0"/>
      <dgm:spPr>
        <a:solidFill>
          <a:srgbClr val="9A7500"/>
        </a:solidFill>
      </dgm:spPr>
      <dgm:t>
        <a:bodyPr/>
        <a:lstStyle/>
        <a:p>
          <a:endParaRPr lang="es-ES"/>
        </a:p>
      </dgm:t>
    </dgm:pt>
    <dgm:pt modelId="{901A4FAB-42DF-42A4-AC6F-60EC87A8E22A}" type="pres">
      <dgm:prSet presAssocID="{B43830C6-7DAB-47DE-B9C0-2FAE814812C8}" presName="space" presStyleCnt="0"/>
      <dgm:spPr/>
    </dgm:pt>
    <dgm:pt modelId="{A73BB18B-4F02-4408-B706-5690B352475D}" type="pres">
      <dgm:prSet presAssocID="{B43830C6-7DAB-47DE-B9C0-2FAE814812C8}" presName="rect1" presStyleLbl="alignAcc1" presStyleIdx="0" presStyleCnt="1" custScaleX="135294" custScaleY="100000" custLinFactNeighborX="-3453" custLinFactNeighborY="6667"/>
      <dgm:spPr/>
      <dgm:t>
        <a:bodyPr/>
        <a:lstStyle/>
        <a:p>
          <a:endParaRPr lang="es-ES"/>
        </a:p>
      </dgm:t>
    </dgm:pt>
    <dgm:pt modelId="{C2349D00-8F62-48B6-9914-017244D7AA23}" type="pres">
      <dgm:prSet presAssocID="{B43830C6-7DAB-47DE-B9C0-2FAE814812C8}" presName="rect1ParTxNoCh" presStyleLbl="alignAcc1" presStyleIdx="0" presStyleCnt="1">
        <dgm:presLayoutVars>
          <dgm:chMax val="1"/>
          <dgm:bulletEnabled val="1"/>
        </dgm:presLayoutVars>
      </dgm:prSet>
      <dgm:spPr/>
      <dgm:t>
        <a:bodyPr/>
        <a:lstStyle/>
        <a:p>
          <a:endParaRPr lang="es-ES"/>
        </a:p>
      </dgm:t>
    </dgm:pt>
  </dgm:ptLst>
  <dgm:cxnLst>
    <dgm:cxn modelId="{9330F822-5435-4794-8678-3477737F9694}" srcId="{42B62C31-182C-4874-A598-0761EC5E0EDF}" destId="{B43830C6-7DAB-47DE-B9C0-2FAE814812C8}" srcOrd="0" destOrd="0" parTransId="{4CC30AD8-42C2-42AD-BD91-478E7048E391}" sibTransId="{7D3AA4D7-F29C-48F6-BED5-8901C39185F3}"/>
    <dgm:cxn modelId="{F67CD8B3-C682-4517-9C9A-2A83D0CCFFDA}" type="presOf" srcId="{42B62C31-182C-4874-A598-0761EC5E0EDF}" destId="{472DB3D7-25F8-40FD-8B10-5400F197D228}" srcOrd="0" destOrd="0" presId="urn:microsoft.com/office/officeart/2005/8/layout/target3"/>
    <dgm:cxn modelId="{A52134CA-5458-4685-9B40-E936413A1239}" type="presOf" srcId="{B43830C6-7DAB-47DE-B9C0-2FAE814812C8}" destId="{A73BB18B-4F02-4408-B706-5690B352475D}" srcOrd="0" destOrd="0" presId="urn:microsoft.com/office/officeart/2005/8/layout/target3"/>
    <dgm:cxn modelId="{F7C6E5BD-EA34-4786-B4F1-DE029F7BFA07}" type="presOf" srcId="{B43830C6-7DAB-47DE-B9C0-2FAE814812C8}" destId="{C2349D00-8F62-48B6-9914-017244D7AA23}" srcOrd="1" destOrd="0" presId="urn:microsoft.com/office/officeart/2005/8/layout/target3"/>
    <dgm:cxn modelId="{3074534E-25D9-4DA0-99FE-9BDEAB0A5D32}" type="presParOf" srcId="{472DB3D7-25F8-40FD-8B10-5400F197D228}" destId="{79C0135C-15F8-4C2C-BEDB-5DAD43259015}" srcOrd="0" destOrd="0" presId="urn:microsoft.com/office/officeart/2005/8/layout/target3"/>
    <dgm:cxn modelId="{D505FF49-EF7A-402B-8148-9652C61ADF84}" type="presParOf" srcId="{472DB3D7-25F8-40FD-8B10-5400F197D228}" destId="{901A4FAB-42DF-42A4-AC6F-60EC87A8E22A}" srcOrd="1" destOrd="0" presId="urn:microsoft.com/office/officeart/2005/8/layout/target3"/>
    <dgm:cxn modelId="{24280228-1604-45C5-A6FD-2BC746CC13B9}" type="presParOf" srcId="{472DB3D7-25F8-40FD-8B10-5400F197D228}" destId="{A73BB18B-4F02-4408-B706-5690B352475D}" srcOrd="2" destOrd="0" presId="urn:microsoft.com/office/officeart/2005/8/layout/target3"/>
    <dgm:cxn modelId="{F84BE79C-271F-4C4F-A5D3-97676E0DA395}" type="presParOf" srcId="{472DB3D7-25F8-40FD-8B10-5400F197D228}" destId="{C2349D00-8F62-48B6-9914-017244D7AA23}" srcOrd="3" destOrd="0" presId="urn:microsoft.com/office/officeart/2005/8/layout/target3"/>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6083A6-6766-46DC-AAEF-7F011C626C78}" type="doc">
      <dgm:prSet loTypeId="urn:microsoft.com/office/officeart/2005/8/layout/venn1" loCatId="relationship" qsTypeId="urn:microsoft.com/office/officeart/2005/8/quickstyle/3d2" qsCatId="3D" csTypeId="urn:microsoft.com/office/officeart/2005/8/colors/colorful2" csCatId="colorful" phldr="1"/>
      <dgm:spPr/>
    </dgm:pt>
    <dgm:pt modelId="{D8352886-4F78-4CE9-BB96-2CE667A4EA11}">
      <dgm:prSet phldrT="[Texto]" custT="1"/>
      <dgm:spPr/>
      <dgm:t>
        <a:bodyPr anchor="t"/>
        <a:lstStyle/>
        <a:p>
          <a:pPr algn="ctr"/>
          <a:r>
            <a:rPr lang="es-ES" sz="1800" dirty="0" smtClean="0"/>
            <a:t>. Economía de escala.</a:t>
          </a:r>
        </a:p>
        <a:p>
          <a:pPr algn="ctr"/>
          <a:r>
            <a:rPr lang="es-ES" sz="1800" dirty="0" smtClean="0"/>
            <a:t>.Interoperabilidad de los productos y servicios.</a:t>
          </a:r>
        </a:p>
        <a:p>
          <a:pPr algn="ctr"/>
          <a:r>
            <a:rPr lang="es-ES" sz="1800" dirty="0" smtClean="0"/>
            <a:t>. Facilitación del comercio.</a:t>
          </a:r>
          <a:endParaRPr lang="es-ES" sz="1800" dirty="0"/>
        </a:p>
      </dgm:t>
    </dgm:pt>
    <dgm:pt modelId="{85283072-C2B4-4425-B07D-D3D5A5F01F55}" type="parTrans" cxnId="{B8AFBEA0-5AE6-451B-9C61-DAD0D9630E2B}">
      <dgm:prSet/>
      <dgm:spPr/>
      <dgm:t>
        <a:bodyPr/>
        <a:lstStyle/>
        <a:p>
          <a:pPr algn="ctr"/>
          <a:endParaRPr lang="es-ES"/>
        </a:p>
      </dgm:t>
    </dgm:pt>
    <dgm:pt modelId="{31098A53-B131-41A7-BE40-D2AE09270BC2}" type="sibTrans" cxnId="{B8AFBEA0-5AE6-451B-9C61-DAD0D9630E2B}">
      <dgm:prSet/>
      <dgm:spPr/>
      <dgm:t>
        <a:bodyPr/>
        <a:lstStyle/>
        <a:p>
          <a:pPr algn="ctr"/>
          <a:endParaRPr lang="es-ES"/>
        </a:p>
      </dgm:t>
    </dgm:pt>
    <dgm:pt modelId="{713A7A99-C107-4AEF-BFE0-F67CA2A24BEE}">
      <dgm:prSet phldrT="[Texto]" custT="1"/>
      <dgm:spPr/>
      <dgm:t>
        <a:bodyPr anchor="ctr"/>
        <a:lstStyle/>
        <a:p>
          <a:pPr algn="l"/>
          <a:endParaRPr lang="es-ES" sz="1800" dirty="0" smtClean="0"/>
        </a:p>
      </dgm:t>
    </dgm:pt>
    <dgm:pt modelId="{44194A97-4ACF-4061-85F0-CD9ED208252F}" type="parTrans" cxnId="{5BD726CF-9272-428A-89CF-7620C73E4A65}">
      <dgm:prSet/>
      <dgm:spPr/>
      <dgm:t>
        <a:bodyPr/>
        <a:lstStyle/>
        <a:p>
          <a:pPr algn="ctr"/>
          <a:endParaRPr lang="es-ES"/>
        </a:p>
      </dgm:t>
    </dgm:pt>
    <dgm:pt modelId="{86532B7A-63D0-47AF-9EF8-07DA06575DD9}" type="sibTrans" cxnId="{5BD726CF-9272-428A-89CF-7620C73E4A65}">
      <dgm:prSet/>
      <dgm:spPr/>
      <dgm:t>
        <a:bodyPr/>
        <a:lstStyle/>
        <a:p>
          <a:pPr algn="ctr"/>
          <a:endParaRPr lang="es-ES"/>
        </a:p>
      </dgm:t>
    </dgm:pt>
    <dgm:pt modelId="{CFFF436D-45AD-4F22-81EA-7A6288456DC6}">
      <dgm:prSet phldrT="[Texto]" custT="1"/>
      <dgm:spPr/>
      <dgm:t>
        <a:bodyPr anchor="ctr"/>
        <a:lstStyle/>
        <a:p>
          <a:pPr algn="ctr"/>
          <a:endParaRPr lang="es-ES" sz="1600" dirty="0"/>
        </a:p>
      </dgm:t>
    </dgm:pt>
    <dgm:pt modelId="{C1A24E9B-0EA9-44F7-B723-6CD9E2151092}" type="parTrans" cxnId="{AC007248-A7EB-450D-B1C2-A668523B1699}">
      <dgm:prSet/>
      <dgm:spPr/>
      <dgm:t>
        <a:bodyPr/>
        <a:lstStyle/>
        <a:p>
          <a:pPr algn="ctr"/>
          <a:endParaRPr lang="es-ES"/>
        </a:p>
      </dgm:t>
    </dgm:pt>
    <dgm:pt modelId="{2F5D2F44-ECEA-481E-97C0-9590D2B60D40}" type="sibTrans" cxnId="{AC007248-A7EB-450D-B1C2-A668523B1699}">
      <dgm:prSet/>
      <dgm:spPr/>
      <dgm:t>
        <a:bodyPr/>
        <a:lstStyle/>
        <a:p>
          <a:pPr algn="ctr"/>
          <a:endParaRPr lang="es-ES"/>
        </a:p>
      </dgm:t>
    </dgm:pt>
    <dgm:pt modelId="{2AB91341-146D-4753-986B-FB7EF90F29DA}" type="pres">
      <dgm:prSet presAssocID="{7F6083A6-6766-46DC-AAEF-7F011C626C78}" presName="compositeShape" presStyleCnt="0">
        <dgm:presLayoutVars>
          <dgm:chMax val="7"/>
          <dgm:dir/>
          <dgm:resizeHandles val="exact"/>
        </dgm:presLayoutVars>
      </dgm:prSet>
      <dgm:spPr/>
    </dgm:pt>
    <dgm:pt modelId="{B6BED1FE-26D9-42FE-862E-7EACB2FDCBCD}" type="pres">
      <dgm:prSet presAssocID="{D8352886-4F78-4CE9-BB96-2CE667A4EA11}" presName="circ1" presStyleLbl="vennNode1" presStyleIdx="0" presStyleCnt="3" custScaleX="106242" custScaleY="93105" custLinFactNeighborX="-609" custLinFactNeighborY="4285"/>
      <dgm:spPr/>
      <dgm:t>
        <a:bodyPr/>
        <a:lstStyle/>
        <a:p>
          <a:endParaRPr lang="es-ES"/>
        </a:p>
      </dgm:t>
    </dgm:pt>
    <dgm:pt modelId="{E057EA8B-EC18-483A-AC08-04B298C5FA09}" type="pres">
      <dgm:prSet presAssocID="{D8352886-4F78-4CE9-BB96-2CE667A4EA11}" presName="circ1Tx" presStyleLbl="revTx" presStyleIdx="0" presStyleCnt="0">
        <dgm:presLayoutVars>
          <dgm:chMax val="0"/>
          <dgm:chPref val="0"/>
          <dgm:bulletEnabled val="1"/>
        </dgm:presLayoutVars>
      </dgm:prSet>
      <dgm:spPr/>
      <dgm:t>
        <a:bodyPr/>
        <a:lstStyle/>
        <a:p>
          <a:endParaRPr lang="es-ES"/>
        </a:p>
      </dgm:t>
    </dgm:pt>
    <dgm:pt modelId="{08EAAB05-270A-4DA3-AF6F-AC026831D5BC}" type="pres">
      <dgm:prSet presAssocID="{713A7A99-C107-4AEF-BFE0-F67CA2A24BEE}" presName="circ2" presStyleLbl="vennNode1" presStyleIdx="1" presStyleCnt="3" custScaleX="96373" custScaleY="90523" custLinFactNeighborX="6933" custLinFactNeighborY="-864"/>
      <dgm:spPr/>
      <dgm:t>
        <a:bodyPr/>
        <a:lstStyle/>
        <a:p>
          <a:endParaRPr lang="es-ES"/>
        </a:p>
      </dgm:t>
    </dgm:pt>
    <dgm:pt modelId="{577DBF37-2A64-4FD3-BD93-3C57F84C9A77}" type="pres">
      <dgm:prSet presAssocID="{713A7A99-C107-4AEF-BFE0-F67CA2A24BEE}" presName="circ2Tx" presStyleLbl="revTx" presStyleIdx="0" presStyleCnt="0">
        <dgm:presLayoutVars>
          <dgm:chMax val="0"/>
          <dgm:chPref val="0"/>
          <dgm:bulletEnabled val="1"/>
        </dgm:presLayoutVars>
      </dgm:prSet>
      <dgm:spPr/>
      <dgm:t>
        <a:bodyPr/>
        <a:lstStyle/>
        <a:p>
          <a:endParaRPr lang="es-ES"/>
        </a:p>
      </dgm:t>
    </dgm:pt>
    <dgm:pt modelId="{03913769-24DB-4EB6-92EA-65DF888CEAAC}" type="pres">
      <dgm:prSet presAssocID="{CFFF436D-45AD-4F22-81EA-7A6288456DC6}" presName="circ3" presStyleLbl="vennNode1" presStyleIdx="2" presStyleCnt="3" custScaleX="94980" custScaleY="89277" custLinFactNeighborX="-7539" custLinFactNeighborY="1293"/>
      <dgm:spPr/>
      <dgm:t>
        <a:bodyPr/>
        <a:lstStyle/>
        <a:p>
          <a:endParaRPr lang="es-ES"/>
        </a:p>
      </dgm:t>
    </dgm:pt>
    <dgm:pt modelId="{9054F601-2F3B-4131-85BC-D0C4CB8DC67F}" type="pres">
      <dgm:prSet presAssocID="{CFFF436D-45AD-4F22-81EA-7A6288456DC6}" presName="circ3Tx" presStyleLbl="revTx" presStyleIdx="0" presStyleCnt="0">
        <dgm:presLayoutVars>
          <dgm:chMax val="0"/>
          <dgm:chPref val="0"/>
          <dgm:bulletEnabled val="1"/>
        </dgm:presLayoutVars>
      </dgm:prSet>
      <dgm:spPr/>
      <dgm:t>
        <a:bodyPr/>
        <a:lstStyle/>
        <a:p>
          <a:endParaRPr lang="es-ES"/>
        </a:p>
      </dgm:t>
    </dgm:pt>
  </dgm:ptLst>
  <dgm:cxnLst>
    <dgm:cxn modelId="{B7ADB0DD-6368-4936-8D87-95423B929508}" type="presOf" srcId="{7F6083A6-6766-46DC-AAEF-7F011C626C78}" destId="{2AB91341-146D-4753-986B-FB7EF90F29DA}" srcOrd="0" destOrd="0" presId="urn:microsoft.com/office/officeart/2005/8/layout/venn1"/>
    <dgm:cxn modelId="{EDFA53EC-8596-43C3-BFB9-7325BA6ECCB9}" type="presOf" srcId="{D8352886-4F78-4CE9-BB96-2CE667A4EA11}" destId="{B6BED1FE-26D9-42FE-862E-7EACB2FDCBCD}" srcOrd="0" destOrd="0" presId="urn:microsoft.com/office/officeart/2005/8/layout/venn1"/>
    <dgm:cxn modelId="{B8AFBEA0-5AE6-451B-9C61-DAD0D9630E2B}" srcId="{7F6083A6-6766-46DC-AAEF-7F011C626C78}" destId="{D8352886-4F78-4CE9-BB96-2CE667A4EA11}" srcOrd="0" destOrd="0" parTransId="{85283072-C2B4-4425-B07D-D3D5A5F01F55}" sibTransId="{31098A53-B131-41A7-BE40-D2AE09270BC2}"/>
    <dgm:cxn modelId="{C6AC754A-5B47-4FF5-A9C2-308247FEA181}" type="presOf" srcId="{713A7A99-C107-4AEF-BFE0-F67CA2A24BEE}" destId="{577DBF37-2A64-4FD3-BD93-3C57F84C9A77}" srcOrd="1" destOrd="0" presId="urn:microsoft.com/office/officeart/2005/8/layout/venn1"/>
    <dgm:cxn modelId="{845FFBF0-4B9A-4EC2-9F94-CE3A2919E045}" type="presOf" srcId="{CFFF436D-45AD-4F22-81EA-7A6288456DC6}" destId="{03913769-24DB-4EB6-92EA-65DF888CEAAC}" srcOrd="0" destOrd="0" presId="urn:microsoft.com/office/officeart/2005/8/layout/venn1"/>
    <dgm:cxn modelId="{5C427FD2-0B9E-460C-A22A-C226DBC0EFA1}" type="presOf" srcId="{713A7A99-C107-4AEF-BFE0-F67CA2A24BEE}" destId="{08EAAB05-270A-4DA3-AF6F-AC026831D5BC}" srcOrd="0" destOrd="0" presId="urn:microsoft.com/office/officeart/2005/8/layout/venn1"/>
    <dgm:cxn modelId="{D265307B-8F9C-4CA8-BCF8-0BA569F65D28}" type="presOf" srcId="{D8352886-4F78-4CE9-BB96-2CE667A4EA11}" destId="{E057EA8B-EC18-483A-AC08-04B298C5FA09}" srcOrd="1" destOrd="0" presId="urn:microsoft.com/office/officeart/2005/8/layout/venn1"/>
    <dgm:cxn modelId="{CBC89529-01FB-44AD-B041-1B9378B2ED01}" type="presOf" srcId="{CFFF436D-45AD-4F22-81EA-7A6288456DC6}" destId="{9054F601-2F3B-4131-85BC-D0C4CB8DC67F}" srcOrd="1" destOrd="0" presId="urn:microsoft.com/office/officeart/2005/8/layout/venn1"/>
    <dgm:cxn modelId="{AC007248-A7EB-450D-B1C2-A668523B1699}" srcId="{7F6083A6-6766-46DC-AAEF-7F011C626C78}" destId="{CFFF436D-45AD-4F22-81EA-7A6288456DC6}" srcOrd="2" destOrd="0" parTransId="{C1A24E9B-0EA9-44F7-B723-6CD9E2151092}" sibTransId="{2F5D2F44-ECEA-481E-97C0-9590D2B60D40}"/>
    <dgm:cxn modelId="{5BD726CF-9272-428A-89CF-7620C73E4A65}" srcId="{7F6083A6-6766-46DC-AAEF-7F011C626C78}" destId="{713A7A99-C107-4AEF-BFE0-F67CA2A24BEE}" srcOrd="1" destOrd="0" parTransId="{44194A97-4ACF-4061-85F0-CD9ED208252F}" sibTransId="{86532B7A-63D0-47AF-9EF8-07DA06575DD9}"/>
    <dgm:cxn modelId="{C60E8605-C603-4A60-9F88-32CC79F1E06B}" type="presParOf" srcId="{2AB91341-146D-4753-986B-FB7EF90F29DA}" destId="{B6BED1FE-26D9-42FE-862E-7EACB2FDCBCD}" srcOrd="0" destOrd="0" presId="urn:microsoft.com/office/officeart/2005/8/layout/venn1"/>
    <dgm:cxn modelId="{28DB7818-F94F-4FCC-9345-9EDD20F76B7F}" type="presParOf" srcId="{2AB91341-146D-4753-986B-FB7EF90F29DA}" destId="{E057EA8B-EC18-483A-AC08-04B298C5FA09}" srcOrd="1" destOrd="0" presId="urn:microsoft.com/office/officeart/2005/8/layout/venn1"/>
    <dgm:cxn modelId="{05ADBA68-9758-4E6D-B3BB-083247E653F2}" type="presParOf" srcId="{2AB91341-146D-4753-986B-FB7EF90F29DA}" destId="{08EAAB05-270A-4DA3-AF6F-AC026831D5BC}" srcOrd="2" destOrd="0" presId="urn:microsoft.com/office/officeart/2005/8/layout/venn1"/>
    <dgm:cxn modelId="{E2C207CA-FC6A-40C3-9921-E5D4F30BAE66}" type="presParOf" srcId="{2AB91341-146D-4753-986B-FB7EF90F29DA}" destId="{577DBF37-2A64-4FD3-BD93-3C57F84C9A77}" srcOrd="3" destOrd="0" presId="urn:microsoft.com/office/officeart/2005/8/layout/venn1"/>
    <dgm:cxn modelId="{5117F049-8128-48D9-AD70-76A67486AD59}" type="presParOf" srcId="{2AB91341-146D-4753-986B-FB7EF90F29DA}" destId="{03913769-24DB-4EB6-92EA-65DF888CEAAC}" srcOrd="4" destOrd="0" presId="urn:microsoft.com/office/officeart/2005/8/layout/venn1"/>
    <dgm:cxn modelId="{4E332B39-AB25-4776-99F4-EDDDC80DBD4B}" type="presParOf" srcId="{2AB91341-146D-4753-986B-FB7EF90F29DA}" destId="{9054F601-2F3B-4131-85BC-D0C4CB8DC67F}" srcOrd="5"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CC2E4F-EC2C-4BEE-929D-7EAD56D11BF3}">
      <dsp:nvSpPr>
        <dsp:cNvPr id="0" name=""/>
        <dsp:cNvSpPr/>
      </dsp:nvSpPr>
      <dsp:spPr>
        <a:xfrm>
          <a:off x="0" y="342900"/>
          <a:ext cx="5867399" cy="705600"/>
        </a:xfrm>
        <a:prstGeom prst="rect">
          <a:avLst/>
        </a:prstGeom>
        <a:solidFill>
          <a:schemeClr val="bg1">
            <a:alpha val="90000"/>
          </a:schemeClr>
        </a:solidFill>
        <a:ln w="9525" cap="flat" cmpd="sng" algn="ctr">
          <a:solidFill>
            <a:srgbClr val="FFC000"/>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75609692-3D8E-4AE4-A06B-09091757807E}">
      <dsp:nvSpPr>
        <dsp:cNvPr id="0" name=""/>
        <dsp:cNvSpPr/>
      </dsp:nvSpPr>
      <dsp:spPr>
        <a:xfrm>
          <a:off x="495836" y="419097"/>
          <a:ext cx="4415998" cy="826560"/>
        </a:xfrm>
        <a:prstGeom prst="roundRect">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889000">
            <a:lnSpc>
              <a:spcPct val="90000"/>
            </a:lnSpc>
            <a:spcBef>
              <a:spcPct val="0"/>
            </a:spcBef>
            <a:spcAft>
              <a:spcPct val="35000"/>
            </a:spcAft>
          </a:pPr>
          <a:r>
            <a:rPr lang="es-ES" sz="2000" b="1" kern="1200" dirty="0" smtClean="0"/>
            <a:t>a) Seguridad e Inocuidad </a:t>
          </a:r>
          <a:endParaRPr lang="es-ES" sz="2000" b="1" kern="1200" dirty="0"/>
        </a:p>
      </dsp:txBody>
      <dsp:txXfrm>
        <a:off x="495836" y="419097"/>
        <a:ext cx="4415998" cy="826560"/>
      </dsp:txXfrm>
    </dsp:sp>
    <dsp:sp modelId="{7D37FD83-DE2C-458B-A0F9-B9A3F830BF82}">
      <dsp:nvSpPr>
        <dsp:cNvPr id="0" name=""/>
        <dsp:cNvSpPr/>
      </dsp:nvSpPr>
      <dsp:spPr>
        <a:xfrm>
          <a:off x="0" y="1409698"/>
          <a:ext cx="5867399" cy="705600"/>
        </a:xfrm>
        <a:prstGeom prst="rect">
          <a:avLst/>
        </a:prstGeom>
        <a:solidFill>
          <a:schemeClr val="lt1">
            <a:alpha val="90000"/>
            <a:hueOff val="0"/>
            <a:satOff val="0"/>
            <a:lumOff val="0"/>
            <a:alphaOff val="0"/>
          </a:schemeClr>
        </a:solidFill>
        <a:ln w="9525" cap="flat" cmpd="sng" algn="ctr">
          <a:solidFill>
            <a:srgbClr val="006600"/>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B2117B61-3080-4656-B4B3-8363C55AAC98}">
      <dsp:nvSpPr>
        <dsp:cNvPr id="0" name=""/>
        <dsp:cNvSpPr/>
      </dsp:nvSpPr>
      <dsp:spPr>
        <a:xfrm>
          <a:off x="228599" y="1468312"/>
          <a:ext cx="5002504" cy="826560"/>
        </a:xfrm>
        <a:prstGeom prst="roundRect">
          <a:avLst/>
        </a:prstGeom>
        <a:solidFill>
          <a:srgbClr val="0066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889000">
            <a:lnSpc>
              <a:spcPct val="90000"/>
            </a:lnSpc>
            <a:spcBef>
              <a:spcPct val="0"/>
            </a:spcBef>
            <a:spcAft>
              <a:spcPct val="35000"/>
            </a:spcAft>
          </a:pPr>
          <a:r>
            <a:rPr lang="es-ES" sz="2000" b="1" kern="1200" dirty="0" smtClean="0"/>
            <a:t>b) Integración Comercial / Cadena de Valor Global  </a:t>
          </a:r>
          <a:endParaRPr lang="es-ES" sz="2000" b="1" kern="1200" dirty="0"/>
        </a:p>
      </dsp:txBody>
      <dsp:txXfrm>
        <a:off x="228599" y="1468312"/>
        <a:ext cx="5002504" cy="826560"/>
      </dsp:txXfrm>
    </dsp:sp>
    <dsp:sp modelId="{A0C9DA2C-E363-4EF9-BD16-93C26333FCFE}">
      <dsp:nvSpPr>
        <dsp:cNvPr id="0" name=""/>
        <dsp:cNvSpPr/>
      </dsp:nvSpPr>
      <dsp:spPr>
        <a:xfrm>
          <a:off x="0" y="2458916"/>
          <a:ext cx="5867399" cy="705600"/>
        </a:xfrm>
        <a:prstGeom prst="rect">
          <a:avLst/>
        </a:prstGeom>
        <a:solidFill>
          <a:schemeClr val="lt1">
            <a:alpha val="90000"/>
            <a:hueOff val="0"/>
            <a:satOff val="0"/>
            <a:lumOff val="0"/>
            <a:alphaOff val="0"/>
          </a:schemeClr>
        </a:solidFill>
        <a:ln w="9525" cap="flat" cmpd="sng" algn="ctr">
          <a:solidFill>
            <a:srgbClr val="002060"/>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C602125-8CAE-4304-A037-0A531630B98B}">
      <dsp:nvSpPr>
        <dsp:cNvPr id="0" name=""/>
        <dsp:cNvSpPr/>
      </dsp:nvSpPr>
      <dsp:spPr>
        <a:xfrm>
          <a:off x="317156" y="2535116"/>
          <a:ext cx="5067110" cy="687606"/>
        </a:xfrm>
        <a:prstGeom prst="roundRect">
          <a:avLst/>
        </a:prstGeom>
        <a:solidFill>
          <a:srgbClr val="002060"/>
        </a:solidFill>
        <a:ln>
          <a:solidFill>
            <a:srgbClr val="00206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889000">
            <a:lnSpc>
              <a:spcPct val="90000"/>
            </a:lnSpc>
            <a:spcBef>
              <a:spcPct val="0"/>
            </a:spcBef>
            <a:spcAft>
              <a:spcPct val="35000"/>
            </a:spcAft>
          </a:pPr>
          <a:r>
            <a:rPr lang="es-ES" sz="2000" b="1" kern="1200" dirty="0" smtClean="0"/>
            <a:t>c) Agotamiento de los recursos  </a:t>
          </a:r>
          <a:endParaRPr lang="es-ES" sz="2000" b="1" kern="1200" dirty="0"/>
        </a:p>
      </dsp:txBody>
      <dsp:txXfrm>
        <a:off x="317156" y="2535116"/>
        <a:ext cx="5067110" cy="6876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85E0B9-3831-4949-82F2-CD683C09B834}">
      <dsp:nvSpPr>
        <dsp:cNvPr id="0" name=""/>
        <dsp:cNvSpPr/>
      </dsp:nvSpPr>
      <dsp:spPr>
        <a:xfrm>
          <a:off x="0" y="1"/>
          <a:ext cx="6096000" cy="554400"/>
        </a:xfrm>
        <a:prstGeom prst="rect">
          <a:avLst/>
        </a:prstGeom>
        <a:solidFill>
          <a:schemeClr val="lt1">
            <a:alpha val="90000"/>
            <a:hueOff val="0"/>
            <a:satOff val="0"/>
            <a:lumOff val="0"/>
            <a:alphaOff val="0"/>
          </a:schemeClr>
        </a:solidFill>
        <a:ln w="9525" cap="flat" cmpd="sng" algn="ctr">
          <a:solidFill>
            <a:srgbClr val="FF0000"/>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DE786741-E36C-4196-9398-5AD82A7AC596}">
      <dsp:nvSpPr>
        <dsp:cNvPr id="0" name=""/>
        <dsp:cNvSpPr/>
      </dsp:nvSpPr>
      <dsp:spPr>
        <a:xfrm>
          <a:off x="501042" y="59593"/>
          <a:ext cx="4267200" cy="649440"/>
        </a:xfrm>
        <a:prstGeom prst="roundRect">
          <a:avLst/>
        </a:prstGeom>
        <a:solidFill>
          <a:srgbClr val="C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just" defTabSz="889000">
            <a:lnSpc>
              <a:spcPct val="90000"/>
            </a:lnSpc>
            <a:spcBef>
              <a:spcPct val="0"/>
            </a:spcBef>
            <a:spcAft>
              <a:spcPct val="35000"/>
            </a:spcAft>
          </a:pPr>
          <a:r>
            <a:rPr lang="es-ES" sz="2000" b="1" kern="1200" dirty="0" smtClean="0"/>
            <a:t>d) Salud / Acceso a medicamentos </a:t>
          </a:r>
          <a:endParaRPr lang="es-ES" sz="2000" b="1" kern="1200" dirty="0"/>
        </a:p>
      </dsp:txBody>
      <dsp:txXfrm>
        <a:off x="501042" y="59593"/>
        <a:ext cx="4267200" cy="649440"/>
      </dsp:txXfrm>
    </dsp:sp>
    <dsp:sp modelId="{CEF10372-DD4F-4FC5-AD8F-8577EA1771B6}">
      <dsp:nvSpPr>
        <dsp:cNvPr id="0" name=""/>
        <dsp:cNvSpPr/>
      </dsp:nvSpPr>
      <dsp:spPr>
        <a:xfrm>
          <a:off x="0" y="990598"/>
          <a:ext cx="6096000" cy="554400"/>
        </a:xfrm>
        <a:prstGeom prst="rect">
          <a:avLst/>
        </a:prstGeom>
        <a:solidFill>
          <a:schemeClr val="lt1">
            <a:alpha val="90000"/>
            <a:hueOff val="0"/>
            <a:satOff val="0"/>
            <a:lumOff val="0"/>
            <a:alphaOff val="0"/>
          </a:schemeClr>
        </a:solidFill>
        <a:ln w="9525" cap="flat" cmpd="sng" algn="ctr">
          <a:solidFill>
            <a:srgbClr val="0070C0"/>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D56A2B0D-F503-4C20-8CDB-42FA008C19D5}">
      <dsp:nvSpPr>
        <dsp:cNvPr id="0" name=""/>
        <dsp:cNvSpPr/>
      </dsp:nvSpPr>
      <dsp:spPr>
        <a:xfrm>
          <a:off x="390768" y="1077762"/>
          <a:ext cx="4267200" cy="649440"/>
        </a:xfrm>
        <a:prstGeom prst="roundRect">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s-ES" sz="2000" b="1" kern="1200" dirty="0" smtClean="0"/>
            <a:t>e) Incrementar ingresos y el poder adquisitivo </a:t>
          </a:r>
          <a:endParaRPr lang="es-ES" sz="2000" b="1" kern="1200" dirty="0"/>
        </a:p>
      </dsp:txBody>
      <dsp:txXfrm>
        <a:off x="390768" y="1077762"/>
        <a:ext cx="4267200" cy="649440"/>
      </dsp:txXfrm>
    </dsp:sp>
    <dsp:sp modelId="{04E1DCAB-38F7-4C94-AF48-ED7AA2E15764}">
      <dsp:nvSpPr>
        <dsp:cNvPr id="0" name=""/>
        <dsp:cNvSpPr/>
      </dsp:nvSpPr>
      <dsp:spPr>
        <a:xfrm>
          <a:off x="0" y="1904998"/>
          <a:ext cx="6096000" cy="554400"/>
        </a:xfrm>
        <a:prstGeom prst="rect">
          <a:avLst/>
        </a:prstGeom>
        <a:solidFill>
          <a:schemeClr val="lt1">
            <a:alpha val="90000"/>
            <a:hueOff val="0"/>
            <a:satOff val="0"/>
            <a:lumOff val="0"/>
            <a:alphaOff val="0"/>
          </a:schemeClr>
        </a:solidFill>
        <a:ln w="9525" cap="flat" cmpd="sng" algn="ctr">
          <a:solidFill>
            <a:srgbClr val="7030A0"/>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3FF27C33-E31B-46EB-81AE-DCB9305A76E7}">
      <dsp:nvSpPr>
        <dsp:cNvPr id="0" name=""/>
        <dsp:cNvSpPr/>
      </dsp:nvSpPr>
      <dsp:spPr>
        <a:xfrm>
          <a:off x="304800" y="2006159"/>
          <a:ext cx="4267200" cy="649440"/>
        </a:xfrm>
        <a:prstGeom prst="roundRect">
          <a:avLst/>
        </a:prstGeom>
        <a:solidFill>
          <a:srgbClr val="7030A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s-ES" sz="2000" b="1" kern="1200" dirty="0" smtClean="0"/>
            <a:t>f) Eficiencia energética </a:t>
          </a:r>
          <a:endParaRPr lang="es-ES" sz="2000" b="1" kern="1200" dirty="0"/>
        </a:p>
      </dsp:txBody>
      <dsp:txXfrm>
        <a:off x="304800" y="2006159"/>
        <a:ext cx="4267200" cy="649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9AF3D2-74C3-46E9-B842-44AA9EDE1FCD}">
      <dsp:nvSpPr>
        <dsp:cNvPr id="0" name=""/>
        <dsp:cNvSpPr/>
      </dsp:nvSpPr>
      <dsp:spPr>
        <a:xfrm>
          <a:off x="0" y="0"/>
          <a:ext cx="4038600" cy="4725751"/>
        </a:xfrm>
        <a:prstGeom prst="roundRect">
          <a:avLst/>
        </a:prstGeom>
        <a:blipFill rotWithShape="0">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b" anchorCtr="0">
          <a:noAutofit/>
        </a:bodyPr>
        <a:lstStyle/>
        <a:p>
          <a:pPr lvl="0" algn="ctr" defTabSz="1822450" rtl="0">
            <a:lnSpc>
              <a:spcPct val="100000"/>
            </a:lnSpc>
            <a:spcBef>
              <a:spcPct val="0"/>
            </a:spcBef>
            <a:spcAft>
              <a:spcPct val="35000"/>
            </a:spcAft>
          </a:pPr>
          <a:endParaRPr lang="es-ES" sz="4100" kern="1200" dirty="0"/>
        </a:p>
      </dsp:txBody>
      <dsp:txXfrm>
        <a:off x="0" y="0"/>
        <a:ext cx="4038600" cy="472575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4C97AB-F896-4B40-B21D-CFE4E0AFA001}">
      <dsp:nvSpPr>
        <dsp:cNvPr id="0" name=""/>
        <dsp:cNvSpPr/>
      </dsp:nvSpPr>
      <dsp:spPr>
        <a:xfrm rot="5400000">
          <a:off x="3542106" y="-3535228"/>
          <a:ext cx="1141511" cy="8225722"/>
        </a:xfrm>
        <a:prstGeom prst="corner">
          <a:avLst>
            <a:gd name="adj1" fmla="val 16120"/>
            <a:gd name="adj2" fmla="val 16110"/>
          </a:avLst>
        </a:prstGeom>
        <a:solidFill>
          <a:srgbClr val="00B050"/>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147BD-CF8E-4EC8-9617-2FD2DAB2ED18}">
      <dsp:nvSpPr>
        <dsp:cNvPr id="0" name=""/>
        <dsp:cNvSpPr/>
      </dsp:nvSpPr>
      <dsp:spPr>
        <a:xfrm>
          <a:off x="685800" y="368839"/>
          <a:ext cx="6816770" cy="4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s-ES" sz="3200" b="1" kern="1200" dirty="0" smtClean="0">
              <a:solidFill>
                <a:srgbClr val="018107"/>
              </a:solidFill>
            </a:rPr>
            <a:t>Elementos</a:t>
          </a:r>
          <a:r>
            <a:rPr lang="es-ES" sz="3200" kern="1200" dirty="0" smtClean="0"/>
            <a:t> …….</a:t>
          </a:r>
          <a:endParaRPr lang="es-ES" sz="3200" kern="1200" dirty="0"/>
        </a:p>
      </dsp:txBody>
      <dsp:txXfrm>
        <a:off x="685800" y="368839"/>
        <a:ext cx="6816770" cy="49952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DD9A48-0C5D-46DD-BD28-0369EE1A5A2D}">
      <dsp:nvSpPr>
        <dsp:cNvPr id="0" name=""/>
        <dsp:cNvSpPr/>
      </dsp:nvSpPr>
      <dsp:spPr>
        <a:xfrm>
          <a:off x="-965915" y="-43847"/>
          <a:ext cx="2605301" cy="2605301"/>
        </a:xfrm>
        <a:prstGeom prst="pie">
          <a:avLst>
            <a:gd name="adj1" fmla="val 5400000"/>
            <a:gd name="adj2" fmla="val 16200000"/>
          </a:avLst>
        </a:prstGeom>
        <a:solidFill>
          <a:srgbClr val="FFC0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7BC15-8CD8-4767-99B4-AB7A0EF15055}">
      <dsp:nvSpPr>
        <dsp:cNvPr id="0" name=""/>
        <dsp:cNvSpPr/>
      </dsp:nvSpPr>
      <dsp:spPr>
        <a:xfrm>
          <a:off x="316782" y="0"/>
          <a:ext cx="6632588" cy="2605301"/>
        </a:xfrm>
        <a:prstGeom prst="rect">
          <a:avLst/>
        </a:prstGeom>
        <a:solidFill>
          <a:schemeClr val="lt1">
            <a:alpha val="90000"/>
            <a:hueOff val="0"/>
            <a:satOff val="0"/>
            <a:lumOff val="0"/>
            <a:alphaOff val="0"/>
          </a:schemeClr>
        </a:solidFill>
        <a:ln w="425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es-ES" sz="2000" b="1" kern="1200" dirty="0" smtClean="0"/>
        </a:p>
        <a:p>
          <a:pPr lvl="0" algn="just" defTabSz="889000" rtl="0">
            <a:lnSpc>
              <a:spcPct val="90000"/>
            </a:lnSpc>
            <a:spcBef>
              <a:spcPct val="0"/>
            </a:spcBef>
            <a:spcAft>
              <a:spcPct val="35000"/>
            </a:spcAft>
          </a:pPr>
          <a:r>
            <a:rPr lang="es-ES" sz="2000" b="1" kern="1200" dirty="0" smtClean="0"/>
            <a:t>Se sustenta en reconocer la integralidad e interacción entre la normalización, la metrología y la acreditación como elementos vitales que garantizan la conformidad  de los bienes y servicios.</a:t>
          </a:r>
          <a:endParaRPr lang="es-ES" sz="2000" kern="1200" dirty="0"/>
        </a:p>
      </dsp:txBody>
      <dsp:txXfrm>
        <a:off x="316782" y="0"/>
        <a:ext cx="6632588" cy="260530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000080-E1CB-4072-954F-018570A156BA}">
      <dsp:nvSpPr>
        <dsp:cNvPr id="0" name=""/>
        <dsp:cNvSpPr/>
      </dsp:nvSpPr>
      <dsp:spPr>
        <a:xfrm>
          <a:off x="-1219203" y="0"/>
          <a:ext cx="2514599" cy="2514599"/>
        </a:xfrm>
        <a:prstGeom prst="pie">
          <a:avLst>
            <a:gd name="adj1" fmla="val 5400000"/>
            <a:gd name="adj2" fmla="val 16200000"/>
          </a:avLst>
        </a:prstGeom>
        <a:solidFill>
          <a:srgbClr val="C000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1A18F-9D7B-4F07-BD07-7F239A99ACB2}">
      <dsp:nvSpPr>
        <dsp:cNvPr id="0" name=""/>
        <dsp:cNvSpPr/>
      </dsp:nvSpPr>
      <dsp:spPr>
        <a:xfrm>
          <a:off x="0" y="0"/>
          <a:ext cx="5829300" cy="2514599"/>
        </a:xfrm>
        <a:prstGeom prst="rect">
          <a:avLst/>
        </a:prstGeom>
        <a:solidFill>
          <a:schemeClr val="lt1">
            <a:alpha val="90000"/>
            <a:hueOff val="0"/>
            <a:satOff val="0"/>
            <a:lumOff val="0"/>
            <a:alphaOff val="0"/>
          </a:schemeClr>
        </a:solidFill>
        <a:ln w="42500" cap="flat" cmpd="sng" algn="ctr">
          <a:solidFill>
            <a:srgbClr val="DC280A"/>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endParaRPr lang="es-ES" sz="2000" b="1" kern="1200" dirty="0" smtClean="0"/>
        </a:p>
        <a:p>
          <a:pPr lvl="0" algn="just" defTabSz="889000" rtl="0">
            <a:lnSpc>
              <a:spcPct val="90000"/>
            </a:lnSpc>
            <a:spcBef>
              <a:spcPct val="0"/>
            </a:spcBef>
            <a:spcAft>
              <a:spcPct val="35000"/>
            </a:spcAft>
          </a:pPr>
          <a:r>
            <a:rPr lang="es-ES" sz="2000" b="1" kern="1200" dirty="0" smtClean="0"/>
            <a:t>Es transversal, es un bien público que requiere del apoyo relevante del Estado y debe ser accesible por todos los actores que participan de ella.</a:t>
          </a:r>
          <a:endParaRPr lang="es-ES" sz="2000" kern="1200" dirty="0"/>
        </a:p>
      </dsp:txBody>
      <dsp:txXfrm>
        <a:off x="0" y="0"/>
        <a:ext cx="5829300" cy="25145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C0135C-15F8-4C2C-BEDB-5DAD43259015}">
      <dsp:nvSpPr>
        <dsp:cNvPr id="0" name=""/>
        <dsp:cNvSpPr/>
      </dsp:nvSpPr>
      <dsp:spPr>
        <a:xfrm>
          <a:off x="-1283852" y="0"/>
          <a:ext cx="2590792" cy="2285999"/>
        </a:xfrm>
        <a:prstGeom prst="pie">
          <a:avLst>
            <a:gd name="adj1" fmla="val 5400000"/>
            <a:gd name="adj2" fmla="val 16200000"/>
          </a:avLst>
        </a:prstGeom>
        <a:solidFill>
          <a:srgbClr val="9A75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BB18B-4F02-4408-B706-5690B352475D}">
      <dsp:nvSpPr>
        <dsp:cNvPr id="0" name=""/>
        <dsp:cNvSpPr/>
      </dsp:nvSpPr>
      <dsp:spPr>
        <a:xfrm>
          <a:off x="27057" y="0"/>
          <a:ext cx="5390060" cy="2285999"/>
        </a:xfrm>
        <a:prstGeom prst="rect">
          <a:avLst/>
        </a:prstGeom>
        <a:solidFill>
          <a:schemeClr val="lt1">
            <a:alpha val="90000"/>
            <a:hueOff val="0"/>
            <a:satOff val="0"/>
            <a:lumOff val="0"/>
            <a:alphaOff val="0"/>
          </a:schemeClr>
        </a:solidFill>
        <a:ln w="42500" cap="flat" cmpd="sng" algn="ctr">
          <a:solidFill>
            <a:srgbClr val="9A75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dirty="0" smtClean="0"/>
            <a:t>Es esencial en el desempeño exitoso de todos los sectores de la sociedad y en el desempeño de las políticas públicas.</a:t>
          </a:r>
          <a:endParaRPr lang="es-ES" sz="2000" kern="1200" dirty="0"/>
        </a:p>
      </dsp:txBody>
      <dsp:txXfrm>
        <a:off x="27057" y="0"/>
        <a:ext cx="5390060" cy="228599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BED1FE-26D9-42FE-862E-7EACB2FDCBCD}">
      <dsp:nvSpPr>
        <dsp:cNvPr id="0" name=""/>
        <dsp:cNvSpPr/>
      </dsp:nvSpPr>
      <dsp:spPr>
        <a:xfrm>
          <a:off x="2581562" y="421109"/>
          <a:ext cx="3386450" cy="2967710"/>
        </a:xfrm>
        <a:prstGeom prst="ellipse">
          <a:avLst/>
        </a:prstGeom>
        <a:gradFill rotWithShape="0">
          <a:gsLst>
            <a:gs pos="0">
              <a:schemeClr val="accent2">
                <a:alpha val="50000"/>
                <a:hueOff val="0"/>
                <a:satOff val="0"/>
                <a:lumOff val="0"/>
                <a:alphaOff val="0"/>
                <a:shade val="45000"/>
                <a:satMod val="155000"/>
              </a:schemeClr>
            </a:gs>
            <a:gs pos="60000">
              <a:schemeClr val="accent2">
                <a:alpha val="50000"/>
                <a:hueOff val="0"/>
                <a:satOff val="0"/>
                <a:lumOff val="0"/>
                <a:alphaOff val="0"/>
                <a:shade val="95000"/>
                <a:satMod val="150000"/>
              </a:schemeClr>
            </a:gs>
            <a:gs pos="100000">
              <a:schemeClr val="accent2">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s-ES" sz="1800" kern="1200" dirty="0" smtClean="0"/>
            <a:t>. Economía de escala.</a:t>
          </a:r>
        </a:p>
        <a:p>
          <a:pPr lvl="0" algn="ctr" defTabSz="800100">
            <a:lnSpc>
              <a:spcPct val="90000"/>
            </a:lnSpc>
            <a:spcBef>
              <a:spcPct val="0"/>
            </a:spcBef>
            <a:spcAft>
              <a:spcPct val="35000"/>
            </a:spcAft>
          </a:pPr>
          <a:r>
            <a:rPr lang="es-ES" sz="1800" kern="1200" dirty="0" smtClean="0"/>
            <a:t>.Interoperabilidad de los productos y servicios.</a:t>
          </a:r>
        </a:p>
        <a:p>
          <a:pPr lvl="0" algn="ctr" defTabSz="800100">
            <a:lnSpc>
              <a:spcPct val="90000"/>
            </a:lnSpc>
            <a:spcBef>
              <a:spcPct val="0"/>
            </a:spcBef>
            <a:spcAft>
              <a:spcPct val="35000"/>
            </a:spcAft>
          </a:pPr>
          <a:r>
            <a:rPr lang="es-ES" sz="1800" kern="1200" dirty="0" smtClean="0"/>
            <a:t>. Facilitación del comercio.</a:t>
          </a:r>
          <a:endParaRPr lang="es-ES" sz="1800" kern="1200" dirty="0"/>
        </a:p>
      </dsp:txBody>
      <dsp:txXfrm>
        <a:off x="3033089" y="940458"/>
        <a:ext cx="2483397" cy="1335469"/>
      </dsp:txXfrm>
    </dsp:sp>
    <dsp:sp modelId="{08EAAB05-270A-4DA3-AF6F-AC026831D5BC}">
      <dsp:nvSpPr>
        <dsp:cNvPr id="0" name=""/>
        <dsp:cNvSpPr/>
      </dsp:nvSpPr>
      <dsp:spPr>
        <a:xfrm>
          <a:off x="4129401" y="2290316"/>
          <a:ext cx="3071877" cy="2885409"/>
        </a:xfrm>
        <a:prstGeom prst="ellipse">
          <a:avLst/>
        </a:prstGeom>
        <a:gradFill rotWithShape="0">
          <a:gsLst>
            <a:gs pos="0">
              <a:schemeClr val="accent2">
                <a:alpha val="50000"/>
                <a:hueOff val="-4533601"/>
                <a:satOff val="2618"/>
                <a:lumOff val="-4804"/>
                <a:alphaOff val="0"/>
                <a:shade val="45000"/>
                <a:satMod val="155000"/>
              </a:schemeClr>
            </a:gs>
            <a:gs pos="60000">
              <a:schemeClr val="accent2">
                <a:alpha val="50000"/>
                <a:hueOff val="-4533601"/>
                <a:satOff val="2618"/>
                <a:lumOff val="-4804"/>
                <a:alphaOff val="0"/>
                <a:shade val="95000"/>
                <a:satMod val="150000"/>
              </a:schemeClr>
            </a:gs>
            <a:gs pos="100000">
              <a:schemeClr val="accent2">
                <a:alpha val="50000"/>
                <a:hueOff val="-4533601"/>
                <a:satOff val="2618"/>
                <a:lumOff val="-480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endParaRPr lang="es-ES" sz="1800" kern="1200" dirty="0" smtClean="0"/>
        </a:p>
      </dsp:txBody>
      <dsp:txXfrm>
        <a:off x="5068883" y="3035713"/>
        <a:ext cx="1843126" cy="1586975"/>
      </dsp:txXfrm>
    </dsp:sp>
    <dsp:sp modelId="{03913769-24DB-4EB6-92EA-65DF888CEAAC}">
      <dsp:nvSpPr>
        <dsp:cNvPr id="0" name=""/>
        <dsp:cNvSpPr/>
      </dsp:nvSpPr>
      <dsp:spPr>
        <a:xfrm>
          <a:off x="1390005" y="2378928"/>
          <a:ext cx="3027475" cy="2845693"/>
        </a:xfrm>
        <a:prstGeom prst="ellipse">
          <a:avLst/>
        </a:prstGeom>
        <a:gradFill rotWithShape="0">
          <a:gsLst>
            <a:gs pos="0">
              <a:schemeClr val="accent2">
                <a:alpha val="50000"/>
                <a:hueOff val="-9067202"/>
                <a:satOff val="5236"/>
                <a:lumOff val="-9607"/>
                <a:alphaOff val="0"/>
                <a:shade val="45000"/>
                <a:satMod val="155000"/>
              </a:schemeClr>
            </a:gs>
            <a:gs pos="60000">
              <a:schemeClr val="accent2">
                <a:alpha val="50000"/>
                <a:hueOff val="-9067202"/>
                <a:satOff val="5236"/>
                <a:lumOff val="-9607"/>
                <a:alphaOff val="0"/>
                <a:shade val="95000"/>
                <a:satMod val="150000"/>
              </a:schemeClr>
            </a:gs>
            <a:gs pos="100000">
              <a:schemeClr val="accent2">
                <a:alpha val="50000"/>
                <a:hueOff val="-9067202"/>
                <a:satOff val="5236"/>
                <a:lumOff val="-960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a:off x="1675092" y="3114065"/>
        <a:ext cx="1816485" cy="15651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defRPr sz="1200" b="0">
                <a:latin typeface="Arial" pitchFamily="34" charset="0"/>
                <a:cs typeface="+mn-cs"/>
              </a:defRPr>
            </a:lvl1pPr>
          </a:lstStyle>
          <a:p>
            <a:pPr>
              <a:defRPr/>
            </a:pPr>
            <a:endParaRPr lang="es-ES"/>
          </a:p>
        </p:txBody>
      </p:sp>
      <p:sp>
        <p:nvSpPr>
          <p:cNvPr id="154627" name="Rectangle 3"/>
          <p:cNvSpPr>
            <a:spLocks noGrp="1" noChangeArrowheads="1"/>
          </p:cNvSpPr>
          <p:nvPr>
            <p:ph type="dt" sz="quarter" idx="1"/>
          </p:nvPr>
        </p:nvSpPr>
        <p:spPr bwMode="auto">
          <a:xfrm>
            <a:off x="3995217"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a:defRPr sz="1200" b="0">
                <a:latin typeface="Arial" pitchFamily="34" charset="0"/>
                <a:cs typeface="+mn-cs"/>
              </a:defRPr>
            </a:lvl1pPr>
          </a:lstStyle>
          <a:p>
            <a:pPr>
              <a:defRPr/>
            </a:pPr>
            <a:endParaRPr lang="es-ES"/>
          </a:p>
        </p:txBody>
      </p:sp>
      <p:sp>
        <p:nvSpPr>
          <p:cNvPr id="154628" name="Rectangle 4"/>
          <p:cNvSpPr>
            <a:spLocks noGrp="1" noChangeArrowheads="1"/>
          </p:cNvSpPr>
          <p:nvPr>
            <p:ph type="ftr" sz="quarter" idx="2"/>
          </p:nvPr>
        </p:nvSpPr>
        <p:spPr bwMode="auto">
          <a:xfrm>
            <a:off x="0"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defRPr sz="1200" b="0">
                <a:latin typeface="Arial" pitchFamily="34" charset="0"/>
                <a:cs typeface="+mn-cs"/>
              </a:defRPr>
            </a:lvl1pPr>
          </a:lstStyle>
          <a:p>
            <a:pPr>
              <a:defRPr/>
            </a:pPr>
            <a:endParaRPr lang="es-ES"/>
          </a:p>
        </p:txBody>
      </p:sp>
      <p:sp>
        <p:nvSpPr>
          <p:cNvPr id="154629" name="Rectangle 5"/>
          <p:cNvSpPr>
            <a:spLocks noGrp="1" noChangeArrowheads="1"/>
          </p:cNvSpPr>
          <p:nvPr>
            <p:ph type="sldNum" sz="quarter" idx="3"/>
          </p:nvPr>
        </p:nvSpPr>
        <p:spPr bwMode="auto">
          <a:xfrm>
            <a:off x="3995217"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a:defRPr sz="1200" b="0">
                <a:latin typeface="Arial" pitchFamily="34" charset="0"/>
                <a:cs typeface="+mn-cs"/>
              </a:defRPr>
            </a:lvl1pPr>
          </a:lstStyle>
          <a:p>
            <a:pPr>
              <a:defRPr/>
            </a:pPr>
            <a:fld id="{EFC0DD34-6552-4D03-9DA3-9AB2D62DE4A0}" type="slidenum">
              <a:rPr lang="es-ES"/>
              <a:pPr>
                <a:defRPr/>
              </a:pPr>
              <a:t>‹Nº›</a:t>
            </a:fld>
            <a:endParaRPr lang="es-ES" dirty="0"/>
          </a:p>
        </p:txBody>
      </p:sp>
    </p:spTree>
    <p:extLst>
      <p:ext uri="{BB962C8B-B14F-4D97-AF65-F5344CB8AC3E}">
        <p14:creationId xmlns="" xmlns:p14="http://schemas.microsoft.com/office/powerpoint/2010/main" val="53502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atin typeface="Arial" charset="0"/>
                <a:cs typeface="+mn-cs"/>
              </a:defRPr>
            </a:lvl1pPr>
          </a:lstStyle>
          <a:p>
            <a:pPr>
              <a:defRPr/>
            </a:pPr>
            <a:endParaRPr lang="es-ES"/>
          </a:p>
        </p:txBody>
      </p:sp>
      <p:sp>
        <p:nvSpPr>
          <p:cNvPr id="3" name="2 Marcador de fecha"/>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atin typeface="Arial" charset="0"/>
                <a:cs typeface="+mn-cs"/>
              </a:defRPr>
            </a:lvl1pPr>
          </a:lstStyle>
          <a:p>
            <a:pPr>
              <a:defRPr/>
            </a:pPr>
            <a:fld id="{A1247D59-0995-41AE-8371-6D61E4E09A41}" type="datetimeFigureOut">
              <a:rPr lang="es-ES"/>
              <a:pPr>
                <a:defRPr/>
              </a:pPr>
              <a:t>26/04/2025</a:t>
            </a:fld>
            <a:endParaRPr lang="es-ES"/>
          </a:p>
        </p:txBody>
      </p:sp>
      <p:sp>
        <p:nvSpPr>
          <p:cNvPr id="4" name="3 Marcador de imagen de diapositiva"/>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s-ES" noProof="0" smtClean="0"/>
          </a:p>
        </p:txBody>
      </p:sp>
      <p:sp>
        <p:nvSpPr>
          <p:cNvPr id="5" name="4 Marcador de notas"/>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atin typeface="Arial" charset="0"/>
                <a:cs typeface="+mn-cs"/>
              </a:defRPr>
            </a:lvl1pPr>
          </a:lstStyle>
          <a:p>
            <a:pPr>
              <a:defRPr/>
            </a:pPr>
            <a:endParaRPr lang="es-ES"/>
          </a:p>
        </p:txBody>
      </p:sp>
      <p:sp>
        <p:nvSpPr>
          <p:cNvPr id="7" name="6 Marcador de número de diapositiva"/>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atin typeface="Arial" charset="0"/>
                <a:cs typeface="+mn-cs"/>
              </a:defRPr>
            </a:lvl1pPr>
          </a:lstStyle>
          <a:p>
            <a:pPr>
              <a:defRPr/>
            </a:pPr>
            <a:fld id="{67A99878-9F43-4FD8-BB9C-7747B2C4411C}" type="slidenum">
              <a:rPr lang="es-ES"/>
              <a:pPr>
                <a:defRPr/>
              </a:pPr>
              <a:t>‹Nº›</a:t>
            </a:fld>
            <a:endParaRPr lang="es-ES"/>
          </a:p>
        </p:txBody>
      </p:sp>
    </p:spTree>
    <p:extLst>
      <p:ext uri="{BB962C8B-B14F-4D97-AF65-F5344CB8AC3E}">
        <p14:creationId xmlns="" xmlns:p14="http://schemas.microsoft.com/office/powerpoint/2010/main" val="3274708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onografias.com/trabajos16/componentes-electronicos/componentes-electronicos.shtml"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www.monografias.com/trabajos/transporte/transporte.s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4D47E-3022-4994-BD39-A4BE2039BE9E}" type="slidenum">
              <a:rPr lang="es-ES_tradnl"/>
              <a:pPr/>
              <a:t>2</a:t>
            </a:fld>
            <a:endParaRPr lang="es-ES_tradnl"/>
          </a:p>
        </p:txBody>
      </p:sp>
      <p:sp>
        <p:nvSpPr>
          <p:cNvPr id="570370" name="Rectangle 2"/>
          <p:cNvSpPr>
            <a:spLocks noGrp="1" noRot="1" noChangeAspect="1" noChangeArrowheads="1" noTextEdit="1"/>
          </p:cNvSpPr>
          <p:nvPr>
            <p:ph type="sldImg"/>
          </p:nvPr>
        </p:nvSpPr>
        <p:spPr>
          <a:xfrm>
            <a:off x="1201738" y="698500"/>
            <a:ext cx="4651375" cy="3489325"/>
          </a:xfrm>
          <a:ln/>
        </p:spPr>
      </p:sp>
      <p:sp>
        <p:nvSpPr>
          <p:cNvPr id="57037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a:ln/>
        </p:spPr>
      </p:sp>
      <p:sp>
        <p:nvSpPr>
          <p:cNvPr id="77827"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smtClean="0"/>
          </a:p>
        </p:txBody>
      </p:sp>
      <p:sp>
        <p:nvSpPr>
          <p:cNvPr id="77828"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100" b="1">
                <a:solidFill>
                  <a:srgbClr val="000000"/>
                </a:solidFill>
                <a:latin typeface="Arial" pitchFamily="34" charset="0"/>
              </a:defRPr>
            </a:lvl1pPr>
            <a:lvl2pPr marL="752460" indent="-289408">
              <a:defRPr sz="4100" b="1">
                <a:solidFill>
                  <a:srgbClr val="000000"/>
                </a:solidFill>
                <a:latin typeface="Arial" pitchFamily="34" charset="0"/>
              </a:defRPr>
            </a:lvl2pPr>
            <a:lvl3pPr marL="1157630" indent="-231526">
              <a:defRPr sz="4100" b="1">
                <a:solidFill>
                  <a:srgbClr val="000000"/>
                </a:solidFill>
                <a:latin typeface="Arial" pitchFamily="34" charset="0"/>
              </a:defRPr>
            </a:lvl3pPr>
            <a:lvl4pPr marL="1620683" indent="-231526">
              <a:defRPr sz="4100" b="1">
                <a:solidFill>
                  <a:srgbClr val="000000"/>
                </a:solidFill>
                <a:latin typeface="Arial" pitchFamily="34" charset="0"/>
              </a:defRPr>
            </a:lvl4pPr>
            <a:lvl5pPr marL="2083735" indent="-231526">
              <a:defRPr sz="4100" b="1">
                <a:solidFill>
                  <a:srgbClr val="000000"/>
                </a:solidFill>
                <a:latin typeface="Arial" pitchFamily="34" charset="0"/>
              </a:defRPr>
            </a:lvl5pPr>
            <a:lvl6pPr marL="2546787" indent="-231526" eaLnBrk="0" fontAlgn="base" hangingPunct="0">
              <a:spcBef>
                <a:spcPct val="0"/>
              </a:spcBef>
              <a:spcAft>
                <a:spcPct val="0"/>
              </a:spcAft>
              <a:defRPr sz="4100" b="1">
                <a:solidFill>
                  <a:srgbClr val="000000"/>
                </a:solidFill>
                <a:latin typeface="Arial" pitchFamily="34" charset="0"/>
              </a:defRPr>
            </a:lvl6pPr>
            <a:lvl7pPr marL="3009839" indent="-231526" eaLnBrk="0" fontAlgn="base" hangingPunct="0">
              <a:spcBef>
                <a:spcPct val="0"/>
              </a:spcBef>
              <a:spcAft>
                <a:spcPct val="0"/>
              </a:spcAft>
              <a:defRPr sz="4100" b="1">
                <a:solidFill>
                  <a:srgbClr val="000000"/>
                </a:solidFill>
                <a:latin typeface="Arial" pitchFamily="34" charset="0"/>
              </a:defRPr>
            </a:lvl7pPr>
            <a:lvl8pPr marL="3472891" indent="-231526" eaLnBrk="0" fontAlgn="base" hangingPunct="0">
              <a:spcBef>
                <a:spcPct val="0"/>
              </a:spcBef>
              <a:spcAft>
                <a:spcPct val="0"/>
              </a:spcAft>
              <a:defRPr sz="4100" b="1">
                <a:solidFill>
                  <a:srgbClr val="000000"/>
                </a:solidFill>
                <a:latin typeface="Arial" pitchFamily="34" charset="0"/>
              </a:defRPr>
            </a:lvl8pPr>
            <a:lvl9pPr marL="3935943" indent="-231526" eaLnBrk="0" fontAlgn="base" hangingPunct="0">
              <a:spcBef>
                <a:spcPct val="0"/>
              </a:spcBef>
              <a:spcAft>
                <a:spcPct val="0"/>
              </a:spcAft>
              <a:defRPr sz="4100" b="1">
                <a:solidFill>
                  <a:srgbClr val="000000"/>
                </a:solidFill>
                <a:latin typeface="Arial" pitchFamily="34" charset="0"/>
              </a:defRPr>
            </a:lvl9pPr>
          </a:lstStyle>
          <a:p>
            <a:fld id="{8247D2C1-1539-43F0-87C2-59C94A2B7E86}" type="slidenum">
              <a:rPr lang="es-ES_tradnl" sz="1200" b="0">
                <a:solidFill>
                  <a:schemeClr val="tx1"/>
                </a:solidFill>
                <a:latin typeface="Times New Roman" pitchFamily="18" charset="0"/>
              </a:rPr>
              <a:pPr/>
              <a:t>14</a:t>
            </a:fld>
            <a:endParaRPr lang="es-ES_tradnl" sz="1200" b="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a:ln/>
        </p:spPr>
      </p:sp>
      <p:sp>
        <p:nvSpPr>
          <p:cNvPr id="78851"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2"/>
            <a:r>
              <a:rPr lang="es-ES_tradnl" sz="2600">
                <a:solidFill>
                  <a:srgbClr val="FF0000"/>
                </a:solidFill>
              </a:rPr>
              <a:t>ANI Son las denominadas normas de empresa.</a:t>
            </a:r>
          </a:p>
          <a:p>
            <a:r>
              <a:rPr lang="es-ES" smtClean="0"/>
              <a:t>ANE Estas constituyen un arma para la competitividad nacional e internacional.</a:t>
            </a:r>
          </a:p>
          <a:p>
            <a:endParaRPr lang="es-ES" smtClean="0"/>
          </a:p>
        </p:txBody>
      </p:sp>
      <p:sp>
        <p:nvSpPr>
          <p:cNvPr id="78852"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100" b="1">
                <a:solidFill>
                  <a:srgbClr val="000000"/>
                </a:solidFill>
                <a:latin typeface="Arial" pitchFamily="34" charset="0"/>
              </a:defRPr>
            </a:lvl1pPr>
            <a:lvl2pPr marL="752460" indent="-289408">
              <a:defRPr sz="4100" b="1">
                <a:solidFill>
                  <a:srgbClr val="000000"/>
                </a:solidFill>
                <a:latin typeface="Arial" pitchFamily="34" charset="0"/>
              </a:defRPr>
            </a:lvl2pPr>
            <a:lvl3pPr marL="1157630" indent="-231526">
              <a:defRPr sz="4100" b="1">
                <a:solidFill>
                  <a:srgbClr val="000000"/>
                </a:solidFill>
                <a:latin typeface="Arial" pitchFamily="34" charset="0"/>
              </a:defRPr>
            </a:lvl3pPr>
            <a:lvl4pPr marL="1620683" indent="-231526">
              <a:defRPr sz="4100" b="1">
                <a:solidFill>
                  <a:srgbClr val="000000"/>
                </a:solidFill>
                <a:latin typeface="Arial" pitchFamily="34" charset="0"/>
              </a:defRPr>
            </a:lvl4pPr>
            <a:lvl5pPr marL="2083735" indent="-231526">
              <a:defRPr sz="4100" b="1">
                <a:solidFill>
                  <a:srgbClr val="000000"/>
                </a:solidFill>
                <a:latin typeface="Arial" pitchFamily="34" charset="0"/>
              </a:defRPr>
            </a:lvl5pPr>
            <a:lvl6pPr marL="2546787" indent="-231526" eaLnBrk="0" fontAlgn="base" hangingPunct="0">
              <a:spcBef>
                <a:spcPct val="0"/>
              </a:spcBef>
              <a:spcAft>
                <a:spcPct val="0"/>
              </a:spcAft>
              <a:defRPr sz="4100" b="1">
                <a:solidFill>
                  <a:srgbClr val="000000"/>
                </a:solidFill>
                <a:latin typeface="Arial" pitchFamily="34" charset="0"/>
              </a:defRPr>
            </a:lvl6pPr>
            <a:lvl7pPr marL="3009839" indent="-231526" eaLnBrk="0" fontAlgn="base" hangingPunct="0">
              <a:spcBef>
                <a:spcPct val="0"/>
              </a:spcBef>
              <a:spcAft>
                <a:spcPct val="0"/>
              </a:spcAft>
              <a:defRPr sz="4100" b="1">
                <a:solidFill>
                  <a:srgbClr val="000000"/>
                </a:solidFill>
                <a:latin typeface="Arial" pitchFamily="34" charset="0"/>
              </a:defRPr>
            </a:lvl7pPr>
            <a:lvl8pPr marL="3472891" indent="-231526" eaLnBrk="0" fontAlgn="base" hangingPunct="0">
              <a:spcBef>
                <a:spcPct val="0"/>
              </a:spcBef>
              <a:spcAft>
                <a:spcPct val="0"/>
              </a:spcAft>
              <a:defRPr sz="4100" b="1">
                <a:solidFill>
                  <a:srgbClr val="000000"/>
                </a:solidFill>
                <a:latin typeface="Arial" pitchFamily="34" charset="0"/>
              </a:defRPr>
            </a:lvl8pPr>
            <a:lvl9pPr marL="3935943" indent="-231526" eaLnBrk="0" fontAlgn="base" hangingPunct="0">
              <a:spcBef>
                <a:spcPct val="0"/>
              </a:spcBef>
              <a:spcAft>
                <a:spcPct val="0"/>
              </a:spcAft>
              <a:defRPr sz="4100" b="1">
                <a:solidFill>
                  <a:srgbClr val="000000"/>
                </a:solidFill>
                <a:latin typeface="Arial" pitchFamily="34" charset="0"/>
              </a:defRPr>
            </a:lvl9pPr>
          </a:lstStyle>
          <a:p>
            <a:fld id="{69888F41-FFA7-4DD6-A4D0-5E230FEC5C8B}" type="slidenum">
              <a:rPr lang="es-ES_tradnl" sz="1200" b="0">
                <a:solidFill>
                  <a:schemeClr val="tx1"/>
                </a:solidFill>
                <a:latin typeface="Times New Roman" pitchFamily="18" charset="0"/>
              </a:rPr>
              <a:pPr/>
              <a:t>21</a:t>
            </a:fld>
            <a:endParaRPr lang="es-ES_tradnl" sz="1200" b="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smtClean="0"/>
          </a:p>
        </p:txBody>
      </p:sp>
      <p:sp>
        <p:nvSpPr>
          <p:cNvPr id="79876"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100" b="1">
                <a:solidFill>
                  <a:srgbClr val="000000"/>
                </a:solidFill>
                <a:latin typeface="Arial" pitchFamily="34" charset="0"/>
              </a:defRPr>
            </a:lvl1pPr>
            <a:lvl2pPr marL="752460" indent="-289408">
              <a:defRPr sz="4100" b="1">
                <a:solidFill>
                  <a:srgbClr val="000000"/>
                </a:solidFill>
                <a:latin typeface="Arial" pitchFamily="34" charset="0"/>
              </a:defRPr>
            </a:lvl2pPr>
            <a:lvl3pPr marL="1157630" indent="-231526">
              <a:defRPr sz="4100" b="1">
                <a:solidFill>
                  <a:srgbClr val="000000"/>
                </a:solidFill>
                <a:latin typeface="Arial" pitchFamily="34" charset="0"/>
              </a:defRPr>
            </a:lvl3pPr>
            <a:lvl4pPr marL="1620683" indent="-231526">
              <a:defRPr sz="4100" b="1">
                <a:solidFill>
                  <a:srgbClr val="000000"/>
                </a:solidFill>
                <a:latin typeface="Arial" pitchFamily="34" charset="0"/>
              </a:defRPr>
            </a:lvl4pPr>
            <a:lvl5pPr marL="2083735" indent="-231526">
              <a:defRPr sz="4100" b="1">
                <a:solidFill>
                  <a:srgbClr val="000000"/>
                </a:solidFill>
                <a:latin typeface="Arial" pitchFamily="34" charset="0"/>
              </a:defRPr>
            </a:lvl5pPr>
            <a:lvl6pPr marL="2546787" indent="-231526" eaLnBrk="0" fontAlgn="base" hangingPunct="0">
              <a:spcBef>
                <a:spcPct val="0"/>
              </a:spcBef>
              <a:spcAft>
                <a:spcPct val="0"/>
              </a:spcAft>
              <a:defRPr sz="4100" b="1">
                <a:solidFill>
                  <a:srgbClr val="000000"/>
                </a:solidFill>
                <a:latin typeface="Arial" pitchFamily="34" charset="0"/>
              </a:defRPr>
            </a:lvl6pPr>
            <a:lvl7pPr marL="3009839" indent="-231526" eaLnBrk="0" fontAlgn="base" hangingPunct="0">
              <a:spcBef>
                <a:spcPct val="0"/>
              </a:spcBef>
              <a:spcAft>
                <a:spcPct val="0"/>
              </a:spcAft>
              <a:defRPr sz="4100" b="1">
                <a:solidFill>
                  <a:srgbClr val="000000"/>
                </a:solidFill>
                <a:latin typeface="Arial" pitchFamily="34" charset="0"/>
              </a:defRPr>
            </a:lvl7pPr>
            <a:lvl8pPr marL="3472891" indent="-231526" eaLnBrk="0" fontAlgn="base" hangingPunct="0">
              <a:spcBef>
                <a:spcPct val="0"/>
              </a:spcBef>
              <a:spcAft>
                <a:spcPct val="0"/>
              </a:spcAft>
              <a:defRPr sz="4100" b="1">
                <a:solidFill>
                  <a:srgbClr val="000000"/>
                </a:solidFill>
                <a:latin typeface="Arial" pitchFamily="34" charset="0"/>
              </a:defRPr>
            </a:lvl8pPr>
            <a:lvl9pPr marL="3935943" indent="-231526" eaLnBrk="0" fontAlgn="base" hangingPunct="0">
              <a:spcBef>
                <a:spcPct val="0"/>
              </a:spcBef>
              <a:spcAft>
                <a:spcPct val="0"/>
              </a:spcAft>
              <a:defRPr sz="4100" b="1">
                <a:solidFill>
                  <a:srgbClr val="000000"/>
                </a:solidFill>
                <a:latin typeface="Arial" pitchFamily="34" charset="0"/>
              </a:defRPr>
            </a:lvl9pPr>
          </a:lstStyle>
          <a:p>
            <a:fld id="{C0BA412E-C3CF-403C-B1CA-DBAC0EC63580}" type="slidenum">
              <a:rPr lang="es-ES_tradnl" sz="1200" b="0">
                <a:solidFill>
                  <a:schemeClr val="tx1"/>
                </a:solidFill>
                <a:latin typeface="Times New Roman" pitchFamily="18" charset="0"/>
              </a:rPr>
              <a:pPr/>
              <a:t>23</a:t>
            </a:fld>
            <a:endParaRPr lang="es-ES_tradnl" sz="1200" b="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ES" smtClean="0"/>
              <a:t>Sencillamente metrología es la ciencia de las mediciones correctas y confiables</a:t>
            </a:r>
          </a:p>
        </p:txBody>
      </p:sp>
      <p:sp>
        <p:nvSpPr>
          <p:cNvPr id="80900"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100" b="1">
                <a:solidFill>
                  <a:srgbClr val="000000"/>
                </a:solidFill>
                <a:latin typeface="Arial" pitchFamily="34" charset="0"/>
              </a:defRPr>
            </a:lvl1pPr>
            <a:lvl2pPr marL="752460" indent="-289408">
              <a:defRPr sz="4100" b="1">
                <a:solidFill>
                  <a:srgbClr val="000000"/>
                </a:solidFill>
                <a:latin typeface="Arial" pitchFamily="34" charset="0"/>
              </a:defRPr>
            </a:lvl2pPr>
            <a:lvl3pPr marL="1157630" indent="-231526">
              <a:defRPr sz="4100" b="1">
                <a:solidFill>
                  <a:srgbClr val="000000"/>
                </a:solidFill>
                <a:latin typeface="Arial" pitchFamily="34" charset="0"/>
              </a:defRPr>
            </a:lvl3pPr>
            <a:lvl4pPr marL="1620683" indent="-231526">
              <a:defRPr sz="4100" b="1">
                <a:solidFill>
                  <a:srgbClr val="000000"/>
                </a:solidFill>
                <a:latin typeface="Arial" pitchFamily="34" charset="0"/>
              </a:defRPr>
            </a:lvl4pPr>
            <a:lvl5pPr marL="2083735" indent="-231526">
              <a:defRPr sz="4100" b="1">
                <a:solidFill>
                  <a:srgbClr val="000000"/>
                </a:solidFill>
                <a:latin typeface="Arial" pitchFamily="34" charset="0"/>
              </a:defRPr>
            </a:lvl5pPr>
            <a:lvl6pPr marL="2546787" indent="-231526" eaLnBrk="0" fontAlgn="base" hangingPunct="0">
              <a:spcBef>
                <a:spcPct val="0"/>
              </a:spcBef>
              <a:spcAft>
                <a:spcPct val="0"/>
              </a:spcAft>
              <a:defRPr sz="4100" b="1">
                <a:solidFill>
                  <a:srgbClr val="000000"/>
                </a:solidFill>
                <a:latin typeface="Arial" pitchFamily="34" charset="0"/>
              </a:defRPr>
            </a:lvl6pPr>
            <a:lvl7pPr marL="3009839" indent="-231526" eaLnBrk="0" fontAlgn="base" hangingPunct="0">
              <a:spcBef>
                <a:spcPct val="0"/>
              </a:spcBef>
              <a:spcAft>
                <a:spcPct val="0"/>
              </a:spcAft>
              <a:defRPr sz="4100" b="1">
                <a:solidFill>
                  <a:srgbClr val="000000"/>
                </a:solidFill>
                <a:latin typeface="Arial" pitchFamily="34" charset="0"/>
              </a:defRPr>
            </a:lvl7pPr>
            <a:lvl8pPr marL="3472891" indent="-231526" eaLnBrk="0" fontAlgn="base" hangingPunct="0">
              <a:spcBef>
                <a:spcPct val="0"/>
              </a:spcBef>
              <a:spcAft>
                <a:spcPct val="0"/>
              </a:spcAft>
              <a:defRPr sz="4100" b="1">
                <a:solidFill>
                  <a:srgbClr val="000000"/>
                </a:solidFill>
                <a:latin typeface="Arial" pitchFamily="34" charset="0"/>
              </a:defRPr>
            </a:lvl8pPr>
            <a:lvl9pPr marL="3935943" indent="-231526" eaLnBrk="0" fontAlgn="base" hangingPunct="0">
              <a:spcBef>
                <a:spcPct val="0"/>
              </a:spcBef>
              <a:spcAft>
                <a:spcPct val="0"/>
              </a:spcAft>
              <a:defRPr sz="4100" b="1">
                <a:solidFill>
                  <a:srgbClr val="000000"/>
                </a:solidFill>
                <a:latin typeface="Arial" pitchFamily="34" charset="0"/>
              </a:defRPr>
            </a:lvl9pPr>
          </a:lstStyle>
          <a:p>
            <a:fld id="{C547771A-5CD7-4547-9F6C-BC49E4C18907}" type="slidenum">
              <a:rPr lang="es-ES_tradnl" sz="1200" b="0">
                <a:solidFill>
                  <a:schemeClr val="tx1"/>
                </a:solidFill>
                <a:latin typeface="Times New Roman" pitchFamily="18" charset="0"/>
              </a:rPr>
              <a:pPr/>
              <a:t>31</a:t>
            </a:fld>
            <a:endParaRPr lang="es-ES_tradnl" sz="1200" b="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a:ln/>
        </p:spPr>
      </p:sp>
      <p:sp>
        <p:nvSpPr>
          <p:cNvPr id="81923"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ES" b="1" dirty="0" smtClean="0"/>
              <a:t>Patrón Nacional</a:t>
            </a:r>
            <a:r>
              <a:rPr lang="es-ES" dirty="0" smtClean="0"/>
              <a:t> Patrón reconocido por la legislación nacional para servir de base, en un país, en la asignación de valores a otros patrones de la magnitud afectada.</a:t>
            </a:r>
          </a:p>
          <a:p>
            <a:r>
              <a:rPr lang="es-ES" dirty="0" smtClean="0"/>
              <a:t> </a:t>
            </a:r>
            <a:r>
              <a:rPr lang="es-ES" b="1" dirty="0" smtClean="0"/>
              <a:t>Patrón Internacional</a:t>
            </a:r>
            <a:r>
              <a:rPr lang="es-ES" dirty="0" smtClean="0"/>
              <a:t> Patrón reconocido por un acuerdo internacional para servir de base internacionalmente en la asignación de valores a otros patrones de la magnitud afectada.</a:t>
            </a:r>
          </a:p>
          <a:p>
            <a:r>
              <a:rPr lang="es-ES" dirty="0" smtClean="0"/>
              <a:t>La custodia del patrón internacional corresponde a la Internacional de Pesos y Medidas (BIPM) en </a:t>
            </a:r>
            <a:r>
              <a:rPr lang="es-ES" dirty="0" err="1" smtClean="0"/>
              <a:t>Sévres</a:t>
            </a:r>
            <a:r>
              <a:rPr lang="es-ES" dirty="0" smtClean="0"/>
              <a:t>, cerca de París. El patrón más antiguo en uso es el prototipo del Kilogramo.</a:t>
            </a:r>
          </a:p>
          <a:p>
            <a:r>
              <a:rPr lang="es-ES" dirty="0" smtClean="0"/>
              <a:t> </a:t>
            </a:r>
            <a:r>
              <a:rPr lang="es-ES" b="1" dirty="0" smtClean="0"/>
              <a:t>Patrón Primario.</a:t>
            </a:r>
            <a:r>
              <a:rPr lang="es-ES" dirty="0" smtClean="0"/>
              <a:t> Patrón que es designado o ampliamente reconocido como poseedor de las más altas cualidades metrológicas y cuyo valor se acepta sin referirse a otros patrones de la misma magnitud.</a:t>
            </a:r>
          </a:p>
          <a:p>
            <a:r>
              <a:rPr lang="es-ES" b="1" dirty="0" smtClean="0"/>
              <a:t>Patrón Secundario</a:t>
            </a:r>
            <a:r>
              <a:rPr lang="es-ES" dirty="0" smtClean="0"/>
              <a:t> Patrón cuyo valor se asigna por la comparación con un patrón primario de la misma magnitud, normalmente los patrones primarios son utilizados para calibrar patrones secundarios.</a:t>
            </a:r>
          </a:p>
          <a:p>
            <a:r>
              <a:rPr lang="es-ES" b="1" dirty="0" smtClean="0"/>
              <a:t>Patrón de Trabajo</a:t>
            </a:r>
            <a:r>
              <a:rPr lang="es-ES" dirty="0" smtClean="0"/>
              <a:t> Patrón que se utiliza corrientemente para calibrar o controlar medidas materializadas, instrumentos de medición o de referencia.</a:t>
            </a:r>
          </a:p>
          <a:p>
            <a:r>
              <a:rPr lang="es-ES" b="1" dirty="0" smtClean="0"/>
              <a:t>Patrón de referencia</a:t>
            </a:r>
            <a:r>
              <a:rPr lang="es-ES" dirty="0" smtClean="0"/>
              <a:t> Patrón en general, de la más alta calidad metrológica disponible en un lugar dado o en una </a:t>
            </a:r>
            <a:r>
              <a:rPr lang="es-ES" dirty="0" err="1" smtClean="0"/>
              <a:t>org</a:t>
            </a:r>
            <a:r>
              <a:rPr lang="es-ES" dirty="0" smtClean="0"/>
              <a:t> determinada, de la cual se derivan las mediciones efectuadas en dicho lugar. Los laboratorios de calibración mantienen los patrones de referencia para calibrar sus patrones de trabajo.</a:t>
            </a:r>
          </a:p>
          <a:p>
            <a:r>
              <a:rPr lang="es-ES" b="1" dirty="0" smtClean="0"/>
              <a:t>Patrón de transferencia</a:t>
            </a:r>
            <a:r>
              <a:rPr lang="es-ES" dirty="0" smtClean="0"/>
              <a:t> Patrón utilizado como intermediario para comparar patrones. Las </a:t>
            </a:r>
            <a:r>
              <a:rPr lang="es-ES" dirty="0" smtClean="0">
                <a:solidFill>
                  <a:srgbClr val="018107"/>
                </a:solidFill>
                <a:hlinkClick r:id="rId3"/>
              </a:rPr>
              <a:t>resistencias</a:t>
            </a:r>
            <a:r>
              <a:rPr lang="es-ES" dirty="0" smtClean="0"/>
              <a:t> se utilizan como patrones de transferencia para comparar patrones de voltaje. Las pesas se utilizan para comparar balanzas.</a:t>
            </a:r>
          </a:p>
          <a:p>
            <a:r>
              <a:rPr lang="es-ES" b="1" dirty="0" smtClean="0"/>
              <a:t>Patrón viajero</a:t>
            </a:r>
            <a:r>
              <a:rPr lang="es-ES" dirty="0" smtClean="0"/>
              <a:t>  Patrón diseñado para el </a:t>
            </a:r>
            <a:r>
              <a:rPr lang="es-ES" dirty="0" smtClean="0">
                <a:hlinkClick r:id="rId4"/>
              </a:rPr>
              <a:t>transporte</a:t>
            </a:r>
            <a:r>
              <a:rPr lang="es-ES" dirty="0" smtClean="0"/>
              <a:t> entre distintos emplazamientos utilizado para la </a:t>
            </a:r>
            <a:r>
              <a:rPr lang="es-ES" dirty="0" err="1" smtClean="0"/>
              <a:t>intercomparación</a:t>
            </a:r>
            <a:r>
              <a:rPr lang="es-ES" dirty="0" smtClean="0"/>
              <a:t> de patrones. </a:t>
            </a:r>
          </a:p>
          <a:p>
            <a:endParaRPr lang="es-ES" dirty="0" smtClean="0"/>
          </a:p>
        </p:txBody>
      </p:sp>
      <p:sp>
        <p:nvSpPr>
          <p:cNvPr id="81924"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100" b="1">
                <a:solidFill>
                  <a:srgbClr val="000000"/>
                </a:solidFill>
                <a:latin typeface="Arial" pitchFamily="34" charset="0"/>
              </a:defRPr>
            </a:lvl1pPr>
            <a:lvl2pPr marL="752460" indent="-289408">
              <a:defRPr sz="4100" b="1">
                <a:solidFill>
                  <a:srgbClr val="000000"/>
                </a:solidFill>
                <a:latin typeface="Arial" pitchFamily="34" charset="0"/>
              </a:defRPr>
            </a:lvl2pPr>
            <a:lvl3pPr marL="1157630" indent="-231526">
              <a:defRPr sz="4100" b="1">
                <a:solidFill>
                  <a:srgbClr val="000000"/>
                </a:solidFill>
                <a:latin typeface="Arial" pitchFamily="34" charset="0"/>
              </a:defRPr>
            </a:lvl3pPr>
            <a:lvl4pPr marL="1620683" indent="-231526">
              <a:defRPr sz="4100" b="1">
                <a:solidFill>
                  <a:srgbClr val="000000"/>
                </a:solidFill>
                <a:latin typeface="Arial" pitchFamily="34" charset="0"/>
              </a:defRPr>
            </a:lvl4pPr>
            <a:lvl5pPr marL="2083735" indent="-231526">
              <a:defRPr sz="4100" b="1">
                <a:solidFill>
                  <a:srgbClr val="000000"/>
                </a:solidFill>
                <a:latin typeface="Arial" pitchFamily="34" charset="0"/>
              </a:defRPr>
            </a:lvl5pPr>
            <a:lvl6pPr marL="2546787" indent="-231526" eaLnBrk="0" fontAlgn="base" hangingPunct="0">
              <a:spcBef>
                <a:spcPct val="0"/>
              </a:spcBef>
              <a:spcAft>
                <a:spcPct val="0"/>
              </a:spcAft>
              <a:defRPr sz="4100" b="1">
                <a:solidFill>
                  <a:srgbClr val="000000"/>
                </a:solidFill>
                <a:latin typeface="Arial" pitchFamily="34" charset="0"/>
              </a:defRPr>
            </a:lvl6pPr>
            <a:lvl7pPr marL="3009839" indent="-231526" eaLnBrk="0" fontAlgn="base" hangingPunct="0">
              <a:spcBef>
                <a:spcPct val="0"/>
              </a:spcBef>
              <a:spcAft>
                <a:spcPct val="0"/>
              </a:spcAft>
              <a:defRPr sz="4100" b="1">
                <a:solidFill>
                  <a:srgbClr val="000000"/>
                </a:solidFill>
                <a:latin typeface="Arial" pitchFamily="34" charset="0"/>
              </a:defRPr>
            </a:lvl7pPr>
            <a:lvl8pPr marL="3472891" indent="-231526" eaLnBrk="0" fontAlgn="base" hangingPunct="0">
              <a:spcBef>
                <a:spcPct val="0"/>
              </a:spcBef>
              <a:spcAft>
                <a:spcPct val="0"/>
              </a:spcAft>
              <a:defRPr sz="4100" b="1">
                <a:solidFill>
                  <a:srgbClr val="000000"/>
                </a:solidFill>
                <a:latin typeface="Arial" pitchFamily="34" charset="0"/>
              </a:defRPr>
            </a:lvl8pPr>
            <a:lvl9pPr marL="3935943" indent="-231526" eaLnBrk="0" fontAlgn="base" hangingPunct="0">
              <a:spcBef>
                <a:spcPct val="0"/>
              </a:spcBef>
              <a:spcAft>
                <a:spcPct val="0"/>
              </a:spcAft>
              <a:defRPr sz="4100" b="1">
                <a:solidFill>
                  <a:srgbClr val="000000"/>
                </a:solidFill>
                <a:latin typeface="Arial" pitchFamily="34" charset="0"/>
              </a:defRPr>
            </a:lvl9pPr>
          </a:lstStyle>
          <a:p>
            <a:fld id="{1234093C-28E6-4BFB-9CF5-C8CC0EFDFD5A}" type="slidenum">
              <a:rPr lang="es-ES_tradnl" sz="1200" b="0">
                <a:solidFill>
                  <a:schemeClr val="tx1"/>
                </a:solidFill>
                <a:latin typeface="Times New Roman" pitchFamily="18" charset="0"/>
              </a:rPr>
              <a:pPr/>
              <a:t>52</a:t>
            </a:fld>
            <a:endParaRPr lang="es-ES_tradnl" sz="1200" b="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a:ln/>
        </p:spPr>
      </p:sp>
      <p:sp>
        <p:nvSpPr>
          <p:cNvPr id="82947"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ES" b="1" smtClean="0"/>
              <a:t>La Metrología Legal.</a:t>
            </a:r>
            <a:r>
              <a:rPr lang="es-ES" smtClean="0"/>
              <a:t> requisitos técnicos obligatorios de aquellos tipos de instrumentos sujetos a control estatal definidos en las regulaciones correspondientes para comprobar y declarar que estos instrumentos brindan indicaciones correctas y que se adecuan a los requisitos para el uso previsto. </a:t>
            </a:r>
          </a:p>
          <a:p>
            <a:r>
              <a:rPr lang="es-ES" smtClean="0"/>
              <a:t>Parte de la Metrología legal se involucra con la protección al consumidor. También se está ante la Metrología legal cuando se ejecutan mediciones que participan en transacciones comerciales internacionales, actividades fiscales, seguridad técnica, salud pública y registros oficiales de eventos deportivos</a:t>
            </a:r>
          </a:p>
          <a:p>
            <a:r>
              <a:rPr lang="es-ES" smtClean="0"/>
              <a:t>El alcance de la metrología legal depende de las reglamentaciones nacionales y puede variar de un país a otro.</a:t>
            </a:r>
          </a:p>
          <a:p>
            <a:r>
              <a:rPr lang="es-ES" b="1" smtClean="0"/>
              <a:t>La Metrología Industrial</a:t>
            </a:r>
            <a:r>
              <a:rPr lang="es-ES" smtClean="0"/>
              <a:t>  uso de instrumentos de medición confiables para las mediciones del control de los procesos tecnológicos </a:t>
            </a:r>
          </a:p>
          <a:p>
            <a:r>
              <a:rPr lang="es-ES" b="1" smtClean="0"/>
              <a:t>La Metrología Científica</a:t>
            </a:r>
            <a:r>
              <a:rPr lang="es-ES" smtClean="0"/>
              <a:t> </a:t>
            </a:r>
          </a:p>
          <a:p>
            <a:r>
              <a:rPr lang="es-ES" smtClean="0"/>
              <a:t>También conocida como "metrología general". Es la parte de la Metrología que se ocupa a los problemas comunes a todas las cuestiones metrológicas, independientemente de la magnitud de la medida.</a:t>
            </a:r>
          </a:p>
          <a:p>
            <a:r>
              <a:rPr lang="es-ES" smtClean="0"/>
              <a:t>Se ocupa de los problemas teóricos y prácticos relacionados con las unidades de medida (como la estructura de un sistema de unidades o la conversión de las unidades de medida en fórmulas), del problema de los errores en la medida; del problema en las propiedades metrológicas de los instrumentos de medición aplicables independientemente de la magnitud involucrada.</a:t>
            </a:r>
          </a:p>
        </p:txBody>
      </p:sp>
      <p:sp>
        <p:nvSpPr>
          <p:cNvPr id="82948"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100" b="1">
                <a:solidFill>
                  <a:srgbClr val="000000"/>
                </a:solidFill>
                <a:latin typeface="Arial" pitchFamily="34" charset="0"/>
              </a:defRPr>
            </a:lvl1pPr>
            <a:lvl2pPr marL="752460" indent="-289408">
              <a:defRPr sz="4100" b="1">
                <a:solidFill>
                  <a:srgbClr val="000000"/>
                </a:solidFill>
                <a:latin typeface="Arial" pitchFamily="34" charset="0"/>
              </a:defRPr>
            </a:lvl2pPr>
            <a:lvl3pPr marL="1157630" indent="-231526">
              <a:defRPr sz="4100" b="1">
                <a:solidFill>
                  <a:srgbClr val="000000"/>
                </a:solidFill>
                <a:latin typeface="Arial" pitchFamily="34" charset="0"/>
              </a:defRPr>
            </a:lvl3pPr>
            <a:lvl4pPr marL="1620683" indent="-231526">
              <a:defRPr sz="4100" b="1">
                <a:solidFill>
                  <a:srgbClr val="000000"/>
                </a:solidFill>
                <a:latin typeface="Arial" pitchFamily="34" charset="0"/>
              </a:defRPr>
            </a:lvl4pPr>
            <a:lvl5pPr marL="2083735" indent="-231526">
              <a:defRPr sz="4100" b="1">
                <a:solidFill>
                  <a:srgbClr val="000000"/>
                </a:solidFill>
                <a:latin typeface="Arial" pitchFamily="34" charset="0"/>
              </a:defRPr>
            </a:lvl5pPr>
            <a:lvl6pPr marL="2546787" indent="-231526" eaLnBrk="0" fontAlgn="base" hangingPunct="0">
              <a:spcBef>
                <a:spcPct val="0"/>
              </a:spcBef>
              <a:spcAft>
                <a:spcPct val="0"/>
              </a:spcAft>
              <a:defRPr sz="4100" b="1">
                <a:solidFill>
                  <a:srgbClr val="000000"/>
                </a:solidFill>
                <a:latin typeface="Arial" pitchFamily="34" charset="0"/>
              </a:defRPr>
            </a:lvl6pPr>
            <a:lvl7pPr marL="3009839" indent="-231526" eaLnBrk="0" fontAlgn="base" hangingPunct="0">
              <a:spcBef>
                <a:spcPct val="0"/>
              </a:spcBef>
              <a:spcAft>
                <a:spcPct val="0"/>
              </a:spcAft>
              <a:defRPr sz="4100" b="1">
                <a:solidFill>
                  <a:srgbClr val="000000"/>
                </a:solidFill>
                <a:latin typeface="Arial" pitchFamily="34" charset="0"/>
              </a:defRPr>
            </a:lvl7pPr>
            <a:lvl8pPr marL="3472891" indent="-231526" eaLnBrk="0" fontAlgn="base" hangingPunct="0">
              <a:spcBef>
                <a:spcPct val="0"/>
              </a:spcBef>
              <a:spcAft>
                <a:spcPct val="0"/>
              </a:spcAft>
              <a:defRPr sz="4100" b="1">
                <a:solidFill>
                  <a:srgbClr val="000000"/>
                </a:solidFill>
                <a:latin typeface="Arial" pitchFamily="34" charset="0"/>
              </a:defRPr>
            </a:lvl8pPr>
            <a:lvl9pPr marL="3935943" indent="-231526" eaLnBrk="0" fontAlgn="base" hangingPunct="0">
              <a:spcBef>
                <a:spcPct val="0"/>
              </a:spcBef>
              <a:spcAft>
                <a:spcPct val="0"/>
              </a:spcAft>
              <a:defRPr sz="4100" b="1">
                <a:solidFill>
                  <a:srgbClr val="000000"/>
                </a:solidFill>
                <a:latin typeface="Arial" pitchFamily="34" charset="0"/>
              </a:defRPr>
            </a:lvl9pPr>
          </a:lstStyle>
          <a:p>
            <a:fld id="{8C95F535-1C2D-4FC2-8C50-738C6B284F7A}" type="slidenum">
              <a:rPr lang="es-ES_tradnl" sz="1200" b="0">
                <a:solidFill>
                  <a:schemeClr val="tx1"/>
                </a:solidFill>
                <a:latin typeface="Times New Roman" pitchFamily="18" charset="0"/>
              </a:rPr>
              <a:pPr/>
              <a:t>54</a:t>
            </a:fld>
            <a:endParaRPr lang="es-ES_tradnl" sz="1200" b="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a:ln/>
        </p:spPr>
      </p:sp>
      <p:sp>
        <p:nvSpPr>
          <p:cNvPr id="83971"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ES" smtClean="0"/>
              <a:t>Servicio competente responsabilizado con las actividades de la Metrología Legal para materializar la aplicación de las leyes y regulaciones en este campo. Este servicio alcanza a todo el territorio nacional por medio de sus Centros Territoriales de Metrología y sus laboratorios provinciales.</a:t>
            </a:r>
          </a:p>
        </p:txBody>
      </p:sp>
      <p:sp>
        <p:nvSpPr>
          <p:cNvPr id="83972"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100" b="1">
                <a:solidFill>
                  <a:srgbClr val="000000"/>
                </a:solidFill>
                <a:latin typeface="Arial" pitchFamily="34" charset="0"/>
              </a:defRPr>
            </a:lvl1pPr>
            <a:lvl2pPr marL="752460" indent="-289408">
              <a:defRPr sz="4100" b="1">
                <a:solidFill>
                  <a:srgbClr val="000000"/>
                </a:solidFill>
                <a:latin typeface="Arial" pitchFamily="34" charset="0"/>
              </a:defRPr>
            </a:lvl2pPr>
            <a:lvl3pPr marL="1157630" indent="-231526">
              <a:defRPr sz="4100" b="1">
                <a:solidFill>
                  <a:srgbClr val="000000"/>
                </a:solidFill>
                <a:latin typeface="Arial" pitchFamily="34" charset="0"/>
              </a:defRPr>
            </a:lvl3pPr>
            <a:lvl4pPr marL="1620683" indent="-231526">
              <a:defRPr sz="4100" b="1">
                <a:solidFill>
                  <a:srgbClr val="000000"/>
                </a:solidFill>
                <a:latin typeface="Arial" pitchFamily="34" charset="0"/>
              </a:defRPr>
            </a:lvl4pPr>
            <a:lvl5pPr marL="2083735" indent="-231526">
              <a:defRPr sz="4100" b="1">
                <a:solidFill>
                  <a:srgbClr val="000000"/>
                </a:solidFill>
                <a:latin typeface="Arial" pitchFamily="34" charset="0"/>
              </a:defRPr>
            </a:lvl5pPr>
            <a:lvl6pPr marL="2546787" indent="-231526" eaLnBrk="0" fontAlgn="base" hangingPunct="0">
              <a:spcBef>
                <a:spcPct val="0"/>
              </a:spcBef>
              <a:spcAft>
                <a:spcPct val="0"/>
              </a:spcAft>
              <a:defRPr sz="4100" b="1">
                <a:solidFill>
                  <a:srgbClr val="000000"/>
                </a:solidFill>
                <a:latin typeface="Arial" pitchFamily="34" charset="0"/>
              </a:defRPr>
            </a:lvl6pPr>
            <a:lvl7pPr marL="3009839" indent="-231526" eaLnBrk="0" fontAlgn="base" hangingPunct="0">
              <a:spcBef>
                <a:spcPct val="0"/>
              </a:spcBef>
              <a:spcAft>
                <a:spcPct val="0"/>
              </a:spcAft>
              <a:defRPr sz="4100" b="1">
                <a:solidFill>
                  <a:srgbClr val="000000"/>
                </a:solidFill>
                <a:latin typeface="Arial" pitchFamily="34" charset="0"/>
              </a:defRPr>
            </a:lvl7pPr>
            <a:lvl8pPr marL="3472891" indent="-231526" eaLnBrk="0" fontAlgn="base" hangingPunct="0">
              <a:spcBef>
                <a:spcPct val="0"/>
              </a:spcBef>
              <a:spcAft>
                <a:spcPct val="0"/>
              </a:spcAft>
              <a:defRPr sz="4100" b="1">
                <a:solidFill>
                  <a:srgbClr val="000000"/>
                </a:solidFill>
                <a:latin typeface="Arial" pitchFamily="34" charset="0"/>
              </a:defRPr>
            </a:lvl8pPr>
            <a:lvl9pPr marL="3935943" indent="-231526" eaLnBrk="0" fontAlgn="base" hangingPunct="0">
              <a:spcBef>
                <a:spcPct val="0"/>
              </a:spcBef>
              <a:spcAft>
                <a:spcPct val="0"/>
              </a:spcAft>
              <a:defRPr sz="4100" b="1">
                <a:solidFill>
                  <a:srgbClr val="000000"/>
                </a:solidFill>
                <a:latin typeface="Arial" pitchFamily="34" charset="0"/>
              </a:defRPr>
            </a:lvl9pPr>
          </a:lstStyle>
          <a:p>
            <a:fld id="{95ED4A8C-D1F7-4318-9138-B2835BDD3D58}" type="slidenum">
              <a:rPr lang="es-ES_tradnl" sz="1200" b="0">
                <a:solidFill>
                  <a:schemeClr val="tx1"/>
                </a:solidFill>
                <a:latin typeface="Times New Roman" pitchFamily="18" charset="0"/>
              </a:rPr>
              <a:pPr/>
              <a:t>68</a:t>
            </a:fld>
            <a:endParaRPr lang="es-ES_tradnl" sz="1200" b="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a:defRPr/>
            </a:lvl1pPr>
          </a:lstStyle>
          <a:p>
            <a:pPr>
              <a:defRPr/>
            </a:pPr>
            <a:fld id="{467C4D7C-E814-4793-B80A-663061AFDFCE}" type="datetimeFigureOut">
              <a:rPr lang="es-ES"/>
              <a:pPr>
                <a:defRPr/>
              </a:pPr>
              <a:t>26/04/2025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DE38D95-77F9-448A-8BD7-059F12ECAC67}" type="slidenum">
              <a:rPr lang="es-ES"/>
              <a:pPr>
                <a:defRPr/>
              </a:pPr>
              <a:t>‹Nº›</a:t>
            </a:fld>
            <a:endParaRPr lang="es-ES"/>
          </a:p>
        </p:txBody>
      </p:sp>
    </p:spTree>
    <p:extLst>
      <p:ext uri="{BB962C8B-B14F-4D97-AF65-F5344CB8AC3E}">
        <p14:creationId xmlns="" xmlns:p14="http://schemas.microsoft.com/office/powerpoint/2010/main" val="53338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D4EE7CA3-5C54-4440-99D7-A91417456DA7}" type="datetimeFigureOut">
              <a:rPr lang="es-ES"/>
              <a:pPr>
                <a:defRPr/>
              </a:pPr>
              <a:t>26/04/2025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D45F3AC5-B82C-43F3-9EF5-0E7847115628}" type="slidenum">
              <a:rPr lang="es-ES"/>
              <a:pPr>
                <a:defRPr/>
              </a:pPr>
              <a:t>‹Nº›</a:t>
            </a:fld>
            <a:endParaRPr lang="es-ES"/>
          </a:p>
        </p:txBody>
      </p:sp>
    </p:spTree>
    <p:extLst>
      <p:ext uri="{BB962C8B-B14F-4D97-AF65-F5344CB8AC3E}">
        <p14:creationId xmlns="" xmlns:p14="http://schemas.microsoft.com/office/powerpoint/2010/main" val="425570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321D2750-C0C0-4F77-9B25-86A7C1378D4D}" type="datetimeFigureOut">
              <a:rPr lang="es-ES"/>
              <a:pPr>
                <a:defRPr/>
              </a:pPr>
              <a:t>26/04/2025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7E28AEF2-16A2-4877-A519-2599DB7EEFD7}" type="slidenum">
              <a:rPr lang="es-ES"/>
              <a:pPr>
                <a:defRPr/>
              </a:pPr>
              <a:t>‹Nº›</a:t>
            </a:fld>
            <a:endParaRPr lang="es-ES"/>
          </a:p>
        </p:txBody>
      </p:sp>
    </p:spTree>
    <p:extLst>
      <p:ext uri="{BB962C8B-B14F-4D97-AF65-F5344CB8AC3E}">
        <p14:creationId xmlns="" xmlns:p14="http://schemas.microsoft.com/office/powerpoint/2010/main" val="93511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46C6CB-CF9C-453C-B370-1818F2F5BD2E}" type="slidenum">
              <a:rPr lang="en-US"/>
              <a:pPr>
                <a:defRPr/>
              </a:pPr>
              <a:t>‹Nº›</a:t>
            </a:fld>
            <a:endParaRPr lang="en-US" dirty="0"/>
          </a:p>
        </p:txBody>
      </p:sp>
    </p:spTree>
    <p:extLst>
      <p:ext uri="{BB962C8B-B14F-4D97-AF65-F5344CB8AC3E}">
        <p14:creationId xmlns="" xmlns:p14="http://schemas.microsoft.com/office/powerpoint/2010/main" val="1746558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93935-22B8-47D7-AC64-568722D8F144}" type="slidenum">
              <a:rPr lang="en-US"/>
              <a:pPr>
                <a:defRPr/>
              </a:pPr>
              <a:t>‹Nº›</a:t>
            </a:fld>
            <a:endParaRPr lang="en-US" dirty="0"/>
          </a:p>
        </p:txBody>
      </p:sp>
    </p:spTree>
    <p:extLst>
      <p:ext uri="{BB962C8B-B14F-4D97-AF65-F5344CB8AC3E}">
        <p14:creationId xmlns="" xmlns:p14="http://schemas.microsoft.com/office/powerpoint/2010/main" val="3282084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7FB810-9915-4665-A3E0-77CBE3BB7F6B}" type="slidenum">
              <a:rPr lang="en-US"/>
              <a:pPr>
                <a:defRPr/>
              </a:pPr>
              <a:t>‹Nº›</a:t>
            </a:fld>
            <a:endParaRPr lang="en-US" dirty="0"/>
          </a:p>
        </p:txBody>
      </p:sp>
    </p:spTree>
    <p:extLst>
      <p:ext uri="{BB962C8B-B14F-4D97-AF65-F5344CB8AC3E}">
        <p14:creationId xmlns="" xmlns:p14="http://schemas.microsoft.com/office/powerpoint/2010/main" val="25013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90FAEB-4346-40F6-A73B-04CB45596175}" type="slidenum">
              <a:rPr lang="en-US"/>
              <a:pPr>
                <a:defRPr/>
              </a:pPr>
              <a:t>‹Nº›</a:t>
            </a:fld>
            <a:endParaRPr lang="en-US" dirty="0"/>
          </a:p>
        </p:txBody>
      </p:sp>
    </p:spTree>
    <p:extLst>
      <p:ext uri="{BB962C8B-B14F-4D97-AF65-F5344CB8AC3E}">
        <p14:creationId xmlns="" xmlns:p14="http://schemas.microsoft.com/office/powerpoint/2010/main" val="349504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92FC7E-B023-45F3-80AB-FB4BE168A191}" type="slidenum">
              <a:rPr lang="en-US"/>
              <a:pPr>
                <a:defRPr/>
              </a:pPr>
              <a:t>‹Nº›</a:t>
            </a:fld>
            <a:endParaRPr lang="en-US" dirty="0"/>
          </a:p>
        </p:txBody>
      </p:sp>
    </p:spTree>
    <p:extLst>
      <p:ext uri="{BB962C8B-B14F-4D97-AF65-F5344CB8AC3E}">
        <p14:creationId xmlns="" xmlns:p14="http://schemas.microsoft.com/office/powerpoint/2010/main" val="2028481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A3D917-B7C5-4F24-B744-9CF18ED3CC9F}" type="slidenum">
              <a:rPr lang="en-US"/>
              <a:pPr>
                <a:defRPr/>
              </a:pPr>
              <a:t>‹Nº›</a:t>
            </a:fld>
            <a:endParaRPr lang="en-US" dirty="0"/>
          </a:p>
        </p:txBody>
      </p:sp>
    </p:spTree>
    <p:extLst>
      <p:ext uri="{BB962C8B-B14F-4D97-AF65-F5344CB8AC3E}">
        <p14:creationId xmlns="" xmlns:p14="http://schemas.microsoft.com/office/powerpoint/2010/main" val="3402509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C2138E-018B-4900-84F9-1F37DCCA1F05}" type="slidenum">
              <a:rPr lang="en-US"/>
              <a:pPr>
                <a:defRPr/>
              </a:pPr>
              <a:t>‹Nº›</a:t>
            </a:fld>
            <a:endParaRPr lang="en-US" dirty="0"/>
          </a:p>
        </p:txBody>
      </p:sp>
    </p:spTree>
    <p:extLst>
      <p:ext uri="{BB962C8B-B14F-4D97-AF65-F5344CB8AC3E}">
        <p14:creationId xmlns="" xmlns:p14="http://schemas.microsoft.com/office/powerpoint/2010/main" val="397273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E02F90-C7F7-4D2E-9A74-2D5FCD831DD1}" type="slidenum">
              <a:rPr lang="en-US"/>
              <a:pPr>
                <a:defRPr/>
              </a:pPr>
              <a:t>‹Nº›</a:t>
            </a:fld>
            <a:endParaRPr lang="en-US" dirty="0"/>
          </a:p>
        </p:txBody>
      </p:sp>
    </p:spTree>
    <p:extLst>
      <p:ext uri="{BB962C8B-B14F-4D97-AF65-F5344CB8AC3E}">
        <p14:creationId xmlns="" xmlns:p14="http://schemas.microsoft.com/office/powerpoint/2010/main" val="119104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5F168D4B-935C-4972-BE4C-536CB4A790F7}" type="datetimeFigureOut">
              <a:rPr lang="es-ES"/>
              <a:pPr>
                <a:defRPr/>
              </a:pPr>
              <a:t>26/04/2025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AE243D9F-7F7E-4350-B026-660BF200095E}" type="slidenum">
              <a:rPr lang="es-ES"/>
              <a:pPr>
                <a:defRPr/>
              </a:pPr>
              <a:t>‹Nº›</a:t>
            </a:fld>
            <a:endParaRPr lang="es-ES"/>
          </a:p>
        </p:txBody>
      </p:sp>
    </p:spTree>
    <p:extLst>
      <p:ext uri="{BB962C8B-B14F-4D97-AF65-F5344CB8AC3E}">
        <p14:creationId xmlns="" xmlns:p14="http://schemas.microsoft.com/office/powerpoint/2010/main" val="1270907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B0D310-4940-48BF-8EC5-7BDEDED733B9}" type="slidenum">
              <a:rPr lang="en-US"/>
              <a:pPr>
                <a:defRPr/>
              </a:pPr>
              <a:t>‹Nº›</a:t>
            </a:fld>
            <a:endParaRPr lang="en-US" dirty="0"/>
          </a:p>
        </p:txBody>
      </p:sp>
    </p:spTree>
    <p:extLst>
      <p:ext uri="{BB962C8B-B14F-4D97-AF65-F5344CB8AC3E}">
        <p14:creationId xmlns="" xmlns:p14="http://schemas.microsoft.com/office/powerpoint/2010/main" val="3373604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37FD98-C66F-4D35-A5E4-DA36C42417FE}" type="slidenum">
              <a:rPr lang="en-US"/>
              <a:pPr>
                <a:defRPr/>
              </a:pPr>
              <a:t>‹Nº›</a:t>
            </a:fld>
            <a:endParaRPr lang="en-US" dirty="0"/>
          </a:p>
        </p:txBody>
      </p:sp>
    </p:spTree>
    <p:extLst>
      <p:ext uri="{BB962C8B-B14F-4D97-AF65-F5344CB8AC3E}">
        <p14:creationId xmlns="" xmlns:p14="http://schemas.microsoft.com/office/powerpoint/2010/main" val="3187973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BE40B0-60C8-427D-A522-228A3953B5A2}" type="slidenum">
              <a:rPr lang="en-US"/>
              <a:pPr>
                <a:defRPr/>
              </a:pPr>
              <a:t>‹Nº›</a:t>
            </a:fld>
            <a:endParaRPr lang="en-US" dirty="0"/>
          </a:p>
        </p:txBody>
      </p:sp>
    </p:spTree>
    <p:extLst>
      <p:ext uri="{BB962C8B-B14F-4D97-AF65-F5344CB8AC3E}">
        <p14:creationId xmlns="" xmlns:p14="http://schemas.microsoft.com/office/powerpoint/2010/main" val="689213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85800" y="1981200"/>
            <a:ext cx="3810000" cy="4114800"/>
          </a:xfrm>
        </p:spPr>
        <p:txBody>
          <a:bodyPr/>
          <a:lstStyle/>
          <a:p>
            <a:pPr lvl="0"/>
            <a:endParaRPr lang="es-ES"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vl1pPr>
          </a:lstStyle>
          <a:p>
            <a:pPr>
              <a:defRPr/>
            </a:pPr>
            <a:fld id="{94B9D79D-0F52-49A6-9368-AF7D486C0572}" type="slidenum">
              <a:rPr lang="es-ES_tradnl"/>
              <a:pPr>
                <a:defRPr/>
              </a:pPr>
              <a:t>‹Nº›</a:t>
            </a:fld>
            <a:endParaRPr lang="es-ES_tradnl"/>
          </a:p>
        </p:txBody>
      </p:sp>
    </p:spTree>
    <p:extLst>
      <p:ext uri="{BB962C8B-B14F-4D97-AF65-F5344CB8AC3E}">
        <p14:creationId xmlns="" xmlns:p14="http://schemas.microsoft.com/office/powerpoint/2010/main" val="162661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039683-2170-40A0-95C8-29E7B0F55342}" type="slidenum">
              <a:rPr lang="en-US"/>
              <a:pPr>
                <a:defRPr/>
              </a:pPr>
              <a:t>‹Nº›</a:t>
            </a:fld>
            <a:endParaRPr lang="en-US" dirty="0"/>
          </a:p>
        </p:txBody>
      </p:sp>
    </p:spTree>
    <p:extLst>
      <p:ext uri="{BB962C8B-B14F-4D97-AF65-F5344CB8AC3E}">
        <p14:creationId xmlns="" xmlns:p14="http://schemas.microsoft.com/office/powerpoint/2010/main" val="4097698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8DB515-8A1E-45B3-A9D5-7D08231F8AFF}" type="slidenum">
              <a:rPr lang="en-US"/>
              <a:pPr>
                <a:defRPr/>
              </a:pPr>
              <a:t>‹Nº›</a:t>
            </a:fld>
            <a:endParaRPr lang="en-US" dirty="0"/>
          </a:p>
        </p:txBody>
      </p:sp>
    </p:spTree>
    <p:extLst>
      <p:ext uri="{BB962C8B-B14F-4D97-AF65-F5344CB8AC3E}">
        <p14:creationId xmlns="" xmlns:p14="http://schemas.microsoft.com/office/powerpoint/2010/main" val="3730899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EBDCC2-4491-4C4B-8AF6-C8A84A9DD3E5}" type="slidenum">
              <a:rPr lang="en-US"/>
              <a:pPr>
                <a:defRPr/>
              </a:pPr>
              <a:t>‹Nº›</a:t>
            </a:fld>
            <a:endParaRPr lang="en-US" dirty="0"/>
          </a:p>
        </p:txBody>
      </p:sp>
    </p:spTree>
    <p:extLst>
      <p:ext uri="{BB962C8B-B14F-4D97-AF65-F5344CB8AC3E}">
        <p14:creationId xmlns="" xmlns:p14="http://schemas.microsoft.com/office/powerpoint/2010/main" val="449057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ADBFC-3C01-4726-AB4A-B7FEE1A7201E}" type="slidenum">
              <a:rPr lang="en-US"/>
              <a:pPr>
                <a:defRPr/>
              </a:pPr>
              <a:t>‹Nº›</a:t>
            </a:fld>
            <a:endParaRPr lang="en-US" dirty="0"/>
          </a:p>
        </p:txBody>
      </p:sp>
    </p:spTree>
    <p:extLst>
      <p:ext uri="{BB962C8B-B14F-4D97-AF65-F5344CB8AC3E}">
        <p14:creationId xmlns="" xmlns:p14="http://schemas.microsoft.com/office/powerpoint/2010/main" val="3367485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438B36-422A-40D5-BEA6-A3EE217F8FC5}" type="slidenum">
              <a:rPr lang="en-US"/>
              <a:pPr>
                <a:defRPr/>
              </a:pPr>
              <a:t>‹Nº›</a:t>
            </a:fld>
            <a:endParaRPr lang="en-US" dirty="0"/>
          </a:p>
        </p:txBody>
      </p:sp>
    </p:spTree>
    <p:extLst>
      <p:ext uri="{BB962C8B-B14F-4D97-AF65-F5344CB8AC3E}">
        <p14:creationId xmlns="" xmlns:p14="http://schemas.microsoft.com/office/powerpoint/2010/main" val="4015957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B338DD-A695-481A-BC93-66B792A98766}" type="slidenum">
              <a:rPr lang="en-US"/>
              <a:pPr>
                <a:defRPr/>
              </a:pPr>
              <a:t>‹Nº›</a:t>
            </a:fld>
            <a:endParaRPr lang="en-US" dirty="0"/>
          </a:p>
        </p:txBody>
      </p:sp>
    </p:spTree>
    <p:extLst>
      <p:ext uri="{BB962C8B-B14F-4D97-AF65-F5344CB8AC3E}">
        <p14:creationId xmlns="" xmlns:p14="http://schemas.microsoft.com/office/powerpoint/2010/main" val="246612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6D290F-6EE3-44C0-BD50-8E06A965E448}" type="datetimeFigureOut">
              <a:rPr lang="es-ES"/>
              <a:pPr>
                <a:defRPr/>
              </a:pPr>
              <a:t>26/04/2025</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0FACC61-CD82-439C-AE0B-472F93273554}" type="slidenum">
              <a:rPr lang="es-ES"/>
              <a:pPr>
                <a:defRPr/>
              </a:pPr>
              <a:t>‹Nº›</a:t>
            </a:fld>
            <a:endParaRPr lang="es-ES"/>
          </a:p>
        </p:txBody>
      </p:sp>
    </p:spTree>
    <p:extLst>
      <p:ext uri="{BB962C8B-B14F-4D97-AF65-F5344CB8AC3E}">
        <p14:creationId xmlns="" xmlns:p14="http://schemas.microsoft.com/office/powerpoint/2010/main" val="3240590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81FFF4-E9D9-47F6-B12E-FC0B2FF506CB}" type="slidenum">
              <a:rPr lang="en-US"/>
              <a:pPr>
                <a:defRPr/>
              </a:pPr>
              <a:t>‹Nº›</a:t>
            </a:fld>
            <a:endParaRPr lang="en-US" dirty="0"/>
          </a:p>
        </p:txBody>
      </p:sp>
    </p:spTree>
    <p:extLst>
      <p:ext uri="{BB962C8B-B14F-4D97-AF65-F5344CB8AC3E}">
        <p14:creationId xmlns="" xmlns:p14="http://schemas.microsoft.com/office/powerpoint/2010/main" val="328920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17BE1F-1AC5-4F79-B97A-90EFA7CB6443}" type="slidenum">
              <a:rPr lang="en-US"/>
              <a:pPr>
                <a:defRPr/>
              </a:pPr>
              <a:t>‹Nº›</a:t>
            </a:fld>
            <a:endParaRPr lang="en-US" dirty="0"/>
          </a:p>
        </p:txBody>
      </p:sp>
    </p:spTree>
    <p:extLst>
      <p:ext uri="{BB962C8B-B14F-4D97-AF65-F5344CB8AC3E}">
        <p14:creationId xmlns="" xmlns:p14="http://schemas.microsoft.com/office/powerpoint/2010/main" val="1679162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ES_trad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5DE79F-ECED-41C8-BE47-B4A6BFD8BEAD}" type="slidenum">
              <a:rPr lang="en-US"/>
              <a:pPr>
                <a:defRPr/>
              </a:pPr>
              <a:t>‹Nº›</a:t>
            </a:fld>
            <a:endParaRPr lang="en-US" dirty="0"/>
          </a:p>
        </p:txBody>
      </p:sp>
    </p:spTree>
    <p:extLst>
      <p:ext uri="{BB962C8B-B14F-4D97-AF65-F5344CB8AC3E}">
        <p14:creationId xmlns="" xmlns:p14="http://schemas.microsoft.com/office/powerpoint/2010/main" val="327061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B2CAB-81B1-4508-9B03-CCCB1BCDBC62}" type="slidenum">
              <a:rPr lang="en-US"/>
              <a:pPr>
                <a:defRPr/>
              </a:pPr>
              <a:t>‹Nº›</a:t>
            </a:fld>
            <a:endParaRPr lang="en-US" dirty="0"/>
          </a:p>
        </p:txBody>
      </p:sp>
    </p:spTree>
    <p:extLst>
      <p:ext uri="{BB962C8B-B14F-4D97-AF65-F5344CB8AC3E}">
        <p14:creationId xmlns="" xmlns:p14="http://schemas.microsoft.com/office/powerpoint/2010/main" val="2385735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D19610-9F71-49D5-ACD6-8ED5F56BADE5}" type="slidenum">
              <a:rPr lang="en-US"/>
              <a:pPr>
                <a:defRPr/>
              </a:pPr>
              <a:t>‹Nº›</a:t>
            </a:fld>
            <a:endParaRPr lang="en-US" dirty="0"/>
          </a:p>
        </p:txBody>
      </p:sp>
    </p:spTree>
    <p:extLst>
      <p:ext uri="{BB962C8B-B14F-4D97-AF65-F5344CB8AC3E}">
        <p14:creationId xmlns="" xmlns:p14="http://schemas.microsoft.com/office/powerpoint/2010/main" val="1230953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85800" y="1981200"/>
            <a:ext cx="3810000" cy="4114800"/>
          </a:xfrm>
        </p:spPr>
        <p:txBody>
          <a:bodyPr/>
          <a:lstStyle/>
          <a:p>
            <a:pPr lvl="0"/>
            <a:endParaRPr lang="es-ES"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vl1pPr>
          </a:lstStyle>
          <a:p>
            <a:pPr>
              <a:defRPr/>
            </a:pPr>
            <a:fld id="{94B9D79D-0F52-49A6-9368-AF7D486C0572}" type="slidenum">
              <a:rPr lang="es-ES_tradnl"/>
              <a:pPr>
                <a:defRPr/>
              </a:pPr>
              <a:t>‹Nº›</a:t>
            </a:fld>
            <a:endParaRPr lang="es-ES_tradnl"/>
          </a:p>
        </p:txBody>
      </p:sp>
    </p:spTree>
    <p:extLst>
      <p:ext uri="{BB962C8B-B14F-4D97-AF65-F5344CB8AC3E}">
        <p14:creationId xmlns="" xmlns:p14="http://schemas.microsoft.com/office/powerpoint/2010/main" val="162661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pPr>
              <a:defRPr/>
            </a:pPr>
            <a:endParaRPr lang="en-US"/>
          </a:p>
        </p:txBody>
      </p:sp>
      <p:sp>
        <p:nvSpPr>
          <p:cNvPr id="8" name="7 Marcador de pie de página"/>
          <p:cNvSpPr>
            <a:spLocks noGrp="1"/>
          </p:cNvSpPr>
          <p:nvPr>
            <p:ph type="ftr" sz="quarter" idx="11"/>
          </p:nvPr>
        </p:nvSpPr>
        <p:spPr/>
        <p:txBody>
          <a:bodyPr/>
          <a:lstStyle>
            <a:extLst/>
          </a:lstStyle>
          <a:p>
            <a:pPr>
              <a:defRPr/>
            </a:pPr>
            <a:endParaRPr lang="en-US"/>
          </a:p>
        </p:txBody>
      </p:sp>
      <p:sp>
        <p:nvSpPr>
          <p:cNvPr id="11" name="10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n-US"/>
          </a:p>
        </p:txBody>
      </p:sp>
      <p:sp>
        <p:nvSpPr>
          <p:cNvPr id="5" name="4 Marcador de pie de página"/>
          <p:cNvSpPr>
            <a:spLocks noGrp="1"/>
          </p:cNvSpPr>
          <p:nvPr>
            <p:ph type="ftr" sz="quarter" idx="11"/>
          </p:nvPr>
        </p:nvSpPr>
        <p:spPr/>
        <p:txBody>
          <a:bodyPr/>
          <a:lstStyle>
            <a:extLst/>
          </a:lstStyle>
          <a:p>
            <a:pPr>
              <a:defRPr/>
            </a:pPr>
            <a:endParaRPr lang="en-US"/>
          </a:p>
        </p:txBody>
      </p:sp>
      <p:sp>
        <p:nvSpPr>
          <p:cNvPr id="6" name="5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endParaRPr lang="en-US"/>
          </a:p>
        </p:txBody>
      </p:sp>
      <p:sp>
        <p:nvSpPr>
          <p:cNvPr id="5" name="4 Marcador de pie de página"/>
          <p:cNvSpPr>
            <a:spLocks noGrp="1"/>
          </p:cNvSpPr>
          <p:nvPr>
            <p:ph type="ftr" sz="quarter" idx="11"/>
          </p:nvPr>
        </p:nvSpPr>
        <p:spPr/>
        <p:txBody>
          <a:bodyPr/>
          <a:lstStyle>
            <a:extLst/>
          </a:lstStyle>
          <a:p>
            <a:pPr>
              <a:defRPr/>
            </a:pPr>
            <a:endParaRPr lang="en-US"/>
          </a:p>
        </p:txBody>
      </p:sp>
      <p:sp>
        <p:nvSpPr>
          <p:cNvPr id="6" name="5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n-US"/>
          </a:p>
        </p:txBody>
      </p:sp>
      <p:sp>
        <p:nvSpPr>
          <p:cNvPr id="6" name="5 Marcador de pie de página"/>
          <p:cNvSpPr>
            <a:spLocks noGrp="1"/>
          </p:cNvSpPr>
          <p:nvPr>
            <p:ph type="ftr" sz="quarter" idx="11"/>
          </p:nvPr>
        </p:nvSpPr>
        <p:spPr/>
        <p:txBody>
          <a:bodyPr/>
          <a:lstStyle>
            <a:extLst/>
          </a:lstStyle>
          <a:p>
            <a:pPr>
              <a:defRPr/>
            </a:pPr>
            <a:endParaRPr lang="en-US"/>
          </a:p>
        </p:txBody>
      </p:sp>
      <p:sp>
        <p:nvSpPr>
          <p:cNvPr id="7" name="6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3"/>
          <p:cNvSpPr>
            <a:spLocks noGrp="1"/>
          </p:cNvSpPr>
          <p:nvPr>
            <p:ph type="dt" sz="half" idx="10"/>
          </p:nvPr>
        </p:nvSpPr>
        <p:spPr/>
        <p:txBody>
          <a:bodyPr/>
          <a:lstStyle>
            <a:lvl1pPr>
              <a:defRPr/>
            </a:lvl1pPr>
          </a:lstStyle>
          <a:p>
            <a:pPr>
              <a:defRPr/>
            </a:pPr>
            <a:fld id="{408FED38-F741-4134-BCA1-981329B549DB}" type="datetimeFigureOut">
              <a:rPr lang="es-ES"/>
              <a:pPr>
                <a:defRPr/>
              </a:pPr>
              <a:t>26/04/2025</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CEDA02BA-4E15-4C5D-A17A-D1DE88223419}" type="slidenum">
              <a:rPr lang="es-ES"/>
              <a:pPr>
                <a:defRPr/>
              </a:pPr>
              <a:t>‹Nº›</a:t>
            </a:fld>
            <a:endParaRPr lang="es-ES"/>
          </a:p>
        </p:txBody>
      </p:sp>
    </p:spTree>
    <p:extLst>
      <p:ext uri="{BB962C8B-B14F-4D97-AF65-F5344CB8AC3E}">
        <p14:creationId xmlns="" xmlns:p14="http://schemas.microsoft.com/office/powerpoint/2010/main" val="282045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endParaRPr lang="en-US"/>
          </a:p>
        </p:txBody>
      </p:sp>
      <p:sp>
        <p:nvSpPr>
          <p:cNvPr id="8" name="7 Marcador de pie de página"/>
          <p:cNvSpPr>
            <a:spLocks noGrp="1"/>
          </p:cNvSpPr>
          <p:nvPr>
            <p:ph type="ftr" sz="quarter" idx="11"/>
          </p:nvPr>
        </p:nvSpPr>
        <p:spPr/>
        <p:txBody>
          <a:bodyPr/>
          <a:lstStyle>
            <a:extLst/>
          </a:lstStyle>
          <a:p>
            <a:pPr>
              <a:defRPr/>
            </a:pPr>
            <a:endParaRPr lang="en-US"/>
          </a:p>
        </p:txBody>
      </p:sp>
      <p:sp>
        <p:nvSpPr>
          <p:cNvPr id="9" name="8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endParaRPr lang="en-US"/>
          </a:p>
        </p:txBody>
      </p:sp>
      <p:sp>
        <p:nvSpPr>
          <p:cNvPr id="4" name="3 Marcador de pie de página"/>
          <p:cNvSpPr>
            <a:spLocks noGrp="1"/>
          </p:cNvSpPr>
          <p:nvPr>
            <p:ph type="ftr" sz="quarter" idx="11"/>
          </p:nvPr>
        </p:nvSpPr>
        <p:spPr/>
        <p:txBody>
          <a:bodyPr/>
          <a:lstStyle>
            <a:extLst/>
          </a:lstStyle>
          <a:p>
            <a:pPr>
              <a:defRPr/>
            </a:pPr>
            <a:endParaRPr lang="en-US"/>
          </a:p>
        </p:txBody>
      </p:sp>
      <p:sp>
        <p:nvSpPr>
          <p:cNvPr id="5" name="4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pPr>
              <a:defRPr/>
            </a:pPr>
            <a:endParaRPr lang="en-US"/>
          </a:p>
        </p:txBody>
      </p:sp>
      <p:sp>
        <p:nvSpPr>
          <p:cNvPr id="3" name="2 Marcador de pie de página"/>
          <p:cNvSpPr>
            <a:spLocks noGrp="1"/>
          </p:cNvSpPr>
          <p:nvPr>
            <p:ph type="ftr" sz="quarter" idx="11"/>
          </p:nvPr>
        </p:nvSpPr>
        <p:spPr/>
        <p:txBody>
          <a:bodyPr/>
          <a:lstStyle>
            <a:extLst/>
          </a:lstStyle>
          <a:p>
            <a:pPr>
              <a:defRPr/>
            </a:pPr>
            <a:endParaRPr lang="en-US"/>
          </a:p>
        </p:txBody>
      </p:sp>
      <p:sp>
        <p:nvSpPr>
          <p:cNvPr id="4" name="3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n-US"/>
          </a:p>
        </p:txBody>
      </p:sp>
      <p:sp>
        <p:nvSpPr>
          <p:cNvPr id="6" name="5 Marcador de pie de página"/>
          <p:cNvSpPr>
            <a:spLocks noGrp="1"/>
          </p:cNvSpPr>
          <p:nvPr>
            <p:ph type="ftr" sz="quarter" idx="11"/>
          </p:nvPr>
        </p:nvSpPr>
        <p:spPr/>
        <p:txBody>
          <a:bodyPr/>
          <a:lstStyle>
            <a:extLst/>
          </a:lstStyle>
          <a:p>
            <a:pPr>
              <a:defRPr/>
            </a:pPr>
            <a:endParaRPr lang="en-US"/>
          </a:p>
        </p:txBody>
      </p:sp>
      <p:sp>
        <p:nvSpPr>
          <p:cNvPr id="7" name="6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n-US"/>
          </a:p>
        </p:txBody>
      </p:sp>
      <p:sp>
        <p:nvSpPr>
          <p:cNvPr id="6" name="5 Marcador de pie de página"/>
          <p:cNvSpPr>
            <a:spLocks noGrp="1"/>
          </p:cNvSpPr>
          <p:nvPr>
            <p:ph type="ftr" sz="quarter" idx="11"/>
          </p:nvPr>
        </p:nvSpPr>
        <p:spPr/>
        <p:txBody>
          <a:bodyPr/>
          <a:lstStyle>
            <a:extLst/>
          </a:lstStyle>
          <a:p>
            <a:pPr>
              <a:defRPr/>
            </a:pPr>
            <a:endParaRPr lang="en-US"/>
          </a:p>
        </p:txBody>
      </p:sp>
      <p:sp>
        <p:nvSpPr>
          <p:cNvPr id="7" name="6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n-US"/>
          </a:p>
        </p:txBody>
      </p:sp>
      <p:sp>
        <p:nvSpPr>
          <p:cNvPr id="5" name="4 Marcador de pie de página"/>
          <p:cNvSpPr>
            <a:spLocks noGrp="1"/>
          </p:cNvSpPr>
          <p:nvPr>
            <p:ph type="ftr" sz="quarter" idx="11"/>
          </p:nvPr>
        </p:nvSpPr>
        <p:spPr/>
        <p:txBody>
          <a:bodyPr/>
          <a:lstStyle>
            <a:extLst/>
          </a:lstStyle>
          <a:p>
            <a:pPr>
              <a:defRPr/>
            </a:pPr>
            <a:endParaRPr lang="en-US"/>
          </a:p>
        </p:txBody>
      </p:sp>
      <p:sp>
        <p:nvSpPr>
          <p:cNvPr id="6" name="5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n-US"/>
          </a:p>
        </p:txBody>
      </p:sp>
      <p:sp>
        <p:nvSpPr>
          <p:cNvPr id="5" name="4 Marcador de pie de página"/>
          <p:cNvSpPr>
            <a:spLocks noGrp="1"/>
          </p:cNvSpPr>
          <p:nvPr>
            <p:ph type="ftr" sz="quarter" idx="11"/>
          </p:nvPr>
        </p:nvSpPr>
        <p:spPr/>
        <p:txBody>
          <a:bodyPr/>
          <a:lstStyle>
            <a:extLst/>
          </a:lstStyle>
          <a:p>
            <a:pPr>
              <a:defRPr/>
            </a:pPr>
            <a:endParaRPr lang="en-US"/>
          </a:p>
        </p:txBody>
      </p:sp>
      <p:sp>
        <p:nvSpPr>
          <p:cNvPr id="6" name="5 Marcador de número de diapositiva"/>
          <p:cNvSpPr>
            <a:spLocks noGrp="1"/>
          </p:cNvSpPr>
          <p:nvPr>
            <p:ph type="sldNum" sz="quarter" idx="12"/>
          </p:nvPr>
        </p:nvSpPr>
        <p:spPr/>
        <p:txBody>
          <a:bodyPr/>
          <a:lstStyle>
            <a:extLst/>
          </a:lstStyle>
          <a:p>
            <a:pPr>
              <a:defRPr/>
            </a:pPr>
            <a:fld id="{FAFEBF73-1B96-4C4A-ADA3-88E45DD1ACC2}" type="slidenum">
              <a:rPr lang="en-US" smtClean="0"/>
              <a:pPr>
                <a:defRPr/>
              </a:pPr>
              <a:t>‹Nº›</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85800" y="1981200"/>
            <a:ext cx="3810000" cy="4114800"/>
          </a:xfrm>
        </p:spPr>
        <p:txBody>
          <a:bodyPr/>
          <a:lstStyle/>
          <a:p>
            <a:pPr lvl="0"/>
            <a:endParaRPr lang="es-ES"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vl1pPr>
          </a:lstStyle>
          <a:p>
            <a:pPr>
              <a:defRPr/>
            </a:pPr>
            <a:fld id="{94B9D79D-0F52-49A6-9368-AF7D486C0572}" type="slidenum">
              <a:rPr lang="es-ES_tradnl"/>
              <a:pPr>
                <a:defRPr/>
              </a:pPr>
              <a:t>‹Nº›</a:t>
            </a:fld>
            <a:endParaRPr lang="es-ES_tradnl"/>
          </a:p>
        </p:txBody>
      </p:sp>
    </p:spTree>
    <p:extLst>
      <p:ext uri="{BB962C8B-B14F-4D97-AF65-F5344CB8AC3E}">
        <p14:creationId xmlns="" xmlns:p14="http://schemas.microsoft.com/office/powerpoint/2010/main" val="16266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3"/>
          <p:cNvSpPr>
            <a:spLocks noGrp="1"/>
          </p:cNvSpPr>
          <p:nvPr>
            <p:ph type="dt" sz="half" idx="10"/>
          </p:nvPr>
        </p:nvSpPr>
        <p:spPr/>
        <p:txBody>
          <a:bodyPr/>
          <a:lstStyle>
            <a:lvl1pPr>
              <a:defRPr/>
            </a:lvl1pPr>
          </a:lstStyle>
          <a:p>
            <a:pPr>
              <a:defRPr/>
            </a:pPr>
            <a:fld id="{9ECB6E2E-E867-480A-81AE-960861171F11}" type="datetimeFigureOut">
              <a:rPr lang="es-ES"/>
              <a:pPr>
                <a:defRPr/>
              </a:pPr>
              <a:t>26/04/2025</a:t>
            </a:fld>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098B8689-A9FF-40BC-B1D4-1A8692EEF67D}" type="slidenum">
              <a:rPr lang="es-ES"/>
              <a:pPr>
                <a:defRPr/>
              </a:pPr>
              <a:t>‹Nº›</a:t>
            </a:fld>
            <a:endParaRPr lang="es-ES"/>
          </a:p>
        </p:txBody>
      </p:sp>
    </p:spTree>
    <p:extLst>
      <p:ext uri="{BB962C8B-B14F-4D97-AF65-F5344CB8AC3E}">
        <p14:creationId xmlns="" xmlns:p14="http://schemas.microsoft.com/office/powerpoint/2010/main" val="385241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3"/>
          <p:cNvSpPr>
            <a:spLocks noGrp="1"/>
          </p:cNvSpPr>
          <p:nvPr>
            <p:ph type="dt" sz="half" idx="10"/>
          </p:nvPr>
        </p:nvSpPr>
        <p:spPr/>
        <p:txBody>
          <a:bodyPr/>
          <a:lstStyle>
            <a:lvl1pPr>
              <a:defRPr/>
            </a:lvl1pPr>
          </a:lstStyle>
          <a:p>
            <a:pPr>
              <a:defRPr/>
            </a:pPr>
            <a:fld id="{87B55DC7-DB58-410F-8DD6-36F8C88355BA}" type="datetimeFigureOut">
              <a:rPr lang="es-ES"/>
              <a:pPr>
                <a:defRPr/>
              </a:pPr>
              <a:t>26/04/2025</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494D5A96-C601-49D6-BB58-F422EAF6EA4B}" type="slidenum">
              <a:rPr lang="es-ES"/>
              <a:pPr>
                <a:defRPr/>
              </a:pPr>
              <a:t>‹Nº›</a:t>
            </a:fld>
            <a:endParaRPr lang="es-ES"/>
          </a:p>
        </p:txBody>
      </p:sp>
    </p:spTree>
    <p:extLst>
      <p:ext uri="{BB962C8B-B14F-4D97-AF65-F5344CB8AC3E}">
        <p14:creationId xmlns="" xmlns:p14="http://schemas.microsoft.com/office/powerpoint/2010/main" val="289348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4DAB97-FEF0-46A5-8B9F-84197AC35C69}" type="datetimeFigureOut">
              <a:rPr lang="es-ES"/>
              <a:pPr>
                <a:defRPr/>
              </a:pPr>
              <a:t>26/04/2025</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7B406C64-2FCE-4011-9965-5A4027D20BC8}" type="slidenum">
              <a:rPr lang="es-ES"/>
              <a:pPr>
                <a:defRPr/>
              </a:pPr>
              <a:t>‹Nº›</a:t>
            </a:fld>
            <a:endParaRPr lang="es-ES"/>
          </a:p>
        </p:txBody>
      </p:sp>
    </p:spTree>
    <p:extLst>
      <p:ext uri="{BB962C8B-B14F-4D97-AF65-F5344CB8AC3E}">
        <p14:creationId xmlns="" xmlns:p14="http://schemas.microsoft.com/office/powerpoint/2010/main" val="171867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8797CF-91D9-45C0-979C-6E3385CF37B0}" type="datetimeFigureOut">
              <a:rPr lang="es-ES"/>
              <a:pPr>
                <a:defRPr/>
              </a:pPr>
              <a:t>26/04/2025</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4ADFD37C-97E6-49D2-A3AD-6F214A76624F}" type="slidenum">
              <a:rPr lang="es-ES"/>
              <a:pPr>
                <a:defRPr/>
              </a:pPr>
              <a:t>‹Nº›</a:t>
            </a:fld>
            <a:endParaRPr lang="es-ES"/>
          </a:p>
        </p:txBody>
      </p:sp>
    </p:spTree>
    <p:extLst>
      <p:ext uri="{BB962C8B-B14F-4D97-AF65-F5344CB8AC3E}">
        <p14:creationId xmlns="" xmlns:p14="http://schemas.microsoft.com/office/powerpoint/2010/main" val="224201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06B2F6-9AD1-422C-AABD-F556D17137A9}" type="datetimeFigureOut">
              <a:rPr lang="es-ES"/>
              <a:pPr>
                <a:defRPr/>
              </a:pPr>
              <a:t>26/04/2025</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2B6199FF-5FAF-4876-A3E7-D2393074F7CD}" type="slidenum">
              <a:rPr lang="es-ES"/>
              <a:pPr>
                <a:defRPr/>
              </a:pPr>
              <a:t>‹Nº›</a:t>
            </a:fld>
            <a:endParaRPr lang="es-ES"/>
          </a:p>
        </p:txBody>
      </p:sp>
    </p:spTree>
    <p:extLst>
      <p:ext uri="{BB962C8B-B14F-4D97-AF65-F5344CB8AC3E}">
        <p14:creationId xmlns="" xmlns:p14="http://schemas.microsoft.com/office/powerpoint/2010/main" val="184359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E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E70390ED-1EE2-4595-AA9C-A9142D342DAF}" type="datetimeFigureOut">
              <a:rPr lang="es-ES"/>
              <a:pPr>
                <a:defRPr/>
              </a:pPr>
              <a:t>26/04/2025</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938F27A9-C37D-4EE4-867A-AF791EBFA56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E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B16D777E-B67B-4FA6-A429-B5B2972E22DF}" type="datetimeFigureOut">
              <a:rPr lang="es-ES"/>
              <a:pPr>
                <a:defRPr/>
              </a:pPr>
              <a:t>26/04/2025</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A42DB360-8E17-4B95-ADFA-7C8DC854C6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 id="21474847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ES_tradnl"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FAFEBF73-1B96-4C4A-ADA3-88E45DD1ACC2}"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 id="214748477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70390ED-1EE2-4595-AA9C-A9142D342DAF}" type="datetimeFigureOut">
              <a:rPr lang="es-ES" smtClean="0"/>
              <a:pPr>
                <a:defRPr/>
              </a:pPr>
              <a:t>26/04/2025</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38F27A9-C37D-4EE4-867A-AF791EBFA56F}"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4806" r:id="rId1"/>
    <p:sldLayoutId id="2147484807" r:id="rId2"/>
    <p:sldLayoutId id="2147484808" r:id="rId3"/>
    <p:sldLayoutId id="2147484809" r:id="rId4"/>
    <p:sldLayoutId id="2147484810" r:id="rId5"/>
    <p:sldLayoutId id="2147484811" r:id="rId6"/>
    <p:sldLayoutId id="2147484812" r:id="rId7"/>
    <p:sldLayoutId id="2147484813" r:id="rId8"/>
    <p:sldLayoutId id="2147484814" r:id="rId9"/>
    <p:sldLayoutId id="2147484815" r:id="rId10"/>
    <p:sldLayoutId id="2147484816" r:id="rId11"/>
    <p:sldLayoutId id="2147484817"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39.xml"/><Relationship Id="rId6" Type="http://schemas.openxmlformats.org/officeDocument/2006/relationships/image" Target="../media/image6.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39.xml"/><Relationship Id="rId6" Type="http://schemas.openxmlformats.org/officeDocument/2006/relationships/image" Target="../media/image7.pn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Colors" Target="../diagrams/colors7.xml"/><Relationship Id="rId18" Type="http://schemas.microsoft.com/office/2007/relationships/diagramDrawing" Target="../diagrams/drawing6.xml"/><Relationship Id="rId3" Type="http://schemas.openxmlformats.org/officeDocument/2006/relationships/diagramLayout" Target="../diagrams/layout5.xml"/><Relationship Id="rId7" Type="http://schemas.openxmlformats.org/officeDocument/2006/relationships/diagramLayout" Target="../diagrams/layout6.xml"/><Relationship Id="rId12" Type="http://schemas.openxmlformats.org/officeDocument/2006/relationships/diagramQuickStyle" Target="../diagrams/quickStyle7.xml"/><Relationship Id="rId17" Type="http://schemas.microsoft.com/office/2007/relationships/diagramDrawing" Target="../diagrams/drawing5.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36.xml"/><Relationship Id="rId6" Type="http://schemas.openxmlformats.org/officeDocument/2006/relationships/diagramData" Target="../diagrams/data6.xml"/><Relationship Id="rId11" Type="http://schemas.openxmlformats.org/officeDocument/2006/relationships/diagramLayout" Target="../diagrams/layout7.xml"/><Relationship Id="rId5" Type="http://schemas.openxmlformats.org/officeDocument/2006/relationships/diagramColors" Target="../diagrams/colors5.xml"/><Relationship Id="rId10" Type="http://schemas.openxmlformats.org/officeDocument/2006/relationships/diagramData" Target="../diagrams/data7.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914400" y="1066800"/>
            <a:ext cx="7467600" cy="4524315"/>
          </a:xfrm>
          <a:prstGeom prst="rect">
            <a:avLst/>
          </a:prstGeom>
        </p:spPr>
        <p:txBody>
          <a:bodyPr wrap="square">
            <a:spAutoFit/>
          </a:bodyPr>
          <a:lstStyle/>
          <a:p>
            <a:pPr algn="ctr"/>
            <a:r>
              <a:rPr lang="es-ES" sz="9600" dirty="0" smtClean="0"/>
              <a:t>Gestión </a:t>
            </a:r>
          </a:p>
          <a:p>
            <a:pPr algn="ctr"/>
            <a:r>
              <a:rPr lang="es-ES" sz="9600" dirty="0" smtClean="0"/>
              <a:t>de la </a:t>
            </a:r>
          </a:p>
          <a:p>
            <a:pPr algn="ctr"/>
            <a:r>
              <a:rPr lang="es-ES" sz="9600" dirty="0" smtClean="0"/>
              <a:t>Calidad</a:t>
            </a:r>
            <a:endParaRPr lang="es-ES"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457200" y="1676400"/>
          <a:ext cx="4038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3" name="Rectangle 5"/>
          <p:cNvSpPr>
            <a:spLocks noGrp="1" noChangeArrowheads="1"/>
          </p:cNvSpPr>
          <p:nvPr>
            <p:ph sz="half" idx="1"/>
          </p:nvPr>
        </p:nvSpPr>
        <p:spPr>
          <a:xfrm>
            <a:off x="4495800" y="1482725"/>
            <a:ext cx="4343400" cy="4876800"/>
          </a:xfrm>
        </p:spPr>
        <p:txBody>
          <a:bodyPr>
            <a:normAutofit fontScale="92500" lnSpcReduction="10000"/>
          </a:bodyPr>
          <a:lstStyle/>
          <a:p>
            <a:pPr algn="just" eaLnBrk="1" hangingPunct="1">
              <a:buFontTx/>
              <a:buNone/>
            </a:pPr>
            <a:r>
              <a:rPr lang="es-ES" sz="1800" smtClean="0"/>
              <a:t>      Elaboración y  publicación de   un documento formal por parte de un organismo reconocido, generalmente  por consenso que contiene los requisitos que debe cumplir un producto, proceso o servicio. Pueden ser normas de empresa, sectoriales, regionales, nacionales o internacionales. </a:t>
            </a:r>
          </a:p>
          <a:p>
            <a:pPr algn="just" eaLnBrk="1" hangingPunct="1">
              <a:buFontTx/>
              <a:buNone/>
            </a:pPr>
            <a:endParaRPr lang="es-ES" sz="1800" smtClean="0"/>
          </a:p>
          <a:p>
            <a:pPr algn="just" eaLnBrk="1" hangingPunct="1">
              <a:lnSpc>
                <a:spcPct val="90000"/>
              </a:lnSpc>
              <a:buFontTx/>
              <a:buNone/>
            </a:pPr>
            <a:r>
              <a:rPr lang="es-ES" sz="1800" smtClean="0"/>
              <a:t>      Es la ciencia de las mediciones y el</a:t>
            </a:r>
          </a:p>
          <a:p>
            <a:pPr algn="just" eaLnBrk="1" hangingPunct="1">
              <a:lnSpc>
                <a:spcPct val="90000"/>
              </a:lnSpc>
              <a:buFontTx/>
              <a:buNone/>
            </a:pPr>
            <a:r>
              <a:rPr lang="es-ES" sz="1800" smtClean="0"/>
              <a:t>      servicio necesario para garantizar la trazabilidad reconocida a nivel internacional de las mediciones y de la calibración de los instrumentos de medición y se puede dividir en: metrología científica, legal e industrial.</a:t>
            </a:r>
          </a:p>
          <a:p>
            <a:pPr algn="just" eaLnBrk="1" hangingPunct="1">
              <a:lnSpc>
                <a:spcPct val="90000"/>
              </a:lnSpc>
              <a:buFontTx/>
              <a:buNone/>
            </a:pPr>
            <a:r>
              <a:rPr lang="es-ES" sz="1800" smtClean="0"/>
              <a:t> </a:t>
            </a:r>
          </a:p>
        </p:txBody>
      </p:sp>
      <p:pic>
        <p:nvPicPr>
          <p:cNvPr id="30724"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371850" y="4191000"/>
            <a:ext cx="666750" cy="58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Flecha derecha"/>
          <p:cNvSpPr/>
          <p:nvPr/>
        </p:nvSpPr>
        <p:spPr>
          <a:xfrm>
            <a:off x="1476375" y="1524000"/>
            <a:ext cx="3324225" cy="1524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400" dirty="0"/>
              <a:t>NORMALIZACIÓN</a:t>
            </a:r>
          </a:p>
        </p:txBody>
      </p:sp>
      <p:sp>
        <p:nvSpPr>
          <p:cNvPr id="8" name="7 Flecha derecha"/>
          <p:cNvSpPr/>
          <p:nvPr/>
        </p:nvSpPr>
        <p:spPr>
          <a:xfrm>
            <a:off x="1943100" y="4419600"/>
            <a:ext cx="2857500" cy="13716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400" dirty="0"/>
              <a:t>METROLOGÍA</a:t>
            </a:r>
          </a:p>
        </p:txBody>
      </p:sp>
      <p:sp>
        <p:nvSpPr>
          <p:cNvPr id="30727" name="3 Rectángulo"/>
          <p:cNvSpPr>
            <a:spLocks noChangeArrowheads="1"/>
          </p:cNvSpPr>
          <p:nvPr/>
        </p:nvSpPr>
        <p:spPr bwMode="auto">
          <a:xfrm>
            <a:off x="1258888" y="246063"/>
            <a:ext cx="7416800"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s-ES" sz="3200">
                <a:solidFill>
                  <a:srgbClr val="018107"/>
                </a:solidFill>
              </a:rPr>
              <a:t>Elementos o servicios de una infraestructura de Calidad</a:t>
            </a:r>
          </a:p>
        </p:txBody>
      </p:sp>
    </p:spTree>
    <p:extLst>
      <p:ext uri="{BB962C8B-B14F-4D97-AF65-F5344CB8AC3E}">
        <p14:creationId xmlns="" xmlns:p14="http://schemas.microsoft.com/office/powerpoint/2010/main" val="1069549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5" name="Rectangle 5"/>
          <p:cNvSpPr>
            <a:spLocks noGrp="1" noChangeArrowheads="1"/>
          </p:cNvSpPr>
          <p:nvPr>
            <p:ph sz="half" idx="1"/>
          </p:nvPr>
        </p:nvSpPr>
        <p:spPr>
          <a:xfrm>
            <a:off x="4191000" y="1371600"/>
            <a:ext cx="4495800" cy="5257800"/>
          </a:xfrm>
        </p:spPr>
        <p:txBody>
          <a:bodyPr>
            <a:normAutofit lnSpcReduction="10000"/>
          </a:bodyPr>
          <a:lstStyle/>
          <a:p>
            <a:pPr algn="just" eaLnBrk="1" hangingPunct="1">
              <a:lnSpc>
                <a:spcPct val="90000"/>
              </a:lnSpc>
              <a:defRPr/>
            </a:pPr>
            <a:r>
              <a:rPr lang="es-ES" sz="1800" dirty="0" smtClean="0"/>
              <a:t>Es el término genérico que se da a los servicios necesarios para demostrar que un proveedor, producto o servicio cumple con los requisitos contemplados en una norma o reglamento técnico y los siguientes servicios son considerados  en este concepto: Inspección, ensayo, certificación de sistema y certificación de producto.</a:t>
            </a:r>
          </a:p>
          <a:p>
            <a:pPr algn="just" eaLnBrk="1" hangingPunct="1">
              <a:lnSpc>
                <a:spcPct val="90000"/>
              </a:lnSpc>
              <a:buFontTx/>
              <a:buNone/>
              <a:defRPr/>
            </a:pPr>
            <a:endParaRPr lang="es-ES" sz="1600" b="1" dirty="0" smtClean="0"/>
          </a:p>
          <a:p>
            <a:pPr algn="just" eaLnBrk="1" hangingPunct="1">
              <a:lnSpc>
                <a:spcPct val="90000"/>
              </a:lnSpc>
              <a:defRPr/>
            </a:pPr>
            <a:r>
              <a:rPr lang="es-ES" sz="1800" dirty="0" smtClean="0"/>
              <a:t>Es la actividad que concede un testimonio independiente sobre la competencia demostrada de las personas, u organizaciones para prestar servicios  de evaluación de la conformidad a fin de facilitar el reconocimiento internacional de los certificados de conformidad.</a:t>
            </a:r>
          </a:p>
          <a:p>
            <a:pPr marL="0" indent="0" algn="just" eaLnBrk="1" hangingPunct="1">
              <a:lnSpc>
                <a:spcPct val="90000"/>
              </a:lnSpc>
              <a:buFontTx/>
              <a:buNone/>
              <a:defRPr/>
            </a:pPr>
            <a:endParaRPr lang="es-ES" sz="1800" dirty="0" smtClean="0"/>
          </a:p>
          <a:p>
            <a:pPr algn="just" eaLnBrk="1" hangingPunct="1">
              <a:lnSpc>
                <a:spcPct val="90000"/>
              </a:lnSpc>
              <a:buFontTx/>
              <a:buNone/>
              <a:defRPr/>
            </a:pPr>
            <a:r>
              <a:rPr lang="es-ES" sz="1800" dirty="0" smtClean="0"/>
              <a:t>  </a:t>
            </a:r>
          </a:p>
        </p:txBody>
      </p:sp>
      <p:pic>
        <p:nvPicPr>
          <p:cNvPr id="31748"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6063" y="4605338"/>
            <a:ext cx="1079500" cy="1149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Flecha derecha"/>
          <p:cNvSpPr/>
          <p:nvPr/>
        </p:nvSpPr>
        <p:spPr>
          <a:xfrm>
            <a:off x="1325563" y="4522788"/>
            <a:ext cx="3041650" cy="131286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400" dirty="0"/>
              <a:t>ACREDITACIÓN</a:t>
            </a:r>
          </a:p>
        </p:txBody>
      </p:sp>
      <p:sp>
        <p:nvSpPr>
          <p:cNvPr id="4" name="3 Flecha derecha"/>
          <p:cNvSpPr/>
          <p:nvPr/>
        </p:nvSpPr>
        <p:spPr>
          <a:xfrm>
            <a:off x="1195388" y="2057400"/>
            <a:ext cx="3300412" cy="1447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2000" dirty="0"/>
              <a:t>EVALUACIÓN DE LA CONFORMIDAD</a:t>
            </a:r>
          </a:p>
        </p:txBody>
      </p:sp>
      <p:pic>
        <p:nvPicPr>
          <p:cNvPr id="31751" name="Picture 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3238" y="1795463"/>
            <a:ext cx="102235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752" name="Picture 1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73117">
            <a:off x="525463" y="2825750"/>
            <a:ext cx="963612" cy="931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02114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Subtítulo"/>
          <p:cNvSpPr>
            <a:spLocks noGrp="1"/>
          </p:cNvSpPr>
          <p:nvPr>
            <p:ph type="subTitle" idx="1"/>
          </p:nvPr>
        </p:nvSpPr>
        <p:spPr>
          <a:xfrm>
            <a:off x="152400" y="763588"/>
            <a:ext cx="8686800" cy="5942012"/>
          </a:xfrm>
        </p:spPr>
        <p:txBody>
          <a:bodyPr/>
          <a:lstStyle/>
          <a:p>
            <a:pPr algn="just"/>
            <a:endParaRPr lang="es-ES" sz="2400" smtClean="0"/>
          </a:p>
          <a:p>
            <a:pPr algn="just"/>
            <a:endParaRPr lang="es-ES" sz="2400" smtClean="0"/>
          </a:p>
          <a:p>
            <a:pPr algn="just"/>
            <a:endParaRPr lang="es-ES" sz="2400" smtClean="0"/>
          </a:p>
          <a:p>
            <a:pPr algn="just"/>
            <a:endParaRPr lang="es-ES" sz="2400" smtClean="0"/>
          </a:p>
          <a:p>
            <a:pPr algn="just"/>
            <a:endParaRPr lang="es-ES" sz="2400" smtClean="0"/>
          </a:p>
          <a:p>
            <a:pPr algn="just"/>
            <a:endParaRPr lang="es-ES" sz="2400" smtClean="0"/>
          </a:p>
          <a:p>
            <a:pPr algn="just"/>
            <a:endParaRPr lang="es-ES" sz="2400" smtClean="0"/>
          </a:p>
          <a:p>
            <a:pPr algn="just"/>
            <a:endParaRPr lang="es-ES" sz="2400" smtClean="0"/>
          </a:p>
          <a:p>
            <a:pPr algn="just"/>
            <a:endParaRPr lang="es-ES" sz="2400" smtClean="0"/>
          </a:p>
        </p:txBody>
      </p:sp>
      <p:sp>
        <p:nvSpPr>
          <p:cNvPr id="32771" name="4 Rectángulo"/>
          <p:cNvSpPr>
            <a:spLocks noChangeArrowheads="1"/>
          </p:cNvSpPr>
          <p:nvPr/>
        </p:nvSpPr>
        <p:spPr bwMode="auto">
          <a:xfrm>
            <a:off x="1066800" y="228600"/>
            <a:ext cx="7239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es-ES" sz="3200">
                <a:solidFill>
                  <a:srgbClr val="018107"/>
                </a:solidFill>
              </a:rPr>
              <a:t> La Infraestructura de la Calidad</a:t>
            </a:r>
          </a:p>
        </p:txBody>
      </p:sp>
      <p:graphicFrame>
        <p:nvGraphicFramePr>
          <p:cNvPr id="10" name="9 Diagrama"/>
          <p:cNvGraphicFramePr/>
          <p:nvPr/>
        </p:nvGraphicFramePr>
        <p:xfrm>
          <a:off x="1118318" y="790728"/>
          <a:ext cx="7935239" cy="2605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nvGraphicFramePr>
        <p:xfrm>
          <a:off x="1905000" y="2362200"/>
          <a:ext cx="7086600" cy="2514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11 Diagrama"/>
          <p:cNvGraphicFramePr/>
          <p:nvPr/>
        </p:nvGraphicFramePr>
        <p:xfrm>
          <a:off x="2786848" y="4114800"/>
          <a:ext cx="5126961" cy="2286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 xmlns:p14="http://schemas.microsoft.com/office/powerpoint/2010/main" val="2583036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47625" y="794601"/>
          <a:ext cx="8610600" cy="5487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5" name="Rectángulo 6"/>
          <p:cNvSpPr>
            <a:spLocks noChangeArrowheads="1"/>
          </p:cNvSpPr>
          <p:nvPr/>
        </p:nvSpPr>
        <p:spPr bwMode="auto">
          <a:xfrm>
            <a:off x="587477" y="152399"/>
            <a:ext cx="7772400" cy="830263"/>
          </a:xfrm>
          <a:prstGeom prst="rect">
            <a:avLst/>
          </a:prstGeom>
          <a:solidFill>
            <a:schemeClr val="bg1"/>
          </a:solidFill>
          <a:ln w="9525">
            <a:solidFill>
              <a:schemeClr val="bg1"/>
            </a:solidFill>
            <a:miter lim="800000"/>
            <a:headEnd/>
            <a:tailEnd/>
          </a:ln>
        </p:spPr>
        <p:txBody>
          <a:bodyPr wrap="square">
            <a:spAutoFit/>
          </a:bodyPr>
          <a:lstStyle/>
          <a:p>
            <a:pPr algn="ctr"/>
            <a:r>
              <a:rPr lang="es-ES" sz="2400" dirty="0">
                <a:solidFill>
                  <a:srgbClr val="018107"/>
                </a:solidFill>
              </a:rPr>
              <a:t>Enfoque de la Normalización desde la integralidad y la sostenibilidad.</a:t>
            </a:r>
          </a:p>
        </p:txBody>
      </p:sp>
      <p:sp>
        <p:nvSpPr>
          <p:cNvPr id="3" name="2 CuadroTexto"/>
          <p:cNvSpPr txBox="1"/>
          <p:nvPr/>
        </p:nvSpPr>
        <p:spPr>
          <a:xfrm>
            <a:off x="1219200" y="4005263"/>
            <a:ext cx="3124200" cy="2246769"/>
          </a:xfrm>
          <a:prstGeom prst="rect">
            <a:avLst/>
          </a:prstGeom>
          <a:noFill/>
        </p:spPr>
        <p:txBody>
          <a:bodyPr wrap="square">
            <a:spAutoFit/>
          </a:bodyPr>
          <a:lstStyle/>
          <a:p>
            <a:pPr marL="285750" indent="-285750">
              <a:buFont typeface="Arial" pitchFamily="34" charset="0"/>
              <a:buChar char="•"/>
              <a:defRPr/>
            </a:pPr>
            <a:r>
              <a:rPr lang="es-ES" sz="2000" b="0" dirty="0">
                <a:latin typeface="+mn-lt"/>
              </a:rPr>
              <a:t>Seguridad ecológica.</a:t>
            </a:r>
          </a:p>
          <a:p>
            <a:pPr marL="285750" indent="-285750">
              <a:buFont typeface="Arial" pitchFamily="34" charset="0"/>
              <a:buChar char="•"/>
              <a:defRPr/>
            </a:pPr>
            <a:r>
              <a:rPr lang="es-ES" sz="2000" b="0" dirty="0">
                <a:latin typeface="+mn-lt"/>
              </a:rPr>
              <a:t>Dirección ambiental. </a:t>
            </a:r>
          </a:p>
          <a:p>
            <a:pPr marL="285750" indent="-285750">
              <a:buFont typeface="Arial" pitchFamily="34" charset="0"/>
              <a:buChar char="•"/>
              <a:defRPr/>
            </a:pPr>
            <a:r>
              <a:rPr lang="es-ES" sz="2000" b="0" dirty="0">
                <a:latin typeface="+mn-lt"/>
              </a:rPr>
              <a:t>Eficiencia Energética.</a:t>
            </a:r>
          </a:p>
          <a:p>
            <a:pPr marL="285750" indent="-285750">
              <a:buFont typeface="Arial" pitchFamily="34" charset="0"/>
              <a:buChar char="•"/>
              <a:defRPr/>
            </a:pPr>
            <a:r>
              <a:rPr lang="es-ES" sz="2000" b="0" dirty="0">
                <a:latin typeface="+mn-lt"/>
              </a:rPr>
              <a:t>Huella  de carbono.</a:t>
            </a:r>
          </a:p>
          <a:p>
            <a:pPr marL="285750" indent="-285750">
              <a:buFont typeface="Arial" pitchFamily="34" charset="0"/>
              <a:buChar char="•"/>
              <a:defRPr/>
            </a:pPr>
            <a:r>
              <a:rPr lang="es-ES" sz="2000" b="0" dirty="0">
                <a:latin typeface="+mn-lt"/>
              </a:rPr>
              <a:t>Aire, Suelo y Calidad del agua. </a:t>
            </a:r>
            <a:endParaRPr lang="es-ES" sz="2000" b="0" dirty="0">
              <a:latin typeface="Arial" charset="0"/>
            </a:endParaRPr>
          </a:p>
        </p:txBody>
      </p:sp>
      <p:sp>
        <p:nvSpPr>
          <p:cNvPr id="4" name="3 CuadroTexto"/>
          <p:cNvSpPr txBox="1"/>
          <p:nvPr/>
        </p:nvSpPr>
        <p:spPr>
          <a:xfrm>
            <a:off x="4762500" y="4076700"/>
            <a:ext cx="3009900" cy="1938338"/>
          </a:xfrm>
          <a:prstGeom prst="rect">
            <a:avLst/>
          </a:prstGeom>
          <a:noFill/>
        </p:spPr>
        <p:txBody>
          <a:bodyPr wrap="square">
            <a:spAutoFit/>
          </a:bodyPr>
          <a:lstStyle/>
          <a:p>
            <a:pPr marL="285750" indent="-285750">
              <a:buFont typeface="Arial" pitchFamily="34" charset="0"/>
              <a:buChar char="•"/>
              <a:defRPr/>
            </a:pPr>
            <a:r>
              <a:rPr lang="es-ES" sz="2000" b="0" dirty="0">
                <a:latin typeface="+mn-lt"/>
              </a:rPr>
              <a:t>Protección a los consumidores.</a:t>
            </a:r>
          </a:p>
          <a:p>
            <a:pPr marL="285750" indent="-285750">
              <a:buFont typeface="Arial" pitchFamily="34" charset="0"/>
              <a:buChar char="•"/>
              <a:defRPr/>
            </a:pPr>
            <a:r>
              <a:rPr lang="es-ES" sz="2000" b="0" dirty="0">
                <a:latin typeface="+mn-lt"/>
              </a:rPr>
              <a:t>Productos seguros.</a:t>
            </a:r>
          </a:p>
          <a:p>
            <a:pPr marL="285750" indent="-285750">
              <a:buFont typeface="Arial" pitchFamily="34" charset="0"/>
              <a:buChar char="•"/>
              <a:defRPr/>
            </a:pPr>
            <a:r>
              <a:rPr lang="es-ES" sz="2000" b="0" dirty="0">
                <a:latin typeface="+mn-lt"/>
              </a:rPr>
              <a:t>Servicios de salud.</a:t>
            </a:r>
          </a:p>
          <a:p>
            <a:pPr marL="285750" indent="-285750">
              <a:buFont typeface="Arial" pitchFamily="34" charset="0"/>
              <a:buChar char="•"/>
              <a:defRPr/>
            </a:pPr>
            <a:r>
              <a:rPr lang="es-ES" sz="2000" b="0" dirty="0">
                <a:latin typeface="+mn-lt"/>
              </a:rPr>
              <a:t>Accesibilidad.</a:t>
            </a:r>
          </a:p>
          <a:p>
            <a:pPr marL="285750" indent="-285750">
              <a:buFont typeface="Arial" pitchFamily="34" charset="0"/>
              <a:buChar char="•"/>
              <a:defRPr/>
            </a:pPr>
            <a:endParaRPr lang="es-ES" sz="2000" b="0" dirty="0">
              <a:latin typeface="+mn-lt"/>
            </a:endParaRPr>
          </a:p>
        </p:txBody>
      </p:sp>
      <p:sp>
        <p:nvSpPr>
          <p:cNvPr id="5" name="4 Rectángulo"/>
          <p:cNvSpPr/>
          <p:nvPr/>
        </p:nvSpPr>
        <p:spPr>
          <a:xfrm>
            <a:off x="381000" y="2971800"/>
            <a:ext cx="2438400" cy="830997"/>
          </a:xfrm>
          <a:prstGeom prst="rect">
            <a:avLst/>
          </a:prstGeom>
          <a:noFill/>
        </p:spPr>
        <p:txBody>
          <a:bodyPr>
            <a:spAutoFit/>
          </a:bodyPr>
          <a:lstStyle/>
          <a:p>
            <a:pPr algn="ctr">
              <a:defRPr/>
            </a:pPr>
            <a:r>
              <a:rPr lang="es-ES" sz="2400" spc="300" dirty="0">
                <a:ln w="11430" cmpd="sng">
                  <a:solidFill>
                    <a:schemeClr val="accent1">
                      <a:tint val="10000"/>
                    </a:schemeClr>
                  </a:solidFill>
                  <a:prstDash val="solid"/>
                  <a:miter lim="800000"/>
                </a:ln>
                <a:solidFill>
                  <a:srgbClr val="006600"/>
                </a:solidFill>
                <a:effectLst>
                  <a:glow rad="45500">
                    <a:schemeClr val="accent1">
                      <a:satMod val="220000"/>
                      <a:alpha val="35000"/>
                    </a:schemeClr>
                  </a:glow>
                </a:effectLst>
                <a:latin typeface="Arial" charset="0"/>
              </a:rPr>
              <a:t>Integridad </a:t>
            </a:r>
          </a:p>
          <a:p>
            <a:pPr algn="ctr">
              <a:defRPr/>
            </a:pPr>
            <a:r>
              <a:rPr lang="es-ES" sz="2400" spc="300" dirty="0">
                <a:ln w="11430" cmpd="sng">
                  <a:solidFill>
                    <a:schemeClr val="accent1">
                      <a:tint val="10000"/>
                    </a:schemeClr>
                  </a:solidFill>
                  <a:prstDash val="solid"/>
                  <a:miter lim="800000"/>
                </a:ln>
                <a:solidFill>
                  <a:srgbClr val="006600"/>
                </a:solidFill>
                <a:effectLst>
                  <a:glow rad="45500">
                    <a:schemeClr val="accent1">
                      <a:satMod val="220000"/>
                      <a:alpha val="35000"/>
                    </a:schemeClr>
                  </a:glow>
                </a:effectLst>
                <a:latin typeface="Arial" charset="0"/>
              </a:rPr>
              <a:t>Ambiental </a:t>
            </a:r>
          </a:p>
        </p:txBody>
      </p:sp>
      <p:sp>
        <p:nvSpPr>
          <p:cNvPr id="11" name="10 Rectángulo"/>
          <p:cNvSpPr/>
          <p:nvPr/>
        </p:nvSpPr>
        <p:spPr>
          <a:xfrm>
            <a:off x="6219825" y="2971800"/>
            <a:ext cx="2438400" cy="830997"/>
          </a:xfrm>
          <a:prstGeom prst="rect">
            <a:avLst/>
          </a:prstGeom>
          <a:noFill/>
        </p:spPr>
        <p:txBody>
          <a:bodyPr>
            <a:spAutoFit/>
          </a:bodyPr>
          <a:lstStyle/>
          <a:p>
            <a:pPr algn="ctr">
              <a:defRPr/>
            </a:pPr>
            <a:r>
              <a:rPr lang="es-ES" sz="2400" spc="300" dirty="0">
                <a:ln w="11430" cmpd="sng">
                  <a:solidFill>
                    <a:schemeClr val="accent1">
                      <a:tint val="10000"/>
                    </a:schemeClr>
                  </a:solidFill>
                  <a:prstDash val="solid"/>
                  <a:miter lim="800000"/>
                </a:ln>
                <a:solidFill>
                  <a:srgbClr val="9A7500"/>
                </a:solidFill>
                <a:effectLst>
                  <a:glow rad="45500">
                    <a:schemeClr val="accent1">
                      <a:satMod val="220000"/>
                      <a:alpha val="35000"/>
                    </a:schemeClr>
                  </a:glow>
                </a:effectLst>
                <a:latin typeface="Arial" charset="0"/>
              </a:rPr>
              <a:t>Progreso </a:t>
            </a:r>
          </a:p>
          <a:p>
            <a:pPr algn="ctr">
              <a:defRPr/>
            </a:pPr>
            <a:r>
              <a:rPr lang="es-ES" sz="2400" spc="300" dirty="0">
                <a:ln w="11430" cmpd="sng">
                  <a:solidFill>
                    <a:schemeClr val="accent1">
                      <a:tint val="10000"/>
                    </a:schemeClr>
                  </a:solidFill>
                  <a:prstDash val="solid"/>
                  <a:miter lim="800000"/>
                </a:ln>
                <a:solidFill>
                  <a:srgbClr val="9A7500"/>
                </a:solidFill>
                <a:effectLst>
                  <a:glow rad="45500">
                    <a:schemeClr val="accent1">
                      <a:satMod val="220000"/>
                      <a:alpha val="35000"/>
                    </a:schemeClr>
                  </a:glow>
                </a:effectLst>
                <a:latin typeface="Arial" charset="0"/>
              </a:rPr>
              <a:t>Social</a:t>
            </a:r>
          </a:p>
        </p:txBody>
      </p:sp>
      <p:sp>
        <p:nvSpPr>
          <p:cNvPr id="13" name="12 Rectángulo"/>
          <p:cNvSpPr/>
          <p:nvPr/>
        </p:nvSpPr>
        <p:spPr>
          <a:xfrm>
            <a:off x="5943600" y="1600200"/>
            <a:ext cx="2438400" cy="830997"/>
          </a:xfrm>
          <a:prstGeom prst="rect">
            <a:avLst/>
          </a:prstGeom>
          <a:noFill/>
        </p:spPr>
        <p:txBody>
          <a:bodyPr>
            <a:spAutoFit/>
          </a:bodyPr>
          <a:lstStyle/>
          <a:p>
            <a:pPr algn="ctr">
              <a:defRPr/>
            </a:pPr>
            <a:r>
              <a:rPr lang="es-ES" sz="2400"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latin typeface="Arial" charset="0"/>
              </a:rPr>
              <a:t>Crecimiento Económico </a:t>
            </a:r>
          </a:p>
        </p:txBody>
      </p:sp>
    </p:spTree>
    <p:extLst>
      <p:ext uri="{BB962C8B-B14F-4D97-AF65-F5344CB8AC3E}">
        <p14:creationId xmlns="" xmlns:p14="http://schemas.microsoft.com/office/powerpoint/2010/main" val="2263294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06401456-9951-4AF2-80AB-E66E41F8BFAB}" type="slidenum">
              <a:rPr lang="en-US" smtClean="0"/>
              <a:pPr>
                <a:defRPr/>
              </a:pPr>
              <a:t>14</a:t>
            </a:fld>
            <a:endParaRPr lang="en-US"/>
          </a:p>
        </p:txBody>
      </p:sp>
      <p:pic>
        <p:nvPicPr>
          <p:cNvPr id="9219" name="5 Imagen" descr="iso(rojo).gi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735013"/>
            <a:ext cx="95091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1339850" y="688975"/>
            <a:ext cx="7696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r>
              <a:rPr lang="es-ES" sz="1800">
                <a:cs typeface="Arial" pitchFamily="34" charset="0"/>
              </a:rPr>
              <a:t>Cuba ingresó a la ISO en 1962 y actualmente tiene la condición de “Miembro P” (Participante) en 2 de sus Comités de Política y en 34 de sus órganos técnicos, así como “Miembro O” (Observador) en 170 de sus órganos técnicos.</a:t>
            </a:r>
          </a:p>
        </p:txBody>
      </p:sp>
      <p:pic>
        <p:nvPicPr>
          <p:cNvPr id="9221" name="4 Imagen" descr="COPANT.GI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 y="1731963"/>
            <a:ext cx="1133475"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2" name="6 Imagen" descr="IEC.gi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 y="3068638"/>
            <a:ext cx="84455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3" name="Rectangle 8"/>
          <p:cNvSpPr>
            <a:spLocks noChangeArrowheads="1"/>
          </p:cNvSpPr>
          <p:nvPr/>
        </p:nvSpPr>
        <p:spPr bwMode="auto">
          <a:xfrm>
            <a:off x="1458913" y="3041650"/>
            <a:ext cx="75819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r>
              <a:rPr lang="es-ES" sz="1800">
                <a:cs typeface="Arial" pitchFamily="34" charset="0"/>
              </a:rPr>
              <a:t>Cuba es Miembro Asociado de la Comisión Electrotécnica Internacional (IEC) desde 2008.</a:t>
            </a:r>
          </a:p>
        </p:txBody>
      </p:sp>
      <p:pic>
        <p:nvPicPr>
          <p:cNvPr id="9224"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t="5008" b="13080"/>
          <a:stretch>
            <a:fillRect/>
          </a:stretch>
        </p:blipFill>
        <p:spPr bwMode="auto">
          <a:xfrm>
            <a:off x="323850" y="3922713"/>
            <a:ext cx="3014663"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5" name="Rectangle 10"/>
          <p:cNvSpPr>
            <a:spLocks noChangeArrowheads="1"/>
          </p:cNvSpPr>
          <p:nvPr/>
        </p:nvSpPr>
        <p:spPr bwMode="auto">
          <a:xfrm>
            <a:off x="3276600" y="3633788"/>
            <a:ext cx="5840413"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spcBef>
                <a:spcPts val="600"/>
              </a:spcBef>
              <a:spcAft>
                <a:spcPts val="600"/>
              </a:spcAft>
            </a:pPr>
            <a:r>
              <a:rPr lang="es-ES" sz="1800">
                <a:cs typeface="Arial" pitchFamily="34" charset="0"/>
              </a:rPr>
              <a:t>La ONN es el Punto de Contacto de la Comisión del Codex Alimentarius y preside el Comité Nacional del Codex, garantizando el flujo informativo del sector de las normas y reglamentos alimentarios y el cumplimiento de los adoptados.</a:t>
            </a:r>
          </a:p>
        </p:txBody>
      </p:sp>
      <p:pic>
        <p:nvPicPr>
          <p:cNvPr id="9226" name="11 Imagen"/>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52425" y="4786313"/>
            <a:ext cx="1008063" cy="80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7" name="12 Rectángulo"/>
          <p:cNvSpPr>
            <a:spLocks noChangeArrowheads="1"/>
          </p:cNvSpPr>
          <p:nvPr/>
        </p:nvSpPr>
        <p:spPr bwMode="auto">
          <a:xfrm>
            <a:off x="1317625" y="5073650"/>
            <a:ext cx="77184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s-ES" sz="1800">
                <a:cs typeface="Arial" pitchFamily="34" charset="0"/>
              </a:rPr>
              <a:t>Miembro pleno de Organización Internacional de Metrología Legal  </a:t>
            </a:r>
            <a:endParaRPr lang="es-ES" sz="1800" b="0">
              <a:cs typeface="Arial" pitchFamily="34" charset="0"/>
            </a:endParaRPr>
          </a:p>
        </p:txBody>
      </p:sp>
      <p:pic>
        <p:nvPicPr>
          <p:cNvPr id="9228" name="13 Imagen"/>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19250" y="6167438"/>
            <a:ext cx="1295400" cy="61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9" name="14 Rectángulo"/>
          <p:cNvSpPr>
            <a:spLocks noChangeArrowheads="1"/>
          </p:cNvSpPr>
          <p:nvPr/>
        </p:nvSpPr>
        <p:spPr bwMode="auto">
          <a:xfrm>
            <a:off x="2914650" y="6211888"/>
            <a:ext cx="61436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s-ES" sz="1800">
                <a:cs typeface="Arial" pitchFamily="34" charset="0"/>
              </a:rPr>
              <a:t>Miembro pleno del Grupo Regional de Metrología Europa - Asia</a:t>
            </a:r>
            <a:endParaRPr lang="es-ES" sz="1800" b="0">
              <a:cs typeface="Arial" pitchFamily="34" charset="0"/>
            </a:endParaRPr>
          </a:p>
        </p:txBody>
      </p:sp>
      <p:pic>
        <p:nvPicPr>
          <p:cNvPr id="9230" name="15 Imagen"/>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23850" y="5549900"/>
            <a:ext cx="1092200"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31" name="16 Rectángulo"/>
          <p:cNvSpPr>
            <a:spLocks noChangeArrowheads="1"/>
          </p:cNvSpPr>
          <p:nvPr/>
        </p:nvSpPr>
        <p:spPr bwMode="auto">
          <a:xfrm>
            <a:off x="1301750" y="5467350"/>
            <a:ext cx="76771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s-ES" sz="1800">
                <a:cs typeface="Arial" pitchFamily="34" charset="0"/>
              </a:rPr>
              <a:t>Miembro asociado de la Conferencia  Internacional de Pesas y Medidas  y firmante del Acuerdo de Reconocimiento Mutuo (MRA) </a:t>
            </a:r>
            <a:endParaRPr lang="es-ES" sz="1800" b="0">
              <a:cs typeface="Arial" pitchFamily="34" charset="0"/>
            </a:endParaRPr>
          </a:p>
        </p:txBody>
      </p:sp>
      <p:sp>
        <p:nvSpPr>
          <p:cNvPr id="9232" name="Rectangle 6"/>
          <p:cNvSpPr>
            <a:spLocks noChangeArrowheads="1"/>
          </p:cNvSpPr>
          <p:nvPr/>
        </p:nvSpPr>
        <p:spPr bwMode="auto">
          <a:xfrm>
            <a:off x="1438275" y="1981200"/>
            <a:ext cx="7620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r>
              <a:rPr lang="es-ES" sz="1800">
                <a:cs typeface="Arial" pitchFamily="34" charset="0"/>
              </a:rPr>
              <a:t>Cuba es miembro de COPANT desde 1989. Preside en la región el CT 142 – Metrología. NC ha adoptado todas las normas COPANT de los 12 CT y es actual miembro de su Consejo Directivo.</a:t>
            </a:r>
          </a:p>
        </p:txBody>
      </p:sp>
      <p:sp>
        <p:nvSpPr>
          <p:cNvPr id="9233" name="Rectangle 2"/>
          <p:cNvSpPr>
            <a:spLocks noChangeArrowheads="1"/>
          </p:cNvSpPr>
          <p:nvPr/>
        </p:nvSpPr>
        <p:spPr bwMode="auto">
          <a:xfrm>
            <a:off x="1284288" y="227013"/>
            <a:ext cx="7639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r>
              <a:rPr lang="es-ES" sz="2400">
                <a:solidFill>
                  <a:srgbClr val="018107"/>
                </a:solidFill>
              </a:rPr>
              <a:t>Cuba en la Normalización y Metrología Internacional</a:t>
            </a:r>
          </a:p>
        </p:txBody>
      </p:sp>
    </p:spTree>
    <p:extLst>
      <p:ext uri="{BB962C8B-B14F-4D97-AF65-F5344CB8AC3E}">
        <p14:creationId xmlns="" xmlns:p14="http://schemas.microsoft.com/office/powerpoint/2010/main" val="170175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355600"/>
            <a:ext cx="7543800" cy="914400"/>
          </a:xfrm>
        </p:spPr>
        <p:txBody>
          <a:bodyPr/>
          <a:lstStyle/>
          <a:p>
            <a:r>
              <a:rPr lang="es-ES" sz="3600" b="1" dirty="0" smtClean="0">
                <a:solidFill>
                  <a:srgbClr val="018107"/>
                </a:solidFill>
              </a:rPr>
              <a:t>Normalización.</a:t>
            </a:r>
            <a:endParaRPr lang="es-ES_tradnl" sz="3600" b="1" dirty="0" smtClean="0">
              <a:solidFill>
                <a:srgbClr val="018107"/>
              </a:solidFill>
            </a:endParaRPr>
          </a:p>
        </p:txBody>
      </p:sp>
      <p:sp>
        <p:nvSpPr>
          <p:cNvPr id="10243" name="Rectangle 3"/>
          <p:cNvSpPr>
            <a:spLocks noChangeArrowheads="1"/>
          </p:cNvSpPr>
          <p:nvPr/>
        </p:nvSpPr>
        <p:spPr bwMode="auto">
          <a:xfrm>
            <a:off x="1981200" y="558800"/>
            <a:ext cx="5334000" cy="7620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r>
              <a:rPr lang="es-ES"/>
              <a:t>         </a:t>
            </a:r>
          </a:p>
        </p:txBody>
      </p:sp>
      <p:sp>
        <p:nvSpPr>
          <p:cNvPr id="10244" name="Text Box 4"/>
          <p:cNvSpPr txBox="1">
            <a:spLocks noChangeArrowheads="1"/>
          </p:cNvSpPr>
          <p:nvPr/>
        </p:nvSpPr>
        <p:spPr bwMode="auto">
          <a:xfrm>
            <a:off x="357188" y="1581150"/>
            <a:ext cx="8501062"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just"/>
            <a:r>
              <a:rPr lang="es-ES" sz="2400"/>
              <a:t>Proceso de formular y aplicar reglas con el objetivo de ordenar una actividad específica para el beneficio y con la participación de todos los interesados y en particular para la obtención de un </a:t>
            </a:r>
            <a:r>
              <a:rPr lang="es-ES" sz="2400" u="sng"/>
              <a:t>óptimo económico</a:t>
            </a:r>
            <a:r>
              <a:rPr lang="es-ES" sz="2400"/>
              <a:t>, tomando en cuenta las condiciones funcionales y los requerimientos de seguridad </a:t>
            </a:r>
            <a:r>
              <a:rPr lang="es-ES" sz="1800"/>
              <a:t>(Extracto de la ISO / IEC Guía 2/86</a:t>
            </a:r>
            <a:r>
              <a:rPr lang="es-ES" sz="2400"/>
              <a:t>).</a:t>
            </a:r>
          </a:p>
          <a:p>
            <a:pPr algn="just"/>
            <a:endParaRPr lang="es-ES" sz="2400"/>
          </a:p>
          <a:p>
            <a:pPr algn="just"/>
            <a:r>
              <a:rPr lang="es-ES" sz="2400"/>
              <a:t>Actividad dirigida a establecer disposiciones sobre problemas reales o potenciales, destinadas a </a:t>
            </a:r>
            <a:r>
              <a:rPr lang="es-ES" sz="2400" u="sng"/>
              <a:t>un uso común y repetido</a:t>
            </a:r>
            <a:r>
              <a:rPr lang="es-ES" sz="2400"/>
              <a:t> con vistas a obtener el </a:t>
            </a:r>
            <a:r>
              <a:rPr lang="es-ES" sz="2400" u="sng"/>
              <a:t>grado óptimo </a:t>
            </a:r>
            <a:r>
              <a:rPr lang="es-ES" sz="2400"/>
              <a:t>de orden en un contexto dado </a:t>
            </a:r>
            <a:r>
              <a:rPr lang="es-ES" sz="1800"/>
              <a:t>(DECRETO-LEY No. 182 de Normalización y Calidad).</a:t>
            </a:r>
          </a:p>
        </p:txBody>
      </p:sp>
    </p:spTree>
    <p:extLst>
      <p:ext uri="{BB962C8B-B14F-4D97-AF65-F5344CB8AC3E}">
        <p14:creationId xmlns="" xmlns:p14="http://schemas.microsoft.com/office/powerpoint/2010/main" val="174443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3071813" y="428625"/>
            <a:ext cx="3352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a:r>
              <a:rPr lang="es-ES" sz="3600">
                <a:solidFill>
                  <a:srgbClr val="018107"/>
                </a:solidFill>
              </a:rPr>
              <a:t>Norma.</a:t>
            </a:r>
            <a:endParaRPr lang="es-ES_tradnl" sz="3600">
              <a:solidFill>
                <a:srgbClr val="018107"/>
              </a:solidFill>
            </a:endParaRPr>
          </a:p>
        </p:txBody>
      </p:sp>
      <p:sp>
        <p:nvSpPr>
          <p:cNvPr id="11267" name="Text Box 8"/>
          <p:cNvSpPr txBox="1">
            <a:spLocks noChangeArrowheads="1"/>
          </p:cNvSpPr>
          <p:nvPr/>
        </p:nvSpPr>
        <p:spPr bwMode="auto">
          <a:xfrm>
            <a:off x="428625" y="1357313"/>
            <a:ext cx="8572500"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just"/>
            <a:r>
              <a:rPr lang="es-ES" sz="2800"/>
              <a:t> Documento establecido por </a:t>
            </a:r>
            <a:r>
              <a:rPr lang="es-ES" sz="2800" u="sng"/>
              <a:t>consenso</a:t>
            </a:r>
            <a:r>
              <a:rPr lang="es-ES" sz="2800"/>
              <a:t> y aprobado por un </a:t>
            </a:r>
            <a:r>
              <a:rPr lang="es-ES" sz="2800" u="sng"/>
              <a:t>organismo reconocido</a:t>
            </a:r>
            <a:r>
              <a:rPr lang="es-ES" sz="2800"/>
              <a:t>, que ofrece, para </a:t>
            </a:r>
            <a:r>
              <a:rPr lang="es-ES" sz="2800" u="sng"/>
              <a:t>uso común y repetido</a:t>
            </a:r>
            <a:r>
              <a:rPr lang="es-ES" sz="2800"/>
              <a:t> reglas, lineamientos o características de las actividades o sus resultados, destinado al logro de un </a:t>
            </a:r>
            <a:r>
              <a:rPr lang="es-ES" sz="2800" u="sng"/>
              <a:t>grado óptimo de orden </a:t>
            </a:r>
            <a:r>
              <a:rPr lang="es-ES" sz="2800"/>
              <a:t>en un contexto dado.  </a:t>
            </a:r>
          </a:p>
          <a:p>
            <a:pPr algn="just"/>
            <a:endParaRPr lang="es-ES" sz="2800"/>
          </a:p>
          <a:p>
            <a:pPr algn="just"/>
            <a:r>
              <a:rPr lang="es-ES" sz="2800"/>
              <a:t>Deben basarse en resultados consolidados de la </a:t>
            </a:r>
            <a:r>
              <a:rPr lang="es-ES" sz="2800" u="sng"/>
              <a:t>ciencia, la tecnología y la experiencia</a:t>
            </a:r>
            <a:r>
              <a:rPr lang="es-ES" sz="2800"/>
              <a:t>, y están destinadas a la promoción de </a:t>
            </a:r>
            <a:r>
              <a:rPr lang="es-ES" sz="2800" u="sng"/>
              <a:t>beneficios</a:t>
            </a:r>
            <a:r>
              <a:rPr lang="es-ES" sz="2800"/>
              <a:t> para la comunidad.</a:t>
            </a:r>
            <a:endParaRPr lang="es-ES_tradnl" sz="2800"/>
          </a:p>
        </p:txBody>
      </p:sp>
      <p:sp>
        <p:nvSpPr>
          <p:cNvPr id="11268" name="Rectangle 11"/>
          <p:cNvSpPr>
            <a:spLocks noChangeArrowheads="1"/>
          </p:cNvSpPr>
          <p:nvPr/>
        </p:nvSpPr>
        <p:spPr bwMode="auto">
          <a:xfrm>
            <a:off x="3571875" y="428625"/>
            <a:ext cx="2286000" cy="7620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ES"/>
          </a:p>
        </p:txBody>
      </p:sp>
    </p:spTree>
    <p:extLst>
      <p:ext uri="{BB962C8B-B14F-4D97-AF65-F5344CB8AC3E}">
        <p14:creationId xmlns="" xmlns:p14="http://schemas.microsoft.com/office/powerpoint/2010/main" val="1801205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928688" y="571500"/>
            <a:ext cx="7696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nchor="b"/>
          <a:lstStyle/>
          <a:p>
            <a:pPr algn="ctr"/>
            <a:r>
              <a:rPr lang="es-ES_tradnl" sz="4400">
                <a:solidFill>
                  <a:srgbClr val="018107"/>
                </a:solidFill>
              </a:rPr>
              <a:t>LA NORMALIZACIÓN AYUDA A:</a:t>
            </a:r>
          </a:p>
        </p:txBody>
      </p:sp>
      <p:sp>
        <p:nvSpPr>
          <p:cNvPr id="12291" name="Rectangle 4"/>
          <p:cNvSpPr>
            <a:spLocks noChangeArrowheads="1"/>
          </p:cNvSpPr>
          <p:nvPr/>
        </p:nvSpPr>
        <p:spPr bwMode="auto">
          <a:xfrm>
            <a:off x="1143000" y="1828800"/>
            <a:ext cx="3800475"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FontTx/>
              <a:buChar char="•"/>
            </a:pPr>
            <a:r>
              <a:rPr lang="es-ES_tradnl" sz="2000"/>
              <a:t>ESTABLECER  UN DENOMINADOR COMÚN.</a:t>
            </a:r>
          </a:p>
          <a:p>
            <a:pPr marL="342900" indent="-342900">
              <a:spcBef>
                <a:spcPct val="20000"/>
              </a:spcBef>
              <a:buFontTx/>
              <a:buChar char="•"/>
            </a:pPr>
            <a:r>
              <a:rPr lang="es-ES_tradnl" sz="2000"/>
              <a:t>CREA SIMPLICIDAD  Y ARMONIZA DIVERSAS ACTIVIDADES.</a:t>
            </a:r>
          </a:p>
          <a:p>
            <a:pPr marL="342900" indent="-342900">
              <a:spcBef>
                <a:spcPct val="20000"/>
              </a:spcBef>
              <a:buFontTx/>
              <a:buChar char="•"/>
            </a:pPr>
            <a:r>
              <a:rPr lang="es-ES_tradnl" sz="2000"/>
              <a:t>MEDIO DE COMUNICACIÓN  PROVEEDOR-CLIENTE.</a:t>
            </a:r>
          </a:p>
          <a:p>
            <a:pPr marL="342900" indent="-342900">
              <a:spcBef>
                <a:spcPct val="20000"/>
              </a:spcBef>
              <a:buFontTx/>
              <a:buChar char="•"/>
            </a:pPr>
            <a:r>
              <a:rPr lang="es-ES_tradnl" sz="2000"/>
              <a:t>MEJORA DE LA TRANSPARENCIA COMERCIAL.</a:t>
            </a:r>
          </a:p>
        </p:txBody>
      </p:sp>
      <p:graphicFrame>
        <p:nvGraphicFramePr>
          <p:cNvPr id="12292" name="Object 5">
            <a:hlinkClick r:id="" action="ppaction://ole?verb=0"/>
          </p:cNvPr>
          <p:cNvGraphicFramePr>
            <a:graphicFrameLocks/>
          </p:cNvGraphicFramePr>
          <p:nvPr/>
        </p:nvGraphicFramePr>
        <p:xfrm>
          <a:off x="5370513" y="1885950"/>
          <a:ext cx="3213100" cy="4035425"/>
        </p:xfrm>
        <a:graphic>
          <a:graphicData uri="http://schemas.openxmlformats.org/presentationml/2006/ole">
            <p:oleObj spid="_x0000_s1028" name="Microsoft ClipArt Gallery" r:id="rId3" imgW="2751138" imgH="3452813" progId="">
              <p:embed/>
            </p:oleObj>
          </a:graphicData>
        </a:graphic>
      </p:graphicFrame>
    </p:spTree>
    <p:extLst>
      <p:ext uri="{BB962C8B-B14F-4D97-AF65-F5344CB8AC3E}">
        <p14:creationId xmlns="" xmlns:p14="http://schemas.microsoft.com/office/powerpoint/2010/main" val="1965507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6F91952A-7B07-4016-8218-AEBE55A30515}" type="slidenum">
              <a:rPr lang="es-ES_tradnl" smtClean="0"/>
              <a:pPr>
                <a:defRPr/>
              </a:pPr>
              <a:t>18</a:t>
            </a:fld>
            <a:endParaRPr lang="es-ES_tradnl"/>
          </a:p>
        </p:txBody>
      </p:sp>
      <p:pic>
        <p:nvPicPr>
          <p:cNvPr id="13315" name="1 Imagen"/>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550" y="692150"/>
            <a:ext cx="7974013" cy="573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18437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228600"/>
            <a:ext cx="8763000" cy="685800"/>
          </a:xfrm>
        </p:spPr>
        <p:txBody>
          <a:bodyPr>
            <a:normAutofit fontScale="90000"/>
          </a:bodyPr>
          <a:lstStyle/>
          <a:p>
            <a:r>
              <a:rPr lang="es-ES_tradnl" sz="2800" b="1" dirty="0" smtClean="0"/>
              <a:t>CICLO DE TRABAJO DE LA </a:t>
            </a:r>
            <a:r>
              <a:rPr lang="es-ES_tradnl" sz="2800" dirty="0" smtClean="0"/>
              <a:t>N</a:t>
            </a:r>
            <a:r>
              <a:rPr lang="es-ES_tradnl" sz="2800" b="1" dirty="0" smtClean="0"/>
              <a:t>ORMALIZACIÓN.</a:t>
            </a:r>
          </a:p>
        </p:txBody>
      </p:sp>
      <p:sp>
        <p:nvSpPr>
          <p:cNvPr id="14339" name="Text Box 3"/>
          <p:cNvSpPr txBox="1">
            <a:spLocks noChangeArrowheads="1"/>
          </p:cNvSpPr>
          <p:nvPr/>
        </p:nvSpPr>
        <p:spPr bwMode="auto">
          <a:xfrm>
            <a:off x="914400" y="1371600"/>
            <a:ext cx="7620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spcBef>
                <a:spcPct val="50000"/>
              </a:spcBef>
            </a:pPr>
            <a:endParaRPr lang="es-ES"/>
          </a:p>
        </p:txBody>
      </p:sp>
      <p:sp>
        <p:nvSpPr>
          <p:cNvPr id="14340" name="Oval 4"/>
          <p:cNvSpPr>
            <a:spLocks noChangeArrowheads="1"/>
          </p:cNvSpPr>
          <p:nvPr/>
        </p:nvSpPr>
        <p:spPr bwMode="auto">
          <a:xfrm>
            <a:off x="3060700" y="2070100"/>
            <a:ext cx="2641600" cy="2641600"/>
          </a:xfrm>
          <a:prstGeom prst="ellipse">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ES"/>
          </a:p>
        </p:txBody>
      </p:sp>
      <p:sp>
        <p:nvSpPr>
          <p:cNvPr id="14341" name="Rectangle 5"/>
          <p:cNvSpPr>
            <a:spLocks noChangeArrowheads="1"/>
          </p:cNvSpPr>
          <p:nvPr/>
        </p:nvSpPr>
        <p:spPr bwMode="auto">
          <a:xfrm>
            <a:off x="5014913" y="900113"/>
            <a:ext cx="3081337"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Proyecto/especificaciones</a:t>
            </a:r>
          </a:p>
          <a:p>
            <a:pPr defTabSz="762000"/>
            <a:r>
              <a:rPr lang="es-ES_tradnl" sz="1800"/>
              <a:t>y desarrollo del producto.</a:t>
            </a:r>
          </a:p>
        </p:txBody>
      </p:sp>
      <p:sp>
        <p:nvSpPr>
          <p:cNvPr id="14342" name="Rectangle 6"/>
          <p:cNvSpPr>
            <a:spLocks noChangeArrowheads="1"/>
          </p:cNvSpPr>
          <p:nvPr/>
        </p:nvSpPr>
        <p:spPr bwMode="auto">
          <a:xfrm>
            <a:off x="6081713" y="2043113"/>
            <a:ext cx="1581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Suministros.</a:t>
            </a:r>
          </a:p>
        </p:txBody>
      </p:sp>
      <p:sp>
        <p:nvSpPr>
          <p:cNvPr id="14343" name="Rectangle 7"/>
          <p:cNvSpPr>
            <a:spLocks noChangeArrowheads="1"/>
          </p:cNvSpPr>
          <p:nvPr/>
        </p:nvSpPr>
        <p:spPr bwMode="auto">
          <a:xfrm>
            <a:off x="6081713" y="3033713"/>
            <a:ext cx="2824162"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Planificación y </a:t>
            </a:r>
          </a:p>
          <a:p>
            <a:pPr defTabSz="762000"/>
            <a:r>
              <a:rPr lang="es-ES_tradnl" sz="1800"/>
              <a:t>desarrollo del producto.</a:t>
            </a:r>
          </a:p>
        </p:txBody>
      </p:sp>
      <p:sp>
        <p:nvSpPr>
          <p:cNvPr id="14344" name="Rectangle 8"/>
          <p:cNvSpPr>
            <a:spLocks noChangeArrowheads="1"/>
          </p:cNvSpPr>
          <p:nvPr/>
        </p:nvSpPr>
        <p:spPr bwMode="auto">
          <a:xfrm>
            <a:off x="6081713" y="4176713"/>
            <a:ext cx="1644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 Producción. </a:t>
            </a:r>
          </a:p>
        </p:txBody>
      </p:sp>
      <p:sp>
        <p:nvSpPr>
          <p:cNvPr id="14345" name="Rectangle 9"/>
          <p:cNvSpPr>
            <a:spLocks noChangeArrowheads="1"/>
          </p:cNvSpPr>
          <p:nvPr/>
        </p:nvSpPr>
        <p:spPr bwMode="auto">
          <a:xfrm>
            <a:off x="5624513" y="4862513"/>
            <a:ext cx="25034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Inspección y ensayo.</a:t>
            </a:r>
          </a:p>
        </p:txBody>
      </p:sp>
      <p:sp>
        <p:nvSpPr>
          <p:cNvPr id="14346" name="Rectangle 10"/>
          <p:cNvSpPr>
            <a:spLocks noChangeArrowheads="1"/>
          </p:cNvSpPr>
          <p:nvPr/>
        </p:nvSpPr>
        <p:spPr bwMode="auto">
          <a:xfrm>
            <a:off x="4938713" y="5395913"/>
            <a:ext cx="2362200"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Envase, embalaje y </a:t>
            </a:r>
          </a:p>
          <a:p>
            <a:pPr defTabSz="762000"/>
            <a:r>
              <a:rPr lang="es-ES_tradnl" sz="1800"/>
              <a:t>Almacenamiento.</a:t>
            </a:r>
          </a:p>
        </p:txBody>
      </p:sp>
      <p:sp>
        <p:nvSpPr>
          <p:cNvPr id="14347" name="Rectangle 11"/>
          <p:cNvSpPr>
            <a:spLocks noChangeArrowheads="1"/>
          </p:cNvSpPr>
          <p:nvPr/>
        </p:nvSpPr>
        <p:spPr bwMode="auto">
          <a:xfrm>
            <a:off x="519113" y="5395913"/>
            <a:ext cx="256857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Ventas y distribución.</a:t>
            </a:r>
          </a:p>
        </p:txBody>
      </p:sp>
      <p:sp>
        <p:nvSpPr>
          <p:cNvPr id="14348" name="Rectangle 12"/>
          <p:cNvSpPr>
            <a:spLocks noChangeArrowheads="1"/>
          </p:cNvSpPr>
          <p:nvPr/>
        </p:nvSpPr>
        <p:spPr bwMode="auto">
          <a:xfrm>
            <a:off x="747713" y="4100513"/>
            <a:ext cx="1581150"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Instalación y</a:t>
            </a:r>
          </a:p>
          <a:p>
            <a:pPr defTabSz="762000"/>
            <a:r>
              <a:rPr lang="es-ES_tradnl" sz="1800"/>
              <a:t>Operación.</a:t>
            </a:r>
          </a:p>
        </p:txBody>
      </p:sp>
      <p:sp>
        <p:nvSpPr>
          <p:cNvPr id="14349" name="Rectangle 13"/>
          <p:cNvSpPr>
            <a:spLocks noChangeArrowheads="1"/>
          </p:cNvSpPr>
          <p:nvPr/>
        </p:nvSpPr>
        <p:spPr bwMode="auto">
          <a:xfrm>
            <a:off x="290513" y="2728913"/>
            <a:ext cx="2195512"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Asistencia técnica</a:t>
            </a:r>
          </a:p>
          <a:p>
            <a:pPr defTabSz="762000"/>
            <a:r>
              <a:rPr lang="es-ES_tradnl" sz="1800"/>
              <a:t>y mantenimiento.</a:t>
            </a:r>
          </a:p>
        </p:txBody>
      </p:sp>
      <p:sp>
        <p:nvSpPr>
          <p:cNvPr id="14350" name="Rectangle 14"/>
          <p:cNvSpPr>
            <a:spLocks noChangeArrowheads="1"/>
          </p:cNvSpPr>
          <p:nvPr/>
        </p:nvSpPr>
        <p:spPr bwMode="auto">
          <a:xfrm>
            <a:off x="442913" y="1738313"/>
            <a:ext cx="2490787"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Disposición después</a:t>
            </a:r>
          </a:p>
          <a:p>
            <a:pPr defTabSz="762000"/>
            <a:r>
              <a:rPr lang="es-ES_tradnl" sz="1800"/>
              <a:t>del uso.</a:t>
            </a:r>
          </a:p>
        </p:txBody>
      </p:sp>
      <p:sp>
        <p:nvSpPr>
          <p:cNvPr id="14351" name="Rectangle 15"/>
          <p:cNvSpPr>
            <a:spLocks noChangeArrowheads="1"/>
          </p:cNvSpPr>
          <p:nvPr/>
        </p:nvSpPr>
        <p:spPr bwMode="auto">
          <a:xfrm>
            <a:off x="823913" y="747713"/>
            <a:ext cx="3144837"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800"/>
              <a:t>Marketing  e </a:t>
            </a:r>
          </a:p>
          <a:p>
            <a:pPr defTabSz="762000"/>
            <a:r>
              <a:rPr lang="es-ES_tradnl" sz="1800"/>
              <a:t>investigación del mercado.</a:t>
            </a:r>
          </a:p>
        </p:txBody>
      </p:sp>
      <p:sp>
        <p:nvSpPr>
          <p:cNvPr id="14352" name="Line 16"/>
          <p:cNvSpPr>
            <a:spLocks noChangeShapeType="1"/>
          </p:cNvSpPr>
          <p:nvPr/>
        </p:nvSpPr>
        <p:spPr bwMode="auto">
          <a:xfrm>
            <a:off x="3435350" y="1530350"/>
            <a:ext cx="596900" cy="5969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53" name="Line 17"/>
          <p:cNvSpPr>
            <a:spLocks noChangeShapeType="1"/>
          </p:cNvSpPr>
          <p:nvPr/>
        </p:nvSpPr>
        <p:spPr bwMode="auto">
          <a:xfrm flipH="1">
            <a:off x="4870450" y="1682750"/>
            <a:ext cx="622300" cy="4445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54" name="Line 18"/>
          <p:cNvSpPr>
            <a:spLocks noChangeShapeType="1"/>
          </p:cNvSpPr>
          <p:nvPr/>
        </p:nvSpPr>
        <p:spPr bwMode="auto">
          <a:xfrm>
            <a:off x="2520950" y="2216150"/>
            <a:ext cx="749300" cy="4445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55" name="Line 19"/>
          <p:cNvSpPr>
            <a:spLocks noChangeShapeType="1"/>
          </p:cNvSpPr>
          <p:nvPr/>
        </p:nvSpPr>
        <p:spPr bwMode="auto">
          <a:xfrm>
            <a:off x="2292350" y="3505200"/>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56" name="Line 20"/>
          <p:cNvSpPr>
            <a:spLocks noChangeShapeType="1"/>
          </p:cNvSpPr>
          <p:nvPr/>
        </p:nvSpPr>
        <p:spPr bwMode="auto">
          <a:xfrm flipV="1">
            <a:off x="2368550" y="4108450"/>
            <a:ext cx="825500" cy="8509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57" name="Line 21"/>
          <p:cNvSpPr>
            <a:spLocks noChangeShapeType="1"/>
          </p:cNvSpPr>
          <p:nvPr/>
        </p:nvSpPr>
        <p:spPr bwMode="auto">
          <a:xfrm flipH="1">
            <a:off x="3270250" y="4578350"/>
            <a:ext cx="469900" cy="12065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58" name="Line 22"/>
          <p:cNvSpPr>
            <a:spLocks noChangeShapeType="1"/>
          </p:cNvSpPr>
          <p:nvPr/>
        </p:nvSpPr>
        <p:spPr bwMode="auto">
          <a:xfrm>
            <a:off x="4730750" y="4654550"/>
            <a:ext cx="222250" cy="15176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59" name="Line 23"/>
          <p:cNvSpPr>
            <a:spLocks noChangeShapeType="1"/>
          </p:cNvSpPr>
          <p:nvPr/>
        </p:nvSpPr>
        <p:spPr bwMode="auto">
          <a:xfrm>
            <a:off x="5264150" y="4425950"/>
            <a:ext cx="368300" cy="8255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60" name="Line 24"/>
          <p:cNvSpPr>
            <a:spLocks noChangeShapeType="1"/>
          </p:cNvSpPr>
          <p:nvPr/>
        </p:nvSpPr>
        <p:spPr bwMode="auto">
          <a:xfrm>
            <a:off x="5645150" y="3892550"/>
            <a:ext cx="520700" cy="673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61" name="Line 25"/>
          <p:cNvSpPr>
            <a:spLocks noChangeShapeType="1"/>
          </p:cNvSpPr>
          <p:nvPr/>
        </p:nvSpPr>
        <p:spPr bwMode="auto">
          <a:xfrm>
            <a:off x="5721350" y="3352800"/>
            <a:ext cx="4445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62" name="Line 26"/>
          <p:cNvSpPr>
            <a:spLocks noChangeShapeType="1"/>
          </p:cNvSpPr>
          <p:nvPr/>
        </p:nvSpPr>
        <p:spPr bwMode="auto">
          <a:xfrm flipV="1">
            <a:off x="5492750" y="2432050"/>
            <a:ext cx="596900" cy="165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63" name="Line 27"/>
          <p:cNvSpPr>
            <a:spLocks noChangeShapeType="1"/>
          </p:cNvSpPr>
          <p:nvPr/>
        </p:nvSpPr>
        <p:spPr bwMode="auto">
          <a:xfrm>
            <a:off x="4197350" y="4724400"/>
            <a:ext cx="63500" cy="0"/>
          </a:xfrm>
          <a:prstGeom prst="line">
            <a:avLst/>
          </a:prstGeom>
          <a:noFill/>
          <a:ln w="127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64" name="Line 28"/>
          <p:cNvSpPr>
            <a:spLocks noChangeShapeType="1"/>
          </p:cNvSpPr>
          <p:nvPr/>
        </p:nvSpPr>
        <p:spPr bwMode="auto">
          <a:xfrm flipH="1">
            <a:off x="4337050" y="2057400"/>
            <a:ext cx="88900" cy="0"/>
          </a:xfrm>
          <a:prstGeom prst="line">
            <a:avLst/>
          </a:prstGeom>
          <a:noFill/>
          <a:ln w="127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65" name="Line 29"/>
          <p:cNvSpPr>
            <a:spLocks noChangeShapeType="1"/>
          </p:cNvSpPr>
          <p:nvPr/>
        </p:nvSpPr>
        <p:spPr bwMode="auto">
          <a:xfrm flipH="1" flipV="1">
            <a:off x="5099050" y="2279650"/>
            <a:ext cx="241300" cy="165100"/>
          </a:xfrm>
          <a:prstGeom prst="line">
            <a:avLst/>
          </a:prstGeom>
          <a:noFill/>
          <a:ln w="127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66" name="Line 30"/>
          <p:cNvSpPr>
            <a:spLocks noChangeShapeType="1"/>
          </p:cNvSpPr>
          <p:nvPr/>
        </p:nvSpPr>
        <p:spPr bwMode="auto">
          <a:xfrm>
            <a:off x="5568950" y="2749550"/>
            <a:ext cx="139700" cy="2921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
        <p:nvSpPr>
          <p:cNvPr id="14367" name="Line 31"/>
          <p:cNvSpPr>
            <a:spLocks noChangeShapeType="1"/>
          </p:cNvSpPr>
          <p:nvPr/>
        </p:nvSpPr>
        <p:spPr bwMode="auto">
          <a:xfrm>
            <a:off x="5715000" y="3511550"/>
            <a:ext cx="0" cy="2159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
        <p:nvSpPr>
          <p:cNvPr id="14368" name="Line 32"/>
          <p:cNvSpPr>
            <a:spLocks noChangeShapeType="1"/>
          </p:cNvSpPr>
          <p:nvPr/>
        </p:nvSpPr>
        <p:spPr bwMode="auto">
          <a:xfrm flipH="1">
            <a:off x="5403850" y="3968750"/>
            <a:ext cx="165100" cy="2921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
        <p:nvSpPr>
          <p:cNvPr id="14369" name="Line 33"/>
          <p:cNvSpPr>
            <a:spLocks noChangeShapeType="1"/>
          </p:cNvSpPr>
          <p:nvPr/>
        </p:nvSpPr>
        <p:spPr bwMode="auto">
          <a:xfrm flipH="1">
            <a:off x="4870450" y="4502150"/>
            <a:ext cx="241300" cy="1397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
        <p:nvSpPr>
          <p:cNvPr id="14370" name="Line 34"/>
          <p:cNvSpPr>
            <a:spLocks noChangeShapeType="1"/>
          </p:cNvSpPr>
          <p:nvPr/>
        </p:nvSpPr>
        <p:spPr bwMode="auto">
          <a:xfrm flipH="1" flipV="1">
            <a:off x="3346450" y="4260850"/>
            <a:ext cx="241300" cy="1651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
        <p:nvSpPr>
          <p:cNvPr id="14371" name="Line 35"/>
          <p:cNvSpPr>
            <a:spLocks noChangeShapeType="1"/>
          </p:cNvSpPr>
          <p:nvPr/>
        </p:nvSpPr>
        <p:spPr bwMode="auto">
          <a:xfrm flipH="1" flipV="1">
            <a:off x="3041650" y="3575050"/>
            <a:ext cx="88900" cy="3175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
        <p:nvSpPr>
          <p:cNvPr id="14372" name="Line 36"/>
          <p:cNvSpPr>
            <a:spLocks noChangeShapeType="1"/>
          </p:cNvSpPr>
          <p:nvPr/>
        </p:nvSpPr>
        <p:spPr bwMode="auto">
          <a:xfrm flipV="1">
            <a:off x="3054350" y="2889250"/>
            <a:ext cx="63500" cy="3175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
        <p:nvSpPr>
          <p:cNvPr id="14373" name="Line 37"/>
          <p:cNvSpPr>
            <a:spLocks noChangeShapeType="1"/>
          </p:cNvSpPr>
          <p:nvPr/>
        </p:nvSpPr>
        <p:spPr bwMode="auto">
          <a:xfrm flipV="1">
            <a:off x="3435350" y="2279650"/>
            <a:ext cx="215900" cy="1651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
        <p:nvSpPr>
          <p:cNvPr id="14374" name="Line 38"/>
          <p:cNvSpPr>
            <a:spLocks noChangeShapeType="1"/>
          </p:cNvSpPr>
          <p:nvPr/>
        </p:nvSpPr>
        <p:spPr bwMode="auto">
          <a:xfrm>
            <a:off x="6178550" y="4572000"/>
            <a:ext cx="18161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75" name="Line 39"/>
          <p:cNvSpPr>
            <a:spLocks noChangeShapeType="1"/>
          </p:cNvSpPr>
          <p:nvPr/>
        </p:nvSpPr>
        <p:spPr bwMode="auto">
          <a:xfrm>
            <a:off x="4953000" y="6172200"/>
            <a:ext cx="28067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76" name="Line 40"/>
          <p:cNvSpPr>
            <a:spLocks noChangeShapeType="1"/>
          </p:cNvSpPr>
          <p:nvPr/>
        </p:nvSpPr>
        <p:spPr bwMode="auto">
          <a:xfrm>
            <a:off x="5645150" y="5257800"/>
            <a:ext cx="25781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77" name="Line 41"/>
          <p:cNvSpPr>
            <a:spLocks noChangeShapeType="1"/>
          </p:cNvSpPr>
          <p:nvPr/>
        </p:nvSpPr>
        <p:spPr bwMode="auto">
          <a:xfrm>
            <a:off x="6102350" y="2438400"/>
            <a:ext cx="16637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78" name="Line 42"/>
          <p:cNvSpPr>
            <a:spLocks noChangeShapeType="1"/>
          </p:cNvSpPr>
          <p:nvPr/>
        </p:nvSpPr>
        <p:spPr bwMode="auto">
          <a:xfrm>
            <a:off x="5492750" y="1676400"/>
            <a:ext cx="27305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79" name="Line 43"/>
          <p:cNvSpPr>
            <a:spLocks noChangeShapeType="1"/>
          </p:cNvSpPr>
          <p:nvPr/>
        </p:nvSpPr>
        <p:spPr bwMode="auto">
          <a:xfrm flipH="1">
            <a:off x="603250" y="5791200"/>
            <a:ext cx="26797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80" name="Line 44"/>
          <p:cNvSpPr>
            <a:spLocks noChangeShapeType="1"/>
          </p:cNvSpPr>
          <p:nvPr/>
        </p:nvSpPr>
        <p:spPr bwMode="auto">
          <a:xfrm>
            <a:off x="844550" y="4953000"/>
            <a:ext cx="1511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81" name="Line 45"/>
          <p:cNvSpPr>
            <a:spLocks noChangeShapeType="1"/>
          </p:cNvSpPr>
          <p:nvPr/>
        </p:nvSpPr>
        <p:spPr bwMode="auto">
          <a:xfrm>
            <a:off x="1606550" y="2209800"/>
            <a:ext cx="9017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82" name="Line 46"/>
          <p:cNvSpPr>
            <a:spLocks noChangeShapeType="1"/>
          </p:cNvSpPr>
          <p:nvPr/>
        </p:nvSpPr>
        <p:spPr bwMode="auto">
          <a:xfrm>
            <a:off x="1149350" y="1524000"/>
            <a:ext cx="2273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ES"/>
          </a:p>
        </p:txBody>
      </p:sp>
      <p:sp>
        <p:nvSpPr>
          <p:cNvPr id="14383" name="Rectangle 47"/>
          <p:cNvSpPr>
            <a:spLocks noChangeArrowheads="1"/>
          </p:cNvSpPr>
          <p:nvPr/>
        </p:nvSpPr>
        <p:spPr bwMode="auto">
          <a:xfrm>
            <a:off x="3109913" y="2895600"/>
            <a:ext cx="1143000"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600"/>
              <a:t>Cliente -</a:t>
            </a:r>
          </a:p>
          <a:p>
            <a:pPr defTabSz="762000"/>
            <a:r>
              <a:rPr lang="es-ES_tradnl" sz="1600"/>
              <a:t>consumidor</a:t>
            </a:r>
          </a:p>
        </p:txBody>
      </p:sp>
      <p:sp>
        <p:nvSpPr>
          <p:cNvPr id="14384" name="Rectangle 48"/>
          <p:cNvSpPr>
            <a:spLocks noChangeArrowheads="1"/>
          </p:cNvSpPr>
          <p:nvPr/>
        </p:nvSpPr>
        <p:spPr bwMode="auto">
          <a:xfrm>
            <a:off x="4329113" y="3581400"/>
            <a:ext cx="1303337"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s-ES_tradnl" sz="1600"/>
              <a:t>Productor -</a:t>
            </a:r>
          </a:p>
          <a:p>
            <a:pPr defTabSz="762000"/>
            <a:r>
              <a:rPr lang="es-ES_tradnl" sz="1600"/>
              <a:t>suministrador</a:t>
            </a:r>
          </a:p>
        </p:txBody>
      </p:sp>
    </p:spTree>
    <p:extLst>
      <p:ext uri="{BB962C8B-B14F-4D97-AF65-F5344CB8AC3E}">
        <p14:creationId xmlns="" xmlns:p14="http://schemas.microsoft.com/office/powerpoint/2010/main" val="1185452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1072725" y="914400"/>
            <a:ext cx="4608512"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_tradnl" sz="4000" b="1" i="1" dirty="0">
                <a:effectLst>
                  <a:outerShdw blurRad="38100" dist="38100" dir="2700000" algn="tl">
                    <a:srgbClr val="000000"/>
                  </a:outerShdw>
                </a:effectLst>
              </a:rPr>
              <a:t>CONFERENCIA </a:t>
            </a:r>
            <a:r>
              <a:rPr lang="es-ES_tradnl" sz="4000" i="1" dirty="0" smtClean="0">
                <a:effectLst>
                  <a:outerShdw blurRad="38100" dist="38100" dir="2700000" algn="tl">
                    <a:srgbClr val="000000"/>
                  </a:outerShdw>
                </a:effectLst>
              </a:rPr>
              <a:t>4</a:t>
            </a:r>
            <a:endParaRPr lang="es-ES_tradnl" sz="4000" b="1" i="1" dirty="0">
              <a:effectLst>
                <a:outerShdw blurRad="38100" dist="38100" dir="2700000" algn="tl">
                  <a:srgbClr val="000000"/>
                </a:outerShdw>
              </a:effectLst>
            </a:endParaRPr>
          </a:p>
        </p:txBody>
      </p:sp>
      <p:sp>
        <p:nvSpPr>
          <p:cNvPr id="5" name="4 Rectángulo"/>
          <p:cNvSpPr/>
          <p:nvPr/>
        </p:nvSpPr>
        <p:spPr>
          <a:xfrm>
            <a:off x="152400" y="2209800"/>
            <a:ext cx="8839200" cy="2123658"/>
          </a:xfrm>
          <a:prstGeom prst="rect">
            <a:avLst/>
          </a:prstGeom>
        </p:spPr>
        <p:txBody>
          <a:bodyPr wrap="square">
            <a:spAutoFit/>
          </a:bodyPr>
          <a:lstStyle/>
          <a:p>
            <a:pPr algn="ctr"/>
            <a:r>
              <a:rPr lang="es-ES" sz="4400" dirty="0"/>
              <a:t>La Normalización y la Metrología en la  Gestión    de la Calidad.</a:t>
            </a:r>
          </a:p>
        </p:txBody>
      </p:sp>
    </p:spTree>
    <p:extLst>
      <p:ext uri="{BB962C8B-B14F-4D97-AF65-F5344CB8AC3E}">
        <p14:creationId xmlns="" xmlns:p14="http://schemas.microsoft.com/office/powerpoint/2010/main" val="26425401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676400"/>
            <a:ext cx="7716838" cy="5084763"/>
          </a:xfrm>
          <a:prstGeom prst="rect">
            <a:avLst/>
          </a:prstGeom>
          <a:noFill/>
          <a:ln>
            <a:noFill/>
          </a:ln>
          <a:extLst>
            <a:ext uri="{909E8E84-426E-40DD-AFC4-6F175D3DCCD1}">
              <a14:hiddenFill xmlns="" xmlns:a14="http://schemas.microsoft.com/office/drawing/2010/main">
                <a:solidFill>
                  <a:srgbClr val="0066CC"/>
                </a:solidFill>
              </a14:hiddenFill>
            </a:ext>
            <a:ext uri="{91240B29-F687-4F45-9708-019B960494DF}">
              <a14:hiddenLine xmlns="" xmlns:a14="http://schemas.microsoft.com/office/drawing/2010/main" w="19050" algn="ctr">
                <a:solidFill>
                  <a:srgbClr val="99CCFF"/>
                </a:solidFill>
                <a:miter lim="800000"/>
                <a:headEnd/>
                <a:tailEnd/>
              </a14:hiddenLine>
            </a:ext>
          </a:extLst>
        </p:spPr>
      </p:pic>
      <p:sp>
        <p:nvSpPr>
          <p:cNvPr id="5" name="Rectangle 2"/>
          <p:cNvSpPr>
            <a:spLocks noChangeArrowheads="1"/>
          </p:cNvSpPr>
          <p:nvPr/>
        </p:nvSpPr>
        <p:spPr bwMode="auto">
          <a:xfrm>
            <a:off x="357188" y="609600"/>
            <a:ext cx="8429625" cy="1214438"/>
          </a:xfrm>
          <a:prstGeom prst="rect">
            <a:avLst/>
          </a:prstGeom>
          <a:noFill/>
          <a:ln w="9525">
            <a:noFill/>
            <a:miter lim="800000"/>
            <a:headEnd/>
            <a:tailEnd/>
          </a:ln>
          <a:effectLst/>
        </p:spPr>
        <p:txBody>
          <a:bodyPr anchor="ctr"/>
          <a:lstStyle/>
          <a:p>
            <a:pPr fontAlgn="auto">
              <a:spcBef>
                <a:spcPts val="0"/>
              </a:spcBef>
              <a:spcAft>
                <a:spcPts val="0"/>
              </a:spcAft>
              <a:defRPr/>
            </a:pPr>
            <a:r>
              <a:rPr lang="es-ES_tradnl" sz="2800" dirty="0">
                <a:solidFill>
                  <a:srgbClr val="018107"/>
                </a:solidFill>
                <a:effectLst>
                  <a:outerShdw blurRad="38100" dist="38100" dir="2700000" algn="tl">
                    <a:srgbClr val="C0C0C0"/>
                  </a:outerShdw>
                </a:effectLst>
                <a:latin typeface="Arial Black" pitchFamily="34" charset="0"/>
              </a:rPr>
              <a:t>NIVELES Y ESTRUCTURAS JERÁRQUICAS DE LOS DOCUMENTOS NORMATIVOS</a:t>
            </a:r>
          </a:p>
        </p:txBody>
      </p:sp>
      <p:sp>
        <p:nvSpPr>
          <p:cNvPr id="6" name="Text Box 3"/>
          <p:cNvSpPr txBox="1">
            <a:spLocks noChangeArrowheads="1"/>
          </p:cNvSpPr>
          <p:nvPr/>
        </p:nvSpPr>
        <p:spPr bwMode="auto">
          <a:xfrm>
            <a:off x="669925" y="2316163"/>
            <a:ext cx="184150" cy="457200"/>
          </a:xfrm>
          <a:prstGeom prst="rect">
            <a:avLst/>
          </a:prstGeom>
          <a:noFill/>
          <a:ln w="38100" cap="sq" cmpd="dbl">
            <a:noFill/>
            <a:miter lim="800000"/>
            <a:headEnd/>
            <a:tailEnd/>
          </a:ln>
          <a:effectLst/>
        </p:spPr>
        <p:txBody>
          <a:bodyPr anchor="ctr">
            <a:spAutoFit/>
          </a:bodyPr>
          <a:lstStyle/>
          <a:p>
            <a:pPr fontAlgn="auto">
              <a:spcBef>
                <a:spcPts val="0"/>
              </a:spcBef>
              <a:spcAft>
                <a:spcPts val="0"/>
              </a:spcAft>
              <a:defRPr/>
            </a:pPr>
            <a:endParaRPr lang="es-ES">
              <a:solidFill>
                <a:srgbClr val="660038"/>
              </a:solidFill>
              <a:effectLst>
                <a:outerShdw blurRad="38100" dist="38100" dir="2700000" algn="tl">
                  <a:srgbClr val="C0C0C0"/>
                </a:outerShdw>
              </a:effectLst>
              <a:latin typeface="Arial" charset="0"/>
            </a:endParaRPr>
          </a:p>
        </p:txBody>
      </p:sp>
      <p:sp>
        <p:nvSpPr>
          <p:cNvPr id="15365" name="AutoShape 10"/>
          <p:cNvSpPr>
            <a:spLocks noChangeArrowheads="1"/>
          </p:cNvSpPr>
          <p:nvPr/>
        </p:nvSpPr>
        <p:spPr bwMode="auto">
          <a:xfrm>
            <a:off x="5357813" y="5534025"/>
            <a:ext cx="917575" cy="609600"/>
          </a:xfrm>
          <a:prstGeom prst="flowChart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s-ES"/>
          </a:p>
        </p:txBody>
      </p:sp>
      <p:sp>
        <p:nvSpPr>
          <p:cNvPr id="15366" name="42 CuadroTexto"/>
          <p:cNvSpPr txBox="1">
            <a:spLocks noChangeArrowheads="1"/>
          </p:cNvSpPr>
          <p:nvPr/>
        </p:nvSpPr>
        <p:spPr bwMode="auto">
          <a:xfrm>
            <a:off x="6157913" y="1687513"/>
            <a:ext cx="20716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eaLnBrk="1" hangingPunct="1"/>
            <a:r>
              <a:rPr lang="es-ES" sz="2400">
                <a:solidFill>
                  <a:schemeClr val="tx1"/>
                </a:solidFill>
                <a:latin typeface="Calibri" pitchFamily="34" charset="0"/>
                <a:cs typeface="Arial" pitchFamily="34" charset="0"/>
              </a:rPr>
              <a:t>EJEMPLOS:</a:t>
            </a:r>
          </a:p>
        </p:txBody>
      </p:sp>
      <p:sp>
        <p:nvSpPr>
          <p:cNvPr id="15367" name="14 Rectángulo redondeado"/>
          <p:cNvSpPr>
            <a:spLocks noChangeArrowheads="1"/>
          </p:cNvSpPr>
          <p:nvPr/>
        </p:nvSpPr>
        <p:spPr bwMode="auto">
          <a:xfrm>
            <a:off x="4953000" y="2133600"/>
            <a:ext cx="3608388" cy="666750"/>
          </a:xfrm>
          <a:prstGeom prst="roundRect">
            <a:avLst>
              <a:gd name="adj" fmla="val 50000"/>
            </a:avLst>
          </a:prstGeom>
          <a:solidFill>
            <a:srgbClr val="FFFF00"/>
          </a:solidFill>
          <a:ln w="9525" algn="ctr">
            <a:solidFill>
              <a:schemeClr val="tx1"/>
            </a:solidFill>
            <a:round/>
            <a:headEnd/>
            <a:tailEnd/>
          </a:ln>
        </p:spPr>
        <p:txBody>
          <a:bodyPr tIns="324000" anchor="ctr"/>
          <a:lstStyle/>
          <a:p>
            <a:r>
              <a:rPr lang="es-ES" sz="1800"/>
              <a:t>LEY 81 DE MEDIO AMBIENTE</a:t>
            </a:r>
          </a:p>
          <a:p>
            <a:endParaRPr lang="es-MX" sz="1800"/>
          </a:p>
        </p:txBody>
      </p:sp>
      <p:sp>
        <p:nvSpPr>
          <p:cNvPr id="15368" name="34 Rectángulo redondeado"/>
          <p:cNvSpPr>
            <a:spLocks noChangeArrowheads="1"/>
          </p:cNvSpPr>
          <p:nvPr/>
        </p:nvSpPr>
        <p:spPr bwMode="auto">
          <a:xfrm>
            <a:off x="5562600" y="2838450"/>
            <a:ext cx="2998788" cy="666750"/>
          </a:xfrm>
          <a:prstGeom prst="roundRect">
            <a:avLst>
              <a:gd name="adj" fmla="val 50000"/>
            </a:avLst>
          </a:prstGeom>
          <a:solidFill>
            <a:srgbClr val="FFFF00"/>
          </a:solidFill>
          <a:ln w="9525" algn="ctr">
            <a:solidFill>
              <a:schemeClr val="tx1"/>
            </a:solidFill>
            <a:round/>
            <a:headEnd/>
            <a:tailEnd/>
          </a:ln>
        </p:spPr>
        <p:txBody>
          <a:bodyPr tIns="324000" anchor="ctr"/>
          <a:lstStyle/>
          <a:p>
            <a:r>
              <a:rPr lang="es-ES" sz="1800"/>
              <a:t>ISO; IEC; OIML; CODEX</a:t>
            </a:r>
          </a:p>
          <a:p>
            <a:endParaRPr lang="es-MX" sz="1800"/>
          </a:p>
        </p:txBody>
      </p:sp>
      <p:sp>
        <p:nvSpPr>
          <p:cNvPr id="15369" name="36 Rectángulo redondeado"/>
          <p:cNvSpPr>
            <a:spLocks noChangeArrowheads="1"/>
          </p:cNvSpPr>
          <p:nvPr/>
        </p:nvSpPr>
        <p:spPr bwMode="auto">
          <a:xfrm>
            <a:off x="6029325" y="3552825"/>
            <a:ext cx="2532063" cy="665163"/>
          </a:xfrm>
          <a:prstGeom prst="roundRect">
            <a:avLst>
              <a:gd name="adj" fmla="val 50000"/>
            </a:avLst>
          </a:prstGeom>
          <a:solidFill>
            <a:srgbClr val="FFFF00"/>
          </a:solidFill>
          <a:ln w="9525" algn="ctr">
            <a:solidFill>
              <a:schemeClr val="tx1"/>
            </a:solidFill>
            <a:round/>
            <a:headEnd/>
            <a:tailEnd/>
          </a:ln>
        </p:spPr>
        <p:txBody>
          <a:bodyPr tIns="324000" anchor="ctr"/>
          <a:lstStyle/>
          <a:p>
            <a:r>
              <a:rPr lang="es-ES" sz="1800"/>
              <a:t>COPANT, MERCOSUR </a:t>
            </a:r>
          </a:p>
          <a:p>
            <a:endParaRPr lang="es-MX" sz="1800"/>
          </a:p>
        </p:txBody>
      </p:sp>
      <p:sp>
        <p:nvSpPr>
          <p:cNvPr id="15370" name="37 Rectángulo redondeado"/>
          <p:cNvSpPr>
            <a:spLocks noChangeArrowheads="1"/>
          </p:cNvSpPr>
          <p:nvPr/>
        </p:nvSpPr>
        <p:spPr bwMode="auto">
          <a:xfrm>
            <a:off x="6629400" y="4267200"/>
            <a:ext cx="1931988" cy="666750"/>
          </a:xfrm>
          <a:prstGeom prst="roundRect">
            <a:avLst>
              <a:gd name="adj" fmla="val 50000"/>
            </a:avLst>
          </a:prstGeom>
          <a:solidFill>
            <a:srgbClr val="FFFF00"/>
          </a:solidFill>
          <a:ln w="9525" algn="ctr">
            <a:solidFill>
              <a:schemeClr val="tx1"/>
            </a:solidFill>
            <a:round/>
            <a:headEnd/>
            <a:tailEnd/>
          </a:ln>
        </p:spPr>
        <p:txBody>
          <a:bodyPr tIns="324000" anchor="ctr"/>
          <a:lstStyle/>
          <a:p>
            <a:r>
              <a:rPr lang="es-ES" sz="1800"/>
              <a:t>NC </a:t>
            </a:r>
          </a:p>
          <a:p>
            <a:endParaRPr lang="es-MX" sz="1800"/>
          </a:p>
        </p:txBody>
      </p:sp>
      <p:sp>
        <p:nvSpPr>
          <p:cNvPr id="15371" name="38 Rectángulo redondeado"/>
          <p:cNvSpPr>
            <a:spLocks noChangeArrowheads="1"/>
          </p:cNvSpPr>
          <p:nvPr/>
        </p:nvSpPr>
        <p:spPr bwMode="auto">
          <a:xfrm>
            <a:off x="7086600" y="4972050"/>
            <a:ext cx="1474788" cy="666750"/>
          </a:xfrm>
          <a:prstGeom prst="roundRect">
            <a:avLst>
              <a:gd name="adj" fmla="val 50000"/>
            </a:avLst>
          </a:prstGeom>
          <a:solidFill>
            <a:srgbClr val="FFFF00"/>
          </a:solidFill>
          <a:ln w="9525" algn="ctr">
            <a:solidFill>
              <a:schemeClr val="tx1"/>
            </a:solidFill>
            <a:round/>
            <a:headEnd/>
            <a:tailEnd/>
          </a:ln>
        </p:spPr>
        <p:txBody>
          <a:bodyPr tIns="324000" anchor="ctr"/>
          <a:lstStyle/>
          <a:p>
            <a:r>
              <a:rPr lang="es-ES" sz="1800"/>
              <a:t>NRIAL</a:t>
            </a:r>
          </a:p>
          <a:p>
            <a:endParaRPr lang="es-MX" sz="1800"/>
          </a:p>
        </p:txBody>
      </p:sp>
      <p:sp>
        <p:nvSpPr>
          <p:cNvPr id="15372" name="39 Rectángulo redondeado"/>
          <p:cNvSpPr>
            <a:spLocks noChangeArrowheads="1"/>
          </p:cNvSpPr>
          <p:nvPr/>
        </p:nvSpPr>
        <p:spPr bwMode="auto">
          <a:xfrm>
            <a:off x="7596188" y="5673725"/>
            <a:ext cx="965200" cy="666750"/>
          </a:xfrm>
          <a:prstGeom prst="roundRect">
            <a:avLst>
              <a:gd name="adj" fmla="val 50000"/>
            </a:avLst>
          </a:prstGeom>
          <a:solidFill>
            <a:srgbClr val="FFFF00"/>
          </a:solidFill>
          <a:ln w="9525" algn="ctr">
            <a:solidFill>
              <a:schemeClr val="tx1"/>
            </a:solidFill>
            <a:round/>
            <a:headEnd/>
            <a:tailEnd/>
          </a:ln>
        </p:spPr>
        <p:txBody>
          <a:bodyPr tIns="324000" anchor="ctr"/>
          <a:lstStyle/>
          <a:p>
            <a:r>
              <a:rPr lang="es-ES" sz="1800"/>
              <a:t>NE</a:t>
            </a:r>
          </a:p>
          <a:p>
            <a:endParaRPr lang="es-MX" sz="1800"/>
          </a:p>
        </p:txBody>
      </p:sp>
    </p:spTree>
    <p:extLst>
      <p:ext uri="{BB962C8B-B14F-4D97-AF65-F5344CB8AC3E}">
        <p14:creationId xmlns="" xmlns:p14="http://schemas.microsoft.com/office/powerpoint/2010/main" val="2639455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990600"/>
          </a:xfrm>
        </p:spPr>
        <p:txBody>
          <a:bodyPr/>
          <a:lstStyle/>
          <a:p>
            <a:r>
              <a:rPr lang="es-ES_tradnl" sz="3600" smtClean="0">
                <a:solidFill>
                  <a:srgbClr val="018107"/>
                </a:solidFill>
              </a:rPr>
              <a:t>Aseguramiento normalizativo</a:t>
            </a:r>
          </a:p>
        </p:txBody>
      </p:sp>
      <p:sp>
        <p:nvSpPr>
          <p:cNvPr id="16387" name="Rectangle 4"/>
          <p:cNvSpPr>
            <a:spLocks noChangeArrowheads="1"/>
          </p:cNvSpPr>
          <p:nvPr/>
        </p:nvSpPr>
        <p:spPr bwMode="auto">
          <a:xfrm>
            <a:off x="685800" y="357188"/>
            <a:ext cx="7772400" cy="762000"/>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ES">
              <a:solidFill>
                <a:srgbClr val="018107"/>
              </a:solidFill>
            </a:endParaRPr>
          </a:p>
        </p:txBody>
      </p:sp>
      <p:sp>
        <p:nvSpPr>
          <p:cNvPr id="16388" name="Text Box 5"/>
          <p:cNvSpPr txBox="1">
            <a:spLocks noChangeArrowheads="1"/>
          </p:cNvSpPr>
          <p:nvPr/>
        </p:nvSpPr>
        <p:spPr bwMode="auto">
          <a:xfrm>
            <a:off x="-357188" y="1809750"/>
            <a:ext cx="5000626" cy="378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lvl="2">
              <a:buFont typeface="Symbol" pitchFamily="18" charset="2"/>
              <a:buNone/>
            </a:pPr>
            <a:r>
              <a:rPr lang="es-ES_tradnl" sz="2800" u="sng">
                <a:solidFill>
                  <a:schemeClr val="tx1"/>
                </a:solidFill>
              </a:rPr>
              <a:t>Aseguramiento normalizativo interno.</a:t>
            </a:r>
            <a:r>
              <a:rPr lang="es-ES_tradnl" sz="2800">
                <a:solidFill>
                  <a:schemeClr val="tx1"/>
                </a:solidFill>
              </a:rPr>
              <a:t> </a:t>
            </a:r>
          </a:p>
          <a:p>
            <a:pPr lvl="2">
              <a:buFont typeface="Symbol" pitchFamily="18" charset="2"/>
              <a:buNone/>
            </a:pPr>
            <a:endParaRPr lang="es-ES_tradnl" sz="2800">
              <a:solidFill>
                <a:schemeClr val="tx1"/>
              </a:solidFill>
            </a:endParaRPr>
          </a:p>
          <a:p>
            <a:pPr lvl="2">
              <a:buFont typeface="Symbol" pitchFamily="18" charset="2"/>
              <a:buNone/>
            </a:pPr>
            <a:r>
              <a:rPr lang="es-ES_tradnl" sz="2600">
                <a:solidFill>
                  <a:schemeClr val="tx1"/>
                </a:solidFill>
              </a:rPr>
              <a:t>Documentos que garantizan los procesos internos de la empresa: disciplina tecnológica, procesos operativos, etc. </a:t>
            </a:r>
            <a:endParaRPr lang="es-ES_tradnl" sz="2800">
              <a:solidFill>
                <a:schemeClr val="tx1"/>
              </a:solidFill>
            </a:endParaRPr>
          </a:p>
        </p:txBody>
      </p:sp>
      <p:sp>
        <p:nvSpPr>
          <p:cNvPr id="16389" name="Text Box 6"/>
          <p:cNvSpPr txBox="1">
            <a:spLocks noChangeArrowheads="1"/>
          </p:cNvSpPr>
          <p:nvPr/>
        </p:nvSpPr>
        <p:spPr bwMode="auto">
          <a:xfrm>
            <a:off x="5000625" y="1714500"/>
            <a:ext cx="4143375" cy="298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r>
              <a:rPr lang="es-ES" sz="2800" u="sng">
                <a:solidFill>
                  <a:schemeClr val="tx1"/>
                </a:solidFill>
              </a:rPr>
              <a:t>Aseguramiento normalizativo externo.</a:t>
            </a:r>
            <a:r>
              <a:rPr lang="es-ES" sz="2800">
                <a:solidFill>
                  <a:schemeClr val="tx1"/>
                </a:solidFill>
              </a:rPr>
              <a:t> </a:t>
            </a:r>
          </a:p>
          <a:p>
            <a:endParaRPr lang="es-ES" sz="2800">
              <a:solidFill>
                <a:schemeClr val="tx1"/>
              </a:solidFill>
            </a:endParaRPr>
          </a:p>
          <a:p>
            <a:r>
              <a:rPr lang="es-ES" sz="2600">
                <a:solidFill>
                  <a:schemeClr val="tx1"/>
                </a:solidFill>
              </a:rPr>
              <a:t>Constituido por las normas ramales, nacionales e internacionales. </a:t>
            </a:r>
            <a:endParaRPr lang="es-ES_tradnl" sz="2600">
              <a:solidFill>
                <a:srgbClr val="FF0000"/>
              </a:solidFill>
            </a:endParaRPr>
          </a:p>
        </p:txBody>
      </p:sp>
      <p:sp>
        <p:nvSpPr>
          <p:cNvPr id="16390" name="Line 8"/>
          <p:cNvSpPr>
            <a:spLocks noChangeShapeType="1"/>
          </p:cNvSpPr>
          <p:nvPr/>
        </p:nvSpPr>
        <p:spPr bwMode="auto">
          <a:xfrm>
            <a:off x="5286375" y="1143000"/>
            <a:ext cx="685800" cy="5334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
        <p:nvSpPr>
          <p:cNvPr id="16391" name="Line 9"/>
          <p:cNvSpPr>
            <a:spLocks noChangeShapeType="1"/>
          </p:cNvSpPr>
          <p:nvPr/>
        </p:nvSpPr>
        <p:spPr bwMode="auto">
          <a:xfrm rot="5925189">
            <a:off x="3044825" y="1184275"/>
            <a:ext cx="685800" cy="5334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ES"/>
          </a:p>
        </p:txBody>
      </p:sp>
    </p:spTree>
    <p:extLst>
      <p:ext uri="{BB962C8B-B14F-4D97-AF65-F5344CB8AC3E}">
        <p14:creationId xmlns="" xmlns:p14="http://schemas.microsoft.com/office/powerpoint/2010/main" val="309536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
          <p:cNvSpPr txBox="1">
            <a:spLocks noChangeArrowheads="1"/>
          </p:cNvSpPr>
          <p:nvPr/>
        </p:nvSpPr>
        <p:spPr bwMode="auto">
          <a:xfrm>
            <a:off x="457200" y="3013075"/>
            <a:ext cx="2449513" cy="3416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eaLnBrk="1" hangingPunct="1">
              <a:spcBef>
                <a:spcPct val="50000"/>
              </a:spcBef>
            </a:pPr>
            <a:r>
              <a:rPr lang="es-ES" sz="2400">
                <a:cs typeface="Arial" pitchFamily="34" charset="0"/>
              </a:rPr>
              <a:t>Higiene de los alimentos.</a:t>
            </a:r>
          </a:p>
          <a:p>
            <a:pPr eaLnBrk="1" hangingPunct="1">
              <a:spcBef>
                <a:spcPct val="50000"/>
              </a:spcBef>
            </a:pPr>
            <a:r>
              <a:rPr lang="es-ES" sz="2400">
                <a:cs typeface="Arial" pitchFamily="34" charset="0"/>
              </a:rPr>
              <a:t>Protección del medio ambiente.</a:t>
            </a:r>
          </a:p>
          <a:p>
            <a:pPr eaLnBrk="1" hangingPunct="1">
              <a:spcBef>
                <a:spcPct val="50000"/>
              </a:spcBef>
            </a:pPr>
            <a:r>
              <a:rPr lang="es-ES" sz="2400">
                <a:cs typeface="Arial" pitchFamily="34" charset="0"/>
              </a:rPr>
              <a:t>Seguridad y salud en el trabajo.</a:t>
            </a:r>
          </a:p>
        </p:txBody>
      </p:sp>
      <p:sp>
        <p:nvSpPr>
          <p:cNvPr id="17411" name="AutoShape 13"/>
          <p:cNvSpPr>
            <a:spLocks/>
          </p:cNvSpPr>
          <p:nvPr/>
        </p:nvSpPr>
        <p:spPr bwMode="auto">
          <a:xfrm>
            <a:off x="2511425" y="2924175"/>
            <a:ext cx="792163" cy="3425825"/>
          </a:xfrm>
          <a:prstGeom prst="rightBrace">
            <a:avLst>
              <a:gd name="adj1" fmla="val 19701"/>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12" name="1 Rectángulo"/>
          <p:cNvSpPr>
            <a:spLocks noChangeArrowheads="1"/>
          </p:cNvSpPr>
          <p:nvPr/>
        </p:nvSpPr>
        <p:spPr bwMode="auto">
          <a:xfrm>
            <a:off x="1835150" y="1993900"/>
            <a:ext cx="57197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s-ES" sz="3200"/>
              <a:t>4 400 NORMAS CUBANAS</a:t>
            </a:r>
            <a:endParaRPr lang="en-US" sz="3200"/>
          </a:p>
        </p:txBody>
      </p:sp>
      <p:sp>
        <p:nvSpPr>
          <p:cNvPr id="17413" name="2 Rectángulo"/>
          <p:cNvSpPr>
            <a:spLocks noChangeArrowheads="1"/>
          </p:cNvSpPr>
          <p:nvPr/>
        </p:nvSpPr>
        <p:spPr bwMode="auto">
          <a:xfrm>
            <a:off x="3330575" y="4414838"/>
            <a:ext cx="3395663"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70000"/>
              </a:lnSpc>
              <a:spcBef>
                <a:spcPct val="50000"/>
              </a:spcBef>
            </a:pPr>
            <a:r>
              <a:rPr lang="es-ES" sz="3200">
                <a:solidFill>
                  <a:srgbClr val="C00000"/>
                </a:solidFill>
              </a:rPr>
              <a:t>8 % Obligatorias</a:t>
            </a:r>
          </a:p>
        </p:txBody>
      </p:sp>
      <p:cxnSp>
        <p:nvCxnSpPr>
          <p:cNvPr id="5" name="4 Conector recto de flecha"/>
          <p:cNvCxnSpPr/>
          <p:nvPr/>
        </p:nvCxnSpPr>
        <p:spPr bwMode="auto">
          <a:xfrm>
            <a:off x="4121150" y="2578100"/>
            <a:ext cx="0" cy="17780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7415" name="Rectangle 2"/>
          <p:cNvSpPr txBox="1">
            <a:spLocks noChangeArrowheads="1"/>
          </p:cNvSpPr>
          <p:nvPr/>
        </p:nvSpPr>
        <p:spPr bwMode="auto">
          <a:xfrm>
            <a:off x="860425" y="838200"/>
            <a:ext cx="7902575"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r>
              <a:rPr lang="es-ES" sz="4800">
                <a:solidFill>
                  <a:srgbClr val="018107"/>
                </a:solidFill>
                <a:cs typeface="Arial" pitchFamily="34" charset="0"/>
              </a:rPr>
              <a:t>La normalización en Cuba</a:t>
            </a:r>
          </a:p>
        </p:txBody>
      </p:sp>
    </p:spTree>
    <p:extLst>
      <p:ext uri="{BB962C8B-B14F-4D97-AF65-F5344CB8AC3E}">
        <p14:creationId xmlns="" xmlns:p14="http://schemas.microsoft.com/office/powerpoint/2010/main" val="347127445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533400"/>
            <a:ext cx="8183880" cy="1051560"/>
          </a:xfrm>
        </p:spPr>
        <p:txBody>
          <a:bodyPr/>
          <a:lstStyle/>
          <a:p>
            <a:r>
              <a:rPr lang="es-ES_tradnl" b="1" dirty="0" smtClean="0">
                <a:solidFill>
                  <a:srgbClr val="018107"/>
                </a:solidFill>
              </a:rPr>
              <a:t>Tipos de normas.</a:t>
            </a:r>
          </a:p>
        </p:txBody>
      </p:sp>
      <p:sp>
        <p:nvSpPr>
          <p:cNvPr id="18435" name="Text Box 3"/>
          <p:cNvSpPr txBox="1">
            <a:spLocks noChangeArrowheads="1"/>
          </p:cNvSpPr>
          <p:nvPr/>
        </p:nvSpPr>
        <p:spPr bwMode="auto">
          <a:xfrm>
            <a:off x="571500" y="3429000"/>
            <a:ext cx="3890963"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spcBef>
                <a:spcPct val="50000"/>
              </a:spcBef>
            </a:pPr>
            <a:r>
              <a:rPr lang="es-ES" sz="2400"/>
              <a:t>terminología, datos básicos, métodos, materiales, productos, procesos y sistemas.</a:t>
            </a:r>
            <a:endParaRPr lang="es-ES_tradnl" sz="2400"/>
          </a:p>
        </p:txBody>
      </p:sp>
      <p:sp>
        <p:nvSpPr>
          <p:cNvPr id="18436" name="Text Box 4"/>
          <p:cNvSpPr txBox="1">
            <a:spLocks noChangeArrowheads="1"/>
          </p:cNvSpPr>
          <p:nvPr/>
        </p:nvSpPr>
        <p:spPr bwMode="auto">
          <a:xfrm>
            <a:off x="5791200" y="3324225"/>
            <a:ext cx="2514600"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spcBef>
                <a:spcPct val="50000"/>
              </a:spcBef>
            </a:pPr>
            <a:r>
              <a:rPr lang="es-ES_tradnl" sz="2400"/>
              <a:t>Empresa</a:t>
            </a:r>
          </a:p>
          <a:p>
            <a:pPr>
              <a:spcBef>
                <a:spcPct val="50000"/>
              </a:spcBef>
            </a:pPr>
            <a:r>
              <a:rPr lang="es-ES_tradnl" sz="2400"/>
              <a:t>Ramal</a:t>
            </a:r>
          </a:p>
          <a:p>
            <a:pPr>
              <a:spcBef>
                <a:spcPct val="50000"/>
              </a:spcBef>
            </a:pPr>
            <a:r>
              <a:rPr lang="es-ES_tradnl" sz="2400"/>
              <a:t>Nacionales </a:t>
            </a:r>
          </a:p>
          <a:p>
            <a:pPr>
              <a:spcBef>
                <a:spcPct val="50000"/>
              </a:spcBef>
            </a:pPr>
            <a:r>
              <a:rPr lang="es-ES_tradnl" sz="2400"/>
              <a:t>Internacionales.</a:t>
            </a:r>
          </a:p>
        </p:txBody>
      </p:sp>
      <p:sp>
        <p:nvSpPr>
          <p:cNvPr id="18437" name="Rectangle 5"/>
          <p:cNvSpPr>
            <a:spLocks noChangeArrowheads="1"/>
          </p:cNvSpPr>
          <p:nvPr/>
        </p:nvSpPr>
        <p:spPr bwMode="auto">
          <a:xfrm>
            <a:off x="533400" y="3352800"/>
            <a:ext cx="3895725" cy="22860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ES"/>
          </a:p>
        </p:txBody>
      </p:sp>
      <p:sp>
        <p:nvSpPr>
          <p:cNvPr id="18438" name="Rectangle 8"/>
          <p:cNvSpPr>
            <a:spLocks noChangeArrowheads="1"/>
          </p:cNvSpPr>
          <p:nvPr/>
        </p:nvSpPr>
        <p:spPr bwMode="auto">
          <a:xfrm>
            <a:off x="5715000" y="3352800"/>
            <a:ext cx="2590800" cy="21336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ES"/>
          </a:p>
        </p:txBody>
      </p:sp>
      <p:sp>
        <p:nvSpPr>
          <p:cNvPr id="18439" name="AutoShape 10"/>
          <p:cNvSpPr>
            <a:spLocks noChangeArrowheads="1"/>
          </p:cNvSpPr>
          <p:nvPr/>
        </p:nvSpPr>
        <p:spPr bwMode="auto">
          <a:xfrm>
            <a:off x="1066800" y="533400"/>
            <a:ext cx="7391400" cy="2209800"/>
          </a:xfrm>
          <a:prstGeom prst="downArrowCallout">
            <a:avLst>
              <a:gd name="adj1" fmla="val 83621"/>
              <a:gd name="adj2" fmla="val 83621"/>
              <a:gd name="adj3" fmla="val 16667"/>
              <a:gd name="adj4" fmla="val 66667"/>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ES"/>
          </a:p>
        </p:txBody>
      </p:sp>
      <p:sp>
        <p:nvSpPr>
          <p:cNvPr id="18440" name="Text Box 11"/>
          <p:cNvSpPr txBox="1">
            <a:spLocks noChangeArrowheads="1"/>
          </p:cNvSpPr>
          <p:nvPr/>
        </p:nvSpPr>
        <p:spPr bwMode="auto">
          <a:xfrm>
            <a:off x="762000" y="2743200"/>
            <a:ext cx="2819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a:spcBef>
                <a:spcPct val="50000"/>
              </a:spcBef>
            </a:pPr>
            <a:r>
              <a:rPr lang="es-ES_tradnl" sz="2800"/>
              <a:t>Contenido.</a:t>
            </a:r>
          </a:p>
        </p:txBody>
      </p:sp>
      <p:sp>
        <p:nvSpPr>
          <p:cNvPr id="18441" name="Text Box 13"/>
          <p:cNvSpPr txBox="1">
            <a:spLocks noChangeArrowheads="1"/>
          </p:cNvSpPr>
          <p:nvPr/>
        </p:nvSpPr>
        <p:spPr bwMode="auto">
          <a:xfrm>
            <a:off x="5638800" y="2743200"/>
            <a:ext cx="2819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a:spcBef>
                <a:spcPct val="50000"/>
              </a:spcBef>
            </a:pPr>
            <a:r>
              <a:rPr lang="es-ES_tradnl" sz="2800"/>
              <a:t>Nivel.</a:t>
            </a:r>
          </a:p>
        </p:txBody>
      </p:sp>
    </p:spTree>
    <p:extLst>
      <p:ext uri="{BB962C8B-B14F-4D97-AF65-F5344CB8AC3E}">
        <p14:creationId xmlns="" xmlns:p14="http://schemas.microsoft.com/office/powerpoint/2010/main" val="1388168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800100" y="152400"/>
            <a:ext cx="7772400" cy="914400"/>
          </a:xfrm>
        </p:spPr>
        <p:txBody>
          <a:bodyPr/>
          <a:lstStyle/>
          <a:p>
            <a:r>
              <a:rPr lang="es-ES" smtClean="0">
                <a:solidFill>
                  <a:srgbClr val="018107"/>
                </a:solidFill>
              </a:rPr>
              <a:t>Objetos de N en la empresa</a:t>
            </a:r>
          </a:p>
        </p:txBody>
      </p:sp>
      <p:sp>
        <p:nvSpPr>
          <p:cNvPr id="19459" name="2 Rectángulo"/>
          <p:cNvSpPr>
            <a:spLocks noChangeArrowheads="1"/>
          </p:cNvSpPr>
          <p:nvPr/>
        </p:nvSpPr>
        <p:spPr bwMode="auto">
          <a:xfrm>
            <a:off x="214313" y="1071563"/>
            <a:ext cx="8929687" cy="538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s-ES" sz="2400"/>
              <a:t>Norma de terminología</a:t>
            </a:r>
            <a:r>
              <a:rPr lang="es-ES" sz="2000"/>
              <a:t>:  establece las definiciones, términos y símbolos fundamentales con el propósito de crear uniformidad y claridad. </a:t>
            </a:r>
          </a:p>
          <a:p>
            <a:r>
              <a:rPr lang="es-ES" sz="2400"/>
              <a:t>Norma básica</a:t>
            </a:r>
            <a:r>
              <a:rPr lang="es-ES" sz="2000"/>
              <a:t>: específica datos generales, conceptos y métodos para construir una base para una N sostenida de objetos tangibles</a:t>
            </a:r>
          </a:p>
          <a:p>
            <a:r>
              <a:rPr lang="es-ES" sz="2400"/>
              <a:t>Norma dimensional</a:t>
            </a:r>
            <a:r>
              <a:rPr lang="es-ES" sz="2000"/>
              <a:t>: se refiere a la racionalización y la intercambiabilidad que especifica tamaños y dimensiones para un producto.</a:t>
            </a:r>
          </a:p>
          <a:p>
            <a:r>
              <a:rPr lang="es-ES" sz="2400"/>
              <a:t>Norma para la reducción de variedad:</a:t>
            </a:r>
            <a:r>
              <a:rPr lang="es-ES" sz="2000"/>
              <a:t>limita el número de tipos o tamaños de un producto o evento.</a:t>
            </a:r>
          </a:p>
          <a:p>
            <a:r>
              <a:rPr lang="es-ES" sz="2400"/>
              <a:t>Norma de realización</a:t>
            </a:r>
            <a:r>
              <a:rPr lang="es-ES" sz="2000"/>
              <a:t>: especifica las características, calidad y los requerimientos funcionales para un producto con referencia al nivel normalizado de realización.</a:t>
            </a:r>
          </a:p>
          <a:p>
            <a:r>
              <a:rPr lang="es-ES" sz="2400"/>
              <a:t>Norma de prueba y inspección</a:t>
            </a:r>
            <a:r>
              <a:rPr lang="es-ES" sz="2000"/>
              <a:t>: especifica métodos para probar las características de calidad y la ejecución de una forma inequívoca.</a:t>
            </a:r>
          </a:p>
          <a:p>
            <a:endParaRPr lang="es-ES" sz="2000"/>
          </a:p>
        </p:txBody>
      </p:sp>
    </p:spTree>
    <p:extLst>
      <p:ext uri="{BB962C8B-B14F-4D97-AF65-F5344CB8AC3E}">
        <p14:creationId xmlns="" xmlns:p14="http://schemas.microsoft.com/office/powerpoint/2010/main" val="426668221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Rectángulo redondeado"/>
          <p:cNvSpPr>
            <a:spLocks noChangeArrowheads="1"/>
          </p:cNvSpPr>
          <p:nvPr/>
        </p:nvSpPr>
        <p:spPr bwMode="auto">
          <a:xfrm>
            <a:off x="719138" y="2971800"/>
            <a:ext cx="2692400" cy="1427163"/>
          </a:xfrm>
          <a:prstGeom prst="roundRect">
            <a:avLst>
              <a:gd name="adj" fmla="val 16667"/>
            </a:avLst>
          </a:prstGeom>
          <a:solidFill>
            <a:schemeClr val="accent1"/>
          </a:solidFill>
          <a:ln w="9525" algn="ctr">
            <a:solidFill>
              <a:schemeClr val="tx1"/>
            </a:solidFill>
            <a:round/>
            <a:headEnd/>
            <a:tailEnd/>
          </a:ln>
        </p:spPr>
        <p:txBody>
          <a:bodyPr/>
          <a:lstStyle/>
          <a:p>
            <a:r>
              <a:rPr lang="es-ES" sz="2000"/>
              <a:t>Centro de Gestión y Desarrollo de la Calidad</a:t>
            </a:r>
            <a:endParaRPr lang="es-ES" sz="2000">
              <a:solidFill>
                <a:srgbClr val="FF0000"/>
              </a:solidFill>
            </a:endParaRPr>
          </a:p>
        </p:txBody>
      </p:sp>
      <p:sp>
        <p:nvSpPr>
          <p:cNvPr id="20483" name="3 Rectángulo redondeado"/>
          <p:cNvSpPr>
            <a:spLocks noChangeArrowheads="1"/>
          </p:cNvSpPr>
          <p:nvPr/>
        </p:nvSpPr>
        <p:spPr bwMode="auto">
          <a:xfrm>
            <a:off x="6096000" y="2951163"/>
            <a:ext cx="2590800" cy="1371600"/>
          </a:xfrm>
          <a:prstGeom prst="roundRect">
            <a:avLst>
              <a:gd name="adj" fmla="val 16667"/>
            </a:avLst>
          </a:prstGeom>
          <a:solidFill>
            <a:schemeClr val="accent1"/>
          </a:solidFill>
          <a:ln w="9525" algn="ctr">
            <a:solidFill>
              <a:schemeClr val="tx1"/>
            </a:solidFill>
            <a:round/>
            <a:headEnd/>
            <a:tailEnd/>
          </a:ln>
        </p:spPr>
        <p:txBody>
          <a:bodyPr/>
          <a:lstStyle/>
          <a:p>
            <a:r>
              <a:rPr lang="es-ES" sz="2000"/>
              <a:t>Instituto Nacional de Investigaciones en Metrología </a:t>
            </a:r>
          </a:p>
        </p:txBody>
      </p:sp>
      <p:sp>
        <p:nvSpPr>
          <p:cNvPr id="20484" name="4 Rectángulo redondeado"/>
          <p:cNvSpPr>
            <a:spLocks noChangeArrowheads="1"/>
          </p:cNvSpPr>
          <p:nvPr/>
        </p:nvSpPr>
        <p:spPr bwMode="auto">
          <a:xfrm>
            <a:off x="1714500" y="4876800"/>
            <a:ext cx="2928938" cy="1333500"/>
          </a:xfrm>
          <a:prstGeom prst="roundRect">
            <a:avLst>
              <a:gd name="adj" fmla="val 16667"/>
            </a:avLst>
          </a:prstGeom>
          <a:solidFill>
            <a:schemeClr val="accent1"/>
          </a:solidFill>
          <a:ln w="9525" algn="ctr">
            <a:solidFill>
              <a:schemeClr val="tx1"/>
            </a:solidFill>
            <a:round/>
            <a:headEnd/>
            <a:tailEnd/>
          </a:ln>
        </p:spPr>
        <p:txBody>
          <a:bodyPr/>
          <a:lstStyle/>
          <a:p>
            <a:r>
              <a:rPr lang="es-ES" sz="2000"/>
              <a:t> Oficinas Territoriales Gestión y Desarrollo de la Calidad</a:t>
            </a:r>
            <a:r>
              <a:rPr lang="es-ES" sz="2000">
                <a:solidFill>
                  <a:srgbClr val="FF0000"/>
                </a:solidFill>
              </a:rPr>
              <a:t> </a:t>
            </a:r>
          </a:p>
        </p:txBody>
      </p:sp>
      <p:sp>
        <p:nvSpPr>
          <p:cNvPr id="20485" name="6 Rectángulo redondeado"/>
          <p:cNvSpPr>
            <a:spLocks noChangeArrowheads="1"/>
          </p:cNvSpPr>
          <p:nvPr/>
        </p:nvSpPr>
        <p:spPr bwMode="auto">
          <a:xfrm>
            <a:off x="685800" y="1066800"/>
            <a:ext cx="7620000" cy="838200"/>
          </a:xfrm>
          <a:prstGeom prst="roundRect">
            <a:avLst>
              <a:gd name="adj" fmla="val 0"/>
            </a:avLst>
          </a:prstGeom>
          <a:solidFill>
            <a:schemeClr val="accent1"/>
          </a:solidFill>
          <a:ln w="9525" algn="ctr">
            <a:solidFill>
              <a:schemeClr val="tx1"/>
            </a:solidFill>
            <a:round/>
            <a:headEnd/>
            <a:tailEnd/>
          </a:ln>
        </p:spPr>
        <p:txBody>
          <a:bodyPr/>
          <a:lstStyle/>
          <a:p>
            <a:endParaRPr lang="es-ES" sz="1600"/>
          </a:p>
        </p:txBody>
      </p:sp>
      <p:sp>
        <p:nvSpPr>
          <p:cNvPr id="20486" name="1 Título"/>
          <p:cNvSpPr>
            <a:spLocks noGrp="1"/>
          </p:cNvSpPr>
          <p:nvPr>
            <p:ph type="title"/>
          </p:nvPr>
        </p:nvSpPr>
        <p:spPr>
          <a:xfrm>
            <a:off x="914400" y="914400"/>
            <a:ext cx="7772400" cy="876300"/>
          </a:xfrm>
        </p:spPr>
        <p:txBody>
          <a:bodyPr>
            <a:noAutofit/>
          </a:bodyPr>
          <a:lstStyle/>
          <a:p>
            <a:r>
              <a:rPr lang="es-ES" sz="2800" dirty="0" smtClean="0">
                <a:solidFill>
                  <a:srgbClr val="FF0000"/>
                </a:solidFill>
              </a:rPr>
              <a:t>Oficina Nacional de Normalización</a:t>
            </a:r>
          </a:p>
        </p:txBody>
      </p:sp>
      <p:sp>
        <p:nvSpPr>
          <p:cNvPr id="20487" name="14 Rectángulo redondeado"/>
          <p:cNvSpPr>
            <a:spLocks noChangeArrowheads="1"/>
          </p:cNvSpPr>
          <p:nvPr/>
        </p:nvSpPr>
        <p:spPr bwMode="auto">
          <a:xfrm>
            <a:off x="5486400" y="4876800"/>
            <a:ext cx="2325688" cy="1333500"/>
          </a:xfrm>
          <a:prstGeom prst="roundRect">
            <a:avLst>
              <a:gd name="adj" fmla="val 16667"/>
            </a:avLst>
          </a:prstGeom>
          <a:solidFill>
            <a:schemeClr val="accent1"/>
          </a:solidFill>
          <a:ln w="9525" algn="ctr">
            <a:solidFill>
              <a:schemeClr val="tx1"/>
            </a:solidFill>
            <a:round/>
            <a:headEnd/>
            <a:tailEnd/>
          </a:ln>
        </p:spPr>
        <p:txBody>
          <a:bodyPr/>
          <a:lstStyle/>
          <a:p>
            <a:r>
              <a:rPr lang="es-ES" sz="2000"/>
              <a:t> Centros Territoriales de Metrología</a:t>
            </a:r>
          </a:p>
        </p:txBody>
      </p:sp>
      <p:cxnSp>
        <p:nvCxnSpPr>
          <p:cNvPr id="20488" name="18 Conector recto"/>
          <p:cNvCxnSpPr>
            <a:cxnSpLocks noChangeShapeType="1"/>
          </p:cNvCxnSpPr>
          <p:nvPr/>
        </p:nvCxnSpPr>
        <p:spPr bwMode="auto">
          <a:xfrm>
            <a:off x="4724400" y="1905000"/>
            <a:ext cx="0" cy="266700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20489" name="21 Conector recto"/>
          <p:cNvCxnSpPr>
            <a:cxnSpLocks noChangeShapeType="1"/>
          </p:cNvCxnSpPr>
          <p:nvPr/>
        </p:nvCxnSpPr>
        <p:spPr bwMode="auto">
          <a:xfrm>
            <a:off x="1905000" y="2438400"/>
            <a:ext cx="5410200"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20490" name="23 Conector recto"/>
          <p:cNvCxnSpPr>
            <a:cxnSpLocks noChangeShapeType="1"/>
          </p:cNvCxnSpPr>
          <p:nvPr/>
        </p:nvCxnSpPr>
        <p:spPr bwMode="auto">
          <a:xfrm>
            <a:off x="3048000" y="4572000"/>
            <a:ext cx="3706813"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20491" name="26 Conector recto de flecha"/>
          <p:cNvCxnSpPr>
            <a:cxnSpLocks noChangeShapeType="1"/>
          </p:cNvCxnSpPr>
          <p:nvPr/>
        </p:nvCxnSpPr>
        <p:spPr bwMode="auto">
          <a:xfrm>
            <a:off x="1905000" y="2438400"/>
            <a:ext cx="0" cy="53340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492" name="27 Conector recto de flecha"/>
          <p:cNvCxnSpPr>
            <a:cxnSpLocks noChangeShapeType="1"/>
          </p:cNvCxnSpPr>
          <p:nvPr/>
        </p:nvCxnSpPr>
        <p:spPr bwMode="auto">
          <a:xfrm>
            <a:off x="7324725" y="2438400"/>
            <a:ext cx="0" cy="53340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493" name="29 Conector recto de flecha"/>
          <p:cNvCxnSpPr>
            <a:cxnSpLocks noChangeShapeType="1"/>
          </p:cNvCxnSpPr>
          <p:nvPr/>
        </p:nvCxnSpPr>
        <p:spPr bwMode="auto">
          <a:xfrm>
            <a:off x="3048000" y="4572000"/>
            <a:ext cx="0" cy="30480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494" name="30 Conector recto de flecha"/>
          <p:cNvCxnSpPr>
            <a:cxnSpLocks noChangeShapeType="1"/>
          </p:cNvCxnSpPr>
          <p:nvPr/>
        </p:nvCxnSpPr>
        <p:spPr bwMode="auto">
          <a:xfrm>
            <a:off x="6754813" y="4572000"/>
            <a:ext cx="0" cy="30480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2837794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Rectángulo redondeado"/>
          <p:cNvSpPr>
            <a:spLocks noChangeArrowheads="1"/>
          </p:cNvSpPr>
          <p:nvPr/>
        </p:nvSpPr>
        <p:spPr bwMode="auto">
          <a:xfrm>
            <a:off x="2209800" y="2514600"/>
            <a:ext cx="1828800" cy="1295400"/>
          </a:xfrm>
          <a:prstGeom prst="roundRect">
            <a:avLst>
              <a:gd name="adj" fmla="val 16667"/>
            </a:avLst>
          </a:prstGeom>
          <a:solidFill>
            <a:schemeClr val="accent1"/>
          </a:solidFill>
          <a:ln w="9525" algn="ctr">
            <a:solidFill>
              <a:schemeClr val="tx1"/>
            </a:solidFill>
            <a:round/>
            <a:headEnd/>
            <a:tailEnd/>
          </a:ln>
        </p:spPr>
        <p:txBody>
          <a:bodyPr/>
          <a:lstStyle/>
          <a:p>
            <a:r>
              <a:rPr lang="es-ES" sz="2000"/>
              <a:t>Órgano nacional de  acreditación</a:t>
            </a:r>
          </a:p>
        </p:txBody>
      </p:sp>
      <p:sp>
        <p:nvSpPr>
          <p:cNvPr id="21507" name="3 Rectángulo redondeado"/>
          <p:cNvSpPr>
            <a:spLocks noChangeArrowheads="1"/>
          </p:cNvSpPr>
          <p:nvPr/>
        </p:nvSpPr>
        <p:spPr bwMode="auto">
          <a:xfrm>
            <a:off x="2209800" y="4724400"/>
            <a:ext cx="1981200" cy="1371600"/>
          </a:xfrm>
          <a:prstGeom prst="roundRect">
            <a:avLst>
              <a:gd name="adj" fmla="val 16667"/>
            </a:avLst>
          </a:prstGeom>
          <a:solidFill>
            <a:schemeClr val="accent1"/>
          </a:solidFill>
          <a:ln w="9525" algn="ctr">
            <a:solidFill>
              <a:schemeClr val="tx1"/>
            </a:solidFill>
            <a:round/>
            <a:headEnd/>
            <a:tailEnd/>
          </a:ln>
        </p:spPr>
        <p:txBody>
          <a:bodyPr/>
          <a:lstStyle/>
          <a:p>
            <a:r>
              <a:rPr lang="es-ES" sz="2000"/>
              <a:t>Sistema Nacional de Acreditación</a:t>
            </a:r>
          </a:p>
        </p:txBody>
      </p:sp>
      <p:sp>
        <p:nvSpPr>
          <p:cNvPr id="21508" name="4 Rectángulo redondeado"/>
          <p:cNvSpPr>
            <a:spLocks noChangeArrowheads="1"/>
          </p:cNvSpPr>
          <p:nvPr/>
        </p:nvSpPr>
        <p:spPr bwMode="auto">
          <a:xfrm>
            <a:off x="5334000" y="4724400"/>
            <a:ext cx="1905000" cy="1333500"/>
          </a:xfrm>
          <a:prstGeom prst="roundRect">
            <a:avLst>
              <a:gd name="adj" fmla="val 16667"/>
            </a:avLst>
          </a:prstGeom>
          <a:solidFill>
            <a:schemeClr val="accent1"/>
          </a:solidFill>
          <a:ln w="9525" algn="ctr">
            <a:solidFill>
              <a:schemeClr val="tx1"/>
            </a:solidFill>
            <a:round/>
            <a:headEnd/>
            <a:tailEnd/>
          </a:ln>
        </p:spPr>
        <p:txBody>
          <a:bodyPr/>
          <a:lstStyle/>
          <a:p>
            <a:r>
              <a:rPr lang="es-ES" sz="2000"/>
              <a:t>Sistema Nacional de Certificación</a:t>
            </a:r>
          </a:p>
        </p:txBody>
      </p:sp>
      <p:sp>
        <p:nvSpPr>
          <p:cNvPr id="21509" name="6 Rectángulo redondeado"/>
          <p:cNvSpPr>
            <a:spLocks noChangeArrowheads="1"/>
          </p:cNvSpPr>
          <p:nvPr/>
        </p:nvSpPr>
        <p:spPr bwMode="auto">
          <a:xfrm>
            <a:off x="685800" y="1066800"/>
            <a:ext cx="7620000" cy="838200"/>
          </a:xfrm>
          <a:prstGeom prst="roundRect">
            <a:avLst>
              <a:gd name="adj" fmla="val 0"/>
            </a:avLst>
          </a:prstGeom>
          <a:solidFill>
            <a:schemeClr val="accent1"/>
          </a:solidFill>
          <a:ln w="9525" algn="ctr">
            <a:solidFill>
              <a:schemeClr val="tx1"/>
            </a:solidFill>
            <a:round/>
            <a:headEnd/>
            <a:tailEnd/>
          </a:ln>
        </p:spPr>
        <p:txBody>
          <a:bodyPr/>
          <a:lstStyle/>
          <a:p>
            <a:endParaRPr lang="es-ES"/>
          </a:p>
        </p:txBody>
      </p:sp>
      <p:sp>
        <p:nvSpPr>
          <p:cNvPr id="21510" name="1 Título"/>
          <p:cNvSpPr>
            <a:spLocks noGrp="1"/>
          </p:cNvSpPr>
          <p:nvPr>
            <p:ph type="title"/>
          </p:nvPr>
        </p:nvSpPr>
        <p:spPr>
          <a:xfrm>
            <a:off x="990600" y="876300"/>
            <a:ext cx="7772400" cy="876300"/>
          </a:xfrm>
        </p:spPr>
        <p:txBody>
          <a:bodyPr>
            <a:noAutofit/>
          </a:bodyPr>
          <a:lstStyle/>
          <a:p>
            <a:r>
              <a:rPr lang="es-ES" sz="2800" dirty="0" smtClean="0">
                <a:solidFill>
                  <a:srgbClr val="FF0000"/>
                </a:solidFill>
              </a:rPr>
              <a:t>Oficina Nacional de Normalización</a:t>
            </a:r>
          </a:p>
        </p:txBody>
      </p:sp>
      <p:cxnSp>
        <p:nvCxnSpPr>
          <p:cNvPr id="21511" name="8 Conector recto de flecha"/>
          <p:cNvCxnSpPr>
            <a:cxnSpLocks noChangeShapeType="1"/>
          </p:cNvCxnSpPr>
          <p:nvPr/>
        </p:nvCxnSpPr>
        <p:spPr bwMode="auto">
          <a:xfrm>
            <a:off x="2971800" y="3810000"/>
            <a:ext cx="0" cy="91440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1512" name="12 Conector recto de flecha"/>
          <p:cNvCxnSpPr>
            <a:cxnSpLocks noChangeShapeType="1"/>
          </p:cNvCxnSpPr>
          <p:nvPr/>
        </p:nvCxnSpPr>
        <p:spPr bwMode="auto">
          <a:xfrm>
            <a:off x="6172200" y="3810000"/>
            <a:ext cx="0" cy="91440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1513" name="4 Rectángulo redondeado"/>
          <p:cNvSpPr>
            <a:spLocks noChangeArrowheads="1"/>
          </p:cNvSpPr>
          <p:nvPr/>
        </p:nvSpPr>
        <p:spPr bwMode="auto">
          <a:xfrm>
            <a:off x="4953000" y="2514600"/>
            <a:ext cx="2209800" cy="1295400"/>
          </a:xfrm>
          <a:prstGeom prst="roundRect">
            <a:avLst>
              <a:gd name="adj" fmla="val 16667"/>
            </a:avLst>
          </a:prstGeom>
          <a:solidFill>
            <a:schemeClr val="accent1"/>
          </a:solidFill>
          <a:ln w="9525" algn="ctr">
            <a:solidFill>
              <a:schemeClr val="tx1"/>
            </a:solidFill>
            <a:round/>
            <a:headEnd/>
            <a:tailEnd/>
          </a:ln>
        </p:spPr>
        <p:txBody>
          <a:bodyPr/>
          <a:lstStyle/>
          <a:p>
            <a:endParaRPr lang="es-ES" sz="2000"/>
          </a:p>
        </p:txBody>
      </p:sp>
      <p:sp>
        <p:nvSpPr>
          <p:cNvPr id="21514" name="5 CuadroTexto"/>
          <p:cNvSpPr txBox="1">
            <a:spLocks noChangeArrowheads="1"/>
          </p:cNvSpPr>
          <p:nvPr/>
        </p:nvSpPr>
        <p:spPr bwMode="auto">
          <a:xfrm>
            <a:off x="4953000" y="2667000"/>
            <a:ext cx="2209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r>
              <a:rPr lang="es-ES" sz="2000"/>
              <a:t>Departamento de Certificación </a:t>
            </a:r>
          </a:p>
        </p:txBody>
      </p:sp>
    </p:spTree>
    <p:extLst>
      <p:ext uri="{BB962C8B-B14F-4D97-AF65-F5344CB8AC3E}">
        <p14:creationId xmlns="" xmlns:p14="http://schemas.microsoft.com/office/powerpoint/2010/main" val="1276501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533400" y="457200"/>
            <a:ext cx="8183880" cy="1051560"/>
          </a:xfrm>
        </p:spPr>
        <p:txBody>
          <a:bodyPr/>
          <a:lstStyle/>
          <a:p>
            <a:r>
              <a:rPr lang="es-ES" dirty="0" smtClean="0"/>
              <a:t>Marca de acreditación</a:t>
            </a:r>
          </a:p>
        </p:txBody>
      </p:sp>
      <p:pic>
        <p:nvPicPr>
          <p:cNvPr id="2253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1449388"/>
            <a:ext cx="6310313" cy="5103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88687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533400"/>
            <a:ext cx="5715000" cy="489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53637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7 CuadroTexto"/>
          <p:cNvSpPr txBox="1">
            <a:spLocks noChangeArrowheads="1"/>
          </p:cNvSpPr>
          <p:nvPr/>
        </p:nvSpPr>
        <p:spPr bwMode="auto">
          <a:xfrm>
            <a:off x="2000250" y="214313"/>
            <a:ext cx="490696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r>
              <a:rPr lang="es-ES" sz="3600"/>
              <a:t>Estructura de la ISO</a:t>
            </a:r>
          </a:p>
        </p:txBody>
      </p:sp>
      <p:pic>
        <p:nvPicPr>
          <p:cNvPr id="2457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5813" y="900112"/>
            <a:ext cx="7639050" cy="595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91699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5650" y="404813"/>
            <a:ext cx="7772400" cy="1143000"/>
          </a:xfrm>
        </p:spPr>
        <p:txBody>
          <a:bodyPr>
            <a:normAutofit fontScale="90000"/>
          </a:bodyPr>
          <a:lstStyle/>
          <a:p>
            <a:r>
              <a:rPr lang="es-ES" sz="4000" b="1" smtClean="0"/>
              <a:t/>
            </a:r>
            <a:br>
              <a:rPr lang="es-ES" sz="4000" b="1" smtClean="0"/>
            </a:br>
            <a:r>
              <a:rPr lang="es-ES" sz="4000" b="1" u="sng" smtClean="0"/>
              <a:t>Sumario.</a:t>
            </a:r>
            <a:r>
              <a:rPr lang="es-ES" sz="4000" u="sng" smtClean="0"/>
              <a:t/>
            </a:r>
            <a:br>
              <a:rPr lang="es-ES" sz="4000" u="sng" smtClean="0"/>
            </a:br>
            <a:endParaRPr lang="en-US" sz="4000" u="sng" smtClean="0"/>
          </a:p>
        </p:txBody>
      </p:sp>
      <p:sp>
        <p:nvSpPr>
          <p:cNvPr id="8195" name="Rectangle 3"/>
          <p:cNvSpPr>
            <a:spLocks noGrp="1" noChangeArrowheads="1"/>
          </p:cNvSpPr>
          <p:nvPr>
            <p:ph idx="1"/>
          </p:nvPr>
        </p:nvSpPr>
        <p:spPr>
          <a:xfrm>
            <a:off x="755650" y="1341438"/>
            <a:ext cx="7818438" cy="4881562"/>
          </a:xfrm>
        </p:spPr>
        <p:txBody>
          <a:bodyPr>
            <a:normAutofit fontScale="92500"/>
          </a:bodyPr>
          <a:lstStyle/>
          <a:p>
            <a:pPr>
              <a:defRPr/>
            </a:pPr>
            <a:r>
              <a:rPr lang="en-US" sz="2800" b="1" dirty="0" err="1" smtClean="0"/>
              <a:t>Papel</a:t>
            </a:r>
            <a:r>
              <a:rPr lang="en-US" sz="2800" b="1" dirty="0" smtClean="0"/>
              <a:t> de  la </a:t>
            </a:r>
            <a:r>
              <a:rPr lang="en-US" sz="2800" b="1" dirty="0" err="1" smtClean="0"/>
              <a:t>Normalización</a:t>
            </a:r>
            <a:r>
              <a:rPr lang="en-US" sz="2800" b="1" dirty="0" smtClean="0"/>
              <a:t> y la </a:t>
            </a:r>
            <a:r>
              <a:rPr lang="en-US" sz="2800" b="1" dirty="0" err="1" smtClean="0"/>
              <a:t>Metrología</a:t>
            </a:r>
            <a:r>
              <a:rPr lang="en-US" sz="2800" b="1" dirty="0" smtClean="0"/>
              <a:t> </a:t>
            </a:r>
            <a:r>
              <a:rPr lang="es-ES" sz="2800" b="1" dirty="0" smtClean="0"/>
              <a:t>en la garantía de la calidad.</a:t>
            </a:r>
          </a:p>
          <a:p>
            <a:pPr>
              <a:defRPr/>
            </a:pPr>
            <a:r>
              <a:rPr lang="es-ES" sz="2800" b="1" dirty="0" smtClean="0"/>
              <a:t>La intervención de las normas en la espiral de la calidad.</a:t>
            </a:r>
          </a:p>
          <a:p>
            <a:pPr marL="457200" indent="-457200">
              <a:buFont typeface="Arial" pitchFamily="34" charset="0"/>
              <a:buChar char="•"/>
              <a:defRPr/>
            </a:pPr>
            <a:r>
              <a:rPr lang="es-ES" sz="2800" b="1" dirty="0" smtClean="0"/>
              <a:t>Sistema Internacional de Unidades (SI). Implantación  en Cuba.</a:t>
            </a:r>
          </a:p>
          <a:p>
            <a:pPr marL="457200" indent="-457200">
              <a:buFont typeface="Arial" pitchFamily="34" charset="0"/>
              <a:buChar char="•"/>
              <a:defRPr/>
            </a:pPr>
            <a:r>
              <a:rPr lang="es-ES" sz="2800" b="1" dirty="0" smtClean="0"/>
              <a:t>Trazabilidad de las mediciones.</a:t>
            </a:r>
          </a:p>
          <a:p>
            <a:pPr marL="457200" indent="-457200">
              <a:buFont typeface="Arial" pitchFamily="34" charset="0"/>
              <a:buChar char="•"/>
              <a:defRPr/>
            </a:pPr>
            <a:r>
              <a:rPr lang="es-ES" sz="2800" b="1" dirty="0" smtClean="0"/>
              <a:t>Aseguramiento metrológico a la economía nacional.</a:t>
            </a:r>
          </a:p>
          <a:p>
            <a:pPr marL="457200" indent="-457200">
              <a:buFont typeface="Arial" pitchFamily="34" charset="0"/>
              <a:buChar char="•"/>
              <a:defRPr/>
            </a:pPr>
            <a:r>
              <a:rPr lang="es-ES" sz="2800" b="1" dirty="0" smtClean="0"/>
              <a:t>Las mediciones en la </a:t>
            </a:r>
            <a:r>
              <a:rPr lang="es-ES" sz="2800" b="1" u="sng" dirty="0" smtClean="0"/>
              <a:t>NC: ISO 9000</a:t>
            </a:r>
            <a:r>
              <a:rPr lang="es-ES" sz="2800" b="1" dirty="0" smtClean="0"/>
              <a:t>.</a:t>
            </a:r>
          </a:p>
          <a:p>
            <a:pPr>
              <a:defRPr/>
            </a:pPr>
            <a:endParaRPr lang="en-US" sz="2800" b="1" dirty="0" smtClean="0"/>
          </a:p>
        </p:txBody>
      </p:sp>
    </p:spTree>
    <p:extLst>
      <p:ext uri="{BB962C8B-B14F-4D97-AF65-F5344CB8AC3E}">
        <p14:creationId xmlns="" xmlns:p14="http://schemas.microsoft.com/office/powerpoint/2010/main" val="4202084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381000"/>
            <a:ext cx="8183880" cy="1051560"/>
          </a:xfrm>
        </p:spPr>
        <p:txBody>
          <a:bodyPr>
            <a:normAutofit fontScale="90000"/>
          </a:bodyPr>
          <a:lstStyle/>
          <a:p>
            <a:pPr eaLnBrk="1" hangingPunct="1"/>
            <a:r>
              <a:rPr lang="es-ES" sz="3600" b="1" dirty="0" smtClean="0"/>
              <a:t>¿Qué es Metrología?</a:t>
            </a:r>
            <a:br>
              <a:rPr lang="es-ES" sz="3600" b="1" dirty="0" smtClean="0"/>
            </a:br>
            <a:endParaRPr lang="es-ES" sz="3600" b="1" dirty="0" smtClean="0"/>
          </a:p>
        </p:txBody>
      </p:sp>
      <p:sp>
        <p:nvSpPr>
          <p:cNvPr id="5" name="5 Marcador de número de diapositiva"/>
          <p:cNvSpPr>
            <a:spLocks noGrp="1"/>
          </p:cNvSpPr>
          <p:nvPr>
            <p:ph type="sldNum" sz="quarter" idx="12"/>
          </p:nvPr>
        </p:nvSpPr>
        <p:spPr>
          <a:extLst/>
        </p:spPr>
        <p:txBody>
          <a:bodyPr/>
          <a:lstStyle/>
          <a:p>
            <a:pPr>
              <a:defRPr/>
            </a:pPr>
            <a:fld id="{3148EA6F-DC10-4927-A73B-772DCB0C0961}" type="slidenum">
              <a:rPr lang="es-ES"/>
              <a:pPr>
                <a:defRPr/>
              </a:pPr>
              <a:t>30</a:t>
            </a:fld>
            <a:endParaRPr lang="es-ES"/>
          </a:p>
        </p:txBody>
      </p:sp>
      <p:sp>
        <p:nvSpPr>
          <p:cNvPr id="25605" name="5 Rectángulo"/>
          <p:cNvSpPr>
            <a:spLocks noChangeArrowheads="1"/>
          </p:cNvSpPr>
          <p:nvPr/>
        </p:nvSpPr>
        <p:spPr bwMode="auto">
          <a:xfrm>
            <a:off x="1071563" y="2428875"/>
            <a:ext cx="5000625" cy="571500"/>
          </a:xfrm>
          <a:prstGeom prst="rect">
            <a:avLst/>
          </a:prstGeom>
          <a:solidFill>
            <a:srgbClr val="018107"/>
          </a:solidFill>
          <a:ln w="9525" algn="ctr">
            <a:solidFill>
              <a:schemeClr val="accent1"/>
            </a:solidFill>
            <a:round/>
            <a:headEnd/>
            <a:tailEnd/>
          </a:ln>
        </p:spPr>
        <p:txBody>
          <a:bodyPr/>
          <a:lstStyle/>
          <a:p>
            <a:r>
              <a:rPr lang="es-ES" sz="2800" dirty="0">
                <a:solidFill>
                  <a:schemeClr val="bg1"/>
                </a:solidFill>
              </a:rPr>
              <a:t>rama de la ciencia y técnica </a:t>
            </a:r>
          </a:p>
        </p:txBody>
      </p:sp>
      <p:sp>
        <p:nvSpPr>
          <p:cNvPr id="25606" name="6 Rectángulo"/>
          <p:cNvSpPr>
            <a:spLocks noChangeArrowheads="1"/>
          </p:cNvSpPr>
          <p:nvPr/>
        </p:nvSpPr>
        <p:spPr bwMode="auto">
          <a:xfrm>
            <a:off x="1071563" y="3929063"/>
            <a:ext cx="6143625" cy="1500187"/>
          </a:xfrm>
          <a:prstGeom prst="rect">
            <a:avLst/>
          </a:prstGeom>
          <a:solidFill>
            <a:srgbClr val="018107"/>
          </a:solidFill>
          <a:ln w="9525" algn="ctr">
            <a:solidFill>
              <a:schemeClr val="accent1"/>
            </a:solidFill>
            <a:round/>
            <a:headEnd/>
            <a:tailEnd/>
          </a:ln>
        </p:spPr>
        <p:txBody>
          <a:bodyPr/>
          <a:lstStyle/>
          <a:p>
            <a:r>
              <a:rPr lang="es-ES" sz="2800"/>
              <a:t> </a:t>
            </a:r>
            <a:r>
              <a:rPr lang="es-ES" sz="2800">
                <a:solidFill>
                  <a:schemeClr val="bg1"/>
                </a:solidFill>
              </a:rPr>
              <a:t>los sistemas de pesos y medidas, y la determinación de las magnitudes físicas</a:t>
            </a:r>
          </a:p>
        </p:txBody>
      </p:sp>
      <p:sp>
        <p:nvSpPr>
          <p:cNvPr id="25607" name="7 Flecha abajo"/>
          <p:cNvSpPr>
            <a:spLocks noChangeArrowheads="1"/>
          </p:cNvSpPr>
          <p:nvPr/>
        </p:nvSpPr>
        <p:spPr bwMode="auto">
          <a:xfrm>
            <a:off x="3357563" y="3000375"/>
            <a:ext cx="285750" cy="928688"/>
          </a:xfrm>
          <a:prstGeom prst="downArrow">
            <a:avLst>
              <a:gd name="adj1" fmla="val 50000"/>
              <a:gd name="adj2" fmla="val 49999"/>
            </a:avLst>
          </a:prstGeom>
          <a:gradFill rotWithShape="0">
            <a:gsLst>
              <a:gs pos="0">
                <a:schemeClr val="accent1"/>
              </a:gs>
              <a:gs pos="100000">
                <a:srgbClr val="336600"/>
              </a:gs>
            </a:gsLst>
            <a:path path="rect">
              <a:fillToRect r="100000" b="100000"/>
            </a:path>
          </a:gra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es-ES"/>
          </a:p>
        </p:txBody>
      </p:sp>
      <p:sp>
        <p:nvSpPr>
          <p:cNvPr id="25608" name="8 Rectángulo"/>
          <p:cNvSpPr>
            <a:spLocks noChangeArrowheads="1"/>
          </p:cNvSpPr>
          <p:nvPr/>
        </p:nvSpPr>
        <p:spPr bwMode="auto">
          <a:xfrm>
            <a:off x="4214813" y="3143250"/>
            <a:ext cx="1785937"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p>
            <a:endParaRPr lang="es-ES"/>
          </a:p>
        </p:txBody>
      </p:sp>
      <p:sp>
        <p:nvSpPr>
          <p:cNvPr id="25609" name="9 Rectángulo"/>
          <p:cNvSpPr>
            <a:spLocks noChangeArrowheads="1"/>
          </p:cNvSpPr>
          <p:nvPr/>
        </p:nvSpPr>
        <p:spPr bwMode="auto">
          <a:xfrm>
            <a:off x="3643313" y="3143250"/>
            <a:ext cx="3857625"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p>
            <a:r>
              <a:rPr lang="es-ES" sz="2800"/>
              <a:t>objeto de estudio</a:t>
            </a:r>
          </a:p>
        </p:txBody>
      </p:sp>
      <p:sp>
        <p:nvSpPr>
          <p:cNvPr id="25604" name="Rectangle 3"/>
          <p:cNvSpPr>
            <a:spLocks noGrp="1" noChangeArrowheads="1"/>
          </p:cNvSpPr>
          <p:nvPr>
            <p:ph idx="1"/>
          </p:nvPr>
        </p:nvSpPr>
        <p:spPr>
          <a:xfrm>
            <a:off x="468313" y="1557338"/>
            <a:ext cx="8226425" cy="5805487"/>
          </a:xfrm>
        </p:spPr>
        <p:txBody>
          <a:bodyPr>
            <a:normAutofit/>
          </a:bodyPr>
          <a:lstStyle/>
          <a:p>
            <a:pPr algn="just" eaLnBrk="1" hangingPunct="1">
              <a:lnSpc>
                <a:spcPct val="80000"/>
              </a:lnSpc>
              <a:buFont typeface="Wingdings" pitchFamily="2" charset="2"/>
              <a:buNone/>
            </a:pPr>
            <a:r>
              <a:rPr lang="es-ES" sz="2400" b="1" dirty="0" smtClean="0"/>
              <a:t>    La metrología (del griego </a:t>
            </a:r>
            <a:r>
              <a:rPr lang="es-ES" sz="2400" b="1" dirty="0" err="1" smtClean="0"/>
              <a:t>μετρoν</a:t>
            </a:r>
            <a:r>
              <a:rPr lang="es-ES" sz="2400" b="1" dirty="0" smtClean="0"/>
              <a:t>, medida y </a:t>
            </a:r>
            <a:r>
              <a:rPr lang="es-ES" sz="2400" b="1" dirty="0" err="1" smtClean="0"/>
              <a:t>λoγoς</a:t>
            </a:r>
            <a:r>
              <a:rPr lang="es-ES" sz="2400" b="1" dirty="0" smtClean="0"/>
              <a:t>, tratado)</a:t>
            </a:r>
          </a:p>
          <a:p>
            <a:pPr algn="just" eaLnBrk="1" hangingPunct="1">
              <a:lnSpc>
                <a:spcPct val="80000"/>
              </a:lnSpc>
              <a:buFont typeface="Wingdings" pitchFamily="2" charset="2"/>
              <a:buNone/>
            </a:pPr>
            <a:r>
              <a:rPr lang="es-ES" sz="2400" b="1" dirty="0" smtClean="0"/>
              <a:t>    </a:t>
            </a:r>
          </a:p>
          <a:p>
            <a:pPr algn="just" eaLnBrk="1" hangingPunct="1">
              <a:lnSpc>
                <a:spcPct val="80000"/>
              </a:lnSpc>
              <a:buFontTx/>
              <a:buNone/>
            </a:pPr>
            <a:r>
              <a:rPr lang="es-ES" sz="2400" b="1" dirty="0" smtClean="0"/>
              <a:t>                                                      </a:t>
            </a:r>
          </a:p>
          <a:p>
            <a:pPr algn="just" eaLnBrk="1" hangingPunct="1">
              <a:lnSpc>
                <a:spcPct val="80000"/>
              </a:lnSpc>
              <a:buFont typeface="Wingdings" pitchFamily="2" charset="2"/>
              <a:buNone/>
            </a:pPr>
            <a:endParaRPr lang="es-ES" sz="2400" b="1" dirty="0" smtClean="0"/>
          </a:p>
          <a:p>
            <a:pPr algn="just" eaLnBrk="1" hangingPunct="1">
              <a:lnSpc>
                <a:spcPct val="80000"/>
              </a:lnSpc>
              <a:buFont typeface="Wingdings" pitchFamily="2" charset="2"/>
              <a:buNone/>
            </a:pPr>
            <a:endParaRPr lang="es-ES" sz="2400" b="1" dirty="0" smtClean="0"/>
          </a:p>
          <a:p>
            <a:pPr algn="ctr" eaLnBrk="1" hangingPunct="1">
              <a:lnSpc>
                <a:spcPct val="80000"/>
              </a:lnSpc>
              <a:buFont typeface="Wingdings" pitchFamily="2" charset="2"/>
              <a:buNone/>
            </a:pPr>
            <a:r>
              <a:rPr lang="es-ES" sz="2400" b="1" dirty="0" smtClean="0"/>
              <a:t>                   </a:t>
            </a:r>
            <a:endParaRPr lang="es-ES" sz="2400" b="1" dirty="0" smtClean="0"/>
          </a:p>
          <a:p>
            <a:pPr algn="ctr" eaLnBrk="1" hangingPunct="1">
              <a:lnSpc>
                <a:spcPct val="80000"/>
              </a:lnSpc>
              <a:buFont typeface="Wingdings" pitchFamily="2" charset="2"/>
              <a:buNone/>
            </a:pPr>
            <a:endParaRPr lang="es-ES" sz="2400" b="1" dirty="0" smtClean="0"/>
          </a:p>
          <a:p>
            <a:pPr algn="ctr" eaLnBrk="1" hangingPunct="1">
              <a:lnSpc>
                <a:spcPct val="80000"/>
              </a:lnSpc>
              <a:buFont typeface="Wingdings" pitchFamily="2" charset="2"/>
              <a:buNone/>
            </a:pPr>
            <a:endParaRPr lang="es-ES" sz="2400" b="1" dirty="0" smtClean="0"/>
          </a:p>
          <a:p>
            <a:pPr algn="ctr" eaLnBrk="1" hangingPunct="1">
              <a:lnSpc>
                <a:spcPct val="80000"/>
              </a:lnSpc>
              <a:buFont typeface="Wingdings" pitchFamily="2" charset="2"/>
              <a:buNone/>
            </a:pPr>
            <a:endParaRPr lang="es-ES" sz="2400" b="1" dirty="0" smtClean="0"/>
          </a:p>
          <a:p>
            <a:pPr algn="ctr" eaLnBrk="1" hangingPunct="1">
              <a:lnSpc>
                <a:spcPct val="80000"/>
              </a:lnSpc>
              <a:buFont typeface="Wingdings" pitchFamily="2" charset="2"/>
              <a:buNone/>
            </a:pPr>
            <a:endParaRPr lang="es-ES" sz="2400" b="1" dirty="0" smtClean="0"/>
          </a:p>
          <a:p>
            <a:pPr algn="ctr" eaLnBrk="1" hangingPunct="1">
              <a:lnSpc>
                <a:spcPct val="80000"/>
              </a:lnSpc>
              <a:buFont typeface="Wingdings" pitchFamily="2" charset="2"/>
              <a:buNone/>
            </a:pPr>
            <a:endParaRPr lang="es-ES" sz="2400" b="1" dirty="0" smtClean="0"/>
          </a:p>
          <a:p>
            <a:pPr algn="ctr" eaLnBrk="1" hangingPunct="1">
              <a:lnSpc>
                <a:spcPct val="80000"/>
              </a:lnSpc>
              <a:buFont typeface="Wingdings" pitchFamily="2" charset="2"/>
              <a:buNone/>
            </a:pPr>
            <a:r>
              <a:rPr lang="es-ES" sz="2400" b="1" dirty="0" smtClean="0"/>
              <a:t>(NC-OIML V 2:1995 Vocabulario internacional términos generales y básicos de Metrología)</a:t>
            </a:r>
          </a:p>
          <a:p>
            <a:pPr algn="just" eaLnBrk="1" hangingPunct="1">
              <a:lnSpc>
                <a:spcPct val="80000"/>
              </a:lnSpc>
              <a:buFont typeface="Wingdings" pitchFamily="2" charset="2"/>
              <a:buNone/>
            </a:pPr>
            <a:endParaRPr lang="es-ES" sz="2400" b="1" dirty="0" smtClean="0"/>
          </a:p>
        </p:txBody>
      </p:sp>
    </p:spTree>
    <p:extLst>
      <p:ext uri="{BB962C8B-B14F-4D97-AF65-F5344CB8AC3E}">
        <p14:creationId xmlns="" xmlns:p14="http://schemas.microsoft.com/office/powerpoint/2010/main" val="2259597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09600" y="533400"/>
            <a:ext cx="8183880" cy="1051560"/>
          </a:xfrm>
        </p:spPr>
        <p:txBody>
          <a:bodyPr>
            <a:normAutofit fontScale="90000"/>
          </a:bodyPr>
          <a:lstStyle/>
          <a:p>
            <a:pPr eaLnBrk="1" hangingPunct="1"/>
            <a:r>
              <a:rPr lang="es-ES" sz="3200" b="1" dirty="0" smtClean="0"/>
              <a:t>¿Qué es Metrología?</a:t>
            </a:r>
            <a:br>
              <a:rPr lang="es-ES" sz="3200" b="1" dirty="0" smtClean="0"/>
            </a:br>
            <a:endParaRPr lang="es-ES" sz="3200" b="1" dirty="0" smtClean="0"/>
          </a:p>
        </p:txBody>
      </p:sp>
      <p:sp>
        <p:nvSpPr>
          <p:cNvPr id="26628" name="Rectangle 3"/>
          <p:cNvSpPr>
            <a:spLocks noGrp="1" noChangeArrowheads="1"/>
          </p:cNvSpPr>
          <p:nvPr>
            <p:ph idx="1"/>
          </p:nvPr>
        </p:nvSpPr>
        <p:spPr>
          <a:xfrm>
            <a:off x="482600" y="1916113"/>
            <a:ext cx="8226425" cy="3057525"/>
          </a:xfrm>
        </p:spPr>
        <p:txBody>
          <a:bodyPr>
            <a:normAutofit lnSpcReduction="10000"/>
          </a:bodyPr>
          <a:lstStyle/>
          <a:p>
            <a:pPr algn="just" eaLnBrk="1" hangingPunct="1">
              <a:buFont typeface="Wingdings" pitchFamily="2" charset="2"/>
              <a:buNone/>
            </a:pPr>
            <a:r>
              <a:rPr lang="es-ES" b="1" smtClean="0"/>
              <a:t>   </a:t>
            </a:r>
            <a:r>
              <a:rPr lang="es-ES" sz="2800" b="1" smtClean="0"/>
              <a:t>La metrología incluye todos los aspectos teóricos y prácticos relacionados con las mediciones, independientemente de la incertidumbre y de la rama de la ciencia o la tecnología donde ellas ocurran.</a:t>
            </a:r>
          </a:p>
        </p:txBody>
      </p:sp>
      <p:sp>
        <p:nvSpPr>
          <p:cNvPr id="5" name="5 Marcador de número de diapositiva"/>
          <p:cNvSpPr>
            <a:spLocks noGrp="1"/>
          </p:cNvSpPr>
          <p:nvPr>
            <p:ph type="sldNum" sz="quarter" idx="12"/>
          </p:nvPr>
        </p:nvSpPr>
        <p:spPr>
          <a:extLst/>
        </p:spPr>
        <p:txBody>
          <a:bodyPr/>
          <a:lstStyle/>
          <a:p>
            <a:pPr>
              <a:defRPr/>
            </a:pPr>
            <a:fld id="{C6DC9E2F-273C-4A62-A984-2A8AD60A6E65}" type="slidenum">
              <a:rPr lang="es-ES"/>
              <a:pPr>
                <a:defRPr/>
              </a:pPr>
              <a:t>31</a:t>
            </a:fld>
            <a:endParaRPr lang="es-ES"/>
          </a:p>
        </p:txBody>
      </p:sp>
    </p:spTree>
    <p:extLst>
      <p:ext uri="{BB962C8B-B14F-4D97-AF65-F5344CB8AC3E}">
        <p14:creationId xmlns="" xmlns:p14="http://schemas.microsoft.com/office/powerpoint/2010/main" val="874514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827088" y="333375"/>
            <a:ext cx="7772400" cy="1143000"/>
          </a:xfrm>
        </p:spPr>
        <p:txBody>
          <a:bodyPr/>
          <a:lstStyle/>
          <a:p>
            <a:r>
              <a:rPr lang="es-ES" b="1" smtClean="0">
                <a:solidFill>
                  <a:srgbClr val="018107"/>
                </a:solidFill>
              </a:rPr>
              <a:t>Objeto de la </a:t>
            </a:r>
            <a:r>
              <a:rPr lang="es-ES_tradnl" b="1" smtClean="0">
                <a:solidFill>
                  <a:srgbClr val="018107"/>
                </a:solidFill>
              </a:rPr>
              <a:t>Metrología</a:t>
            </a:r>
            <a:endParaRPr lang="es-ES" b="1" smtClean="0">
              <a:solidFill>
                <a:srgbClr val="018107"/>
              </a:solidFill>
            </a:endParaRPr>
          </a:p>
        </p:txBody>
      </p:sp>
      <p:sp>
        <p:nvSpPr>
          <p:cNvPr id="27652" name="1 Rectángulo"/>
          <p:cNvSpPr>
            <a:spLocks noGrp="1" noChangeArrowheads="1"/>
          </p:cNvSpPr>
          <p:nvPr>
            <p:ph idx="1"/>
          </p:nvPr>
        </p:nvSpPr>
        <p:spPr>
          <a:xfrm>
            <a:off x="684213" y="1341438"/>
            <a:ext cx="7772400" cy="5035550"/>
          </a:xfrm>
        </p:spPr>
        <p:txBody>
          <a:bodyPr>
            <a:spAutoFit/>
          </a:bodyPr>
          <a:lstStyle/>
          <a:p>
            <a:pPr marL="758825" lvl="1" indent="-301625">
              <a:buFont typeface="Wingdings" pitchFamily="2" charset="2"/>
              <a:buChar char="ü"/>
            </a:pPr>
            <a:r>
              <a:rPr lang="es-ES_tradnl" sz="2200" b="1" smtClean="0">
                <a:latin typeface="Arial" pitchFamily="34" charset="0"/>
              </a:rPr>
              <a:t>Las unidades de medida de magnitud física y sus sistemas.</a:t>
            </a:r>
          </a:p>
          <a:p>
            <a:pPr marL="758825" lvl="1" indent="-301625">
              <a:buFont typeface="Wingdings" pitchFamily="2" charset="2"/>
              <a:buNone/>
            </a:pPr>
            <a:endParaRPr lang="es-ES_tradnl" sz="2200" b="1" smtClean="0">
              <a:latin typeface="Arial" pitchFamily="34" charset="0"/>
            </a:endParaRPr>
          </a:p>
          <a:p>
            <a:pPr marL="758825" lvl="1" indent="-301625">
              <a:buFont typeface="Wingdings" pitchFamily="2" charset="2"/>
              <a:buChar char="ü"/>
            </a:pPr>
            <a:r>
              <a:rPr lang="es-ES_tradnl" sz="2200" b="1" smtClean="0">
                <a:latin typeface="Arial" pitchFamily="34" charset="0"/>
              </a:rPr>
              <a:t>Los patrones nacionales y patrones de verificación.</a:t>
            </a:r>
          </a:p>
          <a:p>
            <a:pPr marL="758825" lvl="1" indent="-301625">
              <a:buFont typeface="Wingdings" pitchFamily="2" charset="2"/>
              <a:buNone/>
            </a:pPr>
            <a:endParaRPr lang="es-ES_tradnl" sz="2200" b="1" smtClean="0">
              <a:latin typeface="Arial" pitchFamily="34" charset="0"/>
            </a:endParaRPr>
          </a:p>
          <a:p>
            <a:pPr marL="758825" lvl="1" indent="-301625">
              <a:buFont typeface="Wingdings" pitchFamily="2" charset="2"/>
              <a:buChar char="ü"/>
            </a:pPr>
            <a:r>
              <a:rPr lang="es-ES_tradnl" sz="2200" b="1" smtClean="0">
                <a:latin typeface="Arial" pitchFamily="34" charset="0"/>
              </a:rPr>
              <a:t>Los métodos para determinar la exactitud de las mediciones.</a:t>
            </a:r>
          </a:p>
          <a:p>
            <a:pPr marL="758825" lvl="1" indent="-301625">
              <a:buFont typeface="Wingdings" pitchFamily="2" charset="2"/>
              <a:buNone/>
            </a:pPr>
            <a:endParaRPr lang="es-ES_tradnl" sz="2200" b="1" smtClean="0">
              <a:latin typeface="Arial" pitchFamily="34" charset="0"/>
            </a:endParaRPr>
          </a:p>
          <a:p>
            <a:pPr marL="758825" lvl="1" indent="-301625">
              <a:buFont typeface="Wingdings" pitchFamily="2" charset="2"/>
              <a:buChar char="ü"/>
            </a:pPr>
            <a:r>
              <a:rPr lang="es-ES_tradnl" sz="2200" b="1" smtClean="0">
                <a:latin typeface="Arial" pitchFamily="34" charset="0"/>
              </a:rPr>
              <a:t>Los instrumentos de medición, sus propiedades desde el punto de vista de su empleo.</a:t>
            </a:r>
          </a:p>
          <a:p>
            <a:pPr marL="758825" lvl="1" indent="-301625">
              <a:buFont typeface="Wingdings" pitchFamily="2" charset="2"/>
              <a:buNone/>
            </a:pPr>
            <a:endParaRPr lang="es-ES_tradnl" sz="2200" b="1" smtClean="0">
              <a:latin typeface="Arial" pitchFamily="34" charset="0"/>
            </a:endParaRPr>
          </a:p>
          <a:p>
            <a:pPr marL="758825" lvl="1" indent="-301625">
              <a:buFont typeface="Wingdings" pitchFamily="2" charset="2"/>
              <a:buChar char="ü"/>
            </a:pPr>
            <a:r>
              <a:rPr lang="es-ES_tradnl" sz="2200" b="1" smtClean="0">
                <a:latin typeface="Arial" pitchFamily="34" charset="0"/>
              </a:rPr>
              <a:t>Los pasos para el aseguramiento metrológico.</a:t>
            </a:r>
          </a:p>
        </p:txBody>
      </p:sp>
      <p:sp>
        <p:nvSpPr>
          <p:cNvPr id="4" name="3 Marcador de número de diapositiva"/>
          <p:cNvSpPr>
            <a:spLocks noGrp="1"/>
          </p:cNvSpPr>
          <p:nvPr>
            <p:ph type="sldNum" sz="quarter" idx="12"/>
          </p:nvPr>
        </p:nvSpPr>
        <p:spPr/>
        <p:txBody>
          <a:bodyPr/>
          <a:lstStyle/>
          <a:p>
            <a:pPr>
              <a:defRPr/>
            </a:pPr>
            <a:fld id="{98FF9843-3490-42F9-BBA1-0D2773B8B31F}" type="slidenum">
              <a:rPr lang="en-US" smtClean="0"/>
              <a:pPr>
                <a:defRPr/>
              </a:pPr>
              <a:t>32</a:t>
            </a:fld>
            <a:endParaRPr lang="en-US"/>
          </a:p>
        </p:txBody>
      </p:sp>
    </p:spTree>
    <p:extLst>
      <p:ext uri="{BB962C8B-B14F-4D97-AF65-F5344CB8AC3E}">
        <p14:creationId xmlns="" xmlns:p14="http://schemas.microsoft.com/office/powerpoint/2010/main" val="5180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533400"/>
            <a:ext cx="8183880" cy="1051560"/>
          </a:xfrm>
        </p:spPr>
        <p:txBody>
          <a:bodyPr/>
          <a:lstStyle/>
          <a:p>
            <a:pPr eaLnBrk="1" hangingPunct="1"/>
            <a:r>
              <a:rPr lang="es-ES" sz="3200" b="1" smtClean="0">
                <a:solidFill>
                  <a:srgbClr val="018107"/>
                </a:solidFill>
              </a:rPr>
              <a:t>Historia de la Metrología</a:t>
            </a:r>
            <a:endParaRPr lang="es-ES" sz="1200" b="1" smtClean="0">
              <a:solidFill>
                <a:srgbClr val="018107"/>
              </a:solidFill>
            </a:endParaRPr>
          </a:p>
        </p:txBody>
      </p:sp>
      <p:sp>
        <p:nvSpPr>
          <p:cNvPr id="28676" name="Rectangle 3"/>
          <p:cNvSpPr>
            <a:spLocks noGrp="1" noChangeArrowheads="1"/>
          </p:cNvSpPr>
          <p:nvPr>
            <p:ph idx="1"/>
          </p:nvPr>
        </p:nvSpPr>
        <p:spPr>
          <a:xfrm>
            <a:off x="457200" y="1524000"/>
            <a:ext cx="8226425" cy="4497387"/>
          </a:xfrm>
        </p:spPr>
        <p:txBody>
          <a:bodyPr/>
          <a:lstStyle/>
          <a:p>
            <a:pPr algn="just" eaLnBrk="1" hangingPunct="1"/>
            <a:r>
              <a:rPr lang="es-ES" sz="2800" b="1" dirty="0" smtClean="0"/>
              <a:t>Primeras mediciones: la masa, la longitud y el tiempo; después surgieron las de volumen.</a:t>
            </a:r>
          </a:p>
          <a:p>
            <a:pPr algn="just" eaLnBrk="1" hangingPunct="1"/>
            <a:r>
              <a:rPr lang="es-ES" sz="2800" b="1" dirty="0" smtClean="0"/>
              <a:t>A  medida que avanzaba la civilización el hombre comienza a usar para las medidas de longitud “patrones naturales” como pie, pulgada, palma, etc. </a:t>
            </a:r>
            <a:endParaRPr lang="es-ES" sz="2800" b="1" dirty="0" smtClean="0">
              <a:solidFill>
                <a:srgbClr val="FF0000"/>
              </a:solidFill>
            </a:endParaRPr>
          </a:p>
          <a:p>
            <a:pPr algn="just" eaLnBrk="1" hangingPunct="1"/>
            <a:endParaRPr lang="es-ES" sz="2800" b="1" dirty="0" smtClean="0"/>
          </a:p>
        </p:txBody>
      </p:sp>
      <p:sp>
        <p:nvSpPr>
          <p:cNvPr id="5" name="5 Marcador de número de diapositiva"/>
          <p:cNvSpPr>
            <a:spLocks noGrp="1"/>
          </p:cNvSpPr>
          <p:nvPr>
            <p:ph type="sldNum" sz="quarter" idx="12"/>
          </p:nvPr>
        </p:nvSpPr>
        <p:spPr>
          <a:extLst/>
        </p:spPr>
        <p:txBody>
          <a:bodyPr/>
          <a:lstStyle/>
          <a:p>
            <a:pPr>
              <a:defRPr/>
            </a:pPr>
            <a:fld id="{5AD06C7B-462A-4053-A7B8-A5DED372990D}" type="slidenum">
              <a:rPr lang="es-ES"/>
              <a:pPr>
                <a:defRPr/>
              </a:pPr>
              <a:t>33</a:t>
            </a:fld>
            <a:endParaRPr lang="es-ES"/>
          </a:p>
        </p:txBody>
      </p:sp>
    </p:spTree>
    <p:extLst>
      <p:ext uri="{BB962C8B-B14F-4D97-AF65-F5344CB8AC3E}">
        <p14:creationId xmlns="" xmlns:p14="http://schemas.microsoft.com/office/powerpoint/2010/main" val="3240608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4213" y="476250"/>
            <a:ext cx="7772400" cy="1143000"/>
          </a:xfrm>
        </p:spPr>
        <p:txBody>
          <a:bodyPr/>
          <a:lstStyle/>
          <a:p>
            <a:pPr eaLnBrk="1" hangingPunct="1"/>
            <a:r>
              <a:rPr lang="es-ES" sz="3200" b="1" smtClean="0">
                <a:solidFill>
                  <a:srgbClr val="018107"/>
                </a:solidFill>
              </a:rPr>
              <a:t>Historia de la Metrología (continuación)</a:t>
            </a:r>
          </a:p>
        </p:txBody>
      </p:sp>
      <p:sp>
        <p:nvSpPr>
          <p:cNvPr id="29700" name="Rectangle 3"/>
          <p:cNvSpPr>
            <a:spLocks noGrp="1" noChangeArrowheads="1"/>
          </p:cNvSpPr>
          <p:nvPr>
            <p:ph idx="1"/>
          </p:nvPr>
        </p:nvSpPr>
        <p:spPr>
          <a:xfrm>
            <a:off x="642938" y="1643063"/>
            <a:ext cx="7772400" cy="4786312"/>
          </a:xfrm>
        </p:spPr>
        <p:txBody>
          <a:bodyPr/>
          <a:lstStyle/>
          <a:p>
            <a:pPr algn="just" eaLnBrk="1" hangingPunct="1">
              <a:buFont typeface="Wingdings" pitchFamily="2" charset="2"/>
              <a:buNone/>
            </a:pPr>
            <a:r>
              <a:rPr lang="es-ES" i="1" smtClean="0"/>
              <a:t>   DATO CURIOSO:</a:t>
            </a:r>
            <a:r>
              <a:rPr lang="es-ES" b="1" i="1" smtClean="0"/>
              <a:t> </a:t>
            </a:r>
          </a:p>
          <a:p>
            <a:pPr algn="just" eaLnBrk="1" hangingPunct="1">
              <a:buFont typeface="Wingdings" pitchFamily="2" charset="2"/>
              <a:buNone/>
            </a:pPr>
            <a:r>
              <a:rPr lang="es-ES" b="1" i="1" smtClean="0"/>
              <a:t>    </a:t>
            </a:r>
            <a:r>
              <a:rPr lang="es-ES" i="1" smtClean="0"/>
              <a:t>Luis XIV eligió la longitud de su pie como unidad patrón, </a:t>
            </a:r>
          </a:p>
          <a:p>
            <a:pPr algn="just" eaLnBrk="1" hangingPunct="1">
              <a:buFont typeface="Wingdings" pitchFamily="2" charset="2"/>
              <a:buNone/>
            </a:pPr>
            <a:r>
              <a:rPr lang="es-ES" i="1" smtClean="0"/>
              <a:t>   Jorge III de Inglaterra eligió hacia 1770 como unidad de volumen patrón la capacidad de su orinal (Galón Imperial), enviando como patrón secundario a las colonias americanas el orinal de su mujer (Galón USA).</a:t>
            </a:r>
          </a:p>
        </p:txBody>
      </p:sp>
      <p:sp>
        <p:nvSpPr>
          <p:cNvPr id="5" name="5 Marcador de número de diapositiva"/>
          <p:cNvSpPr>
            <a:spLocks noGrp="1"/>
          </p:cNvSpPr>
          <p:nvPr>
            <p:ph type="sldNum" sz="quarter" idx="12"/>
          </p:nvPr>
        </p:nvSpPr>
        <p:spPr>
          <a:extLst/>
        </p:spPr>
        <p:txBody>
          <a:bodyPr/>
          <a:lstStyle/>
          <a:p>
            <a:pPr>
              <a:defRPr/>
            </a:pPr>
            <a:fld id="{1D2A6D66-3E9F-4AAB-95B4-0BD8025CF47E}" type="slidenum">
              <a:rPr lang="es-ES"/>
              <a:pPr>
                <a:defRPr/>
              </a:pPr>
              <a:t>34</a:t>
            </a:fld>
            <a:endParaRPr lang="es-ES"/>
          </a:p>
        </p:txBody>
      </p:sp>
    </p:spTree>
    <p:extLst>
      <p:ext uri="{BB962C8B-B14F-4D97-AF65-F5344CB8AC3E}">
        <p14:creationId xmlns="" xmlns:p14="http://schemas.microsoft.com/office/powerpoint/2010/main" val="2681426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533400" y="304800"/>
            <a:ext cx="8183880" cy="1051560"/>
          </a:xfrm>
        </p:spPr>
        <p:txBody>
          <a:bodyPr/>
          <a:lstStyle/>
          <a:p>
            <a:pPr eaLnBrk="1" hangingPunct="1"/>
            <a:r>
              <a:rPr lang="es-ES" sz="3200" b="1" smtClean="0">
                <a:solidFill>
                  <a:srgbClr val="018107"/>
                </a:solidFill>
              </a:rPr>
              <a:t>Historia de la Metrología </a:t>
            </a:r>
            <a:r>
              <a:rPr lang="es-ES" sz="1400" b="1" smtClean="0">
                <a:solidFill>
                  <a:srgbClr val="018107"/>
                </a:solidFill>
              </a:rPr>
              <a:t>(continuación)</a:t>
            </a:r>
          </a:p>
        </p:txBody>
      </p:sp>
      <p:sp>
        <p:nvSpPr>
          <p:cNvPr id="30724" name="Rectangle 3"/>
          <p:cNvSpPr>
            <a:spLocks noGrp="1" noChangeArrowheads="1"/>
          </p:cNvSpPr>
          <p:nvPr>
            <p:ph idx="1"/>
          </p:nvPr>
        </p:nvSpPr>
        <p:spPr>
          <a:xfrm>
            <a:off x="533400" y="1371600"/>
            <a:ext cx="8226425" cy="4497388"/>
          </a:xfrm>
        </p:spPr>
        <p:txBody>
          <a:bodyPr/>
          <a:lstStyle/>
          <a:p>
            <a:pPr algn="just" eaLnBrk="1" hangingPunct="1">
              <a:lnSpc>
                <a:spcPct val="90000"/>
              </a:lnSpc>
              <a:buFont typeface="Wingdings" pitchFamily="2" charset="2"/>
              <a:buNone/>
            </a:pPr>
            <a:r>
              <a:rPr lang="es-ES" sz="2800" b="1" dirty="0" smtClean="0"/>
              <a:t>    </a:t>
            </a:r>
            <a:r>
              <a:rPr lang="es-ES" b="1" dirty="0" smtClean="0"/>
              <a:t>Desarrollo de los sistemas de medidas:</a:t>
            </a:r>
          </a:p>
          <a:p>
            <a:pPr algn="just" eaLnBrk="1" hangingPunct="1">
              <a:lnSpc>
                <a:spcPct val="90000"/>
              </a:lnSpc>
              <a:buFont typeface="Wingdings" pitchFamily="2" charset="2"/>
              <a:buNone/>
            </a:pPr>
            <a:r>
              <a:rPr lang="es-ES" sz="2800" b="1" dirty="0" smtClean="0"/>
              <a:t> </a:t>
            </a:r>
          </a:p>
          <a:p>
            <a:pPr algn="just" eaLnBrk="1" hangingPunct="1">
              <a:lnSpc>
                <a:spcPct val="90000"/>
              </a:lnSpc>
            </a:pPr>
            <a:r>
              <a:rPr lang="es-ES" sz="2800" b="1" dirty="0" smtClean="0"/>
              <a:t>    imperfección  y variabilidad de las  unidades de medidas, </a:t>
            </a:r>
          </a:p>
          <a:p>
            <a:pPr algn="just" eaLnBrk="1" hangingPunct="1">
              <a:lnSpc>
                <a:spcPct val="90000"/>
              </a:lnSpc>
            </a:pPr>
            <a:r>
              <a:rPr lang="es-ES" sz="2800" b="1" dirty="0" smtClean="0"/>
              <a:t>    aumentan las dificultades y complicaciones al desarrollarse el comercio, la industria y la ciencia,</a:t>
            </a:r>
          </a:p>
          <a:p>
            <a:pPr algn="just" eaLnBrk="1" hangingPunct="1">
              <a:lnSpc>
                <a:spcPct val="90000"/>
              </a:lnSpc>
            </a:pPr>
            <a:r>
              <a:rPr lang="es-ES" sz="2800" b="1" dirty="0" smtClean="0"/>
              <a:t>   necesidad de unificar los diferentes sistemas de medidas.   </a:t>
            </a:r>
          </a:p>
        </p:txBody>
      </p:sp>
      <p:sp>
        <p:nvSpPr>
          <p:cNvPr id="5" name="5 Marcador de número de diapositiva"/>
          <p:cNvSpPr>
            <a:spLocks noGrp="1"/>
          </p:cNvSpPr>
          <p:nvPr>
            <p:ph type="sldNum" sz="quarter" idx="12"/>
          </p:nvPr>
        </p:nvSpPr>
        <p:spPr>
          <a:extLst/>
        </p:spPr>
        <p:txBody>
          <a:bodyPr/>
          <a:lstStyle/>
          <a:p>
            <a:pPr>
              <a:defRPr/>
            </a:pPr>
            <a:fld id="{438C54B1-13A9-472D-BBB9-2C577F49CC12}" type="slidenum">
              <a:rPr lang="es-ES"/>
              <a:pPr>
                <a:defRPr/>
              </a:pPr>
              <a:t>35</a:t>
            </a:fld>
            <a:endParaRPr lang="es-ES"/>
          </a:p>
        </p:txBody>
      </p:sp>
    </p:spTree>
    <p:extLst>
      <p:ext uri="{BB962C8B-B14F-4D97-AF65-F5344CB8AC3E}">
        <p14:creationId xmlns="" xmlns:p14="http://schemas.microsoft.com/office/powerpoint/2010/main" val="3826428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5613" y="273050"/>
            <a:ext cx="8148637" cy="779463"/>
          </a:xfrm>
        </p:spPr>
        <p:txBody>
          <a:bodyPr/>
          <a:lstStyle/>
          <a:p>
            <a:pPr eaLnBrk="1" hangingPunct="1"/>
            <a:r>
              <a:rPr lang="es-ES" sz="3200" b="1" smtClean="0">
                <a:solidFill>
                  <a:srgbClr val="018107"/>
                </a:solidFill>
              </a:rPr>
              <a:t>Historia de la Metrología </a:t>
            </a:r>
            <a:r>
              <a:rPr lang="es-ES" sz="1400" b="1" smtClean="0">
                <a:solidFill>
                  <a:srgbClr val="018107"/>
                </a:solidFill>
              </a:rPr>
              <a:t>(continuación)</a:t>
            </a:r>
          </a:p>
        </p:txBody>
      </p:sp>
      <p:sp>
        <p:nvSpPr>
          <p:cNvPr id="35844" name="Rectangle 3"/>
          <p:cNvSpPr>
            <a:spLocks noGrp="1" noChangeArrowheads="1"/>
          </p:cNvSpPr>
          <p:nvPr>
            <p:ph idx="1"/>
          </p:nvPr>
        </p:nvSpPr>
        <p:spPr>
          <a:xfrm>
            <a:off x="468313" y="1196975"/>
            <a:ext cx="8226425" cy="4319588"/>
          </a:xfrm>
        </p:spPr>
        <p:txBody>
          <a:bodyPr>
            <a:normAutofit fontScale="92500" lnSpcReduction="10000"/>
          </a:bodyPr>
          <a:lstStyle/>
          <a:p>
            <a:pPr algn="just" eaLnBrk="1" hangingPunct="1">
              <a:lnSpc>
                <a:spcPct val="80000"/>
              </a:lnSpc>
              <a:buFont typeface="Wingdings" pitchFamily="2" charset="2"/>
              <a:buNone/>
              <a:defRPr/>
            </a:pPr>
            <a:r>
              <a:rPr lang="es-ES" b="1" dirty="0" smtClean="0"/>
              <a:t>    Desarrollo de los sistemas de medidas:</a:t>
            </a:r>
          </a:p>
          <a:p>
            <a:pPr algn="just" eaLnBrk="1" hangingPunct="1">
              <a:lnSpc>
                <a:spcPct val="80000"/>
              </a:lnSpc>
              <a:defRPr/>
            </a:pPr>
            <a:r>
              <a:rPr lang="es-ES" sz="2800" dirty="0" smtClean="0"/>
              <a:t>Inglaterra:  Sistema Inglés (pie, libra, segundo), </a:t>
            </a:r>
          </a:p>
          <a:p>
            <a:pPr algn="just" eaLnBrk="1" hangingPunct="1">
              <a:lnSpc>
                <a:spcPct val="80000"/>
              </a:lnSpc>
              <a:defRPr/>
            </a:pPr>
            <a:r>
              <a:rPr lang="es-ES" sz="2800" dirty="0" smtClean="0"/>
              <a:t>Francia: Sistema Métrico Decimal (SMD) (metro (unidad de longitud) y el gramo (unidad de masa)) basado en observación científica y que fuera un sistema decimal.</a:t>
            </a:r>
          </a:p>
          <a:p>
            <a:pPr indent="19050" algn="just" eaLnBrk="1" hangingPunct="1">
              <a:lnSpc>
                <a:spcPct val="80000"/>
              </a:lnSpc>
              <a:buFontTx/>
              <a:buNone/>
              <a:defRPr/>
            </a:pPr>
            <a:r>
              <a:rPr lang="es-ES" sz="2800" dirty="0" smtClean="0"/>
              <a:t>Posteriormente  se aprueba la unidad de volumen el litro (la pinte), la unidad de masa: el kilogramo (grave), fue adoptada la escala de grados centígrados para temperatura, con puntos fijados a 0ª y 100ºC (ahora convertida en la escala Celsius). </a:t>
            </a:r>
          </a:p>
          <a:p>
            <a:pPr indent="19050" algn="just" eaLnBrk="1" hangingPunct="1">
              <a:lnSpc>
                <a:spcPct val="80000"/>
              </a:lnSpc>
              <a:defRPr/>
            </a:pPr>
            <a:endParaRPr lang="es-ES" sz="2800" dirty="0" smtClean="0"/>
          </a:p>
          <a:p>
            <a:pPr algn="just" eaLnBrk="1" hangingPunct="1">
              <a:lnSpc>
                <a:spcPct val="80000"/>
              </a:lnSpc>
              <a:defRPr/>
            </a:pPr>
            <a:endParaRPr lang="es-ES" sz="2800" dirty="0" smtClean="0"/>
          </a:p>
        </p:txBody>
      </p:sp>
      <p:sp>
        <p:nvSpPr>
          <p:cNvPr id="5" name="5 Marcador de número de diapositiva"/>
          <p:cNvSpPr>
            <a:spLocks noGrp="1"/>
          </p:cNvSpPr>
          <p:nvPr>
            <p:ph type="sldNum" sz="quarter" idx="12"/>
          </p:nvPr>
        </p:nvSpPr>
        <p:spPr>
          <a:extLst/>
        </p:spPr>
        <p:txBody>
          <a:bodyPr/>
          <a:lstStyle/>
          <a:p>
            <a:pPr>
              <a:defRPr/>
            </a:pPr>
            <a:fld id="{82680CB2-D605-4BFB-8A4A-890138D727B5}" type="slidenum">
              <a:rPr lang="es-ES"/>
              <a:pPr>
                <a:defRPr/>
              </a:pPr>
              <a:t>36</a:t>
            </a:fld>
            <a:endParaRPr lang="es-ES"/>
          </a:p>
        </p:txBody>
      </p:sp>
    </p:spTree>
    <p:extLst>
      <p:ext uri="{BB962C8B-B14F-4D97-AF65-F5344CB8AC3E}">
        <p14:creationId xmlns="" xmlns:p14="http://schemas.microsoft.com/office/powerpoint/2010/main" val="1601069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5613" y="273050"/>
            <a:ext cx="8148637" cy="779463"/>
          </a:xfrm>
        </p:spPr>
        <p:txBody>
          <a:bodyPr/>
          <a:lstStyle/>
          <a:p>
            <a:pPr eaLnBrk="1" hangingPunct="1"/>
            <a:r>
              <a:rPr lang="es-ES" sz="3200" b="1" smtClean="0">
                <a:solidFill>
                  <a:srgbClr val="018107"/>
                </a:solidFill>
              </a:rPr>
              <a:t>Historia de la Metrología </a:t>
            </a:r>
            <a:r>
              <a:rPr lang="es-ES" sz="1400" b="1" smtClean="0">
                <a:solidFill>
                  <a:srgbClr val="018107"/>
                </a:solidFill>
              </a:rPr>
              <a:t>(continuación)</a:t>
            </a:r>
          </a:p>
        </p:txBody>
      </p:sp>
      <p:sp>
        <p:nvSpPr>
          <p:cNvPr id="32772" name="Rectangle 3"/>
          <p:cNvSpPr>
            <a:spLocks noGrp="1" noChangeArrowheads="1"/>
          </p:cNvSpPr>
          <p:nvPr>
            <p:ph idx="1"/>
          </p:nvPr>
        </p:nvSpPr>
        <p:spPr>
          <a:xfrm>
            <a:off x="468313" y="1052513"/>
            <a:ext cx="8226425" cy="5689600"/>
          </a:xfrm>
        </p:spPr>
        <p:txBody>
          <a:bodyPr/>
          <a:lstStyle/>
          <a:p>
            <a:pPr algn="just" eaLnBrk="1" hangingPunct="1">
              <a:lnSpc>
                <a:spcPct val="80000"/>
              </a:lnSpc>
              <a:buFont typeface="Wingdings" pitchFamily="2" charset="2"/>
              <a:buNone/>
            </a:pPr>
            <a:r>
              <a:rPr lang="es-ES" b="1" smtClean="0"/>
              <a:t>    Desarrollo de los sistemas de medidas:</a:t>
            </a:r>
          </a:p>
          <a:p>
            <a:pPr algn="just" eaLnBrk="1" hangingPunct="1">
              <a:lnSpc>
                <a:spcPct val="80000"/>
              </a:lnSpc>
            </a:pPr>
            <a:endParaRPr lang="es-ES" sz="2800" smtClean="0"/>
          </a:p>
          <a:p>
            <a:pPr algn="just" eaLnBrk="1" hangingPunct="1">
              <a:lnSpc>
                <a:spcPct val="80000"/>
              </a:lnSpc>
            </a:pPr>
            <a:r>
              <a:rPr lang="es-ES" sz="2800" smtClean="0"/>
              <a:t>Sistema CGS (centímetro-gramo-segundo).</a:t>
            </a:r>
          </a:p>
          <a:p>
            <a:pPr algn="just" eaLnBrk="1" hangingPunct="1">
              <a:lnSpc>
                <a:spcPct val="80000"/>
              </a:lnSpc>
            </a:pPr>
            <a:endParaRPr lang="es-ES" sz="2800" smtClean="0"/>
          </a:p>
          <a:p>
            <a:pPr algn="just" eaLnBrk="1" hangingPunct="1">
              <a:lnSpc>
                <a:spcPct val="80000"/>
              </a:lnSpc>
            </a:pPr>
            <a:r>
              <a:rPr lang="es-ES" sz="2800" smtClean="0"/>
              <a:t> Sistema MKSA de unidades (metro-kilogramo-segundo-ampere).</a:t>
            </a:r>
          </a:p>
          <a:p>
            <a:pPr algn="just" eaLnBrk="1" hangingPunct="1">
              <a:lnSpc>
                <a:spcPct val="80000"/>
              </a:lnSpc>
            </a:pPr>
            <a:endParaRPr lang="es-ES" sz="2800" smtClean="0"/>
          </a:p>
        </p:txBody>
      </p:sp>
      <p:sp>
        <p:nvSpPr>
          <p:cNvPr id="5" name="5 Marcador de número de diapositiva"/>
          <p:cNvSpPr>
            <a:spLocks noGrp="1"/>
          </p:cNvSpPr>
          <p:nvPr>
            <p:ph type="sldNum" sz="quarter" idx="12"/>
          </p:nvPr>
        </p:nvSpPr>
        <p:spPr>
          <a:extLst/>
        </p:spPr>
        <p:txBody>
          <a:bodyPr/>
          <a:lstStyle/>
          <a:p>
            <a:pPr>
              <a:defRPr/>
            </a:pPr>
            <a:fld id="{05D9740A-8C81-49BF-93B8-1607233D1F24}" type="slidenum">
              <a:rPr lang="es-ES"/>
              <a:pPr>
                <a:defRPr/>
              </a:pPr>
              <a:t>37</a:t>
            </a:fld>
            <a:endParaRPr lang="es-ES"/>
          </a:p>
        </p:txBody>
      </p:sp>
    </p:spTree>
    <p:extLst>
      <p:ext uri="{BB962C8B-B14F-4D97-AF65-F5344CB8AC3E}">
        <p14:creationId xmlns="" xmlns:p14="http://schemas.microsoft.com/office/powerpoint/2010/main" val="46339169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fontScale="90000"/>
          </a:bodyPr>
          <a:lstStyle/>
          <a:p>
            <a:pPr eaLnBrk="1" hangingPunct="1"/>
            <a:r>
              <a:rPr lang="es-ES" sz="3200" b="1" smtClean="0">
                <a:solidFill>
                  <a:srgbClr val="018107"/>
                </a:solidFill>
              </a:rPr>
              <a:t>El Sistema Internacional de Unidades (SI)</a:t>
            </a:r>
            <a:br>
              <a:rPr lang="es-ES" sz="3200" b="1" smtClean="0">
                <a:solidFill>
                  <a:srgbClr val="018107"/>
                </a:solidFill>
              </a:rPr>
            </a:br>
            <a:endParaRPr lang="es-ES" sz="1200" b="1" smtClean="0">
              <a:solidFill>
                <a:srgbClr val="018107"/>
              </a:solidFill>
            </a:endParaRPr>
          </a:p>
        </p:txBody>
      </p:sp>
      <p:sp>
        <p:nvSpPr>
          <p:cNvPr id="33796" name="Rectangle 3"/>
          <p:cNvSpPr>
            <a:spLocks noGrp="1" noChangeArrowheads="1"/>
          </p:cNvSpPr>
          <p:nvPr>
            <p:ph idx="1"/>
          </p:nvPr>
        </p:nvSpPr>
        <p:spPr/>
        <p:txBody>
          <a:bodyPr>
            <a:normAutofit lnSpcReduction="10000"/>
          </a:bodyPr>
          <a:lstStyle/>
          <a:p>
            <a:pPr algn="just" eaLnBrk="1" hangingPunct="1">
              <a:buFont typeface="Wingdings" pitchFamily="2" charset="2"/>
              <a:buNone/>
            </a:pPr>
            <a:r>
              <a:rPr lang="es-ES" sz="2800" smtClean="0"/>
              <a:t>   El Sistema Internacional de Unidades (SI) proviene del Sistema Métrico Decimal,  este último fue adoptado en la 1ª Conferencia de Pesas y Medidas (CGPM) y ratificado en 1875 por 15 naciones. Para ese entonces se organizó la Convención del Metro, a la que asistieron representantes de 8 países, y en la que se nombró un Comité Internacional de Pesas y Medidas (CIPM), con la finalidad de:</a:t>
            </a:r>
          </a:p>
        </p:txBody>
      </p:sp>
      <p:sp>
        <p:nvSpPr>
          <p:cNvPr id="5" name="5 Marcador de número de diapositiva"/>
          <p:cNvSpPr>
            <a:spLocks noGrp="1"/>
          </p:cNvSpPr>
          <p:nvPr>
            <p:ph type="sldNum" sz="quarter" idx="12"/>
          </p:nvPr>
        </p:nvSpPr>
        <p:spPr>
          <a:extLst/>
        </p:spPr>
        <p:txBody>
          <a:bodyPr/>
          <a:lstStyle/>
          <a:p>
            <a:pPr>
              <a:defRPr/>
            </a:pPr>
            <a:fld id="{20D0C005-C580-4FB2-88C9-99FBA87A00A9}" type="slidenum">
              <a:rPr lang="es-ES"/>
              <a:pPr>
                <a:defRPr/>
              </a:pPr>
              <a:t>38</a:t>
            </a:fld>
            <a:endParaRPr lang="es-ES"/>
          </a:p>
        </p:txBody>
      </p:sp>
    </p:spTree>
    <p:extLst>
      <p:ext uri="{BB962C8B-B14F-4D97-AF65-F5344CB8AC3E}">
        <p14:creationId xmlns="" xmlns:p14="http://schemas.microsoft.com/office/powerpoint/2010/main" val="4189504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81000" y="381000"/>
            <a:ext cx="8183880" cy="1051560"/>
          </a:xfrm>
        </p:spPr>
        <p:txBody>
          <a:bodyPr>
            <a:normAutofit fontScale="90000"/>
          </a:bodyPr>
          <a:lstStyle/>
          <a:p>
            <a:pPr eaLnBrk="1" hangingPunct="1"/>
            <a:r>
              <a:rPr lang="es-ES" sz="3200" b="1" dirty="0" smtClean="0">
                <a:solidFill>
                  <a:srgbClr val="018107"/>
                </a:solidFill>
              </a:rPr>
              <a:t>El Sistema Internacional de Unidades (SI)</a:t>
            </a:r>
            <a:br>
              <a:rPr lang="es-ES" sz="3200" b="1" dirty="0" smtClean="0">
                <a:solidFill>
                  <a:srgbClr val="018107"/>
                </a:solidFill>
              </a:rPr>
            </a:br>
            <a:r>
              <a:rPr lang="es-ES" sz="3200" b="1" dirty="0" smtClean="0">
                <a:solidFill>
                  <a:srgbClr val="018107"/>
                </a:solidFill>
              </a:rPr>
              <a:t> </a:t>
            </a:r>
            <a:r>
              <a:rPr lang="es-ES" sz="1200" b="1" dirty="0" smtClean="0">
                <a:solidFill>
                  <a:srgbClr val="018107"/>
                </a:solidFill>
              </a:rPr>
              <a:t>(continuación)</a:t>
            </a:r>
          </a:p>
        </p:txBody>
      </p:sp>
      <p:sp>
        <p:nvSpPr>
          <p:cNvPr id="34820" name="Rectangle 3"/>
          <p:cNvSpPr>
            <a:spLocks noGrp="1" noChangeArrowheads="1"/>
          </p:cNvSpPr>
          <p:nvPr>
            <p:ph idx="1"/>
          </p:nvPr>
        </p:nvSpPr>
        <p:spPr>
          <a:xfrm>
            <a:off x="455613" y="1447800"/>
            <a:ext cx="8688387" cy="4854575"/>
          </a:xfrm>
        </p:spPr>
        <p:txBody>
          <a:bodyPr>
            <a:normAutofit lnSpcReduction="10000"/>
          </a:bodyPr>
          <a:lstStyle/>
          <a:p>
            <a:pPr marL="533400" indent="-533400" eaLnBrk="1" hangingPunct="1">
              <a:lnSpc>
                <a:spcPct val="90000"/>
              </a:lnSpc>
              <a:buFont typeface="Wingdings" pitchFamily="2" charset="2"/>
              <a:buAutoNum type="arabicPeriod"/>
            </a:pPr>
            <a:r>
              <a:rPr lang="es-ES" sz="2800" dirty="0" smtClean="0"/>
              <a:t>Estudiar el establecimiento de un conjunto completo de reglas para las unidades de medida.</a:t>
            </a:r>
          </a:p>
          <a:p>
            <a:pPr marL="533400" indent="-533400" eaLnBrk="1" hangingPunct="1">
              <a:lnSpc>
                <a:spcPct val="90000"/>
              </a:lnSpc>
              <a:buFont typeface="Wingdings" pitchFamily="2" charset="2"/>
              <a:buAutoNum type="arabicPeriod"/>
            </a:pPr>
            <a:endParaRPr lang="es-ES" sz="2800" dirty="0" smtClean="0"/>
          </a:p>
          <a:p>
            <a:pPr marL="533400" indent="-533400" eaLnBrk="1" hangingPunct="1">
              <a:lnSpc>
                <a:spcPct val="90000"/>
              </a:lnSpc>
              <a:buFont typeface="Wingdings" pitchFamily="2" charset="2"/>
              <a:buAutoNum type="arabicPeriod"/>
            </a:pPr>
            <a:r>
              <a:rPr lang="es-ES" sz="2800" dirty="0" smtClean="0"/>
              <a:t>Conocer la opinión de los círculos científicos, técnicos y educativos en todos los países.</a:t>
            </a:r>
          </a:p>
          <a:p>
            <a:pPr marL="533400" indent="-533400" eaLnBrk="1" hangingPunct="1">
              <a:lnSpc>
                <a:spcPct val="90000"/>
              </a:lnSpc>
              <a:buFont typeface="Wingdings" pitchFamily="2" charset="2"/>
              <a:buAutoNum type="arabicPeriod"/>
            </a:pPr>
            <a:endParaRPr lang="es-ES" sz="2800" dirty="0" smtClean="0"/>
          </a:p>
          <a:p>
            <a:pPr marL="533400" indent="-533400" eaLnBrk="1" hangingPunct="1">
              <a:lnSpc>
                <a:spcPct val="90000"/>
              </a:lnSpc>
              <a:buFont typeface="Wingdings" pitchFamily="2" charset="2"/>
              <a:buAutoNum type="arabicPeriod"/>
            </a:pPr>
            <a:r>
              <a:rPr lang="es-ES" sz="2800" dirty="0" smtClean="0"/>
              <a:t>Brindar recomendaciones para el establecimiento de un sistema práctico de unidades de medida adecuado para ser adoptado por todos los firmantes de la Convención del Metro.</a:t>
            </a:r>
          </a:p>
        </p:txBody>
      </p:sp>
      <p:sp>
        <p:nvSpPr>
          <p:cNvPr id="5" name="5 Marcador de número de diapositiva"/>
          <p:cNvSpPr>
            <a:spLocks noGrp="1"/>
          </p:cNvSpPr>
          <p:nvPr>
            <p:ph type="sldNum" sz="quarter" idx="12"/>
          </p:nvPr>
        </p:nvSpPr>
        <p:spPr>
          <a:extLst/>
        </p:spPr>
        <p:txBody>
          <a:bodyPr/>
          <a:lstStyle/>
          <a:p>
            <a:pPr>
              <a:defRPr/>
            </a:pPr>
            <a:fld id="{616B7F9A-2EE3-459B-BC58-E09F838CCE86}" type="slidenum">
              <a:rPr lang="es-ES"/>
              <a:pPr>
                <a:defRPr/>
              </a:pPr>
              <a:t>39</a:t>
            </a:fld>
            <a:endParaRPr lang="es-ES"/>
          </a:p>
        </p:txBody>
      </p:sp>
    </p:spTree>
    <p:extLst>
      <p:ext uri="{BB962C8B-B14F-4D97-AF65-F5344CB8AC3E}">
        <p14:creationId xmlns="" xmlns:p14="http://schemas.microsoft.com/office/powerpoint/2010/main" val="324839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8183880" cy="1051560"/>
          </a:xfrm>
        </p:spPr>
        <p:txBody>
          <a:bodyPr/>
          <a:lstStyle/>
          <a:p>
            <a:r>
              <a:rPr lang="es-ES_tradnl" b="1" u="sng" dirty="0" smtClean="0"/>
              <a:t>Objetivo.</a:t>
            </a:r>
            <a:endParaRPr lang="en-US" b="1" u="sng" dirty="0" smtClean="0"/>
          </a:p>
        </p:txBody>
      </p:sp>
      <p:sp>
        <p:nvSpPr>
          <p:cNvPr id="6147" name="Rectangle 3"/>
          <p:cNvSpPr>
            <a:spLocks noGrp="1" noChangeArrowheads="1"/>
          </p:cNvSpPr>
          <p:nvPr>
            <p:ph idx="1"/>
          </p:nvPr>
        </p:nvSpPr>
        <p:spPr>
          <a:xfrm>
            <a:off x="609600" y="1524000"/>
            <a:ext cx="8183880" cy="4187952"/>
          </a:xfrm>
        </p:spPr>
        <p:txBody>
          <a:bodyPr/>
          <a:lstStyle/>
          <a:p>
            <a:endParaRPr lang="en-US" dirty="0" smtClean="0"/>
          </a:p>
          <a:p>
            <a:pPr>
              <a:buFontTx/>
              <a:buNone/>
            </a:pPr>
            <a:r>
              <a:rPr lang="es-ES_tradnl" dirty="0" smtClean="0"/>
              <a:t>   </a:t>
            </a:r>
            <a:r>
              <a:rPr lang="es-ES_tradnl" b="1" dirty="0" smtClean="0"/>
              <a:t>Conocer el papel de la normalización y la metrología en la vida empresarial y su relación con la garantía de la calidad.</a:t>
            </a:r>
          </a:p>
          <a:p>
            <a:pPr>
              <a:buFontTx/>
              <a:buNone/>
            </a:pPr>
            <a:r>
              <a:rPr lang="es-ES" dirty="0" smtClean="0"/>
              <a:t>   </a:t>
            </a:r>
            <a:endParaRPr lang="en-US" b="1" dirty="0" smtClean="0"/>
          </a:p>
        </p:txBody>
      </p:sp>
    </p:spTree>
    <p:extLst>
      <p:ext uri="{BB962C8B-B14F-4D97-AF65-F5344CB8AC3E}">
        <p14:creationId xmlns="" xmlns:p14="http://schemas.microsoft.com/office/powerpoint/2010/main" val="356673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57200" y="304800"/>
            <a:ext cx="8183880" cy="1051560"/>
          </a:xfrm>
        </p:spPr>
        <p:txBody>
          <a:bodyPr>
            <a:normAutofit fontScale="90000"/>
          </a:bodyPr>
          <a:lstStyle/>
          <a:p>
            <a:pPr eaLnBrk="1" hangingPunct="1"/>
            <a:r>
              <a:rPr lang="es-ES" sz="3200" b="1" dirty="0" smtClean="0">
                <a:solidFill>
                  <a:srgbClr val="018107"/>
                </a:solidFill>
              </a:rPr>
              <a:t>El Sistema Internacional de Unidades (SI) </a:t>
            </a:r>
            <a:r>
              <a:rPr lang="es-ES" sz="1200" b="1" dirty="0" smtClean="0">
                <a:solidFill>
                  <a:srgbClr val="018107"/>
                </a:solidFill>
              </a:rPr>
              <a:t>(continuación)</a:t>
            </a:r>
          </a:p>
        </p:txBody>
      </p:sp>
      <p:sp>
        <p:nvSpPr>
          <p:cNvPr id="35844" name="Rectangle 3"/>
          <p:cNvSpPr>
            <a:spLocks noGrp="1" noChangeArrowheads="1"/>
          </p:cNvSpPr>
          <p:nvPr>
            <p:ph idx="1"/>
          </p:nvPr>
        </p:nvSpPr>
        <p:spPr>
          <a:xfrm>
            <a:off x="457200" y="1447800"/>
            <a:ext cx="8226425" cy="4497388"/>
          </a:xfrm>
        </p:spPr>
        <p:txBody>
          <a:bodyPr>
            <a:normAutofit lnSpcReduction="10000"/>
          </a:bodyPr>
          <a:lstStyle/>
          <a:p>
            <a:pPr algn="just" eaLnBrk="1" hangingPunct="1">
              <a:lnSpc>
                <a:spcPct val="90000"/>
              </a:lnSpc>
              <a:buFont typeface="Wingdings" pitchFamily="2" charset="2"/>
              <a:buNone/>
            </a:pPr>
            <a:r>
              <a:rPr lang="es-ES" sz="2800" dirty="0" smtClean="0"/>
              <a:t>    La 10ª CGPM adoptó como unidades de base el metro, el kilogramo, el segundo, el ampere, el kelvin, el mol y la candela, que por convención son contempladas como dimensionalmente independientes. </a:t>
            </a:r>
            <a:r>
              <a:rPr lang="es-ES" sz="2800" u="sng" dirty="0" smtClean="0">
                <a:solidFill>
                  <a:srgbClr val="018107"/>
                </a:solidFill>
              </a:rPr>
              <a:t>Finalmente, en el año 1960 la Resolución 12 de la 11ª CGPM adoptó el nombre de Sistema Internacional de Unidades, cuya abreviatura es SI. </a:t>
            </a:r>
          </a:p>
          <a:p>
            <a:pPr algn="just" eaLnBrk="1" hangingPunct="1">
              <a:lnSpc>
                <a:spcPct val="90000"/>
              </a:lnSpc>
              <a:buFont typeface="Wingdings" pitchFamily="2" charset="2"/>
              <a:buNone/>
            </a:pPr>
            <a:r>
              <a:rPr lang="es-ES" sz="2800" dirty="0" smtClean="0"/>
              <a:t>    Se establecieron reglas para los prefijos, unidades derivadas y unidades suplementarias. </a:t>
            </a:r>
          </a:p>
        </p:txBody>
      </p:sp>
      <p:sp>
        <p:nvSpPr>
          <p:cNvPr id="5" name="5 Marcador de número de diapositiva"/>
          <p:cNvSpPr>
            <a:spLocks noGrp="1"/>
          </p:cNvSpPr>
          <p:nvPr>
            <p:ph type="sldNum" sz="quarter" idx="12"/>
          </p:nvPr>
        </p:nvSpPr>
        <p:spPr>
          <a:extLst/>
        </p:spPr>
        <p:txBody>
          <a:bodyPr/>
          <a:lstStyle/>
          <a:p>
            <a:pPr>
              <a:defRPr/>
            </a:pPr>
            <a:fld id="{8C098464-9990-4C76-895E-B9255A58F8F1}" type="slidenum">
              <a:rPr lang="es-ES"/>
              <a:pPr>
                <a:defRPr/>
              </a:pPr>
              <a:t>40</a:t>
            </a:fld>
            <a:endParaRPr lang="es-ES" dirty="0"/>
          </a:p>
        </p:txBody>
      </p:sp>
    </p:spTree>
    <p:extLst>
      <p:ext uri="{BB962C8B-B14F-4D97-AF65-F5344CB8AC3E}">
        <p14:creationId xmlns="" xmlns:p14="http://schemas.microsoft.com/office/powerpoint/2010/main" val="2255316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533400" y="457200"/>
            <a:ext cx="8183880" cy="1051560"/>
          </a:xfrm>
        </p:spPr>
        <p:txBody>
          <a:bodyPr/>
          <a:lstStyle/>
          <a:p>
            <a:pPr algn="just"/>
            <a:r>
              <a:rPr lang="es-ES" dirty="0" smtClean="0">
                <a:solidFill>
                  <a:srgbClr val="018107"/>
                </a:solidFill>
                <a:cs typeface="Times New Roman" pitchFamily="18" charset="0"/>
              </a:rPr>
              <a:t>Unidades base SI</a:t>
            </a:r>
            <a:endParaRPr lang="es-ES" sz="2800" dirty="0" smtClean="0">
              <a:solidFill>
                <a:srgbClr val="018107"/>
              </a:solidFill>
              <a:cs typeface="Times New Roman" pitchFamily="18" charset="0"/>
            </a:endParaRPr>
          </a:p>
        </p:txBody>
      </p:sp>
      <p:sp>
        <p:nvSpPr>
          <p:cNvPr id="4" name="3 Marcador de número de diapositiva"/>
          <p:cNvSpPr>
            <a:spLocks noGrp="1"/>
          </p:cNvSpPr>
          <p:nvPr>
            <p:ph type="sldNum" sz="quarter" idx="12"/>
          </p:nvPr>
        </p:nvSpPr>
        <p:spPr>
          <a:extLst/>
        </p:spPr>
        <p:txBody>
          <a:bodyPr/>
          <a:lstStyle/>
          <a:p>
            <a:pPr>
              <a:defRPr/>
            </a:pPr>
            <a:fld id="{54F2AE54-4F0E-4236-8AAE-CAE09F08B8FF}" type="slidenum">
              <a:rPr lang="es-ES" smtClean="0"/>
              <a:pPr>
                <a:defRPr/>
              </a:pPr>
              <a:t>41</a:t>
            </a:fld>
            <a:endParaRPr lang="es-ES"/>
          </a:p>
        </p:txBody>
      </p:sp>
      <p:pic>
        <p:nvPicPr>
          <p:cNvPr id="84996" name="Picture 4"/>
          <p:cNvPicPr>
            <a:picLocks noChangeAspect="1" noChangeArrowheads="1"/>
          </p:cNvPicPr>
          <p:nvPr/>
        </p:nvPicPr>
        <p:blipFill>
          <a:blip r:embed="rId2" cstate="print"/>
          <a:srcRect/>
          <a:stretch>
            <a:fillRect/>
          </a:stretch>
        </p:blipFill>
        <p:spPr bwMode="auto">
          <a:xfrm>
            <a:off x="685800" y="1524000"/>
            <a:ext cx="7920038" cy="4714875"/>
          </a:xfrm>
          <a:prstGeom prst="rect">
            <a:avLst/>
          </a:prstGeom>
          <a:solidFill>
            <a:schemeClr val="accent4">
              <a:lumMod val="20000"/>
              <a:lumOff val="80000"/>
            </a:schemeClr>
          </a:solidFill>
          <a:ln w="9525">
            <a:noFill/>
            <a:miter lim="800000"/>
            <a:headEnd/>
            <a:tailEnd/>
          </a:ln>
          <a:effectLst/>
        </p:spPr>
      </p:pic>
    </p:spTree>
    <p:extLst>
      <p:ext uri="{BB962C8B-B14F-4D97-AF65-F5344CB8AC3E}">
        <p14:creationId xmlns="" xmlns:p14="http://schemas.microsoft.com/office/powerpoint/2010/main" val="329962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533400" y="685800"/>
            <a:ext cx="8183880" cy="1051560"/>
          </a:xfrm>
        </p:spPr>
        <p:txBody>
          <a:bodyPr>
            <a:normAutofit fontScale="90000"/>
          </a:bodyPr>
          <a:lstStyle/>
          <a:p>
            <a:pPr eaLnBrk="1" hangingPunct="1"/>
            <a:r>
              <a:rPr lang="es-ES" sz="3200" b="1" dirty="0" smtClean="0">
                <a:solidFill>
                  <a:srgbClr val="018107"/>
                </a:solidFill>
              </a:rPr>
              <a:t>El Sistema Internacional de Unidades (SI)</a:t>
            </a:r>
            <a:br>
              <a:rPr lang="es-ES" sz="3200" b="1" dirty="0" smtClean="0">
                <a:solidFill>
                  <a:srgbClr val="018107"/>
                </a:solidFill>
              </a:rPr>
            </a:br>
            <a:r>
              <a:rPr lang="es-ES" sz="3200" b="1" dirty="0" smtClean="0">
                <a:solidFill>
                  <a:srgbClr val="018107"/>
                </a:solidFill>
              </a:rPr>
              <a:t> </a:t>
            </a:r>
            <a:r>
              <a:rPr lang="es-ES" sz="1200" b="1" dirty="0" smtClean="0">
                <a:solidFill>
                  <a:srgbClr val="018107"/>
                </a:solidFill>
              </a:rPr>
              <a:t>(continuación)</a:t>
            </a:r>
          </a:p>
        </p:txBody>
      </p:sp>
      <p:sp>
        <p:nvSpPr>
          <p:cNvPr id="37892" name="Rectangle 3"/>
          <p:cNvSpPr>
            <a:spLocks noGrp="1" noChangeArrowheads="1"/>
          </p:cNvSpPr>
          <p:nvPr>
            <p:ph idx="1"/>
          </p:nvPr>
        </p:nvSpPr>
        <p:spPr>
          <a:xfrm>
            <a:off x="455613" y="1828800"/>
            <a:ext cx="8688387" cy="4611687"/>
          </a:xfrm>
        </p:spPr>
        <p:txBody>
          <a:bodyPr/>
          <a:lstStyle/>
          <a:p>
            <a:pPr marL="609600" indent="-609600" eaLnBrk="1" hangingPunct="1">
              <a:lnSpc>
                <a:spcPct val="90000"/>
              </a:lnSpc>
              <a:buFontTx/>
              <a:buNone/>
            </a:pPr>
            <a:r>
              <a:rPr lang="es-ES" b="1" u="sng" dirty="0" smtClean="0"/>
              <a:t>Ventajas del SI</a:t>
            </a:r>
          </a:p>
          <a:p>
            <a:pPr marL="609600" indent="-609600" eaLnBrk="1" hangingPunct="1">
              <a:lnSpc>
                <a:spcPct val="90000"/>
              </a:lnSpc>
              <a:buFont typeface="Wingdings" pitchFamily="2" charset="2"/>
              <a:buAutoNum type="arabicPeriod"/>
            </a:pPr>
            <a:r>
              <a:rPr lang="es-ES" sz="2800" b="1" dirty="0" smtClean="0"/>
              <a:t>Es universal. </a:t>
            </a:r>
          </a:p>
          <a:p>
            <a:pPr marL="609600" indent="-609600" eaLnBrk="1" hangingPunct="1">
              <a:lnSpc>
                <a:spcPct val="90000"/>
              </a:lnSpc>
              <a:buFont typeface="Wingdings" pitchFamily="2" charset="2"/>
              <a:buAutoNum type="arabicPeriod"/>
            </a:pPr>
            <a:r>
              <a:rPr lang="es-ES" sz="2800" b="1" dirty="0" smtClean="0"/>
              <a:t>Es coherente.</a:t>
            </a:r>
          </a:p>
          <a:p>
            <a:pPr marL="609600" indent="-609600" eaLnBrk="1" hangingPunct="1">
              <a:lnSpc>
                <a:spcPct val="90000"/>
              </a:lnSpc>
              <a:buFont typeface="Wingdings" pitchFamily="2" charset="2"/>
              <a:buAutoNum type="arabicPeriod"/>
            </a:pPr>
            <a:r>
              <a:rPr lang="es-ES" sz="2800" b="1" dirty="0" smtClean="0"/>
              <a:t>Utiliza prefijos para la determinación de los múltiplos y submúltiplos de la unidad básica de cada magnitud física.</a:t>
            </a:r>
          </a:p>
          <a:p>
            <a:pPr marL="609600" indent="-609600" eaLnBrk="1" hangingPunct="1">
              <a:lnSpc>
                <a:spcPct val="90000"/>
              </a:lnSpc>
              <a:buFont typeface="Wingdings" pitchFamily="2" charset="2"/>
              <a:buAutoNum type="arabicPeriod"/>
            </a:pPr>
            <a:r>
              <a:rPr lang="es-ES" sz="2800" b="1" dirty="0" smtClean="0"/>
              <a:t> Establece una clara delimitación en los conceptos de masa y fuerza (peso).</a:t>
            </a:r>
          </a:p>
          <a:p>
            <a:pPr marL="609600" indent="-609600" eaLnBrk="1" hangingPunct="1">
              <a:lnSpc>
                <a:spcPct val="90000"/>
              </a:lnSpc>
              <a:buFont typeface="Wingdings" pitchFamily="2" charset="2"/>
              <a:buAutoNum type="arabicPeriod"/>
            </a:pPr>
            <a:r>
              <a:rPr lang="es-ES" sz="2800" b="1" dirty="0" smtClean="0"/>
              <a:t> Integra en uno solo, varios subsistemas de medidas.</a:t>
            </a:r>
          </a:p>
          <a:p>
            <a:pPr marL="609600" indent="-609600" eaLnBrk="1" hangingPunct="1">
              <a:lnSpc>
                <a:spcPct val="90000"/>
              </a:lnSpc>
              <a:buFont typeface="Wingdings" pitchFamily="2" charset="2"/>
              <a:buAutoNum type="arabicPeriod"/>
            </a:pPr>
            <a:endParaRPr lang="es-ES" sz="2800" b="1" dirty="0" smtClean="0">
              <a:solidFill>
                <a:srgbClr val="FF0000"/>
              </a:solidFill>
            </a:endParaRPr>
          </a:p>
        </p:txBody>
      </p:sp>
      <p:sp>
        <p:nvSpPr>
          <p:cNvPr id="5" name="5 Marcador de número de diapositiva"/>
          <p:cNvSpPr>
            <a:spLocks noGrp="1"/>
          </p:cNvSpPr>
          <p:nvPr>
            <p:ph type="sldNum" sz="quarter" idx="12"/>
          </p:nvPr>
        </p:nvSpPr>
        <p:spPr>
          <a:extLst/>
        </p:spPr>
        <p:txBody>
          <a:bodyPr/>
          <a:lstStyle/>
          <a:p>
            <a:pPr>
              <a:defRPr/>
            </a:pPr>
            <a:fld id="{E8C4AF6D-D5AF-4083-B8EE-8DD371D77645}" type="slidenum">
              <a:rPr lang="es-ES"/>
              <a:pPr>
                <a:defRPr/>
              </a:pPr>
              <a:t>42</a:t>
            </a:fld>
            <a:endParaRPr lang="es-ES"/>
          </a:p>
        </p:txBody>
      </p:sp>
    </p:spTree>
    <p:extLst>
      <p:ext uri="{BB962C8B-B14F-4D97-AF65-F5344CB8AC3E}">
        <p14:creationId xmlns="" xmlns:p14="http://schemas.microsoft.com/office/powerpoint/2010/main" val="1573634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57200" y="457200"/>
            <a:ext cx="8183880" cy="1051560"/>
          </a:xfrm>
        </p:spPr>
        <p:txBody>
          <a:bodyPr>
            <a:normAutofit fontScale="90000"/>
          </a:bodyPr>
          <a:lstStyle/>
          <a:p>
            <a:pPr eaLnBrk="1" hangingPunct="1"/>
            <a:r>
              <a:rPr lang="es-ES" sz="3200" b="1" dirty="0" smtClean="0">
                <a:solidFill>
                  <a:srgbClr val="018107"/>
                </a:solidFill>
              </a:rPr>
              <a:t>El Sistema Internacional de Unidades (SI) en Cuba </a:t>
            </a:r>
            <a:r>
              <a:rPr lang="es-ES" sz="1200" b="1" dirty="0" smtClean="0">
                <a:solidFill>
                  <a:srgbClr val="018107"/>
                </a:solidFill>
              </a:rPr>
              <a:t>(continuación)</a:t>
            </a:r>
          </a:p>
        </p:txBody>
      </p:sp>
      <p:sp>
        <p:nvSpPr>
          <p:cNvPr id="38916" name="Rectangle 3"/>
          <p:cNvSpPr>
            <a:spLocks noGrp="1" noChangeArrowheads="1"/>
          </p:cNvSpPr>
          <p:nvPr>
            <p:ph idx="1"/>
          </p:nvPr>
        </p:nvSpPr>
        <p:spPr>
          <a:xfrm>
            <a:off x="468313" y="1844675"/>
            <a:ext cx="7848600" cy="3717925"/>
          </a:xfrm>
        </p:spPr>
        <p:txBody>
          <a:bodyPr/>
          <a:lstStyle/>
          <a:p>
            <a:pPr algn="just" eaLnBrk="1" hangingPunct="1">
              <a:buFont typeface="Wingdings" pitchFamily="2" charset="2"/>
              <a:buNone/>
            </a:pPr>
            <a:r>
              <a:rPr lang="es-ES" sz="2800" b="1" dirty="0" smtClean="0"/>
              <a:t>   Fue reconocido como de uso oficial en el país mediante el Decreto Ley Nº 62 “Sobre la implantación del Sistema Internacional  de Unidades” del 30 de diciembre de 1982 en el que se establece su uso obligatorio en todas las actividades de la economía nacional.</a:t>
            </a:r>
          </a:p>
        </p:txBody>
      </p:sp>
      <p:sp>
        <p:nvSpPr>
          <p:cNvPr id="5" name="5 Marcador de número de diapositiva"/>
          <p:cNvSpPr>
            <a:spLocks noGrp="1"/>
          </p:cNvSpPr>
          <p:nvPr>
            <p:ph type="sldNum" sz="quarter" idx="12"/>
          </p:nvPr>
        </p:nvSpPr>
        <p:spPr>
          <a:extLst/>
        </p:spPr>
        <p:txBody>
          <a:bodyPr/>
          <a:lstStyle/>
          <a:p>
            <a:pPr>
              <a:defRPr/>
            </a:pPr>
            <a:fld id="{6D022584-B9F0-479B-B321-A30EA353F1F9}" type="slidenum">
              <a:rPr lang="es-ES"/>
              <a:pPr>
                <a:defRPr/>
              </a:pPr>
              <a:t>43</a:t>
            </a:fld>
            <a:endParaRPr lang="es-ES"/>
          </a:p>
        </p:txBody>
      </p:sp>
    </p:spTree>
    <p:extLst>
      <p:ext uri="{BB962C8B-B14F-4D97-AF65-F5344CB8AC3E}">
        <p14:creationId xmlns="" xmlns:p14="http://schemas.microsoft.com/office/powerpoint/2010/main" val="4194574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81000" y="381000"/>
            <a:ext cx="8183880" cy="1051560"/>
          </a:xfrm>
        </p:spPr>
        <p:txBody>
          <a:bodyPr>
            <a:normAutofit fontScale="90000"/>
          </a:bodyPr>
          <a:lstStyle/>
          <a:p>
            <a:pPr eaLnBrk="1" hangingPunct="1"/>
            <a:r>
              <a:rPr lang="es-ES" sz="3200" b="1" dirty="0" smtClean="0">
                <a:solidFill>
                  <a:srgbClr val="018107"/>
                </a:solidFill>
              </a:rPr>
              <a:t>Acciones previstas para la</a:t>
            </a:r>
            <a:br>
              <a:rPr lang="es-ES" sz="3200" b="1" dirty="0" smtClean="0">
                <a:solidFill>
                  <a:srgbClr val="018107"/>
                </a:solidFill>
              </a:rPr>
            </a:br>
            <a:r>
              <a:rPr lang="es-ES" sz="3200" b="1" dirty="0" smtClean="0">
                <a:solidFill>
                  <a:srgbClr val="018107"/>
                </a:solidFill>
              </a:rPr>
              <a:t> implantación del SI en Cuba. </a:t>
            </a:r>
            <a:r>
              <a:rPr lang="es-ES" sz="1200" b="1" dirty="0" smtClean="0">
                <a:solidFill>
                  <a:srgbClr val="018107"/>
                </a:solidFill>
              </a:rPr>
              <a:t>(continuación)</a:t>
            </a:r>
          </a:p>
        </p:txBody>
      </p:sp>
      <p:sp>
        <p:nvSpPr>
          <p:cNvPr id="39940" name="Rectangle 3"/>
          <p:cNvSpPr>
            <a:spLocks noGrp="1" noChangeArrowheads="1"/>
          </p:cNvSpPr>
          <p:nvPr>
            <p:ph idx="1"/>
          </p:nvPr>
        </p:nvSpPr>
        <p:spPr>
          <a:xfrm>
            <a:off x="457200" y="1752600"/>
            <a:ext cx="8226425" cy="4497387"/>
          </a:xfrm>
        </p:spPr>
        <p:txBody>
          <a:bodyPr>
            <a:normAutofit fontScale="92500" lnSpcReduction="10000"/>
          </a:bodyPr>
          <a:lstStyle/>
          <a:p>
            <a:pPr algn="just" eaLnBrk="1" hangingPunct="1">
              <a:buFont typeface="Wingdings" pitchFamily="2" charset="2"/>
              <a:buNone/>
            </a:pPr>
            <a:r>
              <a:rPr lang="es-ES" sz="2800" b="1" dirty="0" smtClean="0">
                <a:solidFill>
                  <a:srgbClr val="FF0000"/>
                </a:solidFill>
              </a:rPr>
              <a:t>    </a:t>
            </a:r>
            <a:r>
              <a:rPr lang="es-ES" sz="2800" b="1" dirty="0" smtClean="0"/>
              <a:t>Para lograr definitivamente la implantación del SI se debe prestar especial atención </a:t>
            </a:r>
            <a:r>
              <a:rPr lang="es-ES" sz="2800" b="1" dirty="0" smtClean="0">
                <a:solidFill>
                  <a:srgbClr val="018107"/>
                </a:solidFill>
              </a:rPr>
              <a:t>a la educación, la divulgación, la capacitación y la elevación de la cultura metrológica y por la calidad, </a:t>
            </a:r>
            <a:r>
              <a:rPr lang="es-ES" sz="2800" b="1" dirty="0" smtClean="0"/>
              <a:t>aspectos que son considerados como fundamentales para lograr la implantación de estas unidades de medida. </a:t>
            </a:r>
          </a:p>
          <a:p>
            <a:pPr algn="just" eaLnBrk="1" hangingPunct="1">
              <a:buFont typeface="Wingdings" pitchFamily="2" charset="2"/>
              <a:buNone/>
            </a:pPr>
            <a:r>
              <a:rPr lang="es-ES" sz="2800" b="1" dirty="0" smtClean="0"/>
              <a:t>    También se requiere la </a:t>
            </a:r>
            <a:r>
              <a:rPr lang="es-ES" sz="2800" b="1" dirty="0" smtClean="0">
                <a:solidFill>
                  <a:srgbClr val="018107"/>
                </a:solidFill>
              </a:rPr>
              <a:t>aprobación de los presupuestos </a:t>
            </a:r>
            <a:r>
              <a:rPr lang="es-ES" sz="2800" b="1" dirty="0" smtClean="0"/>
              <a:t>necesarios y su inclusión en los planes económicos.</a:t>
            </a:r>
          </a:p>
          <a:p>
            <a:pPr algn="just" eaLnBrk="1" hangingPunct="1">
              <a:buFont typeface="Wingdings" pitchFamily="2" charset="2"/>
              <a:buNone/>
            </a:pPr>
            <a:endParaRPr lang="es-ES" sz="2800" b="1" dirty="0" smtClean="0"/>
          </a:p>
        </p:txBody>
      </p:sp>
      <p:sp>
        <p:nvSpPr>
          <p:cNvPr id="5" name="5 Marcador de número de diapositiva"/>
          <p:cNvSpPr>
            <a:spLocks noGrp="1"/>
          </p:cNvSpPr>
          <p:nvPr>
            <p:ph type="sldNum" sz="quarter" idx="12"/>
          </p:nvPr>
        </p:nvSpPr>
        <p:spPr>
          <a:extLst/>
        </p:spPr>
        <p:txBody>
          <a:bodyPr/>
          <a:lstStyle/>
          <a:p>
            <a:pPr>
              <a:defRPr/>
            </a:pPr>
            <a:fld id="{AC1A1BE5-8CFC-416F-976D-B3335D78D282}" type="slidenum">
              <a:rPr lang="es-ES"/>
              <a:pPr>
                <a:defRPr/>
              </a:pPr>
              <a:t>44</a:t>
            </a:fld>
            <a:endParaRPr lang="es-ES"/>
          </a:p>
        </p:txBody>
      </p:sp>
    </p:spTree>
    <p:extLst>
      <p:ext uri="{BB962C8B-B14F-4D97-AF65-F5344CB8AC3E}">
        <p14:creationId xmlns="" xmlns:p14="http://schemas.microsoft.com/office/powerpoint/2010/main" val="2090627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23850" y="260350"/>
            <a:ext cx="8226425" cy="1143000"/>
          </a:xfrm>
        </p:spPr>
        <p:txBody>
          <a:bodyPr/>
          <a:lstStyle/>
          <a:p>
            <a:pPr eaLnBrk="1" hangingPunct="1"/>
            <a:r>
              <a:rPr lang="es-ES" sz="3200" b="1" smtClean="0"/>
              <a:t>Trazabilidad de las mediciones.</a:t>
            </a:r>
            <a:r>
              <a:rPr lang="es-ES" sz="3600" b="1" smtClean="0"/>
              <a:t> </a:t>
            </a:r>
            <a:endParaRPr lang="es-ES" sz="1400" b="1" smtClean="0"/>
          </a:p>
        </p:txBody>
      </p:sp>
      <p:sp>
        <p:nvSpPr>
          <p:cNvPr id="40964" name="Rectangle 3"/>
          <p:cNvSpPr>
            <a:spLocks noGrp="1" noChangeArrowheads="1"/>
          </p:cNvSpPr>
          <p:nvPr>
            <p:ph idx="1"/>
          </p:nvPr>
        </p:nvSpPr>
        <p:spPr>
          <a:xfrm>
            <a:off x="609600" y="1676400"/>
            <a:ext cx="8183880" cy="4187952"/>
          </a:xfrm>
        </p:spPr>
        <p:txBody>
          <a:bodyPr/>
          <a:lstStyle/>
          <a:p>
            <a:pPr algn="just" eaLnBrk="1" hangingPunct="1">
              <a:lnSpc>
                <a:spcPct val="90000"/>
              </a:lnSpc>
            </a:pPr>
            <a:r>
              <a:rPr lang="es-ES" sz="2800" b="1" dirty="0" smtClean="0"/>
              <a:t>La trazabilidad de los resultados de la medición es uno de los elementos sustantivos de la confianza en el uso de un instrumento de medición. Esta se logra a través de la </a:t>
            </a:r>
            <a:r>
              <a:rPr lang="es-ES" sz="2800" b="1" u="sng" dirty="0" smtClean="0">
                <a:solidFill>
                  <a:srgbClr val="018107"/>
                </a:solidFill>
              </a:rPr>
              <a:t>verificación o la calibración </a:t>
            </a:r>
            <a:r>
              <a:rPr lang="es-ES" sz="2800" b="1" dirty="0" smtClean="0"/>
              <a:t>de los instrumentos de medición.</a:t>
            </a:r>
          </a:p>
        </p:txBody>
      </p:sp>
      <p:sp>
        <p:nvSpPr>
          <p:cNvPr id="5" name="5 Marcador de número de diapositiva"/>
          <p:cNvSpPr>
            <a:spLocks noGrp="1"/>
          </p:cNvSpPr>
          <p:nvPr>
            <p:ph type="sldNum" sz="quarter" idx="12"/>
          </p:nvPr>
        </p:nvSpPr>
        <p:spPr>
          <a:extLst/>
        </p:spPr>
        <p:txBody>
          <a:bodyPr/>
          <a:lstStyle/>
          <a:p>
            <a:pPr>
              <a:defRPr/>
            </a:pPr>
            <a:fld id="{0C605B36-6F84-440A-8C6A-5F6CEFCA3F53}" type="slidenum">
              <a:rPr lang="es-ES"/>
              <a:pPr>
                <a:defRPr/>
              </a:pPr>
              <a:t>45</a:t>
            </a:fld>
            <a:endParaRPr lang="es-ES"/>
          </a:p>
        </p:txBody>
      </p:sp>
    </p:spTree>
    <p:extLst>
      <p:ext uri="{BB962C8B-B14F-4D97-AF65-F5344CB8AC3E}">
        <p14:creationId xmlns="" xmlns:p14="http://schemas.microsoft.com/office/powerpoint/2010/main" val="1207632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457200"/>
            <a:ext cx="8183880" cy="1051560"/>
          </a:xfrm>
        </p:spPr>
        <p:txBody>
          <a:bodyPr/>
          <a:lstStyle/>
          <a:p>
            <a:pPr eaLnBrk="1" hangingPunct="1"/>
            <a:r>
              <a:rPr lang="es-ES" sz="3200" b="1" smtClean="0">
                <a:solidFill>
                  <a:srgbClr val="018107"/>
                </a:solidFill>
              </a:rPr>
              <a:t>Trazabilidad de las mediciones.</a:t>
            </a:r>
            <a:r>
              <a:rPr lang="es-ES" sz="4000" b="1" smtClean="0">
                <a:solidFill>
                  <a:srgbClr val="018107"/>
                </a:solidFill>
              </a:rPr>
              <a:t> </a:t>
            </a:r>
            <a:r>
              <a:rPr lang="es-ES" sz="1600" b="1" smtClean="0">
                <a:solidFill>
                  <a:srgbClr val="018107"/>
                </a:solidFill>
              </a:rPr>
              <a:t>(continuación)</a:t>
            </a:r>
          </a:p>
        </p:txBody>
      </p:sp>
      <p:sp>
        <p:nvSpPr>
          <p:cNvPr id="41988" name="Rectangle 3"/>
          <p:cNvSpPr>
            <a:spLocks noGrp="1" noChangeArrowheads="1"/>
          </p:cNvSpPr>
          <p:nvPr>
            <p:ph idx="1"/>
          </p:nvPr>
        </p:nvSpPr>
        <p:spPr>
          <a:xfrm>
            <a:off x="304800" y="1447800"/>
            <a:ext cx="8226425" cy="4497388"/>
          </a:xfrm>
        </p:spPr>
        <p:txBody>
          <a:bodyPr>
            <a:normAutofit fontScale="92500"/>
          </a:bodyPr>
          <a:lstStyle/>
          <a:p>
            <a:pPr algn="just" eaLnBrk="1" hangingPunct="1"/>
            <a:r>
              <a:rPr lang="es-ES" sz="2800" b="1" u="sng" dirty="0" smtClean="0"/>
              <a:t>Trazabilidad metrológica</a:t>
            </a:r>
            <a:r>
              <a:rPr lang="es-ES" sz="2800" b="1" dirty="0" smtClean="0"/>
              <a:t>:</a:t>
            </a:r>
          </a:p>
          <a:p>
            <a:pPr algn="just" eaLnBrk="1" hangingPunct="1">
              <a:buFont typeface="Wingdings" pitchFamily="2" charset="2"/>
              <a:buNone/>
            </a:pPr>
            <a:r>
              <a:rPr lang="es-ES" sz="2800" b="1" dirty="0" smtClean="0"/>
              <a:t>    Propiedad del resultado de una medición o el valor de un patrón, por el cual puede ser relacionado con los patrones de referencia usualmente patrones nacionales o internacionales a través de una cadena ininterrumpida de comparaciones, teniendo establecidas las incertidumbres </a:t>
            </a:r>
            <a:r>
              <a:rPr lang="es-ES" sz="1800" b="1" dirty="0" smtClean="0"/>
              <a:t>(NC-OIML V2: Vocabulario internacional de términos generales y básicos de Metrología, 1995) </a:t>
            </a:r>
            <a:r>
              <a:rPr lang="es-ES" sz="2800" b="1" dirty="0" smtClean="0"/>
              <a:t>.</a:t>
            </a:r>
          </a:p>
        </p:txBody>
      </p:sp>
      <p:sp>
        <p:nvSpPr>
          <p:cNvPr id="5" name="5 Marcador de número de diapositiva"/>
          <p:cNvSpPr>
            <a:spLocks noGrp="1"/>
          </p:cNvSpPr>
          <p:nvPr>
            <p:ph type="sldNum" sz="quarter" idx="12"/>
          </p:nvPr>
        </p:nvSpPr>
        <p:spPr>
          <a:extLst/>
        </p:spPr>
        <p:txBody>
          <a:bodyPr/>
          <a:lstStyle/>
          <a:p>
            <a:pPr>
              <a:defRPr/>
            </a:pPr>
            <a:fld id="{3F82FE3E-2E14-4AC6-A046-426D642FE971}" type="slidenum">
              <a:rPr lang="es-ES"/>
              <a:pPr>
                <a:defRPr/>
              </a:pPr>
              <a:t>46</a:t>
            </a:fld>
            <a:endParaRPr lang="es-ES"/>
          </a:p>
        </p:txBody>
      </p:sp>
    </p:spTree>
    <p:extLst>
      <p:ext uri="{BB962C8B-B14F-4D97-AF65-F5344CB8AC3E}">
        <p14:creationId xmlns="" xmlns:p14="http://schemas.microsoft.com/office/powerpoint/2010/main" val="1429466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609600" y="457200"/>
            <a:ext cx="8183880" cy="1051560"/>
          </a:xfrm>
        </p:spPr>
        <p:txBody>
          <a:bodyPr/>
          <a:lstStyle/>
          <a:p>
            <a:pPr eaLnBrk="1" hangingPunct="1"/>
            <a:r>
              <a:rPr lang="es-ES" sz="3200" b="1" dirty="0" smtClean="0">
                <a:solidFill>
                  <a:srgbClr val="018107"/>
                </a:solidFill>
              </a:rPr>
              <a:t>Trazabilidad de las mediciones.</a:t>
            </a:r>
            <a:r>
              <a:rPr lang="es-ES" sz="4000" b="1" dirty="0" smtClean="0">
                <a:solidFill>
                  <a:srgbClr val="018107"/>
                </a:solidFill>
              </a:rPr>
              <a:t> </a:t>
            </a:r>
            <a:r>
              <a:rPr lang="es-ES" sz="1600" b="1" dirty="0" smtClean="0">
                <a:solidFill>
                  <a:srgbClr val="018107"/>
                </a:solidFill>
              </a:rPr>
              <a:t>(continuación)</a:t>
            </a:r>
          </a:p>
        </p:txBody>
      </p:sp>
      <p:sp>
        <p:nvSpPr>
          <p:cNvPr id="27652" name="Rectangle 3"/>
          <p:cNvSpPr>
            <a:spLocks noGrp="1" noChangeArrowheads="1"/>
          </p:cNvSpPr>
          <p:nvPr>
            <p:ph idx="1"/>
          </p:nvPr>
        </p:nvSpPr>
        <p:spPr>
          <a:xfrm>
            <a:off x="468313" y="1628775"/>
            <a:ext cx="8226425" cy="3849688"/>
          </a:xfrm>
        </p:spPr>
        <p:txBody>
          <a:bodyPr>
            <a:normAutofit lnSpcReduction="10000"/>
          </a:bodyPr>
          <a:lstStyle/>
          <a:p>
            <a:pPr algn="just" eaLnBrk="1" hangingPunct="1">
              <a:defRPr/>
            </a:pPr>
            <a:r>
              <a:rPr lang="es-ES" sz="2800" b="1" u="sng" dirty="0" smtClean="0"/>
              <a:t>Calibración</a:t>
            </a:r>
            <a:r>
              <a:rPr lang="es-ES" sz="2800" b="1" dirty="0" smtClean="0"/>
              <a:t>: </a:t>
            </a:r>
          </a:p>
          <a:p>
            <a:pPr marL="0" indent="0" algn="just" eaLnBrk="1" hangingPunct="1">
              <a:buFont typeface="Wingdings" pitchFamily="2" charset="2"/>
              <a:buNone/>
              <a:defRPr/>
            </a:pPr>
            <a:r>
              <a:rPr lang="es-ES" sz="2800" b="1" dirty="0" smtClean="0"/>
              <a:t>El conjunto de operaciones que establecen, bajo condiciones específicas, la relación entre los valores indicados por un instrumento de medición y los correspondientes valores de una magnitud referidos por un patrón. </a:t>
            </a:r>
            <a:r>
              <a:rPr lang="es-ES" sz="1800" b="1" dirty="0" smtClean="0"/>
              <a:t>(NC-OIML V2: Vocabulario internacional de términos generales y básicos de Metrología, 1995) .</a:t>
            </a:r>
          </a:p>
          <a:p>
            <a:pPr algn="just" eaLnBrk="1" hangingPunct="1">
              <a:buFont typeface="Wingdings" pitchFamily="2" charset="2"/>
              <a:buNone/>
              <a:defRPr/>
            </a:pPr>
            <a:endParaRPr lang="es-ES" sz="2800" b="1" dirty="0" smtClean="0"/>
          </a:p>
        </p:txBody>
      </p:sp>
      <p:sp>
        <p:nvSpPr>
          <p:cNvPr id="5" name="5 Marcador de número de diapositiva"/>
          <p:cNvSpPr>
            <a:spLocks noGrp="1"/>
          </p:cNvSpPr>
          <p:nvPr>
            <p:ph type="sldNum" sz="quarter" idx="12"/>
          </p:nvPr>
        </p:nvSpPr>
        <p:spPr>
          <a:extLst/>
        </p:spPr>
        <p:txBody>
          <a:bodyPr/>
          <a:lstStyle/>
          <a:p>
            <a:pPr>
              <a:defRPr/>
            </a:pPr>
            <a:fld id="{EC8128FF-2441-4582-AB7A-097725312A16}" type="slidenum">
              <a:rPr lang="es-ES"/>
              <a:pPr>
                <a:defRPr/>
              </a:pPr>
              <a:t>47</a:t>
            </a:fld>
            <a:endParaRPr lang="es-ES"/>
          </a:p>
        </p:txBody>
      </p:sp>
    </p:spTree>
    <p:extLst>
      <p:ext uri="{BB962C8B-B14F-4D97-AF65-F5344CB8AC3E}">
        <p14:creationId xmlns="" xmlns:p14="http://schemas.microsoft.com/office/powerpoint/2010/main" val="932628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s-ES" sz="3200" b="1" dirty="0" smtClean="0">
                <a:solidFill>
                  <a:srgbClr val="018107"/>
                </a:solidFill>
              </a:rPr>
              <a:t>Trazabilidad de las mediciones.</a:t>
            </a:r>
            <a:r>
              <a:rPr lang="es-ES" sz="4000" b="1" dirty="0" smtClean="0">
                <a:solidFill>
                  <a:srgbClr val="018107"/>
                </a:solidFill>
              </a:rPr>
              <a:t> </a:t>
            </a:r>
            <a:r>
              <a:rPr lang="es-ES" sz="1600" b="1" dirty="0" smtClean="0">
                <a:solidFill>
                  <a:srgbClr val="018107"/>
                </a:solidFill>
              </a:rPr>
              <a:t>(continuación)</a:t>
            </a:r>
          </a:p>
        </p:txBody>
      </p:sp>
      <p:sp>
        <p:nvSpPr>
          <p:cNvPr id="45060" name="Rectangle 3"/>
          <p:cNvSpPr>
            <a:spLocks noGrp="1" noChangeArrowheads="1"/>
          </p:cNvSpPr>
          <p:nvPr>
            <p:ph idx="1"/>
          </p:nvPr>
        </p:nvSpPr>
        <p:spPr/>
        <p:txBody>
          <a:bodyPr>
            <a:normAutofit fontScale="92500" lnSpcReduction="10000"/>
          </a:bodyPr>
          <a:lstStyle/>
          <a:p>
            <a:pPr algn="just" eaLnBrk="1" hangingPunct="1"/>
            <a:r>
              <a:rPr lang="es-ES" sz="2800" b="1" smtClean="0"/>
              <a:t>El resultado de la calibración permite tanto la asignación de valores a las indicaciones de la magnitud a medir como la determinación de las correcciones con respecto a las indicaciones.</a:t>
            </a:r>
          </a:p>
          <a:p>
            <a:pPr algn="just" eaLnBrk="1" hangingPunct="1">
              <a:buFont typeface="Wingdings" pitchFamily="2" charset="2"/>
              <a:buNone/>
            </a:pPr>
            <a:endParaRPr lang="es-ES" sz="2800" b="1" smtClean="0"/>
          </a:p>
          <a:p>
            <a:pPr algn="just" eaLnBrk="1" hangingPunct="1"/>
            <a:r>
              <a:rPr lang="es-ES" sz="2800" b="1" smtClean="0"/>
              <a:t>Una calibración también puede determinar otras propiedades metrológicas, tales como el efecto de las magnitudes influyentes.</a:t>
            </a:r>
          </a:p>
        </p:txBody>
      </p:sp>
      <p:sp>
        <p:nvSpPr>
          <p:cNvPr id="5" name="5 Marcador de número de diapositiva"/>
          <p:cNvSpPr>
            <a:spLocks noGrp="1"/>
          </p:cNvSpPr>
          <p:nvPr>
            <p:ph type="sldNum" sz="quarter" idx="12"/>
          </p:nvPr>
        </p:nvSpPr>
        <p:spPr>
          <a:extLst/>
        </p:spPr>
        <p:txBody>
          <a:bodyPr/>
          <a:lstStyle/>
          <a:p>
            <a:pPr>
              <a:defRPr/>
            </a:pPr>
            <a:fld id="{AC1FC01C-4E5E-4971-BC2B-66DEC9F50CD5}" type="slidenum">
              <a:rPr lang="es-ES"/>
              <a:pPr>
                <a:defRPr/>
              </a:pPr>
              <a:t>48</a:t>
            </a:fld>
            <a:endParaRPr lang="es-ES"/>
          </a:p>
        </p:txBody>
      </p:sp>
    </p:spTree>
    <p:extLst>
      <p:ext uri="{BB962C8B-B14F-4D97-AF65-F5344CB8AC3E}">
        <p14:creationId xmlns="" xmlns:p14="http://schemas.microsoft.com/office/powerpoint/2010/main" val="3164137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s-ES" sz="3200" b="1" smtClean="0">
                <a:solidFill>
                  <a:srgbClr val="018107"/>
                </a:solidFill>
              </a:rPr>
              <a:t>Trazabilidad de las mediciones.</a:t>
            </a:r>
            <a:r>
              <a:rPr lang="es-ES" sz="4000" b="1" smtClean="0">
                <a:solidFill>
                  <a:srgbClr val="018107"/>
                </a:solidFill>
              </a:rPr>
              <a:t> </a:t>
            </a:r>
            <a:r>
              <a:rPr lang="es-ES" sz="1600" b="1" smtClean="0">
                <a:solidFill>
                  <a:srgbClr val="018107"/>
                </a:solidFill>
              </a:rPr>
              <a:t>(continuación)</a:t>
            </a:r>
          </a:p>
        </p:txBody>
      </p:sp>
      <p:sp>
        <p:nvSpPr>
          <p:cNvPr id="44036" name="Rectangle 3"/>
          <p:cNvSpPr>
            <a:spLocks noGrp="1" noChangeArrowheads="1"/>
          </p:cNvSpPr>
          <p:nvPr>
            <p:ph idx="1"/>
          </p:nvPr>
        </p:nvSpPr>
        <p:spPr>
          <a:xfrm>
            <a:off x="468313" y="1700213"/>
            <a:ext cx="8226425" cy="3273425"/>
          </a:xfrm>
        </p:spPr>
        <p:txBody>
          <a:bodyPr/>
          <a:lstStyle/>
          <a:p>
            <a:pPr algn="just" eaLnBrk="1" hangingPunct="1"/>
            <a:r>
              <a:rPr lang="es-ES" sz="2800" b="1" u="sng" smtClean="0"/>
              <a:t>Verificación</a:t>
            </a:r>
            <a:r>
              <a:rPr lang="es-ES" sz="2800" b="1" smtClean="0"/>
              <a:t>: </a:t>
            </a:r>
          </a:p>
          <a:p>
            <a:pPr algn="just" eaLnBrk="1" hangingPunct="1">
              <a:buFont typeface="Wingdings" pitchFamily="2" charset="2"/>
              <a:buNone/>
            </a:pPr>
            <a:r>
              <a:rPr lang="es-ES" sz="2800" b="1" smtClean="0"/>
              <a:t>    Procedimiento que incluye el examen y la marcación o la emisión de un Certificado de Verificación que cerciora y confirma que el instrumento cumple los requisitos obligatorios.</a:t>
            </a:r>
          </a:p>
        </p:txBody>
      </p:sp>
      <p:sp>
        <p:nvSpPr>
          <p:cNvPr id="5" name="5 Marcador de número de diapositiva"/>
          <p:cNvSpPr>
            <a:spLocks noGrp="1"/>
          </p:cNvSpPr>
          <p:nvPr>
            <p:ph type="sldNum" sz="quarter" idx="12"/>
          </p:nvPr>
        </p:nvSpPr>
        <p:spPr>
          <a:extLst/>
        </p:spPr>
        <p:txBody>
          <a:bodyPr/>
          <a:lstStyle/>
          <a:p>
            <a:pPr>
              <a:defRPr/>
            </a:pPr>
            <a:fld id="{D207943E-EE0E-4F9C-9BF1-BB9EFBE3F3B0}" type="slidenum">
              <a:rPr lang="es-ES"/>
              <a:pPr>
                <a:defRPr/>
              </a:pPr>
              <a:t>49</a:t>
            </a:fld>
            <a:endParaRPr lang="es-ES"/>
          </a:p>
        </p:txBody>
      </p:sp>
    </p:spTree>
    <p:extLst>
      <p:ext uri="{BB962C8B-B14F-4D97-AF65-F5344CB8AC3E}">
        <p14:creationId xmlns="" xmlns:p14="http://schemas.microsoft.com/office/powerpoint/2010/main" val="1580810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04800"/>
            <a:ext cx="7772400" cy="603920"/>
          </a:xfrm>
          <a:extLst/>
        </p:spPr>
        <p:txBody>
          <a:bodyPr numCol="2"/>
          <a:lstStyle/>
          <a:p>
            <a:pPr>
              <a:defRPr/>
            </a:pPr>
            <a:r>
              <a:rPr lang="es-ES" sz="2800" b="1" u="sng" dirty="0" smtClean="0"/>
              <a:t>Bibliografía.</a:t>
            </a:r>
            <a:endParaRPr lang="en-US" sz="2800" b="1" u="sng" dirty="0" smtClean="0"/>
          </a:p>
        </p:txBody>
      </p:sp>
      <p:sp>
        <p:nvSpPr>
          <p:cNvPr id="7171" name="Rectangle 3"/>
          <p:cNvSpPr>
            <a:spLocks noGrp="1" noChangeArrowheads="1"/>
          </p:cNvSpPr>
          <p:nvPr>
            <p:ph idx="1"/>
          </p:nvPr>
        </p:nvSpPr>
        <p:spPr>
          <a:xfrm>
            <a:off x="398463" y="836613"/>
            <a:ext cx="4244975" cy="7848600"/>
          </a:xfrm>
        </p:spPr>
        <p:txBody>
          <a:bodyPr/>
          <a:lstStyle/>
          <a:p>
            <a:r>
              <a:rPr lang="es-ES" sz="2000" b="1" smtClean="0"/>
              <a:t>Planif. y análisis de la c.  (Juran) Pág. 249-266.</a:t>
            </a:r>
            <a:endParaRPr lang="en-US" sz="2000" b="1" smtClean="0"/>
          </a:p>
          <a:p>
            <a:r>
              <a:rPr lang="en-US" sz="2000" b="1" smtClean="0"/>
              <a:t>The company and standarization (Jan Ollner).</a:t>
            </a:r>
          </a:p>
          <a:p>
            <a:r>
              <a:rPr lang="es-ES" sz="2000" b="1" smtClean="0"/>
              <a:t>Tratado de Calidad total  Pág. 29- 34 y 44- 48.</a:t>
            </a:r>
          </a:p>
          <a:p>
            <a:r>
              <a:rPr lang="es-ES" sz="2000" b="1" smtClean="0"/>
              <a:t>Normalización. Tabloide.</a:t>
            </a:r>
          </a:p>
          <a:p>
            <a:r>
              <a:rPr lang="es-ES" sz="2000" b="1" smtClean="0"/>
              <a:t>Metrología para todos. Ysabel Reyes </a:t>
            </a:r>
          </a:p>
          <a:p>
            <a:r>
              <a:rPr lang="es-ES" sz="2000" b="1" smtClean="0"/>
              <a:t>Res.46/2007 de la ONN. Requisitos y procedimientos para la certificación de SG.</a:t>
            </a:r>
          </a:p>
          <a:p>
            <a:r>
              <a:rPr lang="es-ES" sz="2000" b="1" smtClean="0"/>
              <a:t>NC-ISO-IEC 17000:2004</a:t>
            </a:r>
          </a:p>
          <a:p>
            <a:r>
              <a:rPr lang="en-US" sz="2000" b="1" smtClean="0"/>
              <a:t>NC-ISO-IEC 17030:2004</a:t>
            </a:r>
          </a:p>
          <a:p>
            <a:r>
              <a:rPr lang="en-US" sz="2000" b="1" smtClean="0"/>
              <a:t>NC-ISO-IEC 170024:2004</a:t>
            </a:r>
          </a:p>
          <a:p>
            <a:r>
              <a:rPr lang="en-US" sz="2000" b="1" smtClean="0"/>
              <a:t>NC-ISO-IEC 17021:2006</a:t>
            </a:r>
          </a:p>
          <a:p>
            <a:endParaRPr lang="es-ES" sz="2000" b="1" smtClean="0"/>
          </a:p>
          <a:p>
            <a:endParaRPr lang="en-US" sz="2000" b="1" smtClean="0"/>
          </a:p>
          <a:p>
            <a:endParaRPr lang="en-US" sz="2000" b="1" smtClean="0"/>
          </a:p>
          <a:p>
            <a:endParaRPr lang="en-US" sz="2000" b="1" smtClean="0"/>
          </a:p>
          <a:p>
            <a:endParaRPr lang="en-US" sz="2000" b="1" smtClean="0"/>
          </a:p>
          <a:p>
            <a:endParaRPr lang="en-US" sz="2000" b="1" smtClean="0"/>
          </a:p>
        </p:txBody>
      </p:sp>
      <p:sp>
        <p:nvSpPr>
          <p:cNvPr id="7172" name="Rectangle 3"/>
          <p:cNvSpPr txBox="1">
            <a:spLocks noChangeArrowheads="1"/>
          </p:cNvSpPr>
          <p:nvPr/>
        </p:nvSpPr>
        <p:spPr bwMode="auto">
          <a:xfrm>
            <a:off x="4643438" y="549275"/>
            <a:ext cx="4246562" cy="604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spcBef>
                <a:spcPct val="20000"/>
              </a:spcBef>
              <a:buFontTx/>
              <a:buChar char="•"/>
            </a:pPr>
            <a:r>
              <a:rPr lang="es-ES" sz="2000">
                <a:solidFill>
                  <a:schemeClr val="tx1"/>
                </a:solidFill>
                <a:latin typeface="Times New Roman" pitchFamily="18" charset="0"/>
              </a:rPr>
              <a:t>NC-OIML V 2:1995 Vocabulario internacional términos generales y básicos de Metrología.</a:t>
            </a:r>
          </a:p>
          <a:p>
            <a:pPr>
              <a:spcBef>
                <a:spcPct val="20000"/>
              </a:spcBef>
              <a:buFontTx/>
              <a:buChar char="•"/>
            </a:pPr>
            <a:r>
              <a:rPr lang="es-ES_tradnl" sz="2000">
                <a:latin typeface="Arial MT"/>
                <a:cs typeface="Arial" pitchFamily="34" charset="0"/>
              </a:rPr>
              <a:t>I</a:t>
            </a:r>
            <a:r>
              <a:rPr lang="es-ES_tradnl" sz="2000">
                <a:solidFill>
                  <a:schemeClr val="tx1"/>
                </a:solidFill>
                <a:latin typeface="Times New Roman" pitchFamily="18" charset="0"/>
              </a:rPr>
              <a:t>SO 10 012 Requisitos para los procesos de medición y los dispositivos de medición.</a:t>
            </a:r>
            <a:endParaRPr lang="es-ES" sz="2000">
              <a:solidFill>
                <a:schemeClr val="tx1"/>
              </a:solidFill>
              <a:latin typeface="Times New Roman" pitchFamily="18" charset="0"/>
            </a:endParaRPr>
          </a:p>
          <a:p>
            <a:pPr eaLnBrk="1" hangingPunct="1">
              <a:lnSpc>
                <a:spcPct val="80000"/>
              </a:lnSpc>
              <a:spcBef>
                <a:spcPct val="20000"/>
              </a:spcBef>
              <a:buFontTx/>
              <a:buChar char="•"/>
            </a:pPr>
            <a:r>
              <a:rPr lang="es-ES" sz="2000">
                <a:solidFill>
                  <a:schemeClr val="tx1"/>
                </a:solidFill>
                <a:latin typeface="Times New Roman" pitchFamily="18" charset="0"/>
              </a:rPr>
              <a:t>Decreto Ley Nº 183 De la Metrología.</a:t>
            </a:r>
          </a:p>
          <a:p>
            <a:pPr eaLnBrk="1" hangingPunct="1">
              <a:lnSpc>
                <a:spcPct val="80000"/>
              </a:lnSpc>
              <a:spcBef>
                <a:spcPct val="20000"/>
              </a:spcBef>
              <a:buFontTx/>
              <a:buChar char="•"/>
            </a:pPr>
            <a:r>
              <a:rPr lang="es-ES" sz="2000">
                <a:solidFill>
                  <a:schemeClr val="tx1"/>
                </a:solidFill>
                <a:latin typeface="Times New Roman" pitchFamily="18" charset="0"/>
              </a:rPr>
              <a:t>Decreto Ley Nº 62 De la Implantación del Sist. Internacional de Unidades.</a:t>
            </a:r>
          </a:p>
          <a:p>
            <a:pPr eaLnBrk="1" hangingPunct="1">
              <a:lnSpc>
                <a:spcPct val="80000"/>
              </a:lnSpc>
              <a:spcBef>
                <a:spcPct val="20000"/>
              </a:spcBef>
              <a:buFontTx/>
              <a:buChar char="•"/>
            </a:pPr>
            <a:r>
              <a:rPr lang="es-ES" sz="2000">
                <a:solidFill>
                  <a:schemeClr val="tx1"/>
                </a:solidFill>
                <a:latin typeface="Times New Roman" pitchFamily="18" charset="0"/>
              </a:rPr>
              <a:t>Decreto 270 Reglamento del Decreto Ley de la Metrología.</a:t>
            </a:r>
          </a:p>
          <a:p>
            <a:pPr eaLnBrk="1" hangingPunct="1">
              <a:lnSpc>
                <a:spcPct val="80000"/>
              </a:lnSpc>
              <a:spcBef>
                <a:spcPct val="20000"/>
              </a:spcBef>
              <a:buFontTx/>
              <a:buChar char="•"/>
            </a:pPr>
            <a:r>
              <a:rPr lang="es-ES" sz="2000">
                <a:solidFill>
                  <a:schemeClr val="tx1"/>
                </a:solidFill>
                <a:latin typeface="Times New Roman" pitchFamily="18" charset="0"/>
              </a:rPr>
              <a:t>Decreto 271 Contravenciones en las actividades de Metrología.</a:t>
            </a:r>
          </a:p>
          <a:p>
            <a:pPr eaLnBrk="1" hangingPunct="1">
              <a:lnSpc>
                <a:spcPct val="80000"/>
              </a:lnSpc>
              <a:spcBef>
                <a:spcPct val="20000"/>
              </a:spcBef>
              <a:buFontTx/>
              <a:buChar char="•"/>
            </a:pPr>
            <a:r>
              <a:rPr lang="es-ES" sz="2000">
                <a:solidFill>
                  <a:schemeClr val="tx1"/>
                </a:solidFill>
                <a:latin typeface="Times New Roman" pitchFamily="18" charset="0"/>
              </a:rPr>
              <a:t>Decreto-Ley No. 182 /1998 de Normalización y Calidad.</a:t>
            </a:r>
          </a:p>
          <a:p>
            <a:pPr eaLnBrk="1" hangingPunct="1">
              <a:lnSpc>
                <a:spcPct val="80000"/>
              </a:lnSpc>
              <a:spcBef>
                <a:spcPct val="20000"/>
              </a:spcBef>
              <a:buFontTx/>
              <a:buChar char="•"/>
            </a:pPr>
            <a:r>
              <a:rPr lang="es-ES" sz="2000">
                <a:solidFill>
                  <a:schemeClr val="tx1"/>
                </a:solidFill>
                <a:latin typeface="Times New Roman" pitchFamily="18" charset="0"/>
              </a:rPr>
              <a:t>Decreto No. 267 /1999 Contravenciones de las regulaciones establecidas sobre normalización y calidad</a:t>
            </a:r>
            <a:endParaRPr lang="en-US" sz="2000">
              <a:solidFill>
                <a:schemeClr val="tx1"/>
              </a:solidFill>
              <a:latin typeface="Times New Roman" pitchFamily="18" charset="0"/>
            </a:endParaRPr>
          </a:p>
        </p:txBody>
      </p:sp>
    </p:spTree>
    <p:extLst>
      <p:ext uri="{BB962C8B-B14F-4D97-AF65-F5344CB8AC3E}">
        <p14:creationId xmlns="" xmlns:p14="http://schemas.microsoft.com/office/powerpoint/2010/main" val="2089364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468313" y="188913"/>
            <a:ext cx="8351837" cy="719137"/>
          </a:xfrm>
        </p:spPr>
        <p:txBody>
          <a:bodyPr/>
          <a:lstStyle/>
          <a:p>
            <a:pPr eaLnBrk="1" hangingPunct="1"/>
            <a:r>
              <a:rPr lang="es-ES" b="1" smtClean="0">
                <a:solidFill>
                  <a:srgbClr val="018107"/>
                </a:solidFill>
              </a:rPr>
              <a:t>Elementos de diferenciación </a:t>
            </a:r>
          </a:p>
        </p:txBody>
      </p:sp>
      <p:graphicFrame>
        <p:nvGraphicFramePr>
          <p:cNvPr id="5" name="4 Marcador de contenido"/>
          <p:cNvGraphicFramePr>
            <a:graphicFrameLocks noGrp="1"/>
          </p:cNvGraphicFramePr>
          <p:nvPr>
            <p:ph idx="1"/>
            <p:extLst>
              <p:ext uri="{D42A27DB-BD31-4B8C-83A1-F6EECF244321}">
                <p14:modId xmlns="" xmlns:p14="http://schemas.microsoft.com/office/powerpoint/2010/main" val="2062191954"/>
              </p:ext>
            </p:extLst>
          </p:nvPr>
        </p:nvGraphicFramePr>
        <p:xfrm>
          <a:off x="611188" y="836613"/>
          <a:ext cx="7848599" cy="5761035"/>
        </p:xfrm>
        <a:graphic>
          <a:graphicData uri="http://schemas.openxmlformats.org/drawingml/2006/table">
            <a:tbl>
              <a:tblPr firstRow="1" firstCol="1" lastRow="1" lastCol="1" bandRow="1" bandCol="1"/>
              <a:tblGrid>
                <a:gridCol w="2386177"/>
                <a:gridCol w="2845616"/>
                <a:gridCol w="2616806"/>
              </a:tblGrid>
              <a:tr h="274335">
                <a:tc>
                  <a:txBody>
                    <a:bodyPr/>
                    <a:lstStyle/>
                    <a:p>
                      <a:pPr algn="ctr">
                        <a:spcAft>
                          <a:spcPts val="0"/>
                        </a:spcAft>
                      </a:pPr>
                      <a:r>
                        <a:rPr lang="es-ES" sz="1800" dirty="0">
                          <a:effectLst/>
                          <a:latin typeface="Arial"/>
                          <a:ea typeface="Times New Roman"/>
                        </a:rPr>
                        <a:t> </a:t>
                      </a:r>
                      <a:endParaRPr lang="es-ES" sz="1800" dirty="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b="1" dirty="0">
                          <a:effectLst/>
                          <a:latin typeface="Arial"/>
                          <a:ea typeface="Times New Roman"/>
                        </a:rPr>
                        <a:t>Calibración </a:t>
                      </a:r>
                      <a:endParaRPr lang="es-ES" sz="1800" dirty="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b="1">
                          <a:effectLst/>
                          <a:latin typeface="Arial"/>
                          <a:ea typeface="Times New Roman"/>
                        </a:rPr>
                        <a:t>Verificación </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70">
                <a:tc>
                  <a:txBody>
                    <a:bodyPr/>
                    <a:lstStyle/>
                    <a:p>
                      <a:pPr>
                        <a:spcAft>
                          <a:spcPts val="0"/>
                        </a:spcAft>
                      </a:pPr>
                      <a:r>
                        <a:rPr lang="es-ES" sz="1800">
                          <a:effectLst/>
                          <a:latin typeface="Arial"/>
                          <a:ea typeface="Times New Roman"/>
                        </a:rPr>
                        <a:t>Quién la hace</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Personal competente</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Personal competente y autorizado</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70">
                <a:tc>
                  <a:txBody>
                    <a:bodyPr/>
                    <a:lstStyle/>
                    <a:p>
                      <a:pPr>
                        <a:spcAft>
                          <a:spcPts val="0"/>
                        </a:spcAft>
                      </a:pPr>
                      <a:r>
                        <a:rPr lang="es-ES" sz="1800">
                          <a:effectLst/>
                          <a:latin typeface="Arial"/>
                          <a:ea typeface="Times New Roman"/>
                        </a:rPr>
                        <a:t>Cuándo se hace</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Siempre que el cliente lo solicite</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Según regulaciones</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70">
                <a:tc>
                  <a:txBody>
                    <a:bodyPr/>
                    <a:lstStyle/>
                    <a:p>
                      <a:pPr>
                        <a:spcAft>
                          <a:spcPts val="0"/>
                        </a:spcAft>
                      </a:pPr>
                      <a:r>
                        <a:rPr lang="es-ES" sz="1800" dirty="0">
                          <a:effectLst/>
                          <a:latin typeface="Arial"/>
                          <a:ea typeface="Times New Roman"/>
                        </a:rPr>
                        <a:t>Dónde se hace</a:t>
                      </a:r>
                      <a:endParaRPr lang="es-ES" sz="1800" dirty="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Laboratorio de calibración acreditado o no</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Servicio Nacional de Metrología</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70">
                <a:tc>
                  <a:txBody>
                    <a:bodyPr/>
                    <a:lstStyle/>
                    <a:p>
                      <a:pPr>
                        <a:spcAft>
                          <a:spcPts val="0"/>
                        </a:spcAft>
                      </a:pPr>
                      <a:r>
                        <a:rPr lang="es-ES" sz="1800">
                          <a:effectLst/>
                          <a:latin typeface="Arial"/>
                          <a:ea typeface="Times New Roman"/>
                        </a:rPr>
                        <a:t>Quién define el período</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El usuario del instrumento</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Servicio Nacional de Metrología</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35">
                <a:tc>
                  <a:txBody>
                    <a:bodyPr/>
                    <a:lstStyle/>
                    <a:p>
                      <a:pPr>
                        <a:spcAft>
                          <a:spcPts val="0"/>
                        </a:spcAft>
                      </a:pPr>
                      <a:r>
                        <a:rPr lang="es-ES" sz="1800">
                          <a:effectLst/>
                          <a:latin typeface="Arial"/>
                          <a:ea typeface="Times New Roman"/>
                        </a:rPr>
                        <a:t>Incertidumbre</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dirty="0">
                          <a:effectLst/>
                          <a:latin typeface="Arial"/>
                          <a:ea typeface="Times New Roman"/>
                        </a:rPr>
                        <a:t>SI</a:t>
                      </a:r>
                      <a:endParaRPr lang="es-ES" sz="1800" dirty="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A solicitud del cliente</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70">
                <a:tc>
                  <a:txBody>
                    <a:bodyPr/>
                    <a:lstStyle/>
                    <a:p>
                      <a:pPr>
                        <a:spcAft>
                          <a:spcPts val="0"/>
                        </a:spcAft>
                      </a:pPr>
                      <a:r>
                        <a:rPr lang="es-ES" sz="1800">
                          <a:effectLst/>
                          <a:latin typeface="Arial"/>
                          <a:ea typeface="Times New Roman"/>
                        </a:rPr>
                        <a:t>Declaración de aptitud para el uso</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a:effectLst/>
                          <a:latin typeface="Arial"/>
                          <a:ea typeface="Times New Roman"/>
                        </a:rPr>
                        <a:t>NO</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dirty="0">
                          <a:effectLst/>
                          <a:latin typeface="Arial"/>
                          <a:ea typeface="Times New Roman"/>
                        </a:rPr>
                        <a:t>SI</a:t>
                      </a:r>
                      <a:endParaRPr lang="es-ES" sz="1800" dirty="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70">
                <a:tc>
                  <a:txBody>
                    <a:bodyPr/>
                    <a:lstStyle/>
                    <a:p>
                      <a:pPr>
                        <a:spcAft>
                          <a:spcPts val="0"/>
                        </a:spcAft>
                      </a:pPr>
                      <a:r>
                        <a:rPr lang="es-ES" sz="1800">
                          <a:effectLst/>
                          <a:latin typeface="Arial"/>
                          <a:ea typeface="Times New Roman"/>
                        </a:rPr>
                        <a:t>A qué instrumento</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a:effectLst/>
                          <a:latin typeface="Arial"/>
                          <a:ea typeface="Times New Roman"/>
                        </a:rPr>
                        <a:t>A todos</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Según regulaciones nacionales</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3005">
                <a:tc>
                  <a:txBody>
                    <a:bodyPr/>
                    <a:lstStyle/>
                    <a:p>
                      <a:pPr>
                        <a:spcAft>
                          <a:spcPts val="0"/>
                        </a:spcAft>
                      </a:pPr>
                      <a:r>
                        <a:rPr lang="es-ES" sz="1800">
                          <a:effectLst/>
                          <a:latin typeface="Arial"/>
                          <a:ea typeface="Times New Roman"/>
                        </a:rPr>
                        <a:t>Resultado final</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Certificado con valores e incertidumbre de la medición</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800">
                          <a:effectLst/>
                          <a:latin typeface="Arial"/>
                          <a:ea typeface="Times New Roman"/>
                        </a:rPr>
                        <a:t>Certificado de apto o no apto para el uso</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3005">
                <a:tc>
                  <a:txBody>
                    <a:bodyPr/>
                    <a:lstStyle/>
                    <a:p>
                      <a:pPr>
                        <a:spcAft>
                          <a:spcPts val="0"/>
                        </a:spcAft>
                      </a:pPr>
                      <a:r>
                        <a:rPr lang="es-ES" sz="1800">
                          <a:effectLst/>
                          <a:latin typeface="Arial"/>
                          <a:ea typeface="Times New Roman"/>
                        </a:rPr>
                        <a:t>En el certificado se pone la vigencia del servicio</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dirty="0">
                          <a:effectLst/>
                          <a:latin typeface="Arial"/>
                          <a:ea typeface="Times New Roman"/>
                        </a:rPr>
                        <a:t>NO</a:t>
                      </a:r>
                      <a:endParaRPr lang="es-ES" sz="1800" dirty="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a:effectLst/>
                          <a:latin typeface="Arial"/>
                          <a:ea typeface="Times New Roman"/>
                        </a:rPr>
                        <a:t>SI</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35">
                <a:tc>
                  <a:txBody>
                    <a:bodyPr/>
                    <a:lstStyle/>
                    <a:p>
                      <a:pPr>
                        <a:spcAft>
                          <a:spcPts val="0"/>
                        </a:spcAft>
                      </a:pPr>
                      <a:r>
                        <a:rPr lang="es-ES" sz="1800">
                          <a:effectLst/>
                          <a:latin typeface="Arial"/>
                          <a:ea typeface="Times New Roman"/>
                        </a:rPr>
                        <a:t>Selladura</a:t>
                      </a:r>
                      <a:endParaRPr lang="es-ES" sz="180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dirty="0">
                          <a:effectLst/>
                          <a:latin typeface="Arial"/>
                          <a:ea typeface="Times New Roman"/>
                        </a:rPr>
                        <a:t>SI</a:t>
                      </a:r>
                      <a:endParaRPr lang="es-ES" sz="1800" dirty="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800" dirty="0">
                          <a:effectLst/>
                          <a:latin typeface="Arial"/>
                          <a:ea typeface="Times New Roman"/>
                        </a:rPr>
                        <a:t>SI</a:t>
                      </a:r>
                      <a:endParaRPr lang="es-ES" sz="1800" dirty="0">
                        <a:effectLst/>
                        <a:latin typeface="Times New Roman"/>
                        <a:ea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2"/>
          </p:nvPr>
        </p:nvSpPr>
        <p:spPr>
          <a:xfrm>
            <a:off x="6905625" y="6554788"/>
            <a:ext cx="2130425" cy="474662"/>
          </a:xfrm>
          <a:extLst/>
        </p:spPr>
        <p:txBody>
          <a:bodyPr/>
          <a:lstStyle/>
          <a:p>
            <a:pPr>
              <a:defRPr/>
            </a:pPr>
            <a:fld id="{DDCF721A-E2A7-4E12-8D2B-6B0E380D3B65}" type="slidenum">
              <a:rPr lang="es-ES"/>
              <a:pPr>
                <a:defRPr/>
              </a:pPr>
              <a:t>50</a:t>
            </a:fld>
            <a:endParaRPr lang="es-ES" dirty="0"/>
          </a:p>
        </p:txBody>
      </p:sp>
    </p:spTree>
    <p:extLst>
      <p:ext uri="{BB962C8B-B14F-4D97-AF65-F5344CB8AC3E}">
        <p14:creationId xmlns="" xmlns:p14="http://schemas.microsoft.com/office/powerpoint/2010/main" val="1700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609600" y="533400"/>
            <a:ext cx="8183880" cy="1051560"/>
          </a:xfrm>
        </p:spPr>
        <p:txBody>
          <a:bodyPr/>
          <a:lstStyle/>
          <a:p>
            <a:pPr eaLnBrk="1" hangingPunct="1"/>
            <a:r>
              <a:rPr lang="es-ES" sz="3200" b="1" dirty="0" smtClean="0">
                <a:solidFill>
                  <a:srgbClr val="018107"/>
                </a:solidFill>
              </a:rPr>
              <a:t>¿Qué es un patrón de medida?</a:t>
            </a:r>
          </a:p>
        </p:txBody>
      </p:sp>
      <p:sp>
        <p:nvSpPr>
          <p:cNvPr id="47108" name="Rectangle 3"/>
          <p:cNvSpPr>
            <a:spLocks noGrp="1" noChangeArrowheads="1"/>
          </p:cNvSpPr>
          <p:nvPr>
            <p:ph idx="1"/>
          </p:nvPr>
        </p:nvSpPr>
        <p:spPr>
          <a:xfrm>
            <a:off x="457200" y="1676400"/>
            <a:ext cx="8183880" cy="4187952"/>
          </a:xfrm>
        </p:spPr>
        <p:txBody>
          <a:bodyPr/>
          <a:lstStyle/>
          <a:p>
            <a:pPr algn="just" eaLnBrk="1" hangingPunct="1">
              <a:lnSpc>
                <a:spcPct val="90000"/>
              </a:lnSpc>
            </a:pPr>
            <a:r>
              <a:rPr lang="es-ES" sz="2800" b="1" dirty="0" smtClean="0"/>
              <a:t>Un patrón puede ser un instrumento de medida, una medida materializada, un material de referencia o un sistema de medida destinado a definir, realizar o reproducir una unidad o varios valores de magnitud, para que sirvan de referencia.</a:t>
            </a:r>
            <a:br>
              <a:rPr lang="es-ES" sz="2800" b="1" dirty="0" smtClean="0"/>
            </a:br>
            <a:endParaRPr lang="es-ES" sz="2800" b="1" dirty="0" smtClean="0">
              <a:solidFill>
                <a:srgbClr val="FF0000"/>
              </a:solidFill>
            </a:endParaRPr>
          </a:p>
        </p:txBody>
      </p:sp>
      <p:sp>
        <p:nvSpPr>
          <p:cNvPr id="5" name="5 Marcador de número de diapositiva"/>
          <p:cNvSpPr>
            <a:spLocks noGrp="1"/>
          </p:cNvSpPr>
          <p:nvPr>
            <p:ph type="sldNum" sz="quarter" idx="12"/>
          </p:nvPr>
        </p:nvSpPr>
        <p:spPr>
          <a:extLst/>
        </p:spPr>
        <p:txBody>
          <a:bodyPr/>
          <a:lstStyle/>
          <a:p>
            <a:pPr>
              <a:defRPr/>
            </a:pPr>
            <a:fld id="{3C68F3D0-7B1B-449F-AB6E-4A2E5090987D}" type="slidenum">
              <a:rPr lang="es-ES"/>
              <a:pPr>
                <a:defRPr/>
              </a:pPr>
              <a:t>51</a:t>
            </a:fld>
            <a:endParaRPr lang="es-ES"/>
          </a:p>
        </p:txBody>
      </p:sp>
    </p:spTree>
    <p:extLst>
      <p:ext uri="{BB962C8B-B14F-4D97-AF65-F5344CB8AC3E}">
        <p14:creationId xmlns="" xmlns:p14="http://schemas.microsoft.com/office/powerpoint/2010/main" val="932279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533400" y="381000"/>
            <a:ext cx="8183880" cy="1051560"/>
          </a:xfrm>
        </p:spPr>
        <p:txBody>
          <a:bodyPr/>
          <a:lstStyle/>
          <a:p>
            <a:pPr eaLnBrk="1" hangingPunct="1"/>
            <a:r>
              <a:rPr lang="es-ES" sz="3200" b="1" dirty="0" smtClean="0">
                <a:solidFill>
                  <a:srgbClr val="018107"/>
                </a:solidFill>
              </a:rPr>
              <a:t>¿Qué es un patrón de medida? </a:t>
            </a:r>
            <a:r>
              <a:rPr lang="es-ES" sz="1600" b="1" dirty="0" smtClean="0">
                <a:solidFill>
                  <a:srgbClr val="018107"/>
                </a:solidFill>
              </a:rPr>
              <a:t>(continuación)</a:t>
            </a:r>
          </a:p>
        </p:txBody>
      </p:sp>
      <p:sp>
        <p:nvSpPr>
          <p:cNvPr id="48132" name="Rectangle 3"/>
          <p:cNvSpPr>
            <a:spLocks noGrp="1" noChangeArrowheads="1"/>
          </p:cNvSpPr>
          <p:nvPr>
            <p:ph idx="1"/>
          </p:nvPr>
        </p:nvSpPr>
        <p:spPr>
          <a:xfrm>
            <a:off x="381000" y="1524000"/>
            <a:ext cx="8226425" cy="4497388"/>
          </a:xfrm>
        </p:spPr>
        <p:txBody>
          <a:bodyPr>
            <a:normAutofit/>
          </a:bodyPr>
          <a:lstStyle/>
          <a:p>
            <a:pPr algn="just" eaLnBrk="1" hangingPunct="1"/>
            <a:r>
              <a:rPr lang="es-ES" sz="2800" b="1" dirty="0" smtClean="0"/>
              <a:t>Patrón Internacional</a:t>
            </a:r>
          </a:p>
          <a:p>
            <a:pPr algn="just" eaLnBrk="1" hangingPunct="1"/>
            <a:r>
              <a:rPr lang="es-ES" sz="2800" b="1" dirty="0" smtClean="0"/>
              <a:t>Patrón Nacional</a:t>
            </a:r>
          </a:p>
          <a:p>
            <a:pPr algn="just" eaLnBrk="1" hangingPunct="1"/>
            <a:r>
              <a:rPr lang="es-ES" sz="2800" b="1" dirty="0" smtClean="0"/>
              <a:t>Patrón Primario</a:t>
            </a:r>
          </a:p>
          <a:p>
            <a:pPr algn="just" eaLnBrk="1" hangingPunct="1"/>
            <a:r>
              <a:rPr lang="es-ES" sz="2800" b="1" dirty="0" smtClean="0"/>
              <a:t>Patrón Secundario</a:t>
            </a:r>
          </a:p>
          <a:p>
            <a:pPr algn="just" eaLnBrk="1" hangingPunct="1"/>
            <a:r>
              <a:rPr lang="es-ES" sz="2800" b="1" dirty="0" smtClean="0"/>
              <a:t> Patrón de Trabajo</a:t>
            </a:r>
          </a:p>
          <a:p>
            <a:pPr algn="just" eaLnBrk="1" hangingPunct="1"/>
            <a:r>
              <a:rPr lang="es-ES" sz="2800" b="1" dirty="0" smtClean="0"/>
              <a:t> Patrón de Referencia</a:t>
            </a:r>
          </a:p>
          <a:p>
            <a:pPr algn="just" eaLnBrk="1" hangingPunct="1"/>
            <a:r>
              <a:rPr lang="es-ES" sz="2800" b="1" dirty="0" smtClean="0"/>
              <a:t>Patrón de Transferencia</a:t>
            </a:r>
          </a:p>
          <a:p>
            <a:pPr algn="just" eaLnBrk="1" hangingPunct="1"/>
            <a:r>
              <a:rPr lang="es-ES" sz="2800" b="1" dirty="0" smtClean="0"/>
              <a:t>Patrón viajero </a:t>
            </a:r>
          </a:p>
        </p:txBody>
      </p:sp>
      <p:sp>
        <p:nvSpPr>
          <p:cNvPr id="5" name="5 Marcador de número de diapositiva"/>
          <p:cNvSpPr>
            <a:spLocks noGrp="1"/>
          </p:cNvSpPr>
          <p:nvPr>
            <p:ph type="sldNum" sz="quarter" idx="12"/>
          </p:nvPr>
        </p:nvSpPr>
        <p:spPr>
          <a:extLst/>
        </p:spPr>
        <p:txBody>
          <a:bodyPr/>
          <a:lstStyle/>
          <a:p>
            <a:pPr>
              <a:defRPr/>
            </a:pPr>
            <a:fld id="{B472F638-E949-4ED5-828D-38613500A240}" type="slidenum">
              <a:rPr lang="es-ES"/>
              <a:pPr>
                <a:defRPr/>
              </a:pPr>
              <a:t>52</a:t>
            </a:fld>
            <a:endParaRPr lang="es-ES"/>
          </a:p>
        </p:txBody>
      </p:sp>
    </p:spTree>
    <p:extLst>
      <p:ext uri="{BB962C8B-B14F-4D97-AF65-F5344CB8AC3E}">
        <p14:creationId xmlns="" xmlns:p14="http://schemas.microsoft.com/office/powerpoint/2010/main" val="648101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57200" y="533400"/>
            <a:ext cx="8183880" cy="1051560"/>
          </a:xfrm>
        </p:spPr>
        <p:txBody>
          <a:bodyPr/>
          <a:lstStyle/>
          <a:p>
            <a:pPr eaLnBrk="1" hangingPunct="1"/>
            <a:r>
              <a:rPr lang="es-ES" sz="3200" b="1" dirty="0" smtClean="0">
                <a:solidFill>
                  <a:srgbClr val="018107"/>
                </a:solidFill>
              </a:rPr>
              <a:t>¿Qué es un patrón de medida? </a:t>
            </a:r>
            <a:r>
              <a:rPr lang="es-ES" sz="1600" b="1" dirty="0" smtClean="0">
                <a:solidFill>
                  <a:srgbClr val="018107"/>
                </a:solidFill>
              </a:rPr>
              <a:t>(continuación)</a:t>
            </a:r>
          </a:p>
        </p:txBody>
      </p:sp>
      <p:sp>
        <p:nvSpPr>
          <p:cNvPr id="49156" name="Rectangle 3"/>
          <p:cNvSpPr>
            <a:spLocks noGrp="1" noChangeArrowheads="1"/>
          </p:cNvSpPr>
          <p:nvPr>
            <p:ph idx="1"/>
          </p:nvPr>
        </p:nvSpPr>
        <p:spPr>
          <a:xfrm>
            <a:off x="468313" y="1628775"/>
            <a:ext cx="8226425" cy="3633788"/>
          </a:xfrm>
        </p:spPr>
        <p:txBody>
          <a:bodyPr>
            <a:normAutofit fontScale="92500" lnSpcReduction="10000"/>
          </a:bodyPr>
          <a:lstStyle/>
          <a:p>
            <a:pPr algn="just" eaLnBrk="1" hangingPunct="1"/>
            <a:r>
              <a:rPr lang="es-ES" smtClean="0"/>
              <a:t> </a:t>
            </a:r>
            <a:r>
              <a:rPr lang="es-ES" sz="2800" b="1" smtClean="0"/>
              <a:t>En Cuba los Patrones Nacionales y los patrones de más alta calidad metrológica se encuentran depositados en el Instituto Nacional de Investigaciones en Metrología y, en caso excepcional, en los laboratorios del Servicio Nacional de Metrología, autorizados para ello por el Director de la Oficina Nacional de Normalización.</a:t>
            </a:r>
          </a:p>
        </p:txBody>
      </p:sp>
      <p:sp>
        <p:nvSpPr>
          <p:cNvPr id="5" name="5 Marcador de número de diapositiva"/>
          <p:cNvSpPr>
            <a:spLocks noGrp="1"/>
          </p:cNvSpPr>
          <p:nvPr>
            <p:ph type="sldNum" sz="quarter" idx="12"/>
          </p:nvPr>
        </p:nvSpPr>
        <p:spPr>
          <a:extLst/>
        </p:spPr>
        <p:txBody>
          <a:bodyPr/>
          <a:lstStyle/>
          <a:p>
            <a:pPr>
              <a:defRPr/>
            </a:pPr>
            <a:fld id="{C19DFC37-B149-40DD-B51F-625B1E6264B6}" type="slidenum">
              <a:rPr lang="es-ES"/>
              <a:pPr>
                <a:defRPr/>
              </a:pPr>
              <a:t>53</a:t>
            </a:fld>
            <a:endParaRPr lang="es-ES"/>
          </a:p>
        </p:txBody>
      </p:sp>
    </p:spTree>
    <p:extLst>
      <p:ext uri="{BB962C8B-B14F-4D97-AF65-F5344CB8AC3E}">
        <p14:creationId xmlns="" xmlns:p14="http://schemas.microsoft.com/office/powerpoint/2010/main" val="2921503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685800" y="0"/>
            <a:ext cx="7772400" cy="1143000"/>
          </a:xfrm>
        </p:spPr>
        <p:txBody>
          <a:bodyPr/>
          <a:lstStyle/>
          <a:p>
            <a:pPr eaLnBrk="1" hangingPunct="1"/>
            <a:r>
              <a:rPr lang="es-ES" sz="2400" b="1" dirty="0" smtClean="0">
                <a:solidFill>
                  <a:srgbClr val="018107"/>
                </a:solidFill>
              </a:rPr>
              <a:t>División de la Metrología</a:t>
            </a:r>
          </a:p>
        </p:txBody>
      </p:sp>
      <p:sp>
        <p:nvSpPr>
          <p:cNvPr id="50180" name="Rectangle 3"/>
          <p:cNvSpPr>
            <a:spLocks noGrp="1" noChangeArrowheads="1"/>
          </p:cNvSpPr>
          <p:nvPr>
            <p:ph idx="1"/>
          </p:nvPr>
        </p:nvSpPr>
        <p:spPr>
          <a:xfrm>
            <a:off x="395288" y="1196975"/>
            <a:ext cx="4105275" cy="4824413"/>
          </a:xfrm>
        </p:spPr>
        <p:txBody>
          <a:bodyPr/>
          <a:lstStyle/>
          <a:p>
            <a:pPr algn="just" eaLnBrk="1" hangingPunct="1"/>
            <a:r>
              <a:rPr lang="es-ES" sz="2000" b="1" dirty="0" smtClean="0"/>
              <a:t>Según su campo</a:t>
            </a:r>
          </a:p>
          <a:p>
            <a:pPr algn="just" eaLnBrk="1" hangingPunct="1"/>
            <a:endParaRPr lang="es-ES" sz="2000" b="1" dirty="0" smtClean="0"/>
          </a:p>
          <a:p>
            <a:pPr algn="just" eaLnBrk="1" hangingPunct="1"/>
            <a:endParaRPr lang="es-ES" sz="2000" b="1" dirty="0" smtClean="0"/>
          </a:p>
          <a:p>
            <a:pPr algn="ctr" eaLnBrk="1" hangingPunct="1"/>
            <a:endParaRPr lang="es-ES" sz="2000" b="1" dirty="0" smtClean="0"/>
          </a:p>
          <a:p>
            <a:pPr algn="just" eaLnBrk="1" hangingPunct="1"/>
            <a:r>
              <a:rPr lang="es-ES" sz="2000" b="1" dirty="0" smtClean="0"/>
              <a:t>Según áreas específicas  </a:t>
            </a:r>
          </a:p>
          <a:p>
            <a:pPr eaLnBrk="1" hangingPunct="1">
              <a:buFont typeface="Wingdings" pitchFamily="2" charset="2"/>
              <a:buNone/>
            </a:pPr>
            <a:r>
              <a:rPr lang="es-ES" sz="2000" b="1" dirty="0" smtClean="0"/>
              <a:t>   </a:t>
            </a:r>
            <a:endParaRPr lang="es-ES" sz="2000" dirty="0" smtClean="0"/>
          </a:p>
        </p:txBody>
      </p:sp>
      <p:sp>
        <p:nvSpPr>
          <p:cNvPr id="5" name="5 Marcador de número de diapositiva"/>
          <p:cNvSpPr>
            <a:spLocks noGrp="1"/>
          </p:cNvSpPr>
          <p:nvPr>
            <p:ph type="sldNum" sz="quarter" idx="12"/>
          </p:nvPr>
        </p:nvSpPr>
        <p:spPr>
          <a:extLst/>
        </p:spPr>
        <p:txBody>
          <a:bodyPr/>
          <a:lstStyle/>
          <a:p>
            <a:pPr>
              <a:defRPr/>
            </a:pPr>
            <a:fld id="{532B5E45-6BC3-46DB-BA25-719713864F18}" type="slidenum">
              <a:rPr lang="es-ES" sz="800"/>
              <a:pPr>
                <a:defRPr/>
              </a:pPr>
              <a:t>54</a:t>
            </a:fld>
            <a:endParaRPr lang="es-ES" sz="800"/>
          </a:p>
        </p:txBody>
      </p:sp>
      <p:sp>
        <p:nvSpPr>
          <p:cNvPr id="6" name="Rectangle 3"/>
          <p:cNvSpPr txBox="1">
            <a:spLocks noChangeArrowheads="1"/>
          </p:cNvSpPr>
          <p:nvPr/>
        </p:nvSpPr>
        <p:spPr bwMode="auto">
          <a:xfrm>
            <a:off x="4621213" y="1628775"/>
            <a:ext cx="4105275" cy="482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eaLnBrk="1" hangingPunct="1">
              <a:buFontTx/>
              <a:buChar char="-"/>
              <a:defRPr/>
            </a:pPr>
            <a:r>
              <a:rPr lang="es-ES" sz="2000" i="1" dirty="0" smtClean="0"/>
              <a:t>metrología legal,</a:t>
            </a:r>
          </a:p>
          <a:p>
            <a:pPr algn="just" eaLnBrk="1" hangingPunct="1">
              <a:buFontTx/>
              <a:buChar char="-"/>
              <a:defRPr/>
            </a:pPr>
            <a:r>
              <a:rPr lang="es-ES" sz="2000" i="1" dirty="0" smtClean="0"/>
              <a:t> metrología industrial, </a:t>
            </a:r>
          </a:p>
          <a:p>
            <a:pPr algn="just" eaLnBrk="1" hangingPunct="1">
              <a:buFontTx/>
              <a:buChar char="-"/>
              <a:defRPr/>
            </a:pPr>
            <a:r>
              <a:rPr lang="es-ES" sz="2000" i="1" dirty="0" smtClean="0"/>
              <a:t> metrología científica. </a:t>
            </a:r>
          </a:p>
          <a:p>
            <a:pPr marL="0" indent="0" algn="just" eaLnBrk="1" hangingPunct="1">
              <a:buFontTx/>
              <a:buNone/>
              <a:defRPr/>
            </a:pPr>
            <a:endParaRPr lang="es-ES" sz="2000" dirty="0" smtClean="0"/>
          </a:p>
          <a:p>
            <a:pPr marL="0" indent="0" eaLnBrk="1" hangingPunct="1">
              <a:buFontTx/>
              <a:buNone/>
              <a:defRPr/>
            </a:pPr>
            <a:r>
              <a:rPr lang="es-ES" sz="2000" dirty="0" smtClean="0"/>
              <a:t> - </a:t>
            </a:r>
            <a:r>
              <a:rPr lang="es-ES" sz="2000" i="1" dirty="0" smtClean="0"/>
              <a:t>metrología de masa,  </a:t>
            </a:r>
            <a:br>
              <a:rPr lang="es-ES" sz="2000" i="1" dirty="0" smtClean="0"/>
            </a:br>
            <a:r>
              <a:rPr lang="es-ES" sz="2000" i="1" dirty="0" smtClean="0"/>
              <a:t> - metrología dimensional, </a:t>
            </a:r>
          </a:p>
          <a:p>
            <a:pPr eaLnBrk="1" hangingPunct="1">
              <a:buFont typeface="Wingdings" pitchFamily="2" charset="2"/>
              <a:buNone/>
              <a:defRPr/>
            </a:pPr>
            <a:r>
              <a:rPr lang="es-ES" sz="2000" i="1" dirty="0" smtClean="0"/>
              <a:t> - metrología de la temperatura,</a:t>
            </a:r>
          </a:p>
          <a:p>
            <a:pPr eaLnBrk="1" hangingPunct="1">
              <a:buFont typeface="Wingdings" pitchFamily="2" charset="2"/>
              <a:buNone/>
              <a:defRPr/>
            </a:pPr>
            <a:r>
              <a:rPr lang="es-ES" sz="2000" i="1" dirty="0"/>
              <a:t> </a:t>
            </a:r>
            <a:r>
              <a:rPr lang="es-ES" sz="2000" i="1" dirty="0" smtClean="0"/>
              <a:t>- metrología de volumen.</a:t>
            </a:r>
            <a:endParaRPr lang="es-ES" sz="2000" dirty="0" smtClean="0"/>
          </a:p>
          <a:p>
            <a:pPr algn="just" eaLnBrk="1" hangingPunct="1">
              <a:defRPr/>
            </a:pPr>
            <a:endParaRPr lang="es-ES" sz="2000" dirty="0" smtClean="0"/>
          </a:p>
        </p:txBody>
      </p:sp>
      <p:sp>
        <p:nvSpPr>
          <p:cNvPr id="50182" name="1 Flecha derecha"/>
          <p:cNvSpPr>
            <a:spLocks noChangeArrowheads="1"/>
          </p:cNvSpPr>
          <p:nvPr/>
        </p:nvSpPr>
        <p:spPr bwMode="auto">
          <a:xfrm>
            <a:off x="2971800" y="1676400"/>
            <a:ext cx="1150937" cy="431800"/>
          </a:xfrm>
          <a:prstGeom prst="rightArrow">
            <a:avLst>
              <a:gd name="adj1" fmla="val 50000"/>
              <a:gd name="adj2" fmla="val 49977"/>
            </a:avLst>
          </a:prstGeom>
          <a:gradFill rotWithShape="0">
            <a:gsLst>
              <a:gs pos="0">
                <a:schemeClr val="accent1"/>
              </a:gs>
              <a:gs pos="100000">
                <a:srgbClr val="336600"/>
              </a:gs>
            </a:gsLst>
            <a:path path="rect">
              <a:fillToRect r="100000" b="100000"/>
            </a:path>
          </a:gra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es-ES" sz="1400"/>
          </a:p>
        </p:txBody>
      </p:sp>
      <p:sp>
        <p:nvSpPr>
          <p:cNvPr id="50183" name="6 Flecha derecha"/>
          <p:cNvSpPr>
            <a:spLocks noChangeArrowheads="1"/>
          </p:cNvSpPr>
          <p:nvPr/>
        </p:nvSpPr>
        <p:spPr bwMode="auto">
          <a:xfrm>
            <a:off x="3124200" y="3124200"/>
            <a:ext cx="1152525" cy="433387"/>
          </a:xfrm>
          <a:prstGeom prst="rightArrow">
            <a:avLst>
              <a:gd name="adj1" fmla="val 50000"/>
              <a:gd name="adj2" fmla="val 49863"/>
            </a:avLst>
          </a:prstGeom>
          <a:gradFill rotWithShape="0">
            <a:gsLst>
              <a:gs pos="0">
                <a:schemeClr val="accent1"/>
              </a:gs>
              <a:gs pos="100000">
                <a:srgbClr val="336600"/>
              </a:gs>
            </a:gsLst>
            <a:path path="rect">
              <a:fillToRect r="100000" b="100000"/>
            </a:path>
          </a:gra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endParaRPr lang="es-ES" sz="1400"/>
          </a:p>
        </p:txBody>
      </p:sp>
    </p:spTree>
    <p:extLst>
      <p:ext uri="{BB962C8B-B14F-4D97-AF65-F5344CB8AC3E}">
        <p14:creationId xmlns="" xmlns:p14="http://schemas.microsoft.com/office/powerpoint/2010/main" val="35186957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33400" y="990600"/>
            <a:ext cx="8183880" cy="1051560"/>
          </a:xfrm>
        </p:spPr>
        <p:txBody>
          <a:bodyPr>
            <a:normAutofit fontScale="90000"/>
          </a:bodyPr>
          <a:lstStyle/>
          <a:p>
            <a:pPr eaLnBrk="1" hangingPunct="1"/>
            <a:r>
              <a:rPr lang="es-ES" sz="3200" b="1" smtClean="0">
                <a:solidFill>
                  <a:srgbClr val="018107"/>
                </a:solidFill>
              </a:rPr>
              <a:t>Importancia de la Metrología en el Aseguramiento de la Calidad</a:t>
            </a:r>
            <a:endParaRPr lang="es-ES" sz="1400" b="1" smtClean="0">
              <a:solidFill>
                <a:srgbClr val="018107"/>
              </a:solidFill>
            </a:endParaRPr>
          </a:p>
        </p:txBody>
      </p:sp>
      <p:sp>
        <p:nvSpPr>
          <p:cNvPr id="51204" name="Rectangle 3"/>
          <p:cNvSpPr>
            <a:spLocks noGrp="1" noChangeArrowheads="1"/>
          </p:cNvSpPr>
          <p:nvPr>
            <p:ph idx="1"/>
          </p:nvPr>
        </p:nvSpPr>
        <p:spPr>
          <a:xfrm>
            <a:off x="455613" y="2460625"/>
            <a:ext cx="8226425" cy="3482975"/>
          </a:xfrm>
        </p:spPr>
        <p:txBody>
          <a:bodyPr>
            <a:normAutofit lnSpcReduction="10000"/>
          </a:bodyPr>
          <a:lstStyle/>
          <a:p>
            <a:pPr algn="just" eaLnBrk="1" hangingPunct="1"/>
            <a:r>
              <a:rPr lang="es-ES" sz="2800" b="1" dirty="0" smtClean="0"/>
              <a:t>El aseguramiento de la calidad implica la planificación y la vigilancia de la calidad en una empresa u organización. El objetivo principal del aseguramiento de la calidad es generar confianza dentro y fuera de la empresa, así como con los clientes de la misma.</a:t>
            </a:r>
          </a:p>
        </p:txBody>
      </p:sp>
      <p:sp>
        <p:nvSpPr>
          <p:cNvPr id="5" name="5 Marcador de número de diapositiva"/>
          <p:cNvSpPr>
            <a:spLocks noGrp="1"/>
          </p:cNvSpPr>
          <p:nvPr>
            <p:ph type="sldNum" sz="quarter" idx="12"/>
          </p:nvPr>
        </p:nvSpPr>
        <p:spPr>
          <a:extLst/>
        </p:spPr>
        <p:txBody>
          <a:bodyPr/>
          <a:lstStyle/>
          <a:p>
            <a:pPr>
              <a:defRPr/>
            </a:pPr>
            <a:fld id="{6D2C296C-D3CB-4D65-B2AB-A20A6BF11186}" type="slidenum">
              <a:rPr lang="es-ES"/>
              <a:pPr>
                <a:defRPr/>
              </a:pPr>
              <a:t>55</a:t>
            </a:fld>
            <a:endParaRPr lang="es-ES"/>
          </a:p>
        </p:txBody>
      </p:sp>
    </p:spTree>
    <p:extLst>
      <p:ext uri="{BB962C8B-B14F-4D97-AF65-F5344CB8AC3E}">
        <p14:creationId xmlns="" xmlns:p14="http://schemas.microsoft.com/office/powerpoint/2010/main" val="3015222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533400" y="457200"/>
            <a:ext cx="8183880" cy="1051560"/>
          </a:xfrm>
        </p:spPr>
        <p:txBody>
          <a:bodyPr>
            <a:normAutofit fontScale="90000"/>
          </a:bodyPr>
          <a:lstStyle/>
          <a:p>
            <a:pPr eaLnBrk="1" hangingPunct="1"/>
            <a:r>
              <a:rPr lang="es-ES" sz="3200" b="1" dirty="0" smtClean="0">
                <a:solidFill>
                  <a:srgbClr val="018107"/>
                </a:solidFill>
              </a:rPr>
              <a:t>Importancia de la Metrología en el Aseguramiento de la Calidad </a:t>
            </a:r>
            <a:r>
              <a:rPr lang="es-ES" sz="1400" b="1" dirty="0" smtClean="0">
                <a:solidFill>
                  <a:srgbClr val="018107"/>
                </a:solidFill>
              </a:rPr>
              <a:t>(continuación)</a:t>
            </a:r>
          </a:p>
        </p:txBody>
      </p:sp>
      <p:sp>
        <p:nvSpPr>
          <p:cNvPr id="52228" name="Rectangle 3"/>
          <p:cNvSpPr>
            <a:spLocks noGrp="1" noChangeArrowheads="1"/>
          </p:cNvSpPr>
          <p:nvPr>
            <p:ph idx="1"/>
          </p:nvPr>
        </p:nvSpPr>
        <p:spPr>
          <a:xfrm>
            <a:off x="533400" y="1676400"/>
            <a:ext cx="8226425" cy="4497387"/>
          </a:xfrm>
        </p:spPr>
        <p:txBody>
          <a:bodyPr>
            <a:normAutofit lnSpcReduction="10000"/>
          </a:bodyPr>
          <a:lstStyle/>
          <a:p>
            <a:pPr algn="just" eaLnBrk="1" hangingPunct="1"/>
            <a:r>
              <a:rPr lang="es-ES" sz="2800" b="1" dirty="0" smtClean="0"/>
              <a:t>Para asegurar la calidad, los instrumentos de medición deben ser </a:t>
            </a:r>
            <a:r>
              <a:rPr lang="es-ES" sz="2800" b="1" dirty="0" smtClean="0">
                <a:solidFill>
                  <a:srgbClr val="018107"/>
                </a:solidFill>
              </a:rPr>
              <a:t>calibrados o verificados  </a:t>
            </a:r>
            <a:r>
              <a:rPr lang="es-ES" sz="2800" b="1" dirty="0" smtClean="0"/>
              <a:t>y controlados. Un instrumento calibrado o verificado es aquel que nos asegura que lo que estamos midiendo es lo más aproximado a la medida deseada, que tiene </a:t>
            </a:r>
            <a:r>
              <a:rPr lang="es-ES" sz="2800" b="1" dirty="0" smtClean="0">
                <a:solidFill>
                  <a:srgbClr val="018107"/>
                </a:solidFill>
              </a:rPr>
              <a:t>exactitud, precisión, </a:t>
            </a:r>
            <a:r>
              <a:rPr lang="es-ES" sz="2800" b="1" dirty="0" smtClean="0"/>
              <a:t>con una incertidumbre controlada y además es trazable o comprobable al estándar nacional.</a:t>
            </a:r>
          </a:p>
        </p:txBody>
      </p:sp>
      <p:sp>
        <p:nvSpPr>
          <p:cNvPr id="5" name="5 Marcador de número de diapositiva"/>
          <p:cNvSpPr>
            <a:spLocks noGrp="1"/>
          </p:cNvSpPr>
          <p:nvPr>
            <p:ph type="sldNum" sz="quarter" idx="12"/>
          </p:nvPr>
        </p:nvSpPr>
        <p:spPr>
          <a:extLst/>
        </p:spPr>
        <p:txBody>
          <a:bodyPr/>
          <a:lstStyle/>
          <a:p>
            <a:pPr>
              <a:defRPr/>
            </a:pPr>
            <a:fld id="{BBE803E0-5FE1-4C98-BA8B-91A9F1B4B216}" type="slidenum">
              <a:rPr lang="es-ES"/>
              <a:pPr>
                <a:defRPr/>
              </a:pPr>
              <a:t>56</a:t>
            </a:fld>
            <a:endParaRPr lang="es-ES"/>
          </a:p>
        </p:txBody>
      </p:sp>
    </p:spTree>
    <p:extLst>
      <p:ext uri="{BB962C8B-B14F-4D97-AF65-F5344CB8AC3E}">
        <p14:creationId xmlns="" xmlns:p14="http://schemas.microsoft.com/office/powerpoint/2010/main" val="17855096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85800" y="914400"/>
            <a:ext cx="8183880" cy="1051560"/>
          </a:xfrm>
        </p:spPr>
        <p:txBody>
          <a:bodyPr>
            <a:normAutofit fontScale="90000"/>
          </a:bodyPr>
          <a:lstStyle/>
          <a:p>
            <a:pPr eaLnBrk="1" hangingPunct="1"/>
            <a:r>
              <a:rPr lang="es-ES" sz="3200" b="1" dirty="0" smtClean="0">
                <a:solidFill>
                  <a:srgbClr val="018107"/>
                </a:solidFill>
              </a:rPr>
              <a:t>Importancia de la Metrología en el Aseguramiento de la Calidad </a:t>
            </a:r>
            <a:r>
              <a:rPr lang="es-ES" sz="1400" b="1" dirty="0" smtClean="0">
                <a:solidFill>
                  <a:srgbClr val="018107"/>
                </a:solidFill>
              </a:rPr>
              <a:t>(continuación)</a:t>
            </a:r>
          </a:p>
        </p:txBody>
      </p:sp>
      <p:sp>
        <p:nvSpPr>
          <p:cNvPr id="53252" name="Rectangle 3"/>
          <p:cNvSpPr>
            <a:spLocks noGrp="1" noChangeArrowheads="1"/>
          </p:cNvSpPr>
          <p:nvPr>
            <p:ph idx="1"/>
          </p:nvPr>
        </p:nvSpPr>
        <p:spPr>
          <a:xfrm>
            <a:off x="455613" y="2747963"/>
            <a:ext cx="8226425" cy="2986087"/>
          </a:xfrm>
        </p:spPr>
        <p:txBody>
          <a:bodyPr>
            <a:normAutofit lnSpcReduction="10000"/>
          </a:bodyPr>
          <a:lstStyle/>
          <a:p>
            <a:pPr algn="just" eaLnBrk="1" hangingPunct="1">
              <a:buFont typeface="Wingdings" pitchFamily="2" charset="2"/>
              <a:buNone/>
            </a:pPr>
            <a:r>
              <a:rPr lang="es-ES" sz="4000" b="1" dirty="0" smtClean="0"/>
              <a:t>   De esta forma ya el círculo se cierra: </a:t>
            </a:r>
            <a:r>
              <a:rPr lang="es-ES" sz="4000" b="1" i="1" dirty="0" smtClean="0">
                <a:solidFill>
                  <a:srgbClr val="018107"/>
                </a:solidFill>
              </a:rPr>
              <a:t>no hay calidad sin control y no hay control sin mediciones.</a:t>
            </a:r>
          </a:p>
        </p:txBody>
      </p:sp>
      <p:sp>
        <p:nvSpPr>
          <p:cNvPr id="5" name="5 Marcador de número de diapositiva"/>
          <p:cNvSpPr>
            <a:spLocks noGrp="1"/>
          </p:cNvSpPr>
          <p:nvPr>
            <p:ph type="sldNum" sz="quarter" idx="12"/>
          </p:nvPr>
        </p:nvSpPr>
        <p:spPr>
          <a:extLst/>
        </p:spPr>
        <p:txBody>
          <a:bodyPr/>
          <a:lstStyle/>
          <a:p>
            <a:pPr>
              <a:defRPr/>
            </a:pPr>
            <a:fld id="{A8D432F2-7B5F-442E-B6AA-7FA21E2836AE}" type="slidenum">
              <a:rPr lang="es-ES"/>
              <a:pPr>
                <a:defRPr/>
              </a:pPr>
              <a:t>57</a:t>
            </a:fld>
            <a:endParaRPr lang="es-ES"/>
          </a:p>
        </p:txBody>
      </p:sp>
    </p:spTree>
    <p:extLst>
      <p:ext uri="{BB962C8B-B14F-4D97-AF65-F5344CB8AC3E}">
        <p14:creationId xmlns="" xmlns:p14="http://schemas.microsoft.com/office/powerpoint/2010/main" val="1029967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533400" y="381000"/>
            <a:ext cx="8183880" cy="1051560"/>
          </a:xfrm>
        </p:spPr>
        <p:txBody>
          <a:bodyPr>
            <a:normAutofit fontScale="90000"/>
          </a:bodyPr>
          <a:lstStyle/>
          <a:p>
            <a:pPr eaLnBrk="1" hangingPunct="1"/>
            <a:r>
              <a:rPr lang="es-ES" sz="3200" b="1" dirty="0" smtClean="0">
                <a:solidFill>
                  <a:srgbClr val="018107"/>
                </a:solidFill>
              </a:rPr>
              <a:t>Importancia de la Metrología en el Aseguramiento de la Calidad </a:t>
            </a:r>
            <a:r>
              <a:rPr lang="es-ES" sz="1400" b="1" dirty="0" smtClean="0">
                <a:solidFill>
                  <a:srgbClr val="018107"/>
                </a:solidFill>
              </a:rPr>
              <a:t>(continuación)</a:t>
            </a:r>
          </a:p>
        </p:txBody>
      </p:sp>
      <p:sp>
        <p:nvSpPr>
          <p:cNvPr id="54276" name="Rectangle 3"/>
          <p:cNvSpPr>
            <a:spLocks noGrp="1" noChangeArrowheads="1"/>
          </p:cNvSpPr>
          <p:nvPr>
            <p:ph idx="1"/>
          </p:nvPr>
        </p:nvSpPr>
        <p:spPr>
          <a:xfrm>
            <a:off x="457200" y="1828800"/>
            <a:ext cx="8226425" cy="4497387"/>
          </a:xfrm>
        </p:spPr>
        <p:txBody>
          <a:bodyPr>
            <a:normAutofit lnSpcReduction="10000"/>
          </a:bodyPr>
          <a:lstStyle/>
          <a:p>
            <a:pPr algn="just" eaLnBrk="1" hangingPunct="1"/>
            <a:r>
              <a:rPr lang="es-ES" sz="2800" b="1" dirty="0" smtClean="0"/>
              <a:t>La </a:t>
            </a:r>
            <a:r>
              <a:rPr lang="es-ES" sz="2800" b="1" dirty="0" smtClean="0">
                <a:solidFill>
                  <a:srgbClr val="018107"/>
                </a:solidFill>
              </a:rPr>
              <a:t>exactitud</a:t>
            </a:r>
            <a:r>
              <a:rPr lang="es-ES" sz="2800" b="1" dirty="0" smtClean="0"/>
              <a:t> de los resultados obtenidos de la medición, depende de la </a:t>
            </a:r>
            <a:r>
              <a:rPr lang="es-ES" sz="2800" b="1" dirty="0" smtClean="0">
                <a:solidFill>
                  <a:srgbClr val="018107"/>
                </a:solidFill>
              </a:rPr>
              <a:t>calidad de las mediciones</a:t>
            </a:r>
            <a:r>
              <a:rPr lang="es-ES" sz="2800" b="1" dirty="0" smtClean="0"/>
              <a:t>, es decir, de la </a:t>
            </a:r>
            <a:r>
              <a:rPr lang="es-ES" sz="2800" b="1" dirty="0" smtClean="0">
                <a:solidFill>
                  <a:srgbClr val="018107"/>
                </a:solidFill>
              </a:rPr>
              <a:t>exactitud de los instrumentos </a:t>
            </a:r>
            <a:r>
              <a:rPr lang="es-ES" sz="2800" b="1" dirty="0" smtClean="0"/>
              <a:t>y de los </a:t>
            </a:r>
            <a:r>
              <a:rPr lang="es-ES" sz="2800" b="1" dirty="0" smtClean="0">
                <a:solidFill>
                  <a:srgbClr val="018107"/>
                </a:solidFill>
              </a:rPr>
              <a:t>métodos de medición </a:t>
            </a:r>
            <a:r>
              <a:rPr lang="es-ES" sz="2800" b="1" dirty="0" smtClean="0"/>
              <a:t>utilizados y el esmero con que se realicen las mediciones. En cualquier proceso de medición intervienen una serie de elementos que determinan su resultado: </a:t>
            </a:r>
            <a:r>
              <a:rPr lang="es-ES" sz="2800" b="1" dirty="0" smtClean="0">
                <a:solidFill>
                  <a:srgbClr val="018107"/>
                </a:solidFill>
              </a:rPr>
              <a:t>el medioambiente, la temperatura, vibraciones, etc.</a:t>
            </a:r>
          </a:p>
        </p:txBody>
      </p:sp>
      <p:sp>
        <p:nvSpPr>
          <p:cNvPr id="5" name="5 Marcador de número de diapositiva"/>
          <p:cNvSpPr>
            <a:spLocks noGrp="1"/>
          </p:cNvSpPr>
          <p:nvPr>
            <p:ph type="sldNum" sz="quarter" idx="12"/>
          </p:nvPr>
        </p:nvSpPr>
        <p:spPr>
          <a:extLst/>
        </p:spPr>
        <p:txBody>
          <a:bodyPr/>
          <a:lstStyle/>
          <a:p>
            <a:pPr>
              <a:defRPr/>
            </a:pPr>
            <a:fld id="{92B3F2B9-A349-44C6-9E59-ED9E2D71BA11}" type="slidenum">
              <a:rPr lang="es-ES"/>
              <a:pPr>
                <a:defRPr/>
              </a:pPr>
              <a:t>58</a:t>
            </a:fld>
            <a:endParaRPr lang="es-ES"/>
          </a:p>
        </p:txBody>
      </p:sp>
    </p:spTree>
    <p:extLst>
      <p:ext uri="{BB962C8B-B14F-4D97-AF65-F5344CB8AC3E}">
        <p14:creationId xmlns="" xmlns:p14="http://schemas.microsoft.com/office/powerpoint/2010/main" val="32472987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457200" y="457200"/>
            <a:ext cx="8183880" cy="1051560"/>
          </a:xfrm>
        </p:spPr>
        <p:txBody>
          <a:bodyPr>
            <a:normAutofit fontScale="90000"/>
          </a:bodyPr>
          <a:lstStyle/>
          <a:p>
            <a:pPr eaLnBrk="1" hangingPunct="1"/>
            <a:r>
              <a:rPr lang="es-ES" sz="3200" b="1" dirty="0" smtClean="0">
                <a:solidFill>
                  <a:srgbClr val="018107"/>
                </a:solidFill>
              </a:rPr>
              <a:t>Importancia de la Metrología en el Aseguramiento de la Calidad </a:t>
            </a:r>
            <a:r>
              <a:rPr lang="es-ES" sz="1400" b="1" dirty="0" smtClean="0">
                <a:solidFill>
                  <a:srgbClr val="018107"/>
                </a:solidFill>
              </a:rPr>
              <a:t>(continuación)</a:t>
            </a:r>
          </a:p>
        </p:txBody>
      </p:sp>
      <p:sp>
        <p:nvSpPr>
          <p:cNvPr id="55300" name="Rectangle 3"/>
          <p:cNvSpPr>
            <a:spLocks noGrp="1" noChangeArrowheads="1"/>
          </p:cNvSpPr>
          <p:nvPr>
            <p:ph idx="1"/>
          </p:nvPr>
        </p:nvSpPr>
        <p:spPr>
          <a:xfrm>
            <a:off x="381001" y="1600200"/>
            <a:ext cx="8305799" cy="4926013"/>
          </a:xfrm>
        </p:spPr>
        <p:txBody>
          <a:bodyPr>
            <a:normAutofit lnSpcReduction="10000"/>
          </a:bodyPr>
          <a:lstStyle/>
          <a:p>
            <a:pPr algn="just" eaLnBrk="1" hangingPunct="1">
              <a:lnSpc>
                <a:spcPct val="90000"/>
              </a:lnSpc>
            </a:pPr>
            <a:r>
              <a:rPr lang="es-ES" sz="2800" b="1" dirty="0" smtClean="0"/>
              <a:t>Otro factor importante a considerar es la determinación acertada de los </a:t>
            </a:r>
            <a:r>
              <a:rPr lang="es-ES" sz="2800" b="1" dirty="0" smtClean="0">
                <a:solidFill>
                  <a:srgbClr val="018107"/>
                </a:solidFill>
              </a:rPr>
              <a:t>intervalos de </a:t>
            </a:r>
            <a:r>
              <a:rPr lang="es-ES" sz="2800" b="1" dirty="0" err="1" smtClean="0">
                <a:solidFill>
                  <a:srgbClr val="018107"/>
                </a:solidFill>
              </a:rPr>
              <a:t>recalibración</a:t>
            </a:r>
            <a:r>
              <a:rPr lang="es-ES" sz="2800" b="1" dirty="0" smtClean="0">
                <a:solidFill>
                  <a:srgbClr val="018107"/>
                </a:solidFill>
              </a:rPr>
              <a:t>,</a:t>
            </a:r>
            <a:r>
              <a:rPr lang="es-ES" sz="2800" b="1" dirty="0" smtClean="0"/>
              <a:t> existen un gran número de factores que influyen en la frecuencia de </a:t>
            </a:r>
            <a:r>
              <a:rPr lang="es-ES" sz="2800" b="1" dirty="0" err="1" smtClean="0"/>
              <a:t>recalibración</a:t>
            </a:r>
            <a:r>
              <a:rPr lang="es-ES" sz="2800" b="1" dirty="0" smtClean="0"/>
              <a:t> y que tienen que ser tomados en cuenta; algunos de ellos son el tipo de equipo, las recomendaciones del fabricante, la tendencia de los datos obtenidos en calibraciones anteriores, la exactitud de la medición requerida, las condiciones ambientales en que se usa el instrumento entre otros factores.</a:t>
            </a:r>
          </a:p>
        </p:txBody>
      </p:sp>
      <p:sp>
        <p:nvSpPr>
          <p:cNvPr id="5" name="5 Marcador de número de diapositiva"/>
          <p:cNvSpPr>
            <a:spLocks noGrp="1"/>
          </p:cNvSpPr>
          <p:nvPr>
            <p:ph type="sldNum" sz="quarter" idx="12"/>
          </p:nvPr>
        </p:nvSpPr>
        <p:spPr>
          <a:extLst/>
        </p:spPr>
        <p:txBody>
          <a:bodyPr/>
          <a:lstStyle/>
          <a:p>
            <a:pPr>
              <a:defRPr/>
            </a:pPr>
            <a:fld id="{7486FD30-D103-496B-9088-DE0F692629E3}" type="slidenum">
              <a:rPr lang="es-ES"/>
              <a:pPr>
                <a:defRPr/>
              </a:pPr>
              <a:t>59</a:t>
            </a:fld>
            <a:endParaRPr lang="es-ES"/>
          </a:p>
        </p:txBody>
      </p:sp>
    </p:spTree>
    <p:extLst>
      <p:ext uri="{BB962C8B-B14F-4D97-AF65-F5344CB8AC3E}">
        <p14:creationId xmlns="" xmlns:p14="http://schemas.microsoft.com/office/powerpoint/2010/main" val="1004182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685800" y="228600"/>
            <a:ext cx="7772400" cy="1143000"/>
          </a:xfrm>
        </p:spPr>
        <p:txBody>
          <a:bodyPr/>
          <a:lstStyle/>
          <a:p>
            <a:r>
              <a:rPr lang="es-ES" smtClean="0"/>
              <a:t>Interrelación entre N, C y M</a:t>
            </a:r>
          </a:p>
        </p:txBody>
      </p:sp>
      <p:sp>
        <p:nvSpPr>
          <p:cNvPr id="8195" name="2 Marcador de contenido"/>
          <p:cNvSpPr>
            <a:spLocks noGrp="1"/>
          </p:cNvSpPr>
          <p:nvPr>
            <p:ph idx="1"/>
          </p:nvPr>
        </p:nvSpPr>
        <p:spPr>
          <a:xfrm>
            <a:off x="785813" y="1357313"/>
            <a:ext cx="7848600" cy="5105400"/>
          </a:xfrm>
        </p:spPr>
        <p:txBody>
          <a:bodyPr/>
          <a:lstStyle/>
          <a:p>
            <a:r>
              <a:rPr lang="es-ES" dirty="0"/>
              <a:t>C</a:t>
            </a:r>
            <a:r>
              <a:rPr lang="es-ES" dirty="0" smtClean="0"/>
              <a:t>alidad: acciones planificadas y sistemáticas necesarias para brindar confianza adecuada a clientes y otras partes interesadas. </a:t>
            </a:r>
          </a:p>
          <a:p>
            <a:r>
              <a:rPr lang="es-ES" dirty="0" smtClean="0"/>
              <a:t>Normalización describe y proporciona los requerimientos de la calidad con los que los productos, procesos y sistemas tienen que concordar. </a:t>
            </a:r>
          </a:p>
          <a:p>
            <a:r>
              <a:rPr lang="es-ES" dirty="0" smtClean="0"/>
              <a:t>Metrología da la habilidad de medir la calidad que usted ha prescrito y la cual desea asegurar.</a:t>
            </a:r>
          </a:p>
        </p:txBody>
      </p:sp>
    </p:spTree>
    <p:extLst>
      <p:ext uri="{BB962C8B-B14F-4D97-AF65-F5344CB8AC3E}">
        <p14:creationId xmlns="" xmlns:p14="http://schemas.microsoft.com/office/powerpoint/2010/main" val="4547658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457200" y="457200"/>
            <a:ext cx="8183880" cy="1051560"/>
          </a:xfrm>
        </p:spPr>
        <p:txBody>
          <a:bodyPr>
            <a:normAutofit fontScale="90000"/>
          </a:bodyPr>
          <a:lstStyle/>
          <a:p>
            <a:pPr eaLnBrk="1" hangingPunct="1"/>
            <a:r>
              <a:rPr lang="es-ES" sz="3200" b="1" smtClean="0">
                <a:solidFill>
                  <a:srgbClr val="018107"/>
                </a:solidFill>
              </a:rPr>
              <a:t>Importancia de la Metrología en el Aseguramiento de la Calidad </a:t>
            </a:r>
            <a:r>
              <a:rPr lang="es-ES" sz="1400" b="1" smtClean="0">
                <a:solidFill>
                  <a:srgbClr val="018107"/>
                </a:solidFill>
              </a:rPr>
              <a:t>(continuación)</a:t>
            </a:r>
          </a:p>
        </p:txBody>
      </p:sp>
      <p:sp>
        <p:nvSpPr>
          <p:cNvPr id="56324" name="Rectangle 3"/>
          <p:cNvSpPr>
            <a:spLocks noGrp="1" noChangeArrowheads="1"/>
          </p:cNvSpPr>
          <p:nvPr>
            <p:ph idx="1"/>
          </p:nvPr>
        </p:nvSpPr>
        <p:spPr>
          <a:xfrm>
            <a:off x="381000" y="1600200"/>
            <a:ext cx="8226425" cy="4497387"/>
          </a:xfrm>
        </p:spPr>
        <p:txBody>
          <a:bodyPr>
            <a:normAutofit lnSpcReduction="10000"/>
          </a:bodyPr>
          <a:lstStyle/>
          <a:p>
            <a:pPr algn="just" eaLnBrk="1" hangingPunct="1">
              <a:lnSpc>
                <a:spcPct val="90000"/>
              </a:lnSpc>
            </a:pPr>
            <a:r>
              <a:rPr lang="es-ES" sz="2800" b="1" dirty="0" smtClean="0"/>
              <a:t>El </a:t>
            </a:r>
            <a:r>
              <a:rPr lang="es-ES" sz="2800" b="1" dirty="0" smtClean="0">
                <a:solidFill>
                  <a:srgbClr val="018107"/>
                </a:solidFill>
              </a:rPr>
              <a:t>factor económico </a:t>
            </a:r>
            <a:r>
              <a:rPr lang="es-ES" sz="2800" b="1" dirty="0" smtClean="0"/>
              <a:t>debe tenerse en cuenta y se jugará entre minimizar el riesgo de que un instrumento de medición salga fuera de tolerancia durante el uso y el costo de cada calibración.</a:t>
            </a:r>
          </a:p>
          <a:p>
            <a:pPr algn="just" eaLnBrk="1" hangingPunct="1">
              <a:lnSpc>
                <a:spcPct val="90000"/>
              </a:lnSpc>
            </a:pPr>
            <a:endParaRPr lang="es-ES" sz="2800" b="1" dirty="0" smtClean="0"/>
          </a:p>
          <a:p>
            <a:pPr algn="just" eaLnBrk="1" hangingPunct="1">
              <a:lnSpc>
                <a:spcPct val="90000"/>
              </a:lnSpc>
            </a:pPr>
            <a:r>
              <a:rPr lang="es-ES" sz="2800" b="1" dirty="0" smtClean="0"/>
              <a:t>Sistemáticamente y a partir de la experiencia en el trabajo con ese instrumento de medición se podrá ir ajustando los intervalos para optimizar el </a:t>
            </a:r>
            <a:r>
              <a:rPr lang="es-ES" sz="2800" b="1" dirty="0" smtClean="0">
                <a:solidFill>
                  <a:srgbClr val="018107"/>
                </a:solidFill>
              </a:rPr>
              <a:t>balance riesgo –costo.</a:t>
            </a:r>
          </a:p>
          <a:p>
            <a:pPr eaLnBrk="1" hangingPunct="1">
              <a:lnSpc>
                <a:spcPct val="90000"/>
              </a:lnSpc>
            </a:pPr>
            <a:endParaRPr lang="es-ES" sz="2800" dirty="0" smtClean="0"/>
          </a:p>
        </p:txBody>
      </p:sp>
      <p:sp>
        <p:nvSpPr>
          <p:cNvPr id="5" name="5 Marcador de número de diapositiva"/>
          <p:cNvSpPr>
            <a:spLocks noGrp="1"/>
          </p:cNvSpPr>
          <p:nvPr>
            <p:ph type="sldNum" sz="quarter" idx="12"/>
          </p:nvPr>
        </p:nvSpPr>
        <p:spPr>
          <a:extLst/>
        </p:spPr>
        <p:txBody>
          <a:bodyPr/>
          <a:lstStyle/>
          <a:p>
            <a:pPr>
              <a:defRPr/>
            </a:pPr>
            <a:fld id="{E40452DF-DEF1-4CD8-863B-4F5F3B04AB3D}" type="slidenum">
              <a:rPr lang="es-ES"/>
              <a:pPr>
                <a:defRPr/>
              </a:pPr>
              <a:t>60</a:t>
            </a:fld>
            <a:endParaRPr lang="es-ES"/>
          </a:p>
        </p:txBody>
      </p:sp>
    </p:spTree>
    <p:extLst>
      <p:ext uri="{BB962C8B-B14F-4D97-AF65-F5344CB8AC3E}">
        <p14:creationId xmlns="" xmlns:p14="http://schemas.microsoft.com/office/powerpoint/2010/main" val="318513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609600" y="4343400"/>
            <a:ext cx="8183880" cy="1051560"/>
          </a:xfrm>
        </p:spPr>
        <p:txBody>
          <a:bodyPr>
            <a:normAutofit fontScale="90000"/>
          </a:bodyPr>
          <a:lstStyle/>
          <a:p>
            <a:pPr eaLnBrk="1" hangingPunct="1"/>
            <a:r>
              <a:rPr lang="es-ES" sz="3200" b="1" dirty="0" smtClean="0">
                <a:solidFill>
                  <a:srgbClr val="018107"/>
                </a:solidFill>
              </a:rPr>
              <a:t>Aseguramiento metrológico a la economía nacional.</a:t>
            </a:r>
          </a:p>
        </p:txBody>
      </p:sp>
      <p:sp>
        <p:nvSpPr>
          <p:cNvPr id="57348" name="Rectangle 3"/>
          <p:cNvSpPr>
            <a:spLocks noGrp="1" noChangeArrowheads="1"/>
          </p:cNvSpPr>
          <p:nvPr>
            <p:ph idx="1"/>
          </p:nvPr>
        </p:nvSpPr>
        <p:spPr/>
        <p:txBody>
          <a:bodyPr/>
          <a:lstStyle/>
          <a:p>
            <a:pPr marL="0" indent="0" algn="just" eaLnBrk="1" hangingPunct="1">
              <a:lnSpc>
                <a:spcPct val="80000"/>
              </a:lnSpc>
              <a:buFontTx/>
              <a:buNone/>
            </a:pPr>
            <a:endParaRPr lang="es-ES" sz="2800" b="1" smtClean="0"/>
          </a:p>
          <a:p>
            <a:pPr marL="0" indent="0" algn="just" eaLnBrk="1" hangingPunct="1">
              <a:lnSpc>
                <a:spcPct val="80000"/>
              </a:lnSpc>
              <a:buFontTx/>
              <a:buNone/>
            </a:pPr>
            <a:r>
              <a:rPr lang="es-ES" sz="2800" b="1" smtClean="0"/>
              <a:t> </a:t>
            </a:r>
            <a:r>
              <a:rPr lang="es-ES" b="1" smtClean="0"/>
              <a:t>“Todas las regulaciones, los medios técnicos, las operaciones indispensables usadas para asegurar la seguridad metrológica y la exactitud apropiada en las mediciones”. </a:t>
            </a:r>
          </a:p>
          <a:p>
            <a:pPr marL="0" indent="0" algn="just" eaLnBrk="1" hangingPunct="1">
              <a:lnSpc>
                <a:spcPct val="80000"/>
              </a:lnSpc>
              <a:buFontTx/>
              <a:buNone/>
            </a:pPr>
            <a:r>
              <a:rPr lang="es-ES" sz="2000" b="1" smtClean="0"/>
              <a:t>OIML V1: Internacional Vocabulary of Terms in Legal Metrology (VIML) 2000</a:t>
            </a:r>
            <a:endParaRPr lang="es-ES" sz="2800" b="1" smtClean="0"/>
          </a:p>
        </p:txBody>
      </p:sp>
      <p:sp>
        <p:nvSpPr>
          <p:cNvPr id="5" name="5 Marcador de número de diapositiva"/>
          <p:cNvSpPr>
            <a:spLocks noGrp="1"/>
          </p:cNvSpPr>
          <p:nvPr>
            <p:ph type="sldNum" sz="quarter" idx="12"/>
          </p:nvPr>
        </p:nvSpPr>
        <p:spPr>
          <a:extLst/>
        </p:spPr>
        <p:txBody>
          <a:bodyPr/>
          <a:lstStyle/>
          <a:p>
            <a:pPr>
              <a:defRPr/>
            </a:pPr>
            <a:fld id="{F8D677EB-0816-475C-B7C0-78331B0BFD24}" type="slidenum">
              <a:rPr lang="es-ES"/>
              <a:pPr>
                <a:defRPr/>
              </a:pPr>
              <a:t>61</a:t>
            </a:fld>
            <a:endParaRPr lang="es-ES"/>
          </a:p>
        </p:txBody>
      </p:sp>
    </p:spTree>
    <p:extLst>
      <p:ext uri="{BB962C8B-B14F-4D97-AF65-F5344CB8AC3E}">
        <p14:creationId xmlns="" xmlns:p14="http://schemas.microsoft.com/office/powerpoint/2010/main" val="2502866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normAutofit fontScale="90000"/>
          </a:bodyPr>
          <a:lstStyle/>
          <a:p>
            <a:pPr eaLnBrk="1" hangingPunct="1"/>
            <a:r>
              <a:rPr lang="es-ES" sz="3200" b="1" smtClean="0">
                <a:solidFill>
                  <a:srgbClr val="018107"/>
                </a:solidFill>
              </a:rPr>
              <a:t>Aseguramiento metrológico a la economía nacional. </a:t>
            </a:r>
            <a:r>
              <a:rPr lang="es-ES" sz="1400" b="1" smtClean="0">
                <a:solidFill>
                  <a:srgbClr val="018107"/>
                </a:solidFill>
              </a:rPr>
              <a:t>(continuación)</a:t>
            </a:r>
          </a:p>
        </p:txBody>
      </p:sp>
      <p:sp>
        <p:nvSpPr>
          <p:cNvPr id="66564" name="Rectangle 3"/>
          <p:cNvSpPr>
            <a:spLocks noGrp="1" noChangeArrowheads="1"/>
          </p:cNvSpPr>
          <p:nvPr>
            <p:ph idx="1"/>
          </p:nvPr>
        </p:nvSpPr>
        <p:spPr>
          <a:xfrm>
            <a:off x="182563" y="457200"/>
            <a:ext cx="8580437" cy="4497388"/>
          </a:xfrm>
        </p:spPr>
        <p:txBody>
          <a:bodyPr>
            <a:normAutofit lnSpcReduction="10000"/>
          </a:bodyPr>
          <a:lstStyle/>
          <a:p>
            <a:pPr eaLnBrk="1" hangingPunct="1">
              <a:lnSpc>
                <a:spcPct val="80000"/>
              </a:lnSpc>
              <a:defRPr/>
            </a:pPr>
            <a:r>
              <a:rPr lang="es-ES" b="1" dirty="0" smtClean="0"/>
              <a:t>Bases del aseguramiento metrológico.</a:t>
            </a:r>
          </a:p>
          <a:p>
            <a:pPr marL="268288" indent="-268288" eaLnBrk="1" hangingPunct="1">
              <a:lnSpc>
                <a:spcPct val="80000"/>
              </a:lnSpc>
              <a:buFont typeface="Wingdings" pitchFamily="2" charset="2"/>
              <a:buNone/>
              <a:defRPr/>
            </a:pPr>
            <a:r>
              <a:rPr lang="es-ES" sz="2800" b="1" u="sng" dirty="0" smtClean="0"/>
              <a:t>Regulaciones. </a:t>
            </a:r>
            <a:r>
              <a:rPr lang="es-ES" sz="2400" b="1" dirty="0" smtClean="0"/>
              <a:t>Ley, Decreto Ley, Reglamento, Documento normativo, Documento técnico, Disposición general y Publicación técnica.</a:t>
            </a:r>
          </a:p>
          <a:p>
            <a:pPr marL="268288" indent="-268288" eaLnBrk="1" hangingPunct="1">
              <a:buFontTx/>
              <a:buNone/>
              <a:defRPr/>
            </a:pPr>
            <a:r>
              <a:rPr lang="es-ES" sz="2800" b="1" u="sng" dirty="0" smtClean="0"/>
              <a:t>Medios técnicos</a:t>
            </a:r>
            <a:r>
              <a:rPr lang="es-ES" sz="2800" b="1" dirty="0" smtClean="0"/>
              <a:t>. </a:t>
            </a:r>
            <a:r>
              <a:rPr lang="es-ES" sz="2400" b="1" dirty="0" smtClean="0"/>
              <a:t>Instalaciones, instrumentos y sistemas de medición patrones, materiales de referencia, métodos de medición, procedimientos, recursos humanos.</a:t>
            </a:r>
          </a:p>
          <a:p>
            <a:pPr marL="268288" indent="-268288" eaLnBrk="1" hangingPunct="1">
              <a:buFontTx/>
              <a:buNone/>
              <a:defRPr/>
            </a:pPr>
            <a:r>
              <a:rPr lang="es-ES" sz="2800" b="1" u="sng" dirty="0" smtClean="0"/>
              <a:t>Operaciones indispensables</a:t>
            </a:r>
            <a:r>
              <a:rPr lang="es-ES" sz="2800" b="1" dirty="0" smtClean="0"/>
              <a:t>. C</a:t>
            </a:r>
            <a:r>
              <a:rPr lang="es-ES" sz="2400" b="1" dirty="0" smtClean="0"/>
              <a:t>alibración, verificación, supervisión metrológica. Métodos de medición, procedimientos, cálculo de errores, evaluación de incertidumbre y expresión de los resultados</a:t>
            </a:r>
          </a:p>
          <a:p>
            <a:pPr marL="0" indent="0" algn="just" eaLnBrk="1" hangingPunct="1">
              <a:lnSpc>
                <a:spcPct val="80000"/>
              </a:lnSpc>
              <a:buFontTx/>
              <a:buNone/>
              <a:defRPr/>
            </a:pPr>
            <a:endParaRPr lang="es-ES" sz="2800" b="1" dirty="0" smtClean="0"/>
          </a:p>
        </p:txBody>
      </p:sp>
      <p:sp>
        <p:nvSpPr>
          <p:cNvPr id="5" name="5 Marcador de número de diapositiva"/>
          <p:cNvSpPr>
            <a:spLocks noGrp="1"/>
          </p:cNvSpPr>
          <p:nvPr>
            <p:ph type="sldNum" sz="quarter" idx="12"/>
          </p:nvPr>
        </p:nvSpPr>
        <p:spPr>
          <a:extLst/>
        </p:spPr>
        <p:txBody>
          <a:bodyPr/>
          <a:lstStyle/>
          <a:p>
            <a:pPr>
              <a:defRPr/>
            </a:pPr>
            <a:fld id="{5F37B883-FC99-47C8-801D-9064C59D2BE8}" type="slidenum">
              <a:rPr lang="es-ES"/>
              <a:pPr>
                <a:defRPr/>
              </a:pPr>
              <a:t>62</a:t>
            </a:fld>
            <a:endParaRPr lang="es-ES"/>
          </a:p>
        </p:txBody>
      </p:sp>
    </p:spTree>
    <p:extLst>
      <p:ext uri="{BB962C8B-B14F-4D97-AF65-F5344CB8AC3E}">
        <p14:creationId xmlns="" xmlns:p14="http://schemas.microsoft.com/office/powerpoint/2010/main" val="17381120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normAutofit fontScale="90000"/>
          </a:bodyPr>
          <a:lstStyle/>
          <a:p>
            <a:pPr eaLnBrk="1" hangingPunct="1"/>
            <a:r>
              <a:rPr lang="es-ES" sz="3200" b="1" smtClean="0">
                <a:solidFill>
                  <a:srgbClr val="018107"/>
                </a:solidFill>
              </a:rPr>
              <a:t>Aseguramiento metrológico a la economía nacional. </a:t>
            </a:r>
            <a:r>
              <a:rPr lang="es-ES" sz="1400" b="1" smtClean="0">
                <a:solidFill>
                  <a:srgbClr val="018107"/>
                </a:solidFill>
              </a:rPr>
              <a:t>(continuación)</a:t>
            </a:r>
          </a:p>
        </p:txBody>
      </p:sp>
      <p:sp>
        <p:nvSpPr>
          <p:cNvPr id="59396" name="Rectangle 3"/>
          <p:cNvSpPr>
            <a:spLocks noGrp="1" noChangeArrowheads="1"/>
          </p:cNvSpPr>
          <p:nvPr>
            <p:ph idx="1"/>
          </p:nvPr>
        </p:nvSpPr>
        <p:spPr>
          <a:xfrm>
            <a:off x="539750" y="762000"/>
            <a:ext cx="8226425" cy="4497387"/>
          </a:xfrm>
        </p:spPr>
        <p:txBody>
          <a:bodyPr>
            <a:normAutofit fontScale="92500" lnSpcReduction="10000"/>
          </a:bodyPr>
          <a:lstStyle/>
          <a:p>
            <a:pPr algn="just" eaLnBrk="1" hangingPunct="1">
              <a:lnSpc>
                <a:spcPct val="90000"/>
              </a:lnSpc>
              <a:buFontTx/>
              <a:buNone/>
            </a:pPr>
            <a:r>
              <a:rPr lang="es-ES" sz="2800" b="1" dirty="0" smtClean="0"/>
              <a:t>Para alcanzar este objetivo, la organización debe:</a:t>
            </a:r>
          </a:p>
          <a:p>
            <a:pPr algn="just" eaLnBrk="1" hangingPunct="1">
              <a:lnSpc>
                <a:spcPct val="90000"/>
              </a:lnSpc>
            </a:pPr>
            <a:r>
              <a:rPr lang="es-ES" sz="2800" b="1" dirty="0" smtClean="0"/>
              <a:t> conocer el nivel de la cultura de su personal en materia de Metrología,</a:t>
            </a:r>
          </a:p>
          <a:p>
            <a:pPr algn="just" eaLnBrk="1" hangingPunct="1">
              <a:lnSpc>
                <a:spcPct val="90000"/>
              </a:lnSpc>
            </a:pPr>
            <a:r>
              <a:rPr lang="es-ES" sz="2800" b="1" dirty="0" smtClean="0"/>
              <a:t> el grado de completamiento de la documentación para realizar la actividad,</a:t>
            </a:r>
          </a:p>
          <a:p>
            <a:pPr algn="just" eaLnBrk="1" hangingPunct="1">
              <a:lnSpc>
                <a:spcPct val="90000"/>
              </a:lnSpc>
            </a:pPr>
            <a:r>
              <a:rPr lang="es-ES" sz="2800" b="1" dirty="0" smtClean="0"/>
              <a:t> el estado e idoneidad de los instrumentos de medición con que cuenta,</a:t>
            </a:r>
          </a:p>
          <a:p>
            <a:pPr algn="just" eaLnBrk="1" hangingPunct="1">
              <a:lnSpc>
                <a:spcPct val="90000"/>
              </a:lnSpc>
            </a:pPr>
            <a:r>
              <a:rPr lang="es-ES" sz="2800" b="1" dirty="0" smtClean="0"/>
              <a:t>el cumplimiento de las regulaciones legales y normas técnicas que trazan las pautas para el desempeño en la rama de que se trate. </a:t>
            </a:r>
          </a:p>
        </p:txBody>
      </p:sp>
      <p:sp>
        <p:nvSpPr>
          <p:cNvPr id="5" name="5 Marcador de número de diapositiva"/>
          <p:cNvSpPr>
            <a:spLocks noGrp="1"/>
          </p:cNvSpPr>
          <p:nvPr>
            <p:ph type="sldNum" sz="quarter" idx="12"/>
          </p:nvPr>
        </p:nvSpPr>
        <p:spPr>
          <a:extLst/>
        </p:spPr>
        <p:txBody>
          <a:bodyPr/>
          <a:lstStyle/>
          <a:p>
            <a:pPr>
              <a:defRPr/>
            </a:pPr>
            <a:fld id="{65FED3EB-1119-4857-BF50-3579B6CCEB1B}" type="slidenum">
              <a:rPr lang="es-ES"/>
              <a:pPr>
                <a:defRPr/>
              </a:pPr>
              <a:t>63</a:t>
            </a:fld>
            <a:endParaRPr lang="es-ES"/>
          </a:p>
        </p:txBody>
      </p:sp>
    </p:spTree>
    <p:extLst>
      <p:ext uri="{BB962C8B-B14F-4D97-AF65-F5344CB8AC3E}">
        <p14:creationId xmlns="" xmlns:p14="http://schemas.microsoft.com/office/powerpoint/2010/main" val="2779708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685800" y="404813"/>
            <a:ext cx="7772400" cy="1143000"/>
          </a:xfrm>
        </p:spPr>
        <p:txBody>
          <a:bodyPr/>
          <a:lstStyle/>
          <a:p>
            <a:pPr eaLnBrk="1" hangingPunct="1"/>
            <a:r>
              <a:rPr lang="es-ES" sz="3200" b="1" smtClean="0">
                <a:solidFill>
                  <a:srgbClr val="018107"/>
                </a:solidFill>
              </a:rPr>
              <a:t>Aseguramiento metrológico a la economía nacional. </a:t>
            </a:r>
            <a:r>
              <a:rPr lang="es-ES" sz="1400" b="1" smtClean="0">
                <a:solidFill>
                  <a:srgbClr val="018107"/>
                </a:solidFill>
              </a:rPr>
              <a:t>(continuación)</a:t>
            </a:r>
          </a:p>
        </p:txBody>
      </p:sp>
      <p:sp>
        <p:nvSpPr>
          <p:cNvPr id="60420" name="Rectangle 3"/>
          <p:cNvSpPr>
            <a:spLocks noGrp="1" noChangeArrowheads="1"/>
          </p:cNvSpPr>
          <p:nvPr>
            <p:ph idx="1"/>
          </p:nvPr>
        </p:nvSpPr>
        <p:spPr>
          <a:xfrm>
            <a:off x="107950" y="2636838"/>
            <a:ext cx="9036050" cy="4497387"/>
          </a:xfrm>
        </p:spPr>
        <p:txBody>
          <a:bodyPr>
            <a:normAutofit lnSpcReduction="10000"/>
          </a:bodyPr>
          <a:lstStyle/>
          <a:p>
            <a:pPr marL="533400" indent="-533400" eaLnBrk="1" hangingPunct="1">
              <a:lnSpc>
                <a:spcPct val="90000"/>
              </a:lnSpc>
              <a:buFont typeface="Wingdings" pitchFamily="2" charset="2"/>
              <a:buAutoNum type="arabicPeriod"/>
            </a:pPr>
            <a:r>
              <a:rPr lang="es-ES" sz="2600" b="1" smtClean="0">
                <a:solidFill>
                  <a:srgbClr val="018107"/>
                </a:solidFill>
              </a:rPr>
              <a:t>Instrumentos</a:t>
            </a:r>
            <a:r>
              <a:rPr lang="es-ES" sz="2600" smtClean="0"/>
              <a:t> de medición calibrados y verificados.</a:t>
            </a:r>
          </a:p>
          <a:p>
            <a:pPr marL="533400" indent="-533400" eaLnBrk="1" hangingPunct="1">
              <a:lnSpc>
                <a:spcPct val="90000"/>
              </a:lnSpc>
              <a:buFont typeface="Wingdings" pitchFamily="2" charset="2"/>
              <a:buAutoNum type="arabicPeriod"/>
            </a:pPr>
            <a:r>
              <a:rPr lang="es-ES" sz="2600" b="1" smtClean="0">
                <a:solidFill>
                  <a:srgbClr val="018107"/>
                </a:solidFill>
              </a:rPr>
              <a:t>Personal</a:t>
            </a:r>
            <a:r>
              <a:rPr lang="es-ES" sz="2600" smtClean="0">
                <a:solidFill>
                  <a:srgbClr val="018107"/>
                </a:solidFill>
              </a:rPr>
              <a:t> </a:t>
            </a:r>
            <a:r>
              <a:rPr lang="es-ES" sz="2600" smtClean="0"/>
              <a:t>competente, capacitado y autorizado para usar estos instrumentos de medición.</a:t>
            </a:r>
          </a:p>
          <a:p>
            <a:pPr marL="533400" indent="-533400" eaLnBrk="1" hangingPunct="1">
              <a:lnSpc>
                <a:spcPct val="90000"/>
              </a:lnSpc>
              <a:buFont typeface="Wingdings" pitchFamily="2" charset="2"/>
              <a:buAutoNum type="arabicPeriod"/>
            </a:pPr>
            <a:r>
              <a:rPr lang="es-ES" sz="2600" b="1" smtClean="0">
                <a:solidFill>
                  <a:srgbClr val="018107"/>
                </a:solidFill>
              </a:rPr>
              <a:t>Procedimientos y métodos </a:t>
            </a:r>
            <a:r>
              <a:rPr lang="es-ES" sz="2600" smtClean="0"/>
              <a:t>de medición documentados y validados que permitan la correcta ejecución de los controles metrológicos y la correcta interpretación de los resultados de las mediciones.</a:t>
            </a:r>
          </a:p>
          <a:p>
            <a:pPr marL="533400" indent="-533400" eaLnBrk="1" hangingPunct="1">
              <a:lnSpc>
                <a:spcPct val="90000"/>
              </a:lnSpc>
              <a:buFont typeface="Wingdings" pitchFamily="2" charset="2"/>
              <a:buAutoNum type="arabicPeriod"/>
            </a:pPr>
            <a:r>
              <a:rPr lang="es-ES" sz="2600" b="1" smtClean="0">
                <a:solidFill>
                  <a:srgbClr val="018107"/>
                </a:solidFill>
              </a:rPr>
              <a:t>Instalaciones</a:t>
            </a:r>
            <a:r>
              <a:rPr lang="es-ES" sz="2600" smtClean="0"/>
              <a:t> adecuadas, en las cuales las condiciones ambientales y las magnitudes influyentes se encuentran bajo control.</a:t>
            </a:r>
          </a:p>
        </p:txBody>
      </p:sp>
      <p:sp>
        <p:nvSpPr>
          <p:cNvPr id="5" name="5 Marcador de número de diapositiva"/>
          <p:cNvSpPr>
            <a:spLocks noGrp="1"/>
          </p:cNvSpPr>
          <p:nvPr>
            <p:ph type="sldNum" sz="quarter" idx="12"/>
          </p:nvPr>
        </p:nvSpPr>
        <p:spPr>
          <a:extLst/>
        </p:spPr>
        <p:txBody>
          <a:bodyPr/>
          <a:lstStyle/>
          <a:p>
            <a:pPr>
              <a:defRPr/>
            </a:pPr>
            <a:fld id="{C3CC0BE0-7338-46DE-B647-D5BA8105248F}" type="slidenum">
              <a:rPr lang="es-ES"/>
              <a:pPr>
                <a:defRPr/>
              </a:pPr>
              <a:t>64</a:t>
            </a:fld>
            <a:endParaRPr lang="es-ES"/>
          </a:p>
        </p:txBody>
      </p:sp>
      <p:sp>
        <p:nvSpPr>
          <p:cNvPr id="60421" name="1 Rectángulo"/>
          <p:cNvSpPr>
            <a:spLocks noChangeArrowheads="1"/>
          </p:cNvSpPr>
          <p:nvPr/>
        </p:nvSpPr>
        <p:spPr bwMode="auto">
          <a:xfrm>
            <a:off x="500063" y="1557338"/>
            <a:ext cx="80645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s-ES" sz="2800"/>
              <a:t>El sistema de aseguramiento metrológico  está compuesto por:</a:t>
            </a:r>
          </a:p>
        </p:txBody>
      </p:sp>
    </p:spTree>
    <p:extLst>
      <p:ext uri="{BB962C8B-B14F-4D97-AF65-F5344CB8AC3E}">
        <p14:creationId xmlns="" xmlns:p14="http://schemas.microsoft.com/office/powerpoint/2010/main" val="13792892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normAutofit fontScale="90000"/>
          </a:bodyPr>
          <a:lstStyle/>
          <a:p>
            <a:pPr eaLnBrk="1" hangingPunct="1"/>
            <a:r>
              <a:rPr lang="es-ES" sz="3200" b="1" smtClean="0">
                <a:solidFill>
                  <a:srgbClr val="018107"/>
                </a:solidFill>
              </a:rPr>
              <a:t>Aseguramiento metrológico a la economía nacional. </a:t>
            </a:r>
            <a:r>
              <a:rPr lang="es-ES" sz="1400" b="1" smtClean="0">
                <a:solidFill>
                  <a:srgbClr val="018107"/>
                </a:solidFill>
              </a:rPr>
              <a:t>(continuación)</a:t>
            </a:r>
          </a:p>
        </p:txBody>
      </p:sp>
      <p:sp>
        <p:nvSpPr>
          <p:cNvPr id="61444" name="Rectangle 3"/>
          <p:cNvSpPr>
            <a:spLocks noGrp="1" noChangeArrowheads="1"/>
          </p:cNvSpPr>
          <p:nvPr>
            <p:ph idx="1"/>
          </p:nvPr>
        </p:nvSpPr>
        <p:spPr>
          <a:xfrm>
            <a:off x="455613" y="762000"/>
            <a:ext cx="8226425" cy="4497387"/>
          </a:xfrm>
        </p:spPr>
        <p:txBody>
          <a:bodyPr/>
          <a:lstStyle/>
          <a:p>
            <a:pPr algn="just" eaLnBrk="1" hangingPunct="1"/>
            <a:r>
              <a:rPr lang="es-ES" sz="2800" b="1" dirty="0" smtClean="0"/>
              <a:t>La práctica internacional para ejercer el control metrológico es por medio de un </a:t>
            </a:r>
            <a:r>
              <a:rPr lang="es-ES" sz="2800" b="1" dirty="0" smtClean="0">
                <a:solidFill>
                  <a:srgbClr val="018107"/>
                </a:solidFill>
              </a:rPr>
              <a:t>Servicio Nacional de Metrología </a:t>
            </a:r>
            <a:r>
              <a:rPr lang="es-ES" sz="2800" b="1" dirty="0" smtClean="0"/>
              <a:t>que implementa las regulaciones necesarias resultantes de los requisitos obligatorios nacionales relacionados con las mediciones, unidades de medida e instrumentos de medición.</a:t>
            </a:r>
          </a:p>
        </p:txBody>
      </p:sp>
      <p:sp>
        <p:nvSpPr>
          <p:cNvPr id="5" name="5 Marcador de número de diapositiva"/>
          <p:cNvSpPr>
            <a:spLocks noGrp="1"/>
          </p:cNvSpPr>
          <p:nvPr>
            <p:ph type="sldNum" sz="quarter" idx="12"/>
          </p:nvPr>
        </p:nvSpPr>
        <p:spPr>
          <a:extLst/>
        </p:spPr>
        <p:txBody>
          <a:bodyPr/>
          <a:lstStyle/>
          <a:p>
            <a:pPr>
              <a:defRPr/>
            </a:pPr>
            <a:fld id="{057583E0-9841-457B-A1B0-9416A575D205}" type="slidenum">
              <a:rPr lang="es-ES"/>
              <a:pPr>
                <a:defRPr/>
              </a:pPr>
              <a:t>65</a:t>
            </a:fld>
            <a:endParaRPr lang="es-ES"/>
          </a:p>
        </p:txBody>
      </p:sp>
    </p:spTree>
    <p:extLst>
      <p:ext uri="{BB962C8B-B14F-4D97-AF65-F5344CB8AC3E}">
        <p14:creationId xmlns="" xmlns:p14="http://schemas.microsoft.com/office/powerpoint/2010/main" val="3354393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fontScale="90000"/>
          </a:bodyPr>
          <a:lstStyle/>
          <a:p>
            <a:pPr eaLnBrk="1" hangingPunct="1"/>
            <a:r>
              <a:rPr lang="es-ES" sz="3200" b="1" smtClean="0">
                <a:solidFill>
                  <a:srgbClr val="018107"/>
                </a:solidFill>
              </a:rPr>
              <a:t>Aseguramiento metrológico a la economía nacional. </a:t>
            </a:r>
            <a:r>
              <a:rPr lang="es-ES" sz="1400" b="1" smtClean="0">
                <a:solidFill>
                  <a:srgbClr val="018107"/>
                </a:solidFill>
              </a:rPr>
              <a:t>(continuación)</a:t>
            </a:r>
          </a:p>
        </p:txBody>
      </p:sp>
      <p:sp>
        <p:nvSpPr>
          <p:cNvPr id="62468" name="Rectangle 3"/>
          <p:cNvSpPr>
            <a:spLocks noGrp="1" noChangeArrowheads="1"/>
          </p:cNvSpPr>
          <p:nvPr>
            <p:ph idx="1"/>
          </p:nvPr>
        </p:nvSpPr>
        <p:spPr/>
        <p:txBody>
          <a:bodyPr>
            <a:normAutofit fontScale="92500" lnSpcReduction="10000"/>
          </a:bodyPr>
          <a:lstStyle/>
          <a:p>
            <a:pPr algn="just" eaLnBrk="1" hangingPunct="1"/>
            <a:r>
              <a:rPr lang="es-ES" sz="2800" b="1" smtClean="0"/>
              <a:t>Aunque la Metrología Legal es ante todo un problema nacional, se identifican aspectos  de interés para varios países por lo que surge la necesidad de un lenguaje común para la cooperación internacional con el objetivo de evitar barreras técnicas al comercio, aunar esfuerzos y reconocer los resultados de los ensayos, verificaciones y aprobaciones de modelo de instrumentos de medición.</a:t>
            </a:r>
          </a:p>
        </p:txBody>
      </p:sp>
      <p:sp>
        <p:nvSpPr>
          <p:cNvPr id="5" name="5 Marcador de número de diapositiva"/>
          <p:cNvSpPr>
            <a:spLocks noGrp="1"/>
          </p:cNvSpPr>
          <p:nvPr>
            <p:ph type="sldNum" sz="quarter" idx="12"/>
          </p:nvPr>
        </p:nvSpPr>
        <p:spPr>
          <a:extLst/>
        </p:spPr>
        <p:txBody>
          <a:bodyPr/>
          <a:lstStyle/>
          <a:p>
            <a:pPr>
              <a:defRPr/>
            </a:pPr>
            <a:fld id="{5CBA1A0A-D0B5-4FA8-B8C4-81F64D1C6F13}" type="slidenum">
              <a:rPr lang="es-ES"/>
              <a:pPr>
                <a:defRPr/>
              </a:pPr>
              <a:t>66</a:t>
            </a:fld>
            <a:endParaRPr lang="es-ES"/>
          </a:p>
        </p:txBody>
      </p:sp>
    </p:spTree>
    <p:extLst>
      <p:ext uri="{BB962C8B-B14F-4D97-AF65-F5344CB8AC3E}">
        <p14:creationId xmlns="" xmlns:p14="http://schemas.microsoft.com/office/powerpoint/2010/main" val="25821670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fontScale="90000"/>
          </a:bodyPr>
          <a:lstStyle/>
          <a:p>
            <a:pPr eaLnBrk="1" hangingPunct="1"/>
            <a:r>
              <a:rPr lang="es-ES" sz="3200" b="1" smtClean="0">
                <a:solidFill>
                  <a:srgbClr val="018107"/>
                </a:solidFill>
              </a:rPr>
              <a:t>Aseguramiento metrológico en la economía internacional. </a:t>
            </a:r>
            <a:r>
              <a:rPr lang="es-ES" sz="1400" b="1" smtClean="0">
                <a:solidFill>
                  <a:srgbClr val="018107"/>
                </a:solidFill>
              </a:rPr>
              <a:t> </a:t>
            </a:r>
          </a:p>
        </p:txBody>
      </p:sp>
      <p:sp>
        <p:nvSpPr>
          <p:cNvPr id="63492" name="Rectangle 3"/>
          <p:cNvSpPr>
            <a:spLocks noGrp="1" noChangeArrowheads="1"/>
          </p:cNvSpPr>
          <p:nvPr>
            <p:ph idx="1"/>
          </p:nvPr>
        </p:nvSpPr>
        <p:spPr/>
        <p:txBody>
          <a:bodyPr>
            <a:normAutofit fontScale="92500" lnSpcReduction="10000"/>
          </a:bodyPr>
          <a:lstStyle/>
          <a:p>
            <a:pPr algn="just" eaLnBrk="1" hangingPunct="1">
              <a:lnSpc>
                <a:spcPct val="90000"/>
              </a:lnSpc>
              <a:buFontTx/>
              <a:buNone/>
            </a:pPr>
            <a:r>
              <a:rPr lang="es-ES" sz="2800" smtClean="0"/>
              <a:t>   </a:t>
            </a:r>
            <a:r>
              <a:rPr lang="es-ES" sz="2800" b="1" smtClean="0"/>
              <a:t>A través de las organizaciones internacionales  se establecen una serie de regulaciones para el control metrológico que son adoptadas por los países miembros y establecidas en su territorio. </a:t>
            </a:r>
          </a:p>
          <a:p>
            <a:pPr algn="just" eaLnBrk="1" hangingPunct="1">
              <a:lnSpc>
                <a:spcPct val="90000"/>
              </a:lnSpc>
              <a:buFontTx/>
              <a:buNone/>
            </a:pPr>
            <a:r>
              <a:rPr lang="es-ES" sz="2800" b="1" smtClean="0"/>
              <a:t>    Estas organizaciones son la Organización Internacional de Metrología  Legal (OIML), Organización Internacional de Normalización (ISO) y la Organización Mundial del Comercio (OMC).</a:t>
            </a:r>
          </a:p>
        </p:txBody>
      </p:sp>
      <p:sp>
        <p:nvSpPr>
          <p:cNvPr id="5" name="5 Marcador de número de diapositiva"/>
          <p:cNvSpPr>
            <a:spLocks noGrp="1"/>
          </p:cNvSpPr>
          <p:nvPr>
            <p:ph type="sldNum" sz="quarter" idx="12"/>
          </p:nvPr>
        </p:nvSpPr>
        <p:spPr>
          <a:extLst/>
        </p:spPr>
        <p:txBody>
          <a:bodyPr/>
          <a:lstStyle/>
          <a:p>
            <a:pPr>
              <a:defRPr/>
            </a:pPr>
            <a:fld id="{6D54CB17-16EC-4209-AC09-F7B7631F6D5A}" type="slidenum">
              <a:rPr lang="es-ES"/>
              <a:pPr>
                <a:defRPr/>
              </a:pPr>
              <a:t>67</a:t>
            </a:fld>
            <a:endParaRPr lang="es-ES"/>
          </a:p>
        </p:txBody>
      </p:sp>
    </p:spTree>
    <p:extLst>
      <p:ext uri="{BB962C8B-B14F-4D97-AF65-F5344CB8AC3E}">
        <p14:creationId xmlns="" xmlns:p14="http://schemas.microsoft.com/office/powerpoint/2010/main" val="2340235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5C32AA61-6BD0-4209-8F6B-69618B0D6715}" type="slidenum">
              <a:rPr lang="en-US" smtClean="0"/>
              <a:pPr>
                <a:defRPr/>
              </a:pPr>
              <a:t>68</a:t>
            </a:fld>
            <a:endParaRPr lang="en-US"/>
          </a:p>
        </p:txBody>
      </p:sp>
      <p:pic>
        <p:nvPicPr>
          <p:cNvPr id="103426" name="Picture 2"/>
          <p:cNvPicPr>
            <a:picLocks noChangeAspect="1" noChangeArrowheads="1"/>
          </p:cNvPicPr>
          <p:nvPr/>
        </p:nvPicPr>
        <p:blipFill rotWithShape="1">
          <a:blip r:embed="rId3" cstate="print"/>
          <a:srcRect l="27272" t="26135" r="10777" b="15303"/>
          <a:stretch/>
        </p:blipFill>
        <p:spPr bwMode="auto">
          <a:xfrm>
            <a:off x="323850" y="836613"/>
            <a:ext cx="8378825" cy="5688012"/>
          </a:xfrm>
          <a:prstGeom prst="rect">
            <a:avLst/>
          </a:prstGeom>
          <a:noFill/>
          <a:ln>
            <a:noFill/>
          </a:ln>
          <a:effectLst>
            <a:prstShdw prst="shdw13" dist="53882" dir="13500000">
              <a:schemeClr val="accent1">
                <a:gamma/>
                <a:shade val="60000"/>
                <a:invGamma/>
                <a:alpha val="50000"/>
              </a:schemeClr>
            </a:prstShdw>
          </a:effectLst>
          <a:extLst>
            <a:ext uri="{909E8E84-426E-40DD-AFC4-6F175D3DCCD1}">
              <a14:hiddenFill xmlns="" xmlns:a14="http://schemas.microsoft.com/office/drawing/2010/main">
                <a:gradFill rotWithShape="0">
                  <a:gsLst>
                    <a:gs pos="0">
                      <a:schemeClr val="accent1"/>
                    </a:gs>
                    <a:gs pos="100000">
                      <a:srgbClr val="336600"/>
                    </a:gs>
                  </a:gsLst>
                  <a:path path="rect">
                    <a:fillToRect r="100000" b="100000"/>
                  </a:path>
                </a:gradFill>
              </a14:hiddenFill>
            </a:ext>
            <a:ext uri="{91240B29-F687-4F45-9708-019B960494DF}">
              <a14:hiddenLine xmlns=""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 xmlns:p14="http://schemas.microsoft.com/office/powerpoint/2010/main" val="27197344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609600" y="533400"/>
            <a:ext cx="8183880" cy="1051560"/>
          </a:xfrm>
        </p:spPr>
        <p:txBody>
          <a:bodyPr>
            <a:normAutofit fontScale="90000"/>
          </a:bodyPr>
          <a:lstStyle/>
          <a:p>
            <a:pPr eaLnBrk="1" hangingPunct="1"/>
            <a:r>
              <a:rPr lang="es-ES" sz="3200" b="1" dirty="0" smtClean="0">
                <a:solidFill>
                  <a:srgbClr val="018107"/>
                </a:solidFill>
              </a:rPr>
              <a:t>Servicio Nacional de Metrología (SENAMET). </a:t>
            </a:r>
            <a:r>
              <a:rPr lang="es-ES" sz="1400" b="1" dirty="0" smtClean="0">
                <a:solidFill>
                  <a:srgbClr val="018107"/>
                </a:solidFill>
              </a:rPr>
              <a:t>(continuación)</a:t>
            </a:r>
          </a:p>
        </p:txBody>
      </p:sp>
      <p:sp>
        <p:nvSpPr>
          <p:cNvPr id="65540" name="Rectangle 3"/>
          <p:cNvSpPr>
            <a:spLocks noGrp="1" noChangeArrowheads="1"/>
          </p:cNvSpPr>
          <p:nvPr>
            <p:ph idx="1"/>
          </p:nvPr>
        </p:nvSpPr>
        <p:spPr>
          <a:xfrm>
            <a:off x="841375" y="1955800"/>
            <a:ext cx="8226425" cy="4497388"/>
          </a:xfrm>
        </p:spPr>
        <p:txBody>
          <a:bodyPr/>
          <a:lstStyle/>
          <a:p>
            <a:pPr eaLnBrk="1" hangingPunct="1">
              <a:lnSpc>
                <a:spcPct val="80000"/>
              </a:lnSpc>
              <a:buFont typeface="Wingdings" pitchFamily="2" charset="2"/>
              <a:buNone/>
            </a:pPr>
            <a:r>
              <a:rPr lang="es-ES" sz="2800" b="1" u="sng" dirty="0" smtClean="0"/>
              <a:t>Tiene entre sus funciones fundamentales</a:t>
            </a:r>
            <a:r>
              <a:rPr lang="es-ES" sz="2800" b="1" dirty="0" smtClean="0"/>
              <a:t>:</a:t>
            </a:r>
          </a:p>
          <a:p>
            <a:pPr eaLnBrk="1" hangingPunct="1">
              <a:lnSpc>
                <a:spcPct val="80000"/>
              </a:lnSpc>
              <a:buFont typeface="Wingdings" pitchFamily="2" charset="2"/>
              <a:buNone/>
            </a:pPr>
            <a:endParaRPr lang="es-ES" sz="2800" b="1" dirty="0" smtClean="0"/>
          </a:p>
          <a:p>
            <a:pPr eaLnBrk="1" hangingPunct="1">
              <a:lnSpc>
                <a:spcPct val="80000"/>
              </a:lnSpc>
            </a:pPr>
            <a:r>
              <a:rPr lang="es-ES" sz="2800" b="1" dirty="0" smtClean="0"/>
              <a:t>Organizar y controlar el uso e implantación del Sistema Internacional de Unidades (SI)</a:t>
            </a:r>
          </a:p>
          <a:p>
            <a:pPr eaLnBrk="1" hangingPunct="1">
              <a:lnSpc>
                <a:spcPct val="80000"/>
              </a:lnSpc>
            </a:pPr>
            <a:endParaRPr lang="es-ES" sz="2800" b="1" dirty="0" smtClean="0"/>
          </a:p>
          <a:p>
            <a:pPr eaLnBrk="1" hangingPunct="1">
              <a:lnSpc>
                <a:spcPct val="80000"/>
              </a:lnSpc>
            </a:pPr>
            <a:r>
              <a:rPr lang="es-ES" sz="2800" b="1" dirty="0" smtClean="0"/>
              <a:t>Desarrollar y conservar la base de patrones y su diseminación en la cadena de trazabilidad.</a:t>
            </a:r>
          </a:p>
          <a:p>
            <a:pPr eaLnBrk="1" hangingPunct="1">
              <a:lnSpc>
                <a:spcPct val="80000"/>
              </a:lnSpc>
            </a:pPr>
            <a:endParaRPr lang="es-ES" sz="2800" b="1" dirty="0" smtClean="0"/>
          </a:p>
          <a:p>
            <a:pPr eaLnBrk="1" hangingPunct="1">
              <a:lnSpc>
                <a:spcPct val="80000"/>
              </a:lnSpc>
            </a:pPr>
            <a:r>
              <a:rPr lang="es-ES" sz="2800" b="1" dirty="0" smtClean="0"/>
              <a:t>Ejecutar la trazabilidad internacional.</a:t>
            </a:r>
          </a:p>
          <a:p>
            <a:pPr eaLnBrk="1" hangingPunct="1">
              <a:lnSpc>
                <a:spcPct val="80000"/>
              </a:lnSpc>
            </a:pPr>
            <a:endParaRPr lang="es-ES" sz="2800" b="1" dirty="0" smtClean="0"/>
          </a:p>
        </p:txBody>
      </p:sp>
      <p:sp>
        <p:nvSpPr>
          <p:cNvPr id="5" name="5 Marcador de número de diapositiva"/>
          <p:cNvSpPr>
            <a:spLocks noGrp="1"/>
          </p:cNvSpPr>
          <p:nvPr>
            <p:ph type="sldNum" sz="quarter" idx="12"/>
          </p:nvPr>
        </p:nvSpPr>
        <p:spPr>
          <a:extLst/>
        </p:spPr>
        <p:txBody>
          <a:bodyPr/>
          <a:lstStyle/>
          <a:p>
            <a:pPr>
              <a:defRPr/>
            </a:pPr>
            <a:fld id="{C969EB36-B133-430F-8FD5-DD8D716B5142}" type="slidenum">
              <a:rPr lang="es-ES"/>
              <a:pPr>
                <a:defRPr/>
              </a:pPr>
              <a:t>69</a:t>
            </a:fld>
            <a:endParaRPr lang="es-ES"/>
          </a:p>
        </p:txBody>
      </p:sp>
    </p:spTree>
    <p:extLst>
      <p:ext uri="{BB962C8B-B14F-4D97-AF65-F5344CB8AC3E}">
        <p14:creationId xmlns="" xmlns:p14="http://schemas.microsoft.com/office/powerpoint/2010/main" val="2378378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90525" y="4640253"/>
            <a:ext cx="2895600" cy="1143000"/>
            <a:chOff x="1872" y="816"/>
            <a:chExt cx="1824" cy="720"/>
          </a:xfrm>
          <a:scene3d>
            <a:camera prst="orthographicFront"/>
            <a:lightRig rig="freezing" dir="t"/>
          </a:scene3d>
        </p:grpSpPr>
        <p:sp>
          <p:nvSpPr>
            <p:cNvPr id="3" name="Oval 5"/>
            <p:cNvSpPr>
              <a:spLocks noChangeArrowheads="1"/>
            </p:cNvSpPr>
            <p:nvPr/>
          </p:nvSpPr>
          <p:spPr bwMode="auto">
            <a:xfrm>
              <a:off x="1872" y="816"/>
              <a:ext cx="1824" cy="720"/>
            </a:xfrm>
            <a:prstGeom prst="ellipse">
              <a:avLst/>
            </a:prstGeom>
            <a:solidFill>
              <a:schemeClr val="accent1">
                <a:lumMod val="40000"/>
                <a:lumOff val="60000"/>
              </a:schemeClr>
            </a:solidFill>
            <a:ln w="9525">
              <a:solidFill>
                <a:schemeClr val="tx1"/>
              </a:solidFill>
              <a:round/>
              <a:headEnd/>
              <a:tailEnd/>
            </a:ln>
            <a:sp3d>
              <a:bevelT w="139700" h="139700" prst="relaxedInset"/>
            </a:sp3d>
          </p:spPr>
          <p:txBody>
            <a:bodyPr wrap="none" anchor="ctr"/>
            <a:lstStyle/>
            <a:p>
              <a:pPr algn="ctr">
                <a:defRPr/>
              </a:pPr>
              <a:endParaRPr lang="es-ES" sz="2400">
                <a:latin typeface="Arial" charset="0"/>
              </a:endParaRPr>
            </a:p>
          </p:txBody>
        </p:sp>
        <p:sp>
          <p:nvSpPr>
            <p:cNvPr id="4" name="Text Box 6"/>
            <p:cNvSpPr txBox="1">
              <a:spLocks noChangeArrowheads="1"/>
            </p:cNvSpPr>
            <p:nvPr/>
          </p:nvSpPr>
          <p:spPr bwMode="auto">
            <a:xfrm>
              <a:off x="1912" y="1008"/>
              <a:ext cx="1764" cy="291"/>
            </a:xfrm>
            <a:prstGeom prst="rect">
              <a:avLst/>
            </a:prstGeom>
            <a:noFill/>
            <a:ln w="9525">
              <a:noFill/>
              <a:miter lim="800000"/>
              <a:headEnd/>
              <a:tailEnd/>
            </a:ln>
            <a:sp3d>
              <a:bevelT w="139700" h="139700" prst="relaxedInset"/>
            </a:sp3d>
          </p:spPr>
          <p:txBody>
            <a:bodyPr wrap="none">
              <a:spAutoFit/>
            </a:bodyPr>
            <a:lstStyle/>
            <a:p>
              <a:pPr algn="ctr">
                <a:defRPr/>
              </a:pPr>
              <a:r>
                <a:rPr lang="es-ES" sz="2400" dirty="0">
                  <a:latin typeface="Arial" charset="0"/>
                </a:rPr>
                <a:t>NORMALIZACIÓN</a:t>
              </a:r>
            </a:p>
          </p:txBody>
        </p:sp>
      </p:grpSp>
      <p:grpSp>
        <p:nvGrpSpPr>
          <p:cNvPr id="5" name="Group 7"/>
          <p:cNvGrpSpPr>
            <a:grpSpLocks/>
          </p:cNvGrpSpPr>
          <p:nvPr/>
        </p:nvGrpSpPr>
        <p:grpSpPr bwMode="auto">
          <a:xfrm>
            <a:off x="6627812" y="4640253"/>
            <a:ext cx="2438400" cy="1143000"/>
            <a:chOff x="4032" y="2880"/>
            <a:chExt cx="1536" cy="720"/>
          </a:xfrm>
          <a:scene3d>
            <a:camera prst="orthographicFront"/>
            <a:lightRig rig="freezing" dir="t"/>
          </a:scene3d>
        </p:grpSpPr>
        <p:sp>
          <p:nvSpPr>
            <p:cNvPr id="6" name="Oval 8"/>
            <p:cNvSpPr>
              <a:spLocks noChangeArrowheads="1"/>
            </p:cNvSpPr>
            <p:nvPr/>
          </p:nvSpPr>
          <p:spPr bwMode="auto">
            <a:xfrm>
              <a:off x="4032" y="2880"/>
              <a:ext cx="1536" cy="720"/>
            </a:xfrm>
            <a:prstGeom prst="ellipse">
              <a:avLst/>
            </a:prstGeom>
            <a:solidFill>
              <a:schemeClr val="accent1">
                <a:lumMod val="40000"/>
                <a:lumOff val="60000"/>
              </a:schemeClr>
            </a:solidFill>
            <a:ln w="9525">
              <a:solidFill>
                <a:schemeClr val="tx1"/>
              </a:solidFill>
              <a:round/>
              <a:headEnd/>
              <a:tailEnd/>
            </a:ln>
            <a:sp3d>
              <a:bevelT w="139700" h="139700" prst="relaxedInset"/>
            </a:sp3d>
          </p:spPr>
          <p:txBody>
            <a:bodyPr wrap="none" anchor="ctr"/>
            <a:lstStyle/>
            <a:p>
              <a:pPr>
                <a:defRPr/>
              </a:pPr>
              <a:endParaRPr lang="es-ES">
                <a:latin typeface="Arial" charset="0"/>
              </a:endParaRPr>
            </a:p>
          </p:txBody>
        </p:sp>
        <p:sp>
          <p:nvSpPr>
            <p:cNvPr id="7" name="Text Box 9"/>
            <p:cNvSpPr txBox="1">
              <a:spLocks noChangeArrowheads="1"/>
            </p:cNvSpPr>
            <p:nvPr/>
          </p:nvSpPr>
          <p:spPr bwMode="auto">
            <a:xfrm>
              <a:off x="4080" y="3072"/>
              <a:ext cx="1429" cy="291"/>
            </a:xfrm>
            <a:prstGeom prst="rect">
              <a:avLst/>
            </a:prstGeom>
            <a:noFill/>
            <a:ln w="9525">
              <a:noFill/>
              <a:miter lim="800000"/>
              <a:headEnd/>
              <a:tailEnd/>
            </a:ln>
            <a:sp3d>
              <a:bevelT w="139700" h="139700" prst="relaxedInset"/>
            </a:sp3d>
          </p:spPr>
          <p:txBody>
            <a:bodyPr wrap="none">
              <a:spAutoFit/>
            </a:bodyPr>
            <a:lstStyle/>
            <a:p>
              <a:pPr>
                <a:defRPr/>
              </a:pPr>
              <a:r>
                <a:rPr lang="es-ES" sz="2400" dirty="0">
                  <a:latin typeface="Arial" charset="0"/>
                </a:rPr>
                <a:t>METROLOGÍA</a:t>
              </a:r>
            </a:p>
          </p:txBody>
        </p:sp>
      </p:grpSp>
      <p:grpSp>
        <p:nvGrpSpPr>
          <p:cNvPr id="8" name="Group 10"/>
          <p:cNvGrpSpPr>
            <a:grpSpLocks/>
          </p:cNvGrpSpPr>
          <p:nvPr/>
        </p:nvGrpSpPr>
        <p:grpSpPr bwMode="auto">
          <a:xfrm>
            <a:off x="3527425" y="2368540"/>
            <a:ext cx="2667000" cy="1143000"/>
            <a:chOff x="192" y="2880"/>
            <a:chExt cx="1680" cy="720"/>
          </a:xfrm>
          <a:scene3d>
            <a:camera prst="orthographicFront"/>
            <a:lightRig rig="freezing" dir="t"/>
          </a:scene3d>
        </p:grpSpPr>
        <p:sp>
          <p:nvSpPr>
            <p:cNvPr id="9" name="Oval 11"/>
            <p:cNvSpPr>
              <a:spLocks noChangeArrowheads="1"/>
            </p:cNvSpPr>
            <p:nvPr/>
          </p:nvSpPr>
          <p:spPr bwMode="auto">
            <a:xfrm>
              <a:off x="192" y="2880"/>
              <a:ext cx="1680" cy="720"/>
            </a:xfrm>
            <a:prstGeom prst="ellipse">
              <a:avLst/>
            </a:prstGeom>
            <a:solidFill>
              <a:schemeClr val="accent1">
                <a:lumMod val="40000"/>
                <a:lumOff val="60000"/>
              </a:schemeClr>
            </a:solidFill>
            <a:ln w="9525">
              <a:solidFill>
                <a:schemeClr val="tx1"/>
              </a:solidFill>
              <a:round/>
              <a:headEnd/>
              <a:tailEnd/>
            </a:ln>
            <a:sp3d>
              <a:bevelT w="139700" h="139700" prst="relaxedInset"/>
            </a:sp3d>
          </p:spPr>
          <p:txBody>
            <a:bodyPr wrap="none" anchor="ctr"/>
            <a:lstStyle/>
            <a:p>
              <a:pPr algn="ctr">
                <a:defRPr/>
              </a:pPr>
              <a:endParaRPr lang="es-ES" sz="2400">
                <a:latin typeface="Arial" charset="0"/>
              </a:endParaRPr>
            </a:p>
          </p:txBody>
        </p:sp>
        <p:sp>
          <p:nvSpPr>
            <p:cNvPr id="10" name="Text Box 12"/>
            <p:cNvSpPr txBox="1">
              <a:spLocks noChangeArrowheads="1"/>
            </p:cNvSpPr>
            <p:nvPr/>
          </p:nvSpPr>
          <p:spPr bwMode="auto">
            <a:xfrm>
              <a:off x="239" y="3072"/>
              <a:ext cx="1589" cy="291"/>
            </a:xfrm>
            <a:prstGeom prst="rect">
              <a:avLst/>
            </a:prstGeom>
            <a:noFill/>
            <a:ln w="9525">
              <a:noFill/>
              <a:miter lim="800000"/>
              <a:headEnd/>
              <a:tailEnd/>
            </a:ln>
            <a:sp3d>
              <a:bevelT w="139700" h="139700" prst="relaxedInset"/>
            </a:sp3d>
          </p:spPr>
          <p:txBody>
            <a:bodyPr wrap="none">
              <a:spAutoFit/>
            </a:bodyPr>
            <a:lstStyle/>
            <a:p>
              <a:pPr algn="ctr">
                <a:defRPr/>
              </a:pPr>
              <a:r>
                <a:rPr lang="es-ES" sz="2400" dirty="0">
                  <a:latin typeface="Arial" charset="0"/>
                </a:rPr>
                <a:t>ACREDITACIÓN</a:t>
              </a:r>
            </a:p>
          </p:txBody>
        </p:sp>
      </p:grpSp>
      <p:grpSp>
        <p:nvGrpSpPr>
          <p:cNvPr id="24581" name="Group 14"/>
          <p:cNvGrpSpPr>
            <a:grpSpLocks/>
          </p:cNvGrpSpPr>
          <p:nvPr/>
        </p:nvGrpSpPr>
        <p:grpSpPr bwMode="auto">
          <a:xfrm>
            <a:off x="3403600" y="4754563"/>
            <a:ext cx="3124200" cy="914400"/>
            <a:chOff x="2001" y="3339"/>
            <a:chExt cx="1968" cy="576"/>
          </a:xfrm>
        </p:grpSpPr>
        <p:sp>
          <p:nvSpPr>
            <p:cNvPr id="14387" name="AutoShape 15"/>
            <p:cNvSpPr>
              <a:spLocks noChangeArrowheads="1"/>
            </p:cNvSpPr>
            <p:nvPr/>
          </p:nvSpPr>
          <p:spPr bwMode="auto">
            <a:xfrm>
              <a:off x="2001" y="3339"/>
              <a:ext cx="1968" cy="576"/>
            </a:xfrm>
            <a:prstGeom prst="leftRightArrow">
              <a:avLst>
                <a:gd name="adj1" fmla="val 66667"/>
                <a:gd name="adj2" fmla="val 36128"/>
              </a:avLst>
            </a:prstGeom>
            <a:solidFill>
              <a:schemeClr val="accent1">
                <a:lumMod val="40000"/>
                <a:lumOff val="60000"/>
              </a:schemeClr>
            </a:solidFill>
            <a:ln w="9525">
              <a:solidFill>
                <a:schemeClr val="tx1"/>
              </a:solidFill>
              <a:miter lim="800000"/>
              <a:headEnd/>
              <a:tailEnd/>
            </a:ln>
          </p:spPr>
          <p:txBody>
            <a:bodyPr wrap="none" anchor="ctr"/>
            <a:lstStyle/>
            <a:p>
              <a:pPr>
                <a:defRPr/>
              </a:pPr>
              <a:endParaRPr lang="es-MX">
                <a:latin typeface="Arial" charset="0"/>
              </a:endParaRPr>
            </a:p>
          </p:txBody>
        </p:sp>
        <p:sp>
          <p:nvSpPr>
            <p:cNvPr id="24596" name="Text Box 16"/>
            <p:cNvSpPr txBox="1">
              <a:spLocks noChangeArrowheads="1"/>
            </p:cNvSpPr>
            <p:nvPr/>
          </p:nvSpPr>
          <p:spPr bwMode="auto">
            <a:xfrm>
              <a:off x="2381" y="3505"/>
              <a:ext cx="119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r>
                <a:rPr lang="es-ES" sz="2000"/>
                <a:t>OBJETIVIDAD</a:t>
              </a:r>
            </a:p>
          </p:txBody>
        </p:sp>
      </p:grpSp>
      <p:grpSp>
        <p:nvGrpSpPr>
          <p:cNvPr id="24582" name="Group 17"/>
          <p:cNvGrpSpPr>
            <a:grpSpLocks/>
          </p:cNvGrpSpPr>
          <p:nvPr/>
        </p:nvGrpSpPr>
        <p:grpSpPr bwMode="auto">
          <a:xfrm>
            <a:off x="1146175" y="3136900"/>
            <a:ext cx="7505700" cy="984250"/>
            <a:chOff x="609" y="2332"/>
            <a:chExt cx="4728" cy="620"/>
          </a:xfrm>
        </p:grpSpPr>
        <p:grpSp>
          <p:nvGrpSpPr>
            <p:cNvPr id="24589" name="Group 18"/>
            <p:cNvGrpSpPr>
              <a:grpSpLocks/>
            </p:cNvGrpSpPr>
            <p:nvPr/>
          </p:nvGrpSpPr>
          <p:grpSpPr bwMode="auto">
            <a:xfrm>
              <a:off x="609" y="2376"/>
              <a:ext cx="1539" cy="576"/>
              <a:chOff x="609" y="2376"/>
              <a:chExt cx="1539" cy="576"/>
            </a:xfrm>
          </p:grpSpPr>
          <p:sp>
            <p:nvSpPr>
              <p:cNvPr id="14385" name="AutoShape 19"/>
              <p:cNvSpPr>
                <a:spLocks noChangeArrowheads="1"/>
              </p:cNvSpPr>
              <p:nvPr/>
            </p:nvSpPr>
            <p:spPr bwMode="auto">
              <a:xfrm rot="-1934169">
                <a:off x="609" y="2376"/>
                <a:ext cx="1539" cy="576"/>
              </a:xfrm>
              <a:prstGeom prst="leftRightArrow">
                <a:avLst>
                  <a:gd name="adj1" fmla="val 66667"/>
                  <a:gd name="adj2" fmla="val 28253"/>
                </a:avLst>
              </a:prstGeom>
              <a:solidFill>
                <a:schemeClr val="accent1">
                  <a:lumMod val="40000"/>
                  <a:lumOff val="60000"/>
                </a:schemeClr>
              </a:solidFill>
              <a:ln w="9525">
                <a:solidFill>
                  <a:schemeClr val="tx1"/>
                </a:solidFill>
                <a:miter lim="800000"/>
                <a:headEnd/>
                <a:tailEnd/>
              </a:ln>
            </p:spPr>
            <p:txBody>
              <a:bodyPr wrap="none" anchor="ctr"/>
              <a:lstStyle/>
              <a:p>
                <a:pPr>
                  <a:defRPr/>
                </a:pPr>
                <a:endParaRPr lang="es-MX">
                  <a:latin typeface="Arial" charset="0"/>
                </a:endParaRPr>
              </a:p>
            </p:txBody>
          </p:sp>
          <p:sp>
            <p:nvSpPr>
              <p:cNvPr id="24594" name="Text Box 20"/>
              <p:cNvSpPr txBox="1">
                <a:spLocks noChangeArrowheads="1"/>
              </p:cNvSpPr>
              <p:nvPr/>
            </p:nvSpPr>
            <p:spPr bwMode="auto">
              <a:xfrm rot="-1948170">
                <a:off x="637" y="2522"/>
                <a:ext cx="150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r>
                  <a:rPr lang="es-ES" sz="2000"/>
                  <a:t>TRANSPARENCIA</a:t>
                </a:r>
              </a:p>
            </p:txBody>
          </p:sp>
        </p:grpSp>
        <p:grpSp>
          <p:nvGrpSpPr>
            <p:cNvPr id="24590" name="Group 21"/>
            <p:cNvGrpSpPr>
              <a:grpSpLocks/>
            </p:cNvGrpSpPr>
            <p:nvPr/>
          </p:nvGrpSpPr>
          <p:grpSpPr bwMode="auto">
            <a:xfrm>
              <a:off x="3753" y="2332"/>
              <a:ext cx="1584" cy="576"/>
              <a:chOff x="3783" y="2286"/>
              <a:chExt cx="1584" cy="576"/>
            </a:xfrm>
          </p:grpSpPr>
          <p:sp>
            <p:nvSpPr>
              <p:cNvPr id="14383" name="AutoShape 22"/>
              <p:cNvSpPr>
                <a:spLocks noChangeArrowheads="1"/>
              </p:cNvSpPr>
              <p:nvPr/>
            </p:nvSpPr>
            <p:spPr bwMode="auto">
              <a:xfrm rot="1934169" flipH="1">
                <a:off x="3783" y="2286"/>
                <a:ext cx="1584" cy="576"/>
              </a:xfrm>
              <a:prstGeom prst="leftRightArrow">
                <a:avLst>
                  <a:gd name="adj1" fmla="val 66667"/>
                  <a:gd name="adj2" fmla="val 29079"/>
                </a:avLst>
              </a:prstGeom>
              <a:solidFill>
                <a:schemeClr val="accent1">
                  <a:lumMod val="40000"/>
                  <a:lumOff val="60000"/>
                </a:schemeClr>
              </a:solidFill>
              <a:ln w="9525">
                <a:solidFill>
                  <a:schemeClr val="tx1"/>
                </a:solidFill>
                <a:miter lim="800000"/>
                <a:headEnd/>
                <a:tailEnd/>
              </a:ln>
            </p:spPr>
            <p:txBody>
              <a:bodyPr wrap="none" anchor="ctr"/>
              <a:lstStyle/>
              <a:p>
                <a:pPr>
                  <a:defRPr/>
                </a:pPr>
                <a:endParaRPr lang="es-MX">
                  <a:latin typeface="Arial" charset="0"/>
                </a:endParaRPr>
              </a:p>
            </p:txBody>
          </p:sp>
          <p:sp>
            <p:nvSpPr>
              <p:cNvPr id="24592" name="Text Box 23"/>
              <p:cNvSpPr txBox="1">
                <a:spLocks noChangeArrowheads="1"/>
              </p:cNvSpPr>
              <p:nvPr/>
            </p:nvSpPr>
            <p:spPr bwMode="auto">
              <a:xfrm rot="1937465">
                <a:off x="3923" y="2432"/>
                <a:ext cx="131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r>
                  <a:rPr lang="es-ES" sz="2000"/>
                  <a:t>TRAZABILIDAD</a:t>
                </a:r>
              </a:p>
            </p:txBody>
          </p:sp>
        </p:grpSp>
      </p:grpSp>
      <p:sp>
        <p:nvSpPr>
          <p:cNvPr id="24583" name="Rectangle 24"/>
          <p:cNvSpPr>
            <a:spLocks noRot="1" noChangeArrowheads="1"/>
          </p:cNvSpPr>
          <p:nvPr/>
        </p:nvSpPr>
        <p:spPr bwMode="auto">
          <a:xfrm>
            <a:off x="3379788" y="3656013"/>
            <a:ext cx="3249612" cy="931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p>
            <a:pPr algn="ctr"/>
            <a:r>
              <a:rPr lang="es-ES" sz="3200">
                <a:solidFill>
                  <a:schemeClr val="tx2"/>
                </a:solidFill>
              </a:rPr>
              <a:t>Evaluación de </a:t>
            </a:r>
            <a:br>
              <a:rPr lang="es-ES" sz="3200">
                <a:solidFill>
                  <a:schemeClr val="tx2"/>
                </a:solidFill>
              </a:rPr>
            </a:br>
            <a:r>
              <a:rPr lang="es-ES" sz="3200">
                <a:solidFill>
                  <a:schemeClr val="tx2"/>
                </a:solidFill>
              </a:rPr>
              <a:t>la Conformidad</a:t>
            </a:r>
          </a:p>
        </p:txBody>
      </p:sp>
      <p:sp>
        <p:nvSpPr>
          <p:cNvPr id="53" name="WordArt 56"/>
          <p:cNvSpPr>
            <a:spLocks noChangeArrowheads="1" noChangeShapeType="1" noTextEdit="1"/>
          </p:cNvSpPr>
          <p:nvPr/>
        </p:nvSpPr>
        <p:spPr bwMode="auto">
          <a:xfrm>
            <a:off x="469698" y="2728902"/>
            <a:ext cx="1957388" cy="34607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s-ES"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comercio</a:t>
            </a:r>
          </a:p>
        </p:txBody>
      </p:sp>
      <p:sp>
        <p:nvSpPr>
          <p:cNvPr id="54" name="WordArt 57"/>
          <p:cNvSpPr>
            <a:spLocks noChangeArrowheads="1" noChangeShapeType="1" noTextEdit="1"/>
          </p:cNvSpPr>
          <p:nvPr/>
        </p:nvSpPr>
        <p:spPr bwMode="auto">
          <a:xfrm>
            <a:off x="7199312" y="2670836"/>
            <a:ext cx="1800225" cy="34607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s-ES"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sociedad</a:t>
            </a:r>
          </a:p>
        </p:txBody>
      </p:sp>
      <p:sp>
        <p:nvSpPr>
          <p:cNvPr id="55" name="WordArt 58"/>
          <p:cNvSpPr>
            <a:spLocks noChangeArrowheads="1" noChangeShapeType="1" noTextEdit="1"/>
          </p:cNvSpPr>
          <p:nvPr/>
        </p:nvSpPr>
        <p:spPr bwMode="auto">
          <a:xfrm>
            <a:off x="3605213" y="5757853"/>
            <a:ext cx="3024187" cy="34607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s-ES"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ciencia y tecnología</a:t>
            </a:r>
          </a:p>
        </p:txBody>
      </p:sp>
      <p:sp>
        <p:nvSpPr>
          <p:cNvPr id="24587" name="Rectangle 59"/>
          <p:cNvSpPr>
            <a:spLocks noChangeArrowheads="1"/>
          </p:cNvSpPr>
          <p:nvPr/>
        </p:nvSpPr>
        <p:spPr bwMode="auto">
          <a:xfrm>
            <a:off x="1816100" y="1011238"/>
            <a:ext cx="65024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r>
              <a:rPr lang="es-ES" sz="3600">
                <a:solidFill>
                  <a:srgbClr val="01AF09"/>
                </a:solidFill>
              </a:rPr>
              <a:t>CALIDAD     CONFORMIDAD</a:t>
            </a:r>
          </a:p>
        </p:txBody>
      </p:sp>
      <p:sp>
        <p:nvSpPr>
          <p:cNvPr id="24588" name="10 CuadroTexto"/>
          <p:cNvSpPr txBox="1">
            <a:spLocks noChangeArrowheads="1"/>
          </p:cNvSpPr>
          <p:nvPr/>
        </p:nvSpPr>
        <p:spPr bwMode="auto">
          <a:xfrm>
            <a:off x="3973513" y="981075"/>
            <a:ext cx="4254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r>
              <a:rPr lang="es-ES" sz="3200">
                <a:solidFill>
                  <a:srgbClr val="FF0000"/>
                </a:solidFill>
              </a:rPr>
              <a:t>=</a:t>
            </a:r>
          </a:p>
        </p:txBody>
      </p:sp>
    </p:spTree>
    <p:extLst>
      <p:ext uri="{BB962C8B-B14F-4D97-AF65-F5344CB8AC3E}">
        <p14:creationId xmlns="" xmlns:p14="http://schemas.microsoft.com/office/powerpoint/2010/main" val="2995586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502920" y="762000"/>
            <a:ext cx="8183880" cy="1051560"/>
          </a:xfrm>
        </p:spPr>
        <p:txBody>
          <a:bodyPr>
            <a:normAutofit fontScale="90000"/>
          </a:bodyPr>
          <a:lstStyle/>
          <a:p>
            <a:pPr eaLnBrk="1" hangingPunct="1"/>
            <a:r>
              <a:rPr lang="es-ES" sz="3200" b="1" smtClean="0">
                <a:solidFill>
                  <a:srgbClr val="018107"/>
                </a:solidFill>
              </a:rPr>
              <a:t>Servicio Nacional de Metrología (SENAMET). </a:t>
            </a:r>
            <a:r>
              <a:rPr lang="es-ES" sz="1400" b="1" smtClean="0">
                <a:solidFill>
                  <a:srgbClr val="018107"/>
                </a:solidFill>
              </a:rPr>
              <a:t>(continuación)</a:t>
            </a:r>
          </a:p>
        </p:txBody>
      </p:sp>
      <p:sp>
        <p:nvSpPr>
          <p:cNvPr id="66564" name="Rectangle 3"/>
          <p:cNvSpPr>
            <a:spLocks noGrp="1" noChangeArrowheads="1"/>
          </p:cNvSpPr>
          <p:nvPr>
            <p:ph idx="1"/>
          </p:nvPr>
        </p:nvSpPr>
        <p:spPr>
          <a:xfrm>
            <a:off x="688975" y="2100263"/>
            <a:ext cx="8226425" cy="4497387"/>
          </a:xfrm>
        </p:spPr>
        <p:txBody>
          <a:bodyPr/>
          <a:lstStyle/>
          <a:p>
            <a:pPr eaLnBrk="1" hangingPunct="1">
              <a:lnSpc>
                <a:spcPct val="80000"/>
              </a:lnSpc>
            </a:pPr>
            <a:r>
              <a:rPr lang="es-ES" sz="2800" b="1" dirty="0" smtClean="0"/>
              <a:t>Establecer la política y organización de la reparación de instrumentos y patrones de medición.</a:t>
            </a:r>
          </a:p>
          <a:p>
            <a:pPr eaLnBrk="1" hangingPunct="1">
              <a:lnSpc>
                <a:spcPct val="80000"/>
              </a:lnSpc>
            </a:pPr>
            <a:endParaRPr lang="es-ES" sz="2800" b="1" dirty="0" smtClean="0"/>
          </a:p>
          <a:p>
            <a:pPr eaLnBrk="1" hangingPunct="1">
              <a:lnSpc>
                <a:spcPct val="80000"/>
              </a:lnSpc>
            </a:pPr>
            <a:r>
              <a:rPr lang="es-ES" sz="2800" b="1" dirty="0" smtClean="0"/>
              <a:t>Organizar y ejecutar la actividad del Control Metrológico.</a:t>
            </a:r>
          </a:p>
          <a:p>
            <a:pPr eaLnBrk="1" hangingPunct="1">
              <a:lnSpc>
                <a:spcPct val="80000"/>
              </a:lnSpc>
            </a:pPr>
            <a:endParaRPr lang="es-ES" sz="2800" b="1" dirty="0" smtClean="0"/>
          </a:p>
          <a:p>
            <a:pPr eaLnBrk="1" hangingPunct="1">
              <a:lnSpc>
                <a:spcPct val="80000"/>
              </a:lnSpc>
            </a:pPr>
            <a:r>
              <a:rPr lang="es-ES" sz="2800" b="1" dirty="0" smtClean="0"/>
              <a:t>Ejecutar la aprobación de modelo de instrumentos de medición, verificación de instrumentos de medición y supervisión metrológica.</a:t>
            </a:r>
          </a:p>
          <a:p>
            <a:pPr eaLnBrk="1" hangingPunct="1">
              <a:lnSpc>
                <a:spcPct val="80000"/>
              </a:lnSpc>
            </a:pPr>
            <a:endParaRPr lang="es-ES" sz="2800" b="1" dirty="0" smtClean="0"/>
          </a:p>
          <a:p>
            <a:pPr eaLnBrk="1" hangingPunct="1">
              <a:lnSpc>
                <a:spcPct val="80000"/>
              </a:lnSpc>
            </a:pPr>
            <a:endParaRPr lang="es-ES" sz="2800" b="1" dirty="0" smtClean="0"/>
          </a:p>
        </p:txBody>
      </p:sp>
      <p:sp>
        <p:nvSpPr>
          <p:cNvPr id="5" name="5 Marcador de número de diapositiva"/>
          <p:cNvSpPr>
            <a:spLocks noGrp="1"/>
          </p:cNvSpPr>
          <p:nvPr>
            <p:ph type="sldNum" sz="quarter" idx="12"/>
          </p:nvPr>
        </p:nvSpPr>
        <p:spPr>
          <a:extLst/>
        </p:spPr>
        <p:txBody>
          <a:bodyPr/>
          <a:lstStyle/>
          <a:p>
            <a:pPr>
              <a:defRPr/>
            </a:pPr>
            <a:fld id="{5FC86181-B61A-4C37-8917-D2536E27D0B2}" type="slidenum">
              <a:rPr lang="es-ES"/>
              <a:pPr>
                <a:defRPr/>
              </a:pPr>
              <a:t>70</a:t>
            </a:fld>
            <a:endParaRPr lang="es-ES"/>
          </a:p>
        </p:txBody>
      </p:sp>
    </p:spTree>
    <p:extLst>
      <p:ext uri="{BB962C8B-B14F-4D97-AF65-F5344CB8AC3E}">
        <p14:creationId xmlns="" xmlns:p14="http://schemas.microsoft.com/office/powerpoint/2010/main" val="2031726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502920" y="762000"/>
            <a:ext cx="8183880" cy="1051560"/>
          </a:xfrm>
        </p:spPr>
        <p:txBody>
          <a:bodyPr>
            <a:normAutofit fontScale="90000"/>
          </a:bodyPr>
          <a:lstStyle/>
          <a:p>
            <a:pPr eaLnBrk="1" hangingPunct="1"/>
            <a:r>
              <a:rPr lang="es-ES" sz="3200" b="1" smtClean="0">
                <a:solidFill>
                  <a:srgbClr val="018107"/>
                </a:solidFill>
              </a:rPr>
              <a:t>Base documental para el </a:t>
            </a:r>
            <a:br>
              <a:rPr lang="es-ES" sz="3200" b="1" smtClean="0">
                <a:solidFill>
                  <a:srgbClr val="018107"/>
                </a:solidFill>
              </a:rPr>
            </a:br>
            <a:r>
              <a:rPr lang="es-ES" sz="3200" b="1" smtClean="0">
                <a:solidFill>
                  <a:srgbClr val="018107"/>
                </a:solidFill>
              </a:rPr>
              <a:t>aseguramiento metrológico en Cuba.</a:t>
            </a:r>
          </a:p>
        </p:txBody>
      </p:sp>
      <p:sp>
        <p:nvSpPr>
          <p:cNvPr id="67588" name="Rectangle 3"/>
          <p:cNvSpPr>
            <a:spLocks noGrp="1" noChangeArrowheads="1"/>
          </p:cNvSpPr>
          <p:nvPr>
            <p:ph idx="1"/>
          </p:nvPr>
        </p:nvSpPr>
        <p:spPr>
          <a:xfrm>
            <a:off x="612775" y="1989138"/>
            <a:ext cx="8226425" cy="4500562"/>
          </a:xfrm>
        </p:spPr>
        <p:txBody>
          <a:bodyPr/>
          <a:lstStyle/>
          <a:p>
            <a:pPr marL="533400" indent="-533400" eaLnBrk="1" hangingPunct="1">
              <a:lnSpc>
                <a:spcPct val="80000"/>
              </a:lnSpc>
              <a:buFont typeface="Wingdings" pitchFamily="2" charset="2"/>
              <a:buNone/>
            </a:pPr>
            <a:r>
              <a:rPr lang="es-ES" sz="2600" dirty="0" smtClean="0"/>
              <a:t>       </a:t>
            </a:r>
            <a:r>
              <a:rPr lang="es-ES" sz="2600" b="1" dirty="0" smtClean="0"/>
              <a:t>La base documental para las acciones de aseguramiento metrológico que en Cuba realiza el SENAMET son los documentos:</a:t>
            </a:r>
          </a:p>
          <a:p>
            <a:pPr marL="533400" indent="-533400" eaLnBrk="1" hangingPunct="1">
              <a:lnSpc>
                <a:spcPct val="80000"/>
              </a:lnSpc>
              <a:buFont typeface="Wingdings" pitchFamily="2" charset="2"/>
              <a:buNone/>
            </a:pPr>
            <a:endParaRPr lang="es-ES" sz="2600" b="1" dirty="0" smtClean="0"/>
          </a:p>
          <a:p>
            <a:pPr marL="533400" indent="-533400" eaLnBrk="1" hangingPunct="1">
              <a:lnSpc>
                <a:spcPct val="80000"/>
              </a:lnSpc>
              <a:buFont typeface="Wingdings" pitchFamily="2" charset="2"/>
              <a:buAutoNum type="arabicPeriod"/>
            </a:pPr>
            <a:r>
              <a:rPr lang="es-ES" sz="2600" b="1" dirty="0" smtClean="0"/>
              <a:t>Decreto Ley Nº 183 “De la Metrología”.</a:t>
            </a:r>
          </a:p>
          <a:p>
            <a:pPr marL="533400" indent="-533400" eaLnBrk="1" hangingPunct="1">
              <a:lnSpc>
                <a:spcPct val="80000"/>
              </a:lnSpc>
              <a:buFont typeface="Wingdings" pitchFamily="2" charset="2"/>
              <a:buAutoNum type="arabicPeriod"/>
            </a:pPr>
            <a:r>
              <a:rPr lang="es-ES" sz="2600" b="1" dirty="0" smtClean="0"/>
              <a:t>Decreto Ley Nº 62 “De la Implantación del Sistema Internacional de Unidades.</a:t>
            </a:r>
          </a:p>
          <a:p>
            <a:pPr marL="533400" indent="-533400" eaLnBrk="1" hangingPunct="1">
              <a:lnSpc>
                <a:spcPct val="80000"/>
              </a:lnSpc>
              <a:buFont typeface="Wingdings" pitchFamily="2" charset="2"/>
              <a:buAutoNum type="arabicPeriod"/>
            </a:pPr>
            <a:r>
              <a:rPr lang="es-ES" sz="2600" b="1" dirty="0" smtClean="0"/>
              <a:t>Decreto 270 “Reglamento del Decreto Ley de la Metrología”.</a:t>
            </a:r>
          </a:p>
          <a:p>
            <a:pPr marL="533400" indent="-533400" eaLnBrk="1" hangingPunct="1">
              <a:lnSpc>
                <a:spcPct val="80000"/>
              </a:lnSpc>
              <a:buFont typeface="Wingdings" pitchFamily="2" charset="2"/>
              <a:buAutoNum type="arabicPeriod"/>
            </a:pPr>
            <a:r>
              <a:rPr lang="es-ES" sz="2600" b="1" dirty="0" smtClean="0"/>
              <a:t>Decreto 271 “Contravenciones en las actividades de Metrología</a:t>
            </a:r>
          </a:p>
        </p:txBody>
      </p:sp>
      <p:sp>
        <p:nvSpPr>
          <p:cNvPr id="5" name="5 Marcador de número de diapositiva"/>
          <p:cNvSpPr>
            <a:spLocks noGrp="1"/>
          </p:cNvSpPr>
          <p:nvPr>
            <p:ph type="sldNum" sz="quarter" idx="12"/>
          </p:nvPr>
        </p:nvSpPr>
        <p:spPr>
          <a:extLst/>
        </p:spPr>
        <p:txBody>
          <a:bodyPr/>
          <a:lstStyle/>
          <a:p>
            <a:pPr>
              <a:defRPr/>
            </a:pPr>
            <a:fld id="{30E9B75A-02A1-4BF5-B122-52885D0BACD4}" type="slidenum">
              <a:rPr lang="es-ES"/>
              <a:pPr>
                <a:defRPr/>
              </a:pPr>
              <a:t>71</a:t>
            </a:fld>
            <a:endParaRPr lang="es-ES"/>
          </a:p>
        </p:txBody>
      </p:sp>
    </p:spTree>
    <p:extLst>
      <p:ext uri="{BB962C8B-B14F-4D97-AF65-F5344CB8AC3E}">
        <p14:creationId xmlns="" xmlns:p14="http://schemas.microsoft.com/office/powerpoint/2010/main" val="23561772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502920" y="457200"/>
            <a:ext cx="8183880" cy="1051560"/>
          </a:xfrm>
        </p:spPr>
        <p:txBody>
          <a:bodyPr>
            <a:normAutofit fontScale="90000"/>
          </a:bodyPr>
          <a:lstStyle/>
          <a:p>
            <a:pPr eaLnBrk="1" hangingPunct="1"/>
            <a:r>
              <a:rPr lang="es-ES" sz="3200" b="1" smtClean="0">
                <a:solidFill>
                  <a:srgbClr val="018107"/>
                </a:solidFill>
              </a:rPr>
              <a:t>Base documental para el </a:t>
            </a:r>
            <a:br>
              <a:rPr lang="es-ES" sz="3200" b="1" smtClean="0">
                <a:solidFill>
                  <a:srgbClr val="018107"/>
                </a:solidFill>
              </a:rPr>
            </a:br>
            <a:r>
              <a:rPr lang="es-ES" sz="3200" b="1" smtClean="0">
                <a:solidFill>
                  <a:srgbClr val="018107"/>
                </a:solidFill>
              </a:rPr>
              <a:t>aseguramiento metrológico en Cuba. </a:t>
            </a:r>
            <a:r>
              <a:rPr lang="es-ES" sz="1400" b="1" smtClean="0">
                <a:solidFill>
                  <a:srgbClr val="018107"/>
                </a:solidFill>
              </a:rPr>
              <a:t>(continuación)</a:t>
            </a:r>
          </a:p>
        </p:txBody>
      </p:sp>
      <p:sp>
        <p:nvSpPr>
          <p:cNvPr id="68612" name="Rectangle 3"/>
          <p:cNvSpPr>
            <a:spLocks noGrp="1" noChangeArrowheads="1"/>
          </p:cNvSpPr>
          <p:nvPr>
            <p:ph idx="1"/>
          </p:nvPr>
        </p:nvSpPr>
        <p:spPr>
          <a:xfrm>
            <a:off x="612775" y="1676400"/>
            <a:ext cx="8226425" cy="4826000"/>
          </a:xfrm>
        </p:spPr>
        <p:txBody>
          <a:bodyPr/>
          <a:lstStyle/>
          <a:p>
            <a:pPr eaLnBrk="1" hangingPunct="1">
              <a:lnSpc>
                <a:spcPct val="80000"/>
              </a:lnSpc>
              <a:buFont typeface="Wingdings" pitchFamily="2" charset="2"/>
              <a:buNone/>
            </a:pPr>
            <a:r>
              <a:rPr lang="es-ES" sz="2800" dirty="0" smtClean="0"/>
              <a:t>    Además se incluyen documentos adoptados como normas cubanas (NC) a partir de los documentos emitidos por la organización Internacional de Metrología Legal (OIML) entre los que se encuentran:</a:t>
            </a:r>
          </a:p>
          <a:p>
            <a:pPr eaLnBrk="1" hangingPunct="1">
              <a:lnSpc>
                <a:spcPct val="80000"/>
              </a:lnSpc>
              <a:buFont typeface="Wingdings" pitchFamily="2" charset="2"/>
              <a:buNone/>
            </a:pPr>
            <a:endParaRPr lang="es-ES" sz="2800" dirty="0" smtClean="0"/>
          </a:p>
          <a:p>
            <a:pPr eaLnBrk="1" hangingPunct="1">
              <a:lnSpc>
                <a:spcPct val="80000"/>
              </a:lnSpc>
            </a:pPr>
            <a:r>
              <a:rPr lang="es-ES" sz="2800" dirty="0" smtClean="0"/>
              <a:t>NC OIML D-9:1995 Principios de la supervisión metrológica.</a:t>
            </a:r>
          </a:p>
          <a:p>
            <a:pPr eaLnBrk="1" hangingPunct="1">
              <a:lnSpc>
                <a:spcPct val="80000"/>
              </a:lnSpc>
            </a:pPr>
            <a:endParaRPr lang="es-ES" sz="2800" dirty="0" smtClean="0"/>
          </a:p>
          <a:p>
            <a:pPr eaLnBrk="1" hangingPunct="1">
              <a:lnSpc>
                <a:spcPct val="80000"/>
              </a:lnSpc>
            </a:pPr>
            <a:r>
              <a:rPr lang="es-ES" sz="2800" dirty="0" smtClean="0"/>
              <a:t>NC OIML D-12:1995 Campos de aplicación de los instrumentos de medición sujetos a la verificación</a:t>
            </a:r>
          </a:p>
        </p:txBody>
      </p:sp>
      <p:sp>
        <p:nvSpPr>
          <p:cNvPr id="5" name="5 Marcador de número de diapositiva"/>
          <p:cNvSpPr>
            <a:spLocks noGrp="1"/>
          </p:cNvSpPr>
          <p:nvPr>
            <p:ph type="sldNum" sz="quarter" idx="12"/>
          </p:nvPr>
        </p:nvSpPr>
        <p:spPr>
          <a:extLst/>
        </p:spPr>
        <p:txBody>
          <a:bodyPr/>
          <a:lstStyle/>
          <a:p>
            <a:pPr>
              <a:defRPr/>
            </a:pPr>
            <a:fld id="{23DCB899-A4B5-4896-AD95-0D51DB2F28B8}" type="slidenum">
              <a:rPr lang="es-ES"/>
              <a:pPr>
                <a:defRPr/>
              </a:pPr>
              <a:t>72</a:t>
            </a:fld>
            <a:endParaRPr lang="es-ES"/>
          </a:p>
        </p:txBody>
      </p:sp>
    </p:spTree>
    <p:extLst>
      <p:ext uri="{BB962C8B-B14F-4D97-AF65-F5344CB8AC3E}">
        <p14:creationId xmlns="" xmlns:p14="http://schemas.microsoft.com/office/powerpoint/2010/main" val="11907739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502920" y="457200"/>
            <a:ext cx="8183880" cy="1051560"/>
          </a:xfrm>
        </p:spPr>
        <p:txBody>
          <a:bodyPr>
            <a:normAutofit fontScale="90000"/>
          </a:bodyPr>
          <a:lstStyle/>
          <a:p>
            <a:pPr eaLnBrk="1" hangingPunct="1"/>
            <a:r>
              <a:rPr lang="es-ES" sz="3200" b="1" smtClean="0">
                <a:solidFill>
                  <a:srgbClr val="018107"/>
                </a:solidFill>
              </a:rPr>
              <a:t>Base documental para el </a:t>
            </a:r>
            <a:br>
              <a:rPr lang="es-ES" sz="3200" b="1" smtClean="0">
                <a:solidFill>
                  <a:srgbClr val="018107"/>
                </a:solidFill>
              </a:rPr>
            </a:br>
            <a:r>
              <a:rPr lang="es-ES" sz="3200" b="1" smtClean="0">
                <a:solidFill>
                  <a:srgbClr val="018107"/>
                </a:solidFill>
              </a:rPr>
              <a:t>aseguramiento metrológico en Cuba. </a:t>
            </a:r>
            <a:r>
              <a:rPr lang="es-ES" sz="1400" b="1" smtClean="0">
                <a:solidFill>
                  <a:srgbClr val="018107"/>
                </a:solidFill>
              </a:rPr>
              <a:t>(continuación)</a:t>
            </a:r>
          </a:p>
        </p:txBody>
      </p:sp>
      <p:sp>
        <p:nvSpPr>
          <p:cNvPr id="69636" name="Rectangle 3"/>
          <p:cNvSpPr>
            <a:spLocks noGrp="1" noChangeArrowheads="1"/>
          </p:cNvSpPr>
          <p:nvPr>
            <p:ph idx="1"/>
          </p:nvPr>
        </p:nvSpPr>
        <p:spPr>
          <a:xfrm>
            <a:off x="612775" y="1752600"/>
            <a:ext cx="8226425" cy="4497388"/>
          </a:xfrm>
        </p:spPr>
        <p:txBody>
          <a:bodyPr/>
          <a:lstStyle/>
          <a:p>
            <a:pPr eaLnBrk="1" hangingPunct="1"/>
            <a:r>
              <a:rPr lang="es-ES" sz="2800" dirty="0" smtClean="0"/>
              <a:t>NC OIML D-16:1998 El aseguramiento del control metrológico.</a:t>
            </a:r>
          </a:p>
          <a:p>
            <a:pPr eaLnBrk="1" hangingPunct="1"/>
            <a:endParaRPr lang="es-ES" sz="2800" dirty="0" smtClean="0"/>
          </a:p>
          <a:p>
            <a:pPr eaLnBrk="1" hangingPunct="1"/>
            <a:r>
              <a:rPr lang="es-ES" sz="2800" dirty="0" smtClean="0"/>
              <a:t>NC OIML D-19:1994 Evaluación de modelo y aprobación de modelo (de instrumentos de medición)</a:t>
            </a:r>
          </a:p>
          <a:p>
            <a:pPr eaLnBrk="1" hangingPunct="1"/>
            <a:endParaRPr lang="es-ES" sz="2800" dirty="0" smtClean="0"/>
          </a:p>
          <a:p>
            <a:pPr eaLnBrk="1" hangingPunct="1"/>
            <a:r>
              <a:rPr lang="es-ES" sz="2800" dirty="0" smtClean="0"/>
              <a:t>NC OIML D-20:1995 Verificación inicial y posterior de instrumentos.</a:t>
            </a:r>
          </a:p>
          <a:p>
            <a:pPr eaLnBrk="1" hangingPunct="1"/>
            <a:endParaRPr lang="es-ES" sz="2800" dirty="0" smtClean="0"/>
          </a:p>
        </p:txBody>
      </p:sp>
      <p:sp>
        <p:nvSpPr>
          <p:cNvPr id="5" name="5 Marcador de número de diapositiva"/>
          <p:cNvSpPr>
            <a:spLocks noGrp="1"/>
          </p:cNvSpPr>
          <p:nvPr>
            <p:ph type="sldNum" sz="quarter" idx="12"/>
          </p:nvPr>
        </p:nvSpPr>
        <p:spPr>
          <a:extLst/>
        </p:spPr>
        <p:txBody>
          <a:bodyPr/>
          <a:lstStyle/>
          <a:p>
            <a:pPr>
              <a:defRPr/>
            </a:pPr>
            <a:fld id="{7B3E0BAE-7A6F-4186-AD18-9E85050342DD}" type="slidenum">
              <a:rPr lang="es-ES"/>
              <a:pPr>
                <a:defRPr/>
              </a:pPr>
              <a:t>73</a:t>
            </a:fld>
            <a:endParaRPr lang="es-ES"/>
          </a:p>
        </p:txBody>
      </p:sp>
    </p:spTree>
    <p:extLst>
      <p:ext uri="{BB962C8B-B14F-4D97-AF65-F5344CB8AC3E}">
        <p14:creationId xmlns="" xmlns:p14="http://schemas.microsoft.com/office/powerpoint/2010/main" val="6309074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609600" y="685800"/>
            <a:ext cx="8183880" cy="1051560"/>
          </a:xfrm>
        </p:spPr>
        <p:txBody>
          <a:bodyPr>
            <a:normAutofit fontScale="90000"/>
          </a:bodyPr>
          <a:lstStyle/>
          <a:p>
            <a:pPr eaLnBrk="1" hangingPunct="1"/>
            <a:r>
              <a:rPr lang="es-ES" sz="3200" b="1" dirty="0" smtClean="0">
                <a:solidFill>
                  <a:srgbClr val="018107"/>
                </a:solidFill>
              </a:rPr>
              <a:t>NC-ISO 9001:2015 </a:t>
            </a:r>
            <a:br>
              <a:rPr lang="es-ES" sz="3200" b="1" dirty="0" smtClean="0">
                <a:solidFill>
                  <a:srgbClr val="018107"/>
                </a:solidFill>
              </a:rPr>
            </a:br>
            <a:r>
              <a:rPr lang="es-ES" sz="3200" b="1" dirty="0" smtClean="0">
                <a:solidFill>
                  <a:srgbClr val="018107"/>
                </a:solidFill>
              </a:rPr>
              <a:t>Sistemas de gestión de la calidad. Requisitos</a:t>
            </a:r>
          </a:p>
        </p:txBody>
      </p:sp>
      <p:sp>
        <p:nvSpPr>
          <p:cNvPr id="70660" name="Rectangle 3"/>
          <p:cNvSpPr>
            <a:spLocks noGrp="1" noChangeArrowheads="1"/>
          </p:cNvSpPr>
          <p:nvPr>
            <p:ph idx="1"/>
          </p:nvPr>
        </p:nvSpPr>
        <p:spPr>
          <a:xfrm>
            <a:off x="455613" y="2100263"/>
            <a:ext cx="8226425" cy="2700337"/>
          </a:xfrm>
        </p:spPr>
        <p:txBody>
          <a:bodyPr/>
          <a:lstStyle/>
          <a:p>
            <a:pPr algn="just" eaLnBrk="1" hangingPunct="1">
              <a:buFontTx/>
              <a:buNone/>
            </a:pPr>
            <a:r>
              <a:rPr lang="es-ES" sz="2800" b="1" dirty="0" smtClean="0"/>
              <a:t>    La NC-ISO 9001:2015 establece los requisitos que debe tener en cuenta una organización para la gestión de la calidad. En el apartado 7.6 se establecen los aspectos relacionados con los equipos de medición. </a:t>
            </a:r>
          </a:p>
          <a:p>
            <a:pPr algn="just" eaLnBrk="1" hangingPunct="1">
              <a:buFontTx/>
              <a:buNone/>
            </a:pPr>
            <a:endParaRPr lang="es-ES" sz="2800" b="1" dirty="0" smtClean="0"/>
          </a:p>
        </p:txBody>
      </p:sp>
      <p:sp>
        <p:nvSpPr>
          <p:cNvPr id="5" name="5 Marcador de número de diapositiva"/>
          <p:cNvSpPr>
            <a:spLocks noGrp="1"/>
          </p:cNvSpPr>
          <p:nvPr>
            <p:ph type="sldNum" sz="quarter" idx="12"/>
          </p:nvPr>
        </p:nvSpPr>
        <p:spPr>
          <a:extLst/>
        </p:spPr>
        <p:txBody>
          <a:bodyPr/>
          <a:lstStyle/>
          <a:p>
            <a:pPr>
              <a:defRPr/>
            </a:pPr>
            <a:fld id="{8A2678AD-4F15-4366-8F81-46D9271C552A}" type="slidenum">
              <a:rPr lang="es-ES"/>
              <a:pPr>
                <a:defRPr/>
              </a:pPr>
              <a:t>74</a:t>
            </a:fld>
            <a:endParaRPr lang="es-ES"/>
          </a:p>
        </p:txBody>
      </p:sp>
    </p:spTree>
    <p:extLst>
      <p:ext uri="{BB962C8B-B14F-4D97-AF65-F5344CB8AC3E}">
        <p14:creationId xmlns="" xmlns:p14="http://schemas.microsoft.com/office/powerpoint/2010/main" val="36866245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502920" y="838200"/>
            <a:ext cx="8183880" cy="1051560"/>
          </a:xfrm>
        </p:spPr>
        <p:txBody>
          <a:bodyPr>
            <a:normAutofit fontScale="90000"/>
          </a:bodyPr>
          <a:lstStyle/>
          <a:p>
            <a:pPr eaLnBrk="1" hangingPunct="1"/>
            <a:r>
              <a:rPr lang="es-ES" sz="3200" b="1" dirty="0" smtClean="0">
                <a:solidFill>
                  <a:srgbClr val="018107"/>
                </a:solidFill>
              </a:rPr>
              <a:t>NC-ISO 9001:2015 </a:t>
            </a:r>
            <a:br>
              <a:rPr lang="es-ES" sz="3200" b="1" dirty="0" smtClean="0">
                <a:solidFill>
                  <a:srgbClr val="018107"/>
                </a:solidFill>
              </a:rPr>
            </a:br>
            <a:r>
              <a:rPr lang="es-ES" sz="3200" b="1" dirty="0" smtClean="0">
                <a:solidFill>
                  <a:srgbClr val="018107"/>
                </a:solidFill>
              </a:rPr>
              <a:t>Sistemas de gestión de la calidad. Requisitos </a:t>
            </a:r>
            <a:r>
              <a:rPr lang="es-ES" sz="1400" b="1" dirty="0" smtClean="0">
                <a:solidFill>
                  <a:srgbClr val="018107"/>
                </a:solidFill>
              </a:rPr>
              <a:t>(continuación)</a:t>
            </a:r>
          </a:p>
        </p:txBody>
      </p:sp>
      <p:sp>
        <p:nvSpPr>
          <p:cNvPr id="71684" name="Rectangle 3"/>
          <p:cNvSpPr>
            <a:spLocks noGrp="1" noChangeArrowheads="1"/>
          </p:cNvSpPr>
          <p:nvPr>
            <p:ph idx="1"/>
          </p:nvPr>
        </p:nvSpPr>
        <p:spPr>
          <a:xfrm>
            <a:off x="612775" y="1828800"/>
            <a:ext cx="8226425" cy="4497388"/>
          </a:xfrm>
        </p:spPr>
        <p:txBody>
          <a:bodyPr>
            <a:normAutofit fontScale="92500" lnSpcReduction="10000"/>
          </a:bodyPr>
          <a:lstStyle/>
          <a:p>
            <a:pPr eaLnBrk="1" hangingPunct="1">
              <a:lnSpc>
                <a:spcPct val="80000"/>
              </a:lnSpc>
              <a:buFontTx/>
              <a:buNone/>
            </a:pPr>
            <a:r>
              <a:rPr lang="es-ES" sz="2800" b="1" dirty="0" smtClean="0"/>
              <a:t>Cuando sea necesario asegurarse de la validez de los resultados, el equipo de medición debe:</a:t>
            </a:r>
          </a:p>
          <a:p>
            <a:pPr eaLnBrk="1" hangingPunct="1">
              <a:lnSpc>
                <a:spcPct val="80000"/>
              </a:lnSpc>
            </a:pPr>
            <a:endParaRPr lang="es-ES" sz="2800" dirty="0" smtClean="0"/>
          </a:p>
          <a:p>
            <a:pPr eaLnBrk="1" hangingPunct="1">
              <a:lnSpc>
                <a:spcPct val="80000"/>
              </a:lnSpc>
            </a:pPr>
            <a:r>
              <a:rPr lang="es-ES" sz="2800" b="1" i="1" dirty="0" smtClean="0"/>
              <a:t>Calibrarse o verificarse</a:t>
            </a:r>
            <a:r>
              <a:rPr lang="es-ES" sz="2800" i="1" dirty="0" smtClean="0"/>
              <a:t>, o ambos, a intervalos especificados o antes de su utilización, comparado con patrones de medición trazables a patrones de medición internacionales o nacionales; cuando no existan tales patrones debe registrarse la base utilizada para la calibración o la verificación.</a:t>
            </a:r>
          </a:p>
          <a:p>
            <a:pPr eaLnBrk="1" hangingPunct="1">
              <a:lnSpc>
                <a:spcPct val="80000"/>
              </a:lnSpc>
            </a:pPr>
            <a:endParaRPr lang="es-ES" sz="2800" i="1" dirty="0" smtClean="0"/>
          </a:p>
          <a:p>
            <a:pPr eaLnBrk="1" hangingPunct="1">
              <a:lnSpc>
                <a:spcPct val="80000"/>
              </a:lnSpc>
            </a:pPr>
            <a:r>
              <a:rPr lang="es-ES" sz="2800" b="1" i="1" dirty="0" smtClean="0"/>
              <a:t>Ajustarse o reajustarse </a:t>
            </a:r>
            <a:r>
              <a:rPr lang="es-ES" sz="2800" i="1" dirty="0" smtClean="0"/>
              <a:t>según sea necesario;</a:t>
            </a:r>
          </a:p>
        </p:txBody>
      </p:sp>
      <p:sp>
        <p:nvSpPr>
          <p:cNvPr id="5" name="5 Marcador de número de diapositiva"/>
          <p:cNvSpPr>
            <a:spLocks noGrp="1"/>
          </p:cNvSpPr>
          <p:nvPr>
            <p:ph type="sldNum" sz="quarter" idx="12"/>
          </p:nvPr>
        </p:nvSpPr>
        <p:spPr>
          <a:extLst/>
        </p:spPr>
        <p:txBody>
          <a:bodyPr/>
          <a:lstStyle/>
          <a:p>
            <a:pPr>
              <a:defRPr/>
            </a:pPr>
            <a:fld id="{705082E7-CBC8-462E-80C7-E08C21AA1863}" type="slidenum">
              <a:rPr lang="es-ES"/>
              <a:pPr>
                <a:defRPr/>
              </a:pPr>
              <a:t>75</a:t>
            </a:fld>
            <a:endParaRPr lang="es-ES"/>
          </a:p>
        </p:txBody>
      </p:sp>
    </p:spTree>
    <p:extLst>
      <p:ext uri="{BB962C8B-B14F-4D97-AF65-F5344CB8AC3E}">
        <p14:creationId xmlns="" xmlns:p14="http://schemas.microsoft.com/office/powerpoint/2010/main" val="4102068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457200" y="685800"/>
            <a:ext cx="8183880" cy="1051560"/>
          </a:xfrm>
        </p:spPr>
        <p:txBody>
          <a:bodyPr>
            <a:normAutofit fontScale="90000"/>
          </a:bodyPr>
          <a:lstStyle/>
          <a:p>
            <a:pPr eaLnBrk="1" hangingPunct="1"/>
            <a:r>
              <a:rPr lang="es-ES" sz="3200" b="1" dirty="0" smtClean="0">
                <a:solidFill>
                  <a:srgbClr val="018107"/>
                </a:solidFill>
              </a:rPr>
              <a:t>NC-ISO 9001:2015 </a:t>
            </a:r>
            <a:br>
              <a:rPr lang="es-ES" sz="3200" b="1" dirty="0" smtClean="0">
                <a:solidFill>
                  <a:srgbClr val="018107"/>
                </a:solidFill>
              </a:rPr>
            </a:br>
            <a:r>
              <a:rPr lang="es-ES" sz="3200" b="1" dirty="0" smtClean="0">
                <a:solidFill>
                  <a:srgbClr val="018107"/>
                </a:solidFill>
              </a:rPr>
              <a:t>Sistemas de gestión de la calidad. Requisitos </a:t>
            </a:r>
            <a:r>
              <a:rPr lang="es-ES" sz="1400" b="1" dirty="0" smtClean="0">
                <a:solidFill>
                  <a:srgbClr val="018107"/>
                </a:solidFill>
              </a:rPr>
              <a:t>(continuación)</a:t>
            </a:r>
          </a:p>
        </p:txBody>
      </p:sp>
      <p:sp>
        <p:nvSpPr>
          <p:cNvPr id="72708" name="Rectangle 3"/>
          <p:cNvSpPr>
            <a:spLocks noGrp="1" noChangeArrowheads="1"/>
          </p:cNvSpPr>
          <p:nvPr>
            <p:ph idx="1"/>
          </p:nvPr>
        </p:nvSpPr>
        <p:spPr>
          <a:xfrm>
            <a:off x="533400" y="1676400"/>
            <a:ext cx="8226425" cy="4497387"/>
          </a:xfrm>
        </p:spPr>
        <p:txBody>
          <a:bodyPr/>
          <a:lstStyle/>
          <a:p>
            <a:pPr eaLnBrk="1" hangingPunct="1">
              <a:lnSpc>
                <a:spcPct val="90000"/>
              </a:lnSpc>
            </a:pPr>
            <a:r>
              <a:rPr lang="es-ES" sz="2800" b="1" dirty="0" smtClean="0"/>
              <a:t>Estar identificado para poder determinar su estado de calibración;</a:t>
            </a:r>
          </a:p>
          <a:p>
            <a:pPr eaLnBrk="1" hangingPunct="1">
              <a:lnSpc>
                <a:spcPct val="90000"/>
              </a:lnSpc>
            </a:pPr>
            <a:endParaRPr lang="es-ES" sz="2800" b="1" dirty="0" smtClean="0"/>
          </a:p>
          <a:p>
            <a:pPr eaLnBrk="1" hangingPunct="1">
              <a:lnSpc>
                <a:spcPct val="90000"/>
              </a:lnSpc>
            </a:pPr>
            <a:r>
              <a:rPr lang="es-ES" sz="2800" b="1" dirty="0" smtClean="0"/>
              <a:t>Protegerse contra ajustes que pudieran invalidar el resultado de la medición;</a:t>
            </a:r>
          </a:p>
          <a:p>
            <a:pPr eaLnBrk="1" hangingPunct="1">
              <a:lnSpc>
                <a:spcPct val="90000"/>
              </a:lnSpc>
            </a:pPr>
            <a:endParaRPr lang="es-ES" sz="2800" b="1" dirty="0" smtClean="0"/>
          </a:p>
          <a:p>
            <a:pPr eaLnBrk="1" hangingPunct="1">
              <a:lnSpc>
                <a:spcPct val="90000"/>
              </a:lnSpc>
            </a:pPr>
            <a:r>
              <a:rPr lang="es-ES" sz="2800" b="1" dirty="0" smtClean="0"/>
              <a:t>Protegerse contra los daños y el deterioro durante la manipulación, el mantenimiento y el almacenamiento.</a:t>
            </a:r>
          </a:p>
        </p:txBody>
      </p:sp>
      <p:sp>
        <p:nvSpPr>
          <p:cNvPr id="5" name="5 Marcador de número de diapositiva"/>
          <p:cNvSpPr>
            <a:spLocks noGrp="1"/>
          </p:cNvSpPr>
          <p:nvPr>
            <p:ph type="sldNum" sz="quarter" idx="12"/>
          </p:nvPr>
        </p:nvSpPr>
        <p:spPr>
          <a:extLst/>
        </p:spPr>
        <p:txBody>
          <a:bodyPr/>
          <a:lstStyle/>
          <a:p>
            <a:pPr>
              <a:defRPr/>
            </a:pPr>
            <a:fld id="{78565ADA-B7F2-4106-987E-4FBD13CF45B0}" type="slidenum">
              <a:rPr lang="es-ES"/>
              <a:pPr>
                <a:defRPr/>
              </a:pPr>
              <a:t>76</a:t>
            </a:fld>
            <a:endParaRPr lang="es-ES"/>
          </a:p>
        </p:txBody>
      </p:sp>
    </p:spTree>
    <p:extLst>
      <p:ext uri="{BB962C8B-B14F-4D97-AF65-F5344CB8AC3E}">
        <p14:creationId xmlns="" xmlns:p14="http://schemas.microsoft.com/office/powerpoint/2010/main" val="1954299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457200" y="762000"/>
            <a:ext cx="8183880" cy="1051560"/>
          </a:xfrm>
        </p:spPr>
        <p:txBody>
          <a:bodyPr>
            <a:normAutofit fontScale="90000"/>
          </a:bodyPr>
          <a:lstStyle/>
          <a:p>
            <a:pPr eaLnBrk="1" hangingPunct="1"/>
            <a:r>
              <a:rPr lang="es-ES" sz="3200" b="1" dirty="0" smtClean="0">
                <a:solidFill>
                  <a:srgbClr val="018107"/>
                </a:solidFill>
              </a:rPr>
              <a:t>NC-ISO 9001:2015 </a:t>
            </a:r>
            <a:br>
              <a:rPr lang="es-ES" sz="3200" b="1" dirty="0" smtClean="0">
                <a:solidFill>
                  <a:srgbClr val="018107"/>
                </a:solidFill>
              </a:rPr>
            </a:br>
            <a:r>
              <a:rPr lang="es-ES" sz="3200" b="1" dirty="0" smtClean="0">
                <a:solidFill>
                  <a:srgbClr val="018107"/>
                </a:solidFill>
              </a:rPr>
              <a:t>Sistemas de gestión de la calidad. Requisitos </a:t>
            </a:r>
            <a:r>
              <a:rPr lang="es-ES" sz="1400" b="1" dirty="0" smtClean="0">
                <a:solidFill>
                  <a:srgbClr val="018107"/>
                </a:solidFill>
              </a:rPr>
              <a:t>(continuación)</a:t>
            </a:r>
          </a:p>
        </p:txBody>
      </p:sp>
      <p:sp>
        <p:nvSpPr>
          <p:cNvPr id="73732" name="Rectangle 3"/>
          <p:cNvSpPr>
            <a:spLocks noGrp="1" noChangeArrowheads="1"/>
          </p:cNvSpPr>
          <p:nvPr>
            <p:ph idx="1"/>
          </p:nvPr>
        </p:nvSpPr>
        <p:spPr>
          <a:xfrm>
            <a:off x="457200" y="1981200"/>
            <a:ext cx="8226425" cy="4497387"/>
          </a:xfrm>
        </p:spPr>
        <p:txBody>
          <a:bodyPr>
            <a:normAutofit lnSpcReduction="10000"/>
          </a:bodyPr>
          <a:lstStyle/>
          <a:p>
            <a:pPr algn="just" eaLnBrk="1" hangingPunct="1">
              <a:lnSpc>
                <a:spcPct val="90000"/>
              </a:lnSpc>
            </a:pPr>
            <a:r>
              <a:rPr lang="es-ES" sz="2800" b="1" dirty="0" smtClean="0"/>
              <a:t>Además, la organización debe evaluar y registrar la validez de los resultados de las mediciones anteriores cuando se detecte que el equipo no está conforme con los requisitos. La organización debe tomar las acciones apropiadas sobre el equipo y sobre cualquier producto afectado.</a:t>
            </a:r>
          </a:p>
          <a:p>
            <a:pPr algn="just" eaLnBrk="1" hangingPunct="1">
              <a:lnSpc>
                <a:spcPct val="90000"/>
              </a:lnSpc>
            </a:pPr>
            <a:endParaRPr lang="es-ES" sz="2800" b="1" dirty="0" smtClean="0"/>
          </a:p>
          <a:p>
            <a:pPr algn="just" eaLnBrk="1" hangingPunct="1">
              <a:lnSpc>
                <a:spcPct val="90000"/>
              </a:lnSpc>
            </a:pPr>
            <a:r>
              <a:rPr lang="es-ES" sz="2800" b="1" dirty="0" smtClean="0"/>
              <a:t>Deben mantenerse registros de los resultados de la calibración y la verificación</a:t>
            </a:r>
          </a:p>
        </p:txBody>
      </p:sp>
      <p:sp>
        <p:nvSpPr>
          <p:cNvPr id="5" name="5 Marcador de número de diapositiva"/>
          <p:cNvSpPr>
            <a:spLocks noGrp="1"/>
          </p:cNvSpPr>
          <p:nvPr>
            <p:ph type="sldNum" sz="quarter" idx="12"/>
          </p:nvPr>
        </p:nvSpPr>
        <p:spPr>
          <a:extLst/>
        </p:spPr>
        <p:txBody>
          <a:bodyPr/>
          <a:lstStyle/>
          <a:p>
            <a:pPr>
              <a:defRPr/>
            </a:pPr>
            <a:fld id="{D75CF623-76E3-48D3-B391-3ADE9FFD2D99}" type="slidenum">
              <a:rPr lang="es-ES"/>
              <a:pPr>
                <a:defRPr/>
              </a:pPr>
              <a:t>77</a:t>
            </a:fld>
            <a:endParaRPr lang="es-ES"/>
          </a:p>
        </p:txBody>
      </p:sp>
    </p:spTree>
    <p:extLst>
      <p:ext uri="{BB962C8B-B14F-4D97-AF65-F5344CB8AC3E}">
        <p14:creationId xmlns="" xmlns:p14="http://schemas.microsoft.com/office/powerpoint/2010/main" val="21030071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14400" y="1066800"/>
            <a:ext cx="7467600" cy="4524315"/>
          </a:xfrm>
          <a:prstGeom prst="rect">
            <a:avLst/>
          </a:prstGeom>
        </p:spPr>
        <p:txBody>
          <a:bodyPr wrap="square">
            <a:spAutoFit/>
          </a:bodyPr>
          <a:lstStyle/>
          <a:p>
            <a:pPr algn="ctr"/>
            <a:r>
              <a:rPr lang="es-ES" sz="9600" dirty="0" smtClean="0"/>
              <a:t>Gestión </a:t>
            </a:r>
          </a:p>
          <a:p>
            <a:pPr algn="ctr"/>
            <a:r>
              <a:rPr lang="es-ES" sz="9600" dirty="0" smtClean="0"/>
              <a:t>de la </a:t>
            </a:r>
          </a:p>
          <a:p>
            <a:pPr algn="ctr"/>
            <a:r>
              <a:rPr lang="es-ES" sz="9600" dirty="0" smtClean="0"/>
              <a:t>Calidad</a:t>
            </a:r>
            <a:endParaRPr lang="es-ES" sz="9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95250" y="4114800"/>
            <a:ext cx="4210050" cy="2971800"/>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ES">
              <a:ln w="38100">
                <a:solidFill>
                  <a:schemeClr val="tx1"/>
                </a:solidFill>
              </a:ln>
            </a:endParaRPr>
          </a:p>
        </p:txBody>
      </p:sp>
      <p:sp>
        <p:nvSpPr>
          <p:cNvPr id="28675" name="Rectangle 2"/>
          <p:cNvSpPr>
            <a:spLocks noGrp="1" noChangeArrowheads="1"/>
          </p:cNvSpPr>
          <p:nvPr>
            <p:ph type="title"/>
          </p:nvPr>
        </p:nvSpPr>
        <p:spPr>
          <a:xfrm>
            <a:off x="304800" y="274638"/>
            <a:ext cx="8534400" cy="1143000"/>
          </a:xfrm>
        </p:spPr>
        <p:txBody>
          <a:bodyPr>
            <a:normAutofit fontScale="90000"/>
          </a:bodyPr>
          <a:lstStyle/>
          <a:p>
            <a:r>
              <a:rPr lang="es-ES" sz="3600" b="1" dirty="0" smtClean="0">
                <a:solidFill>
                  <a:srgbClr val="018107"/>
                </a:solidFill>
              </a:rPr>
              <a:t>Acceso al Comercio Global: El enfoque de las 3Cs de ONUDI</a:t>
            </a:r>
            <a:endParaRPr lang="es-ES_tradnl" sz="3600" b="1" dirty="0" smtClean="0">
              <a:solidFill>
                <a:srgbClr val="018107"/>
              </a:solidFill>
            </a:endParaRPr>
          </a:p>
        </p:txBody>
      </p:sp>
      <p:pic>
        <p:nvPicPr>
          <p:cNvPr id="28676"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9050" y="1504950"/>
            <a:ext cx="9144000" cy="32766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8677" name="Rectangle 6"/>
          <p:cNvSpPr>
            <a:spLocks noChangeArrowheads="1"/>
          </p:cNvSpPr>
          <p:nvPr/>
        </p:nvSpPr>
        <p:spPr bwMode="auto">
          <a:xfrm>
            <a:off x="304800" y="2454275"/>
            <a:ext cx="19812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s-ES" sz="1400"/>
              <a:t>COMPETITIVIDAD</a:t>
            </a:r>
            <a:endParaRPr lang="es-ES_tradnl" sz="1400"/>
          </a:p>
          <a:p>
            <a:pPr algn="ctr" eaLnBrk="1" hangingPunct="1"/>
            <a:r>
              <a:rPr lang="es-ES" sz="1400" b="0"/>
              <a:t>de cadena productiva</a:t>
            </a:r>
          </a:p>
        </p:txBody>
      </p:sp>
      <p:sp>
        <p:nvSpPr>
          <p:cNvPr id="28678" name="Rectangle 7"/>
          <p:cNvSpPr>
            <a:spLocks noChangeArrowheads="1"/>
          </p:cNvSpPr>
          <p:nvPr/>
        </p:nvSpPr>
        <p:spPr bwMode="auto">
          <a:xfrm>
            <a:off x="3429000" y="2317750"/>
            <a:ext cx="1752600"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s-ES" sz="1400"/>
              <a:t>CONFORMIDAD</a:t>
            </a:r>
            <a:r>
              <a:rPr lang="es-ES" sz="1400" b="0"/>
              <a:t> con requerimientos del mercado</a:t>
            </a:r>
          </a:p>
        </p:txBody>
      </p:sp>
      <p:sp>
        <p:nvSpPr>
          <p:cNvPr id="28679" name="Text Box 9"/>
          <p:cNvSpPr txBox="1">
            <a:spLocks noChangeArrowheads="1"/>
          </p:cNvSpPr>
          <p:nvPr/>
        </p:nvSpPr>
        <p:spPr bwMode="auto">
          <a:xfrm>
            <a:off x="6400800" y="2447925"/>
            <a:ext cx="182880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eaLnBrk="1" hangingPunct="1"/>
            <a:r>
              <a:rPr lang="en-US" sz="1400">
                <a:solidFill>
                  <a:schemeClr val="tx1"/>
                </a:solidFill>
              </a:rPr>
              <a:t>CONECTIVIDAD</a:t>
            </a:r>
            <a:endParaRPr lang="es-ES_tradnl" sz="1400">
              <a:solidFill>
                <a:schemeClr val="tx1"/>
              </a:solidFill>
            </a:endParaRPr>
          </a:p>
          <a:p>
            <a:pPr algn="ctr" eaLnBrk="1" hangingPunct="1"/>
            <a:r>
              <a:rPr lang="en-US" sz="1400" b="0">
                <a:solidFill>
                  <a:schemeClr val="tx1"/>
                </a:solidFill>
              </a:rPr>
              <a:t>al mercado</a:t>
            </a:r>
            <a:endParaRPr lang="es-ES_tradnl" sz="1400" b="0">
              <a:solidFill>
                <a:schemeClr val="tx1"/>
              </a:solidFill>
            </a:endParaRPr>
          </a:p>
        </p:txBody>
      </p:sp>
      <p:sp>
        <p:nvSpPr>
          <p:cNvPr id="28680" name="Text Box 98"/>
          <p:cNvSpPr txBox="1">
            <a:spLocks noChangeArrowheads="1"/>
          </p:cNvSpPr>
          <p:nvPr/>
        </p:nvSpPr>
        <p:spPr bwMode="auto">
          <a:xfrm>
            <a:off x="457200" y="5334000"/>
            <a:ext cx="1219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eaLnBrk="1" hangingPunct="1">
              <a:spcBef>
                <a:spcPct val="50000"/>
              </a:spcBef>
            </a:pPr>
            <a:endParaRPr lang="es-ES_tradnl" b="0">
              <a:solidFill>
                <a:schemeClr val="tx1"/>
              </a:solidFill>
            </a:endParaRPr>
          </a:p>
        </p:txBody>
      </p:sp>
      <p:sp>
        <p:nvSpPr>
          <p:cNvPr id="28681" name="Text Box 99"/>
          <p:cNvSpPr txBox="1">
            <a:spLocks noChangeArrowheads="1"/>
          </p:cNvSpPr>
          <p:nvPr/>
        </p:nvSpPr>
        <p:spPr bwMode="auto">
          <a:xfrm>
            <a:off x="228600" y="4800600"/>
            <a:ext cx="1371600"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eaLnBrk="1" hangingPunct="1">
              <a:spcBef>
                <a:spcPct val="50000"/>
              </a:spcBef>
            </a:pPr>
            <a:r>
              <a:rPr lang="es-ES_tradnl" sz="1600" b="0">
                <a:solidFill>
                  <a:schemeClr val="tx1"/>
                </a:solidFill>
              </a:rPr>
              <a:t>Desarrollar capacidades productivas</a:t>
            </a:r>
          </a:p>
        </p:txBody>
      </p:sp>
      <p:sp>
        <p:nvSpPr>
          <p:cNvPr id="28682" name="Text Box 100"/>
          <p:cNvSpPr txBox="1">
            <a:spLocks noChangeArrowheads="1"/>
          </p:cNvSpPr>
          <p:nvPr/>
        </p:nvSpPr>
        <p:spPr bwMode="auto">
          <a:xfrm>
            <a:off x="1524000" y="4800600"/>
            <a:ext cx="144780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eaLnBrk="1" hangingPunct="1">
              <a:spcBef>
                <a:spcPct val="50000"/>
              </a:spcBef>
            </a:pPr>
            <a:r>
              <a:rPr lang="es-ES_tradnl" sz="1600" b="0">
                <a:solidFill>
                  <a:schemeClr val="tx1"/>
                </a:solidFill>
              </a:rPr>
              <a:t>Fortalecer capacidad para cumplir normas</a:t>
            </a:r>
          </a:p>
        </p:txBody>
      </p:sp>
      <p:sp>
        <p:nvSpPr>
          <p:cNvPr id="28683" name="Text Box 101"/>
          <p:cNvSpPr txBox="1">
            <a:spLocks noChangeArrowheads="1"/>
          </p:cNvSpPr>
          <p:nvPr/>
        </p:nvSpPr>
        <p:spPr bwMode="auto">
          <a:xfrm>
            <a:off x="2743200" y="4821238"/>
            <a:ext cx="1371600" cy="155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eaLnBrk="1" hangingPunct="1">
              <a:spcBef>
                <a:spcPct val="50000"/>
              </a:spcBef>
            </a:pPr>
            <a:r>
              <a:rPr lang="es-ES_tradnl" sz="1600" b="0">
                <a:solidFill>
                  <a:schemeClr val="tx1"/>
                </a:solidFill>
              </a:rPr>
              <a:t>Mejorar capacidades para evaluación de conformidad</a:t>
            </a:r>
          </a:p>
        </p:txBody>
      </p:sp>
      <p:sp>
        <p:nvSpPr>
          <p:cNvPr id="28684" name="Text Box 104"/>
          <p:cNvSpPr txBox="1">
            <a:spLocks noChangeArrowheads="1"/>
          </p:cNvSpPr>
          <p:nvPr/>
        </p:nvSpPr>
        <p:spPr bwMode="auto">
          <a:xfrm>
            <a:off x="4325938" y="4808538"/>
            <a:ext cx="152400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eaLnBrk="1" hangingPunct="1">
              <a:spcBef>
                <a:spcPct val="50000"/>
              </a:spcBef>
            </a:pPr>
            <a:r>
              <a:rPr lang="es-ES_tradnl" sz="1600" b="0">
                <a:solidFill>
                  <a:schemeClr val="tx1"/>
                </a:solidFill>
              </a:rPr>
              <a:t>Fortalecer actividades de promoción de exportaciones</a:t>
            </a:r>
          </a:p>
        </p:txBody>
      </p:sp>
      <p:sp>
        <p:nvSpPr>
          <p:cNvPr id="28685" name="Text Box 105"/>
          <p:cNvSpPr txBox="1">
            <a:spLocks noChangeArrowheads="1"/>
          </p:cNvSpPr>
          <p:nvPr/>
        </p:nvSpPr>
        <p:spPr bwMode="auto">
          <a:xfrm>
            <a:off x="5791200" y="4781550"/>
            <a:ext cx="1524000" cy="131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eaLnBrk="1" hangingPunct="1">
              <a:spcBef>
                <a:spcPct val="50000"/>
              </a:spcBef>
            </a:pPr>
            <a:r>
              <a:rPr lang="es-ES_tradnl" sz="1600" b="0">
                <a:solidFill>
                  <a:schemeClr val="tx1"/>
                </a:solidFill>
              </a:rPr>
              <a:t>Promover asociaciones de negocios y acuerdos comerciales</a:t>
            </a:r>
          </a:p>
        </p:txBody>
      </p:sp>
      <p:sp>
        <p:nvSpPr>
          <p:cNvPr id="28686" name="Text Box 106"/>
          <p:cNvSpPr txBox="1">
            <a:spLocks noChangeArrowheads="1"/>
          </p:cNvSpPr>
          <p:nvPr/>
        </p:nvSpPr>
        <p:spPr bwMode="auto">
          <a:xfrm>
            <a:off x="7239000" y="4800600"/>
            <a:ext cx="160020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rgbClr val="000000"/>
                </a:solidFill>
                <a:latin typeface="Arial" pitchFamily="34" charset="0"/>
              </a:defRPr>
            </a:lvl1pPr>
            <a:lvl2pPr marL="742950" indent="-285750">
              <a:defRPr sz="4000" b="1">
                <a:solidFill>
                  <a:srgbClr val="000000"/>
                </a:solidFill>
                <a:latin typeface="Arial" pitchFamily="34" charset="0"/>
              </a:defRPr>
            </a:lvl2pPr>
            <a:lvl3pPr marL="1143000" indent="-228600">
              <a:defRPr sz="4000" b="1">
                <a:solidFill>
                  <a:srgbClr val="000000"/>
                </a:solidFill>
                <a:latin typeface="Arial" pitchFamily="34" charset="0"/>
              </a:defRPr>
            </a:lvl3pPr>
            <a:lvl4pPr marL="1600200" indent="-228600">
              <a:defRPr sz="4000" b="1">
                <a:solidFill>
                  <a:srgbClr val="000000"/>
                </a:solidFill>
                <a:latin typeface="Arial" pitchFamily="34" charset="0"/>
              </a:defRPr>
            </a:lvl4pPr>
            <a:lvl5pPr marL="2057400" indent="-228600">
              <a:defRPr sz="4000" b="1">
                <a:solidFill>
                  <a:srgbClr val="000000"/>
                </a:solidFill>
                <a:latin typeface="Arial" pitchFamily="34" charset="0"/>
              </a:defRPr>
            </a:lvl5pPr>
            <a:lvl6pPr marL="2514600" indent="-228600" eaLnBrk="0" fontAlgn="base" hangingPunct="0">
              <a:spcBef>
                <a:spcPct val="0"/>
              </a:spcBef>
              <a:spcAft>
                <a:spcPct val="0"/>
              </a:spcAft>
              <a:defRPr sz="4000" b="1">
                <a:solidFill>
                  <a:srgbClr val="000000"/>
                </a:solidFill>
                <a:latin typeface="Arial" pitchFamily="34" charset="0"/>
              </a:defRPr>
            </a:lvl6pPr>
            <a:lvl7pPr marL="2971800" indent="-228600" eaLnBrk="0" fontAlgn="base" hangingPunct="0">
              <a:spcBef>
                <a:spcPct val="0"/>
              </a:spcBef>
              <a:spcAft>
                <a:spcPct val="0"/>
              </a:spcAft>
              <a:defRPr sz="4000" b="1">
                <a:solidFill>
                  <a:srgbClr val="000000"/>
                </a:solidFill>
                <a:latin typeface="Arial" pitchFamily="34" charset="0"/>
              </a:defRPr>
            </a:lvl7pPr>
            <a:lvl8pPr marL="3429000" indent="-228600" eaLnBrk="0" fontAlgn="base" hangingPunct="0">
              <a:spcBef>
                <a:spcPct val="0"/>
              </a:spcBef>
              <a:spcAft>
                <a:spcPct val="0"/>
              </a:spcAft>
              <a:defRPr sz="4000" b="1">
                <a:solidFill>
                  <a:srgbClr val="000000"/>
                </a:solidFill>
                <a:latin typeface="Arial" pitchFamily="34" charset="0"/>
              </a:defRPr>
            </a:lvl8pPr>
            <a:lvl9pPr marL="3886200" indent="-228600" eaLnBrk="0" fontAlgn="base" hangingPunct="0">
              <a:spcBef>
                <a:spcPct val="0"/>
              </a:spcBef>
              <a:spcAft>
                <a:spcPct val="0"/>
              </a:spcAft>
              <a:defRPr sz="4000" b="1">
                <a:solidFill>
                  <a:srgbClr val="000000"/>
                </a:solidFill>
                <a:latin typeface="Arial" pitchFamily="34" charset="0"/>
              </a:defRPr>
            </a:lvl9pPr>
          </a:lstStyle>
          <a:p>
            <a:pPr algn="ctr" eaLnBrk="1" hangingPunct="1">
              <a:spcBef>
                <a:spcPct val="50000"/>
              </a:spcBef>
            </a:pPr>
            <a:r>
              <a:rPr lang="es-ES_tradnl" sz="1600" b="0">
                <a:solidFill>
                  <a:schemeClr val="tx1"/>
                </a:solidFill>
              </a:rPr>
              <a:t>Racionalizar procedimientos y mecanismos aduanales </a:t>
            </a:r>
          </a:p>
        </p:txBody>
      </p:sp>
    </p:spTree>
    <p:extLst>
      <p:ext uri="{BB962C8B-B14F-4D97-AF65-F5344CB8AC3E}">
        <p14:creationId xmlns="" xmlns:p14="http://schemas.microsoft.com/office/powerpoint/2010/main" val="2281297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1371600" y="152400"/>
            <a:ext cx="7543800" cy="838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lnSpc>
                <a:spcPct val="90000"/>
              </a:lnSpc>
              <a:spcBef>
                <a:spcPct val="20000"/>
              </a:spcBef>
              <a:buFont typeface="Arial" pitchFamily="34" charset="0"/>
              <a:buNone/>
            </a:pPr>
            <a:r>
              <a:rPr lang="es-ES" sz="3200">
                <a:solidFill>
                  <a:srgbClr val="018107"/>
                </a:solidFill>
                <a:latin typeface="Calibri" pitchFamily="34" charset="0"/>
              </a:rPr>
              <a:t> Principales retos actuales para la creación de capacidad comercial.</a:t>
            </a:r>
            <a:endParaRPr lang="es-ES_tradnl" sz="3200">
              <a:solidFill>
                <a:srgbClr val="018107"/>
              </a:solidFill>
              <a:latin typeface="Calibri" pitchFamily="34" charset="0"/>
            </a:endParaRPr>
          </a:p>
        </p:txBody>
      </p:sp>
      <p:graphicFrame>
        <p:nvGraphicFramePr>
          <p:cNvPr id="2" name="Diagrama 1"/>
          <p:cNvGraphicFramePr/>
          <p:nvPr/>
        </p:nvGraphicFramePr>
        <p:xfrm>
          <a:off x="1301750" y="765297"/>
          <a:ext cx="5867400" cy="3600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nvGraphicFramePr>
        <p:xfrm>
          <a:off x="1063625" y="3962400"/>
          <a:ext cx="6096000" cy="289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246928108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ja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17123</TotalTime>
  <Words>4824</Words>
  <Application>Microsoft Office PowerPoint</Application>
  <PresentationFormat>Presentación en pantalla (4:3)</PresentationFormat>
  <Paragraphs>540</Paragraphs>
  <Slides>78</Slides>
  <Notes>8</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78</vt:i4>
      </vt:variant>
    </vt:vector>
  </HeadingPairs>
  <TitlesOfParts>
    <vt:vector size="83" baseType="lpstr">
      <vt:lpstr>Custom Design</vt:lpstr>
      <vt:lpstr>cujae theme</vt:lpstr>
      <vt:lpstr>Office Theme</vt:lpstr>
      <vt:lpstr>Aspecto</vt:lpstr>
      <vt:lpstr>Microsoft ClipArt Gallery</vt:lpstr>
      <vt:lpstr>Diapositiva 1</vt:lpstr>
      <vt:lpstr>Diapositiva 2</vt:lpstr>
      <vt:lpstr> Sumario. </vt:lpstr>
      <vt:lpstr>Objetivo.</vt:lpstr>
      <vt:lpstr>Bibliografía.</vt:lpstr>
      <vt:lpstr>Interrelación entre N, C y M</vt:lpstr>
      <vt:lpstr>Diapositiva 7</vt:lpstr>
      <vt:lpstr>Acceso al Comercio Global: El enfoque de las 3Cs de ONUDI</vt:lpstr>
      <vt:lpstr>Diapositiva 9</vt:lpstr>
      <vt:lpstr>Diapositiva 10</vt:lpstr>
      <vt:lpstr>Diapositiva 11</vt:lpstr>
      <vt:lpstr>Diapositiva 12</vt:lpstr>
      <vt:lpstr>Diapositiva 13</vt:lpstr>
      <vt:lpstr>Diapositiva 14</vt:lpstr>
      <vt:lpstr>Normalización.</vt:lpstr>
      <vt:lpstr>Diapositiva 16</vt:lpstr>
      <vt:lpstr>Diapositiva 17</vt:lpstr>
      <vt:lpstr>Diapositiva 18</vt:lpstr>
      <vt:lpstr>CICLO DE TRABAJO DE LA NORMALIZACIÓN.</vt:lpstr>
      <vt:lpstr>Diapositiva 20</vt:lpstr>
      <vt:lpstr>Aseguramiento normalizativo</vt:lpstr>
      <vt:lpstr>Diapositiva 22</vt:lpstr>
      <vt:lpstr>Tipos de normas.</vt:lpstr>
      <vt:lpstr>Objetos de N en la empresa</vt:lpstr>
      <vt:lpstr>Oficina Nacional de Normalización</vt:lpstr>
      <vt:lpstr>Oficina Nacional de Normalización</vt:lpstr>
      <vt:lpstr>Marca de acreditación</vt:lpstr>
      <vt:lpstr>Diapositiva 28</vt:lpstr>
      <vt:lpstr>Diapositiva 29</vt:lpstr>
      <vt:lpstr>¿Qué es Metrología? </vt:lpstr>
      <vt:lpstr>¿Qué es Metrología? </vt:lpstr>
      <vt:lpstr>Objeto de la Metrología</vt:lpstr>
      <vt:lpstr>Historia de la Metrología</vt:lpstr>
      <vt:lpstr>Historia de la Metrología (continuación)</vt:lpstr>
      <vt:lpstr>Historia de la Metrología (continuación)</vt:lpstr>
      <vt:lpstr>Historia de la Metrología (continuación)</vt:lpstr>
      <vt:lpstr>Historia de la Metrología (continuación)</vt:lpstr>
      <vt:lpstr>El Sistema Internacional de Unidades (SI) </vt:lpstr>
      <vt:lpstr>El Sistema Internacional de Unidades (SI)  (continuación)</vt:lpstr>
      <vt:lpstr>El Sistema Internacional de Unidades (SI) (continuación)</vt:lpstr>
      <vt:lpstr>Unidades base SI</vt:lpstr>
      <vt:lpstr>El Sistema Internacional de Unidades (SI)  (continuación)</vt:lpstr>
      <vt:lpstr>El Sistema Internacional de Unidades (SI) en Cuba (continuación)</vt:lpstr>
      <vt:lpstr>Acciones previstas para la  implantación del SI en Cuba. (continuación)</vt:lpstr>
      <vt:lpstr>Trazabilidad de las mediciones. </vt:lpstr>
      <vt:lpstr>Trazabilidad de las mediciones. (continuación)</vt:lpstr>
      <vt:lpstr>Trazabilidad de las mediciones. (continuación)</vt:lpstr>
      <vt:lpstr>Trazabilidad de las mediciones. (continuación)</vt:lpstr>
      <vt:lpstr>Trazabilidad de las mediciones. (continuación)</vt:lpstr>
      <vt:lpstr>Elementos de diferenciación </vt:lpstr>
      <vt:lpstr>¿Qué es un patrón de medida?</vt:lpstr>
      <vt:lpstr>¿Qué es un patrón de medida? (continuación)</vt:lpstr>
      <vt:lpstr>¿Qué es un patrón de medida? (continuación)</vt:lpstr>
      <vt:lpstr>División de la Metrología</vt:lpstr>
      <vt:lpstr>Importancia de la Metrología en el Aseguramiento de la Calidad</vt:lpstr>
      <vt:lpstr>Importancia de la Metrología en el Aseguramiento de la Calidad (continuación)</vt:lpstr>
      <vt:lpstr>Importancia de la Metrología en el Aseguramiento de la Calidad (continuación)</vt:lpstr>
      <vt:lpstr>Importancia de la Metrología en el Aseguramiento de la Calidad (continuación)</vt:lpstr>
      <vt:lpstr>Importancia de la Metrología en el Aseguramiento de la Calidad (continuación)</vt:lpstr>
      <vt:lpstr>Importancia de la Metrología en el Aseguramiento de la Calidad (continuación)</vt:lpstr>
      <vt:lpstr>Aseguramiento metrológico a la economía nacional.</vt:lpstr>
      <vt:lpstr>Aseguramiento metrológico a la economía nacional. (continuación)</vt:lpstr>
      <vt:lpstr>Aseguramiento metrológico a la economía nacional. (continuación)</vt:lpstr>
      <vt:lpstr>Aseguramiento metrológico a la economía nacional. (continuación)</vt:lpstr>
      <vt:lpstr>Aseguramiento metrológico a la economía nacional. (continuación)</vt:lpstr>
      <vt:lpstr>Aseguramiento metrológico a la economía nacional. (continuación)</vt:lpstr>
      <vt:lpstr>Aseguramiento metrológico en la economía internacional.  </vt:lpstr>
      <vt:lpstr>Diapositiva 68</vt:lpstr>
      <vt:lpstr>Servicio Nacional de Metrología (SENAMET). (continuación)</vt:lpstr>
      <vt:lpstr>Servicio Nacional de Metrología (SENAMET). (continuación)</vt:lpstr>
      <vt:lpstr>Base documental para el  aseguramiento metrológico en Cuba.</vt:lpstr>
      <vt:lpstr>Base documental para el  aseguramiento metrológico en Cuba. (continuación)</vt:lpstr>
      <vt:lpstr>Base documental para el  aseguramiento metrológico en Cuba. (continuación)</vt:lpstr>
      <vt:lpstr>NC-ISO 9001:2015  Sistemas de gestión de la calidad. Requisitos</vt:lpstr>
      <vt:lpstr>NC-ISO 9001:2015  Sistemas de gestión de la calidad. Requisitos (continuación)</vt:lpstr>
      <vt:lpstr>NC-ISO 9001:2015  Sistemas de gestión de la calidad. Requisitos (continuación)</vt:lpstr>
      <vt:lpstr>NC-ISO 9001:2015  Sistemas de gestión de la calidad. Requisitos (continuación)</vt:lpstr>
      <vt:lpstr>Diapositiva 78</vt:lpstr>
    </vt:vector>
  </TitlesOfParts>
  <Company>electrica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ACREDITACION</dc:title>
  <dc:creator>R.R.Toca</dc:creator>
  <cp:lastModifiedBy>Finanzas</cp:lastModifiedBy>
  <cp:revision>3100</cp:revision>
  <cp:lastPrinted>2012-12-12T23:38:36Z</cp:lastPrinted>
  <dcterms:created xsi:type="dcterms:W3CDTF">2003-11-20T13:45:27Z</dcterms:created>
  <dcterms:modified xsi:type="dcterms:W3CDTF">2025-04-26T14:07:50Z</dcterms:modified>
</cp:coreProperties>
</file>