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386" r:id="rId3"/>
    <p:sldId id="335" r:id="rId4"/>
    <p:sldId id="337" r:id="rId5"/>
    <p:sldId id="338" r:id="rId6"/>
    <p:sldId id="401" r:id="rId7"/>
    <p:sldId id="345" r:id="rId8"/>
    <p:sldId id="373" r:id="rId9"/>
    <p:sldId id="341" r:id="rId10"/>
    <p:sldId id="347" r:id="rId11"/>
    <p:sldId id="391" r:id="rId12"/>
    <p:sldId id="392" r:id="rId13"/>
    <p:sldId id="374" r:id="rId14"/>
    <p:sldId id="376" r:id="rId15"/>
    <p:sldId id="377" r:id="rId16"/>
  </p:sldIdLst>
  <p:sldSz cx="12192000" cy="6858000"/>
  <p:notesSz cx="6858000" cy="9144000"/>
  <p:defaultTextStyle>
    <a:defPPr>
      <a:defRPr lang="es-C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U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3C2253-CB2B-40BE-98B7-36D6E3C34D8E}" type="datetimeFigureOut">
              <a:rPr lang="es-CU" smtClean="0"/>
              <a:t>5/9/2025</a:t>
            </a:fld>
            <a:endParaRPr lang="es-CU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U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U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E8B73-9F1A-431F-9BD2-658436486F06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4175746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Marcador de imagen de diapositiva">
            <a:extLst>
              <a:ext uri="{FF2B5EF4-FFF2-40B4-BE49-F238E27FC236}">
                <a16:creationId xmlns:a16="http://schemas.microsoft.com/office/drawing/2014/main" id="{40F24BBA-6E77-4E29-B4FB-8C0CC13098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2 Marcador de notas">
            <a:extLst>
              <a:ext uri="{FF2B5EF4-FFF2-40B4-BE49-F238E27FC236}">
                <a16:creationId xmlns:a16="http://schemas.microsoft.com/office/drawing/2014/main" id="{091629FF-EFA9-44D2-8A64-C233EEFFF9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CU"/>
          </a:p>
        </p:txBody>
      </p:sp>
      <p:sp>
        <p:nvSpPr>
          <p:cNvPr id="62468" name="3 Marcador de número de diapositiva">
            <a:extLst>
              <a:ext uri="{FF2B5EF4-FFF2-40B4-BE49-F238E27FC236}">
                <a16:creationId xmlns:a16="http://schemas.microsoft.com/office/drawing/2014/main" id="{008D59D4-E3FE-424B-A94F-C090FF52AA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8AA6D3-D0C5-4E8A-8E3A-06BEC9AEA025}" type="slidenum">
              <a:rPr kumimoji="0" lang="es-CO" altLang="es-CU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ts val="1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s-CO" altLang="es-CU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Marcador de imagen de diapositiva">
            <a:extLst>
              <a:ext uri="{FF2B5EF4-FFF2-40B4-BE49-F238E27FC236}">
                <a16:creationId xmlns:a16="http://schemas.microsoft.com/office/drawing/2014/main" id="{334F11BE-1337-47EE-97B5-2B96BBEB24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2 Marcador de notas">
            <a:extLst>
              <a:ext uri="{FF2B5EF4-FFF2-40B4-BE49-F238E27FC236}">
                <a16:creationId xmlns:a16="http://schemas.microsoft.com/office/drawing/2014/main" id="{CF7A480F-FF56-47C6-A7F7-2CF64B5EBD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CU"/>
          </a:p>
        </p:txBody>
      </p:sp>
      <p:sp>
        <p:nvSpPr>
          <p:cNvPr id="68612" name="3 Marcador de número de diapositiva">
            <a:extLst>
              <a:ext uri="{FF2B5EF4-FFF2-40B4-BE49-F238E27FC236}">
                <a16:creationId xmlns:a16="http://schemas.microsoft.com/office/drawing/2014/main" id="{BCD9BF07-C43B-4B8F-ADC5-D32139ED1E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51D5BA-821B-4747-8EC2-F4D72D1E56F0}" type="slidenum">
              <a:rPr kumimoji="0" lang="es-CO" altLang="es-CU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ts val="1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s-CO" altLang="es-CU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4A1A56-FB57-4C26-ADAC-6E0747A93D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50A8A4B-A35E-4600-9C1C-EA1FF1ECD0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451FF7-C030-4AAD-A297-B538880F0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98BB-45D7-4498-B498-B513A0765EB9}" type="datetimeFigureOut">
              <a:rPr lang="es-CU" smtClean="0"/>
              <a:t>5/9/2025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FACADC-89F6-49C6-8EE2-606EE6173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69137D-62F8-4B63-A358-29A08CB39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79E3-BAE6-421C-9083-A93805E83C2D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51983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1E11F9-4158-4BCA-8415-5CF137040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377DCB6-C2F5-4ADE-8583-68322708E1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B8D464-B384-4C44-9C8D-B5A36FB78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98BB-45D7-4498-B498-B513A0765EB9}" type="datetimeFigureOut">
              <a:rPr lang="es-CU" smtClean="0"/>
              <a:t>5/9/2025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D3DAE8-3EAE-4220-8BA1-F0BE7F8FB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019E3F-905E-4059-BCB9-779581B1A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79E3-BAE6-421C-9083-A93805E83C2D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597193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59382DB-500F-46D5-9ED4-E002D074F5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B22A3D8-3F5F-413F-BFD2-763748DFD8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620B2F-7097-4EFE-881C-B485E4E14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98BB-45D7-4498-B498-B513A0765EB9}" type="datetimeFigureOut">
              <a:rPr lang="es-CU" smtClean="0"/>
              <a:t>5/9/2025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9B1085-777C-4315-A060-025AC3E87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786611-C834-4EFD-8B32-8FA8C5554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79E3-BAE6-421C-9083-A93805E83C2D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077613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DAF035F3-692B-459D-BB0D-D7C111B85ED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71CF0724-D321-40B6-8F89-A0969E56E8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>
                <a:extLst>
                  <a:ext uri="{FF2B5EF4-FFF2-40B4-BE49-F238E27FC236}">
                    <a16:creationId xmlns:a16="http://schemas.microsoft.com/office/drawing/2014/main" id="{9C20759B-A527-4A84-89DC-0A2E3982202B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ts val="1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ts val="1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ts val="1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ts val="1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ts val="100"/>
                  </a:spcBef>
                  <a:defRPr/>
                </a:pPr>
                <a:endParaRPr lang="es-CO" altLang="es-CU" sz="1800"/>
              </a:p>
            </p:txBody>
          </p:sp>
          <p:grpSp>
            <p:nvGrpSpPr>
              <p:cNvPr id="16" name="Group 5">
                <a:extLst>
                  <a:ext uri="{FF2B5EF4-FFF2-40B4-BE49-F238E27FC236}">
                    <a16:creationId xmlns:a16="http://schemas.microsoft.com/office/drawing/2014/main" id="{743981D6-26DE-4E1D-B8BD-F8EB2CA31F13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>
                  <a:extLst>
                    <a:ext uri="{FF2B5EF4-FFF2-40B4-BE49-F238E27FC236}">
                      <a16:creationId xmlns:a16="http://schemas.microsoft.com/office/drawing/2014/main" id="{18233A27-F3F0-4514-AE58-1B6772D3CD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9" name="Line 7">
                  <a:extLst>
                    <a:ext uri="{FF2B5EF4-FFF2-40B4-BE49-F238E27FC236}">
                      <a16:creationId xmlns:a16="http://schemas.microsoft.com/office/drawing/2014/main" id="{6ED1E091-3B7B-4EFD-96EE-60A665CBFF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20" name="Line 8">
                  <a:extLst>
                    <a:ext uri="{FF2B5EF4-FFF2-40B4-BE49-F238E27FC236}">
                      <a16:creationId xmlns:a16="http://schemas.microsoft.com/office/drawing/2014/main" id="{24CACB80-A8DC-4352-B85C-757028FC83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21" name="Line 9">
                  <a:extLst>
                    <a:ext uri="{FF2B5EF4-FFF2-40B4-BE49-F238E27FC236}">
                      <a16:creationId xmlns:a16="http://schemas.microsoft.com/office/drawing/2014/main" id="{94FC2EB4-4957-4E27-803A-4E1BB01A7E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22" name="Line 10">
                  <a:extLst>
                    <a:ext uri="{FF2B5EF4-FFF2-40B4-BE49-F238E27FC236}">
                      <a16:creationId xmlns:a16="http://schemas.microsoft.com/office/drawing/2014/main" id="{32465409-9409-4DE2-AD45-1F62FFDBEE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23" name="Line 11">
                  <a:extLst>
                    <a:ext uri="{FF2B5EF4-FFF2-40B4-BE49-F238E27FC236}">
                      <a16:creationId xmlns:a16="http://schemas.microsoft.com/office/drawing/2014/main" id="{B1BD372B-4684-4B1A-AF6A-1D22115745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24" name="Line 12">
                  <a:extLst>
                    <a:ext uri="{FF2B5EF4-FFF2-40B4-BE49-F238E27FC236}">
                      <a16:creationId xmlns:a16="http://schemas.microsoft.com/office/drawing/2014/main" id="{E25FB52F-E8A3-4E6A-8B20-A975142190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25" name="Line 13">
                  <a:extLst>
                    <a:ext uri="{FF2B5EF4-FFF2-40B4-BE49-F238E27FC236}">
                      <a16:creationId xmlns:a16="http://schemas.microsoft.com/office/drawing/2014/main" id="{03E06A99-636D-47DB-B80C-F8952390E0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26" name="Line 14">
                  <a:extLst>
                    <a:ext uri="{FF2B5EF4-FFF2-40B4-BE49-F238E27FC236}">
                      <a16:creationId xmlns:a16="http://schemas.microsoft.com/office/drawing/2014/main" id="{00BDE1AF-F906-49D3-BFC2-209DA527F8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27" name="Line 15">
                  <a:extLst>
                    <a:ext uri="{FF2B5EF4-FFF2-40B4-BE49-F238E27FC236}">
                      <a16:creationId xmlns:a16="http://schemas.microsoft.com/office/drawing/2014/main" id="{CD8A15C2-BC2D-4451-8470-C4241E00CC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28" name="Line 16">
                  <a:extLst>
                    <a:ext uri="{FF2B5EF4-FFF2-40B4-BE49-F238E27FC236}">
                      <a16:creationId xmlns:a16="http://schemas.microsoft.com/office/drawing/2014/main" id="{5DF5F5FB-D685-4836-AA42-5532B078D44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29" name="Line 17">
                  <a:extLst>
                    <a:ext uri="{FF2B5EF4-FFF2-40B4-BE49-F238E27FC236}">
                      <a16:creationId xmlns:a16="http://schemas.microsoft.com/office/drawing/2014/main" id="{5FDBA7D1-AD95-4A22-9031-9CDDAD09AC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30" name="Line 18">
                  <a:extLst>
                    <a:ext uri="{FF2B5EF4-FFF2-40B4-BE49-F238E27FC236}">
                      <a16:creationId xmlns:a16="http://schemas.microsoft.com/office/drawing/2014/main" id="{26ED9CAD-D9A8-4675-989A-9511CCF1BE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31" name="Line 19">
                  <a:extLst>
                    <a:ext uri="{FF2B5EF4-FFF2-40B4-BE49-F238E27FC236}">
                      <a16:creationId xmlns:a16="http://schemas.microsoft.com/office/drawing/2014/main" id="{16C7320A-EC7B-4F8E-854A-669D52CB74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32" name="Line 20">
                  <a:extLst>
                    <a:ext uri="{FF2B5EF4-FFF2-40B4-BE49-F238E27FC236}">
                      <a16:creationId xmlns:a16="http://schemas.microsoft.com/office/drawing/2014/main" id="{DE8BB109-B1C5-4FBB-99F9-F88B234444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33" name="Line 21">
                  <a:extLst>
                    <a:ext uri="{FF2B5EF4-FFF2-40B4-BE49-F238E27FC236}">
                      <a16:creationId xmlns:a16="http://schemas.microsoft.com/office/drawing/2014/main" id="{976F9741-AFC5-4244-A42D-335A770BEC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34" name="Line 22">
                  <a:extLst>
                    <a:ext uri="{FF2B5EF4-FFF2-40B4-BE49-F238E27FC236}">
                      <a16:creationId xmlns:a16="http://schemas.microsoft.com/office/drawing/2014/main" id="{F7D5FDC7-71AD-4E8E-8276-3DDA3C0CB4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35" name="Line 23">
                  <a:extLst>
                    <a:ext uri="{FF2B5EF4-FFF2-40B4-BE49-F238E27FC236}">
                      <a16:creationId xmlns:a16="http://schemas.microsoft.com/office/drawing/2014/main" id="{1FEC3EBB-FC32-49ED-90BC-593464A74A7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36" name="Line 24">
                  <a:extLst>
                    <a:ext uri="{FF2B5EF4-FFF2-40B4-BE49-F238E27FC236}">
                      <a16:creationId xmlns:a16="http://schemas.microsoft.com/office/drawing/2014/main" id="{4F7429A1-4B83-4A91-94C7-8820A29FB5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37" name="Line 25">
                  <a:extLst>
                    <a:ext uri="{FF2B5EF4-FFF2-40B4-BE49-F238E27FC236}">
                      <a16:creationId xmlns:a16="http://schemas.microsoft.com/office/drawing/2014/main" id="{8EBA5124-EE59-4C2B-876F-19790888B2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38" name="Line 26">
                  <a:extLst>
                    <a:ext uri="{FF2B5EF4-FFF2-40B4-BE49-F238E27FC236}">
                      <a16:creationId xmlns:a16="http://schemas.microsoft.com/office/drawing/2014/main" id="{98ED7944-730F-4319-BD06-965F3E9238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39" name="Line 27">
                  <a:extLst>
                    <a:ext uri="{FF2B5EF4-FFF2-40B4-BE49-F238E27FC236}">
                      <a16:creationId xmlns:a16="http://schemas.microsoft.com/office/drawing/2014/main" id="{682663C4-805E-4FCA-BD97-437F4DE61E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40" name="Line 28">
                  <a:extLst>
                    <a:ext uri="{FF2B5EF4-FFF2-40B4-BE49-F238E27FC236}">
                      <a16:creationId xmlns:a16="http://schemas.microsoft.com/office/drawing/2014/main" id="{EE5F12C6-46BF-44C4-A51E-672FFCF2A7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41" name="Line 29">
                  <a:extLst>
                    <a:ext uri="{FF2B5EF4-FFF2-40B4-BE49-F238E27FC236}">
                      <a16:creationId xmlns:a16="http://schemas.microsoft.com/office/drawing/2014/main" id="{9CCF747A-5250-4D5A-AB49-04529FB666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42" name="Line 30">
                  <a:extLst>
                    <a:ext uri="{FF2B5EF4-FFF2-40B4-BE49-F238E27FC236}">
                      <a16:creationId xmlns:a16="http://schemas.microsoft.com/office/drawing/2014/main" id="{AA84B230-5A4C-4619-9A8D-D2631BCB79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43" name="Line 31">
                  <a:extLst>
                    <a:ext uri="{FF2B5EF4-FFF2-40B4-BE49-F238E27FC236}">
                      <a16:creationId xmlns:a16="http://schemas.microsoft.com/office/drawing/2014/main" id="{9736F70F-DB45-4EEF-AA86-189121347B3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44" name="Line 32">
                  <a:extLst>
                    <a:ext uri="{FF2B5EF4-FFF2-40B4-BE49-F238E27FC236}">
                      <a16:creationId xmlns:a16="http://schemas.microsoft.com/office/drawing/2014/main" id="{AF31F34D-F04C-4C06-88F8-EB4CD97D481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45" name="Line 33">
                  <a:extLst>
                    <a:ext uri="{FF2B5EF4-FFF2-40B4-BE49-F238E27FC236}">
                      <a16:creationId xmlns:a16="http://schemas.microsoft.com/office/drawing/2014/main" id="{CEE67227-6F06-429E-BFD2-BCD11A7EED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46" name="Line 34">
                  <a:extLst>
                    <a:ext uri="{FF2B5EF4-FFF2-40B4-BE49-F238E27FC236}">
                      <a16:creationId xmlns:a16="http://schemas.microsoft.com/office/drawing/2014/main" id="{99EAB68B-97D7-414E-97BF-13F9B0C15B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47" name="Line 35">
                  <a:extLst>
                    <a:ext uri="{FF2B5EF4-FFF2-40B4-BE49-F238E27FC236}">
                      <a16:creationId xmlns:a16="http://schemas.microsoft.com/office/drawing/2014/main" id="{06E2E264-44B0-4A30-8E8E-C8ED95D3D31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48" name="Line 36">
                  <a:extLst>
                    <a:ext uri="{FF2B5EF4-FFF2-40B4-BE49-F238E27FC236}">
                      <a16:creationId xmlns:a16="http://schemas.microsoft.com/office/drawing/2014/main" id="{16CA7C2A-7532-4B4C-B0E1-0162CAA9F9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49" name="Line 37">
                  <a:extLst>
                    <a:ext uri="{FF2B5EF4-FFF2-40B4-BE49-F238E27FC236}">
                      <a16:creationId xmlns:a16="http://schemas.microsoft.com/office/drawing/2014/main" id="{B0AADED2-E59F-4762-8B1D-1386270701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50" name="Line 38">
                  <a:extLst>
                    <a:ext uri="{FF2B5EF4-FFF2-40B4-BE49-F238E27FC236}">
                      <a16:creationId xmlns:a16="http://schemas.microsoft.com/office/drawing/2014/main" id="{6A19A1D7-36CA-4903-813B-1DB8EC8042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51" name="Line 39">
                  <a:extLst>
                    <a:ext uri="{FF2B5EF4-FFF2-40B4-BE49-F238E27FC236}">
                      <a16:creationId xmlns:a16="http://schemas.microsoft.com/office/drawing/2014/main" id="{5CB02C11-E4B0-49AE-BF22-640C7BA835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52" name="Line 40">
                  <a:extLst>
                    <a:ext uri="{FF2B5EF4-FFF2-40B4-BE49-F238E27FC236}">
                      <a16:creationId xmlns:a16="http://schemas.microsoft.com/office/drawing/2014/main" id="{04B48179-571A-48E5-ADF7-6DAB75A15D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53" name="Line 41">
                  <a:extLst>
                    <a:ext uri="{FF2B5EF4-FFF2-40B4-BE49-F238E27FC236}">
                      <a16:creationId xmlns:a16="http://schemas.microsoft.com/office/drawing/2014/main" id="{DBDB5F0A-87FB-4456-B08C-248FF54DDE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54" name="Line 42">
                  <a:extLst>
                    <a:ext uri="{FF2B5EF4-FFF2-40B4-BE49-F238E27FC236}">
                      <a16:creationId xmlns:a16="http://schemas.microsoft.com/office/drawing/2014/main" id="{CBE857C3-5AB8-4C82-84D0-AFECED7AB5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55" name="Line 43">
                  <a:extLst>
                    <a:ext uri="{FF2B5EF4-FFF2-40B4-BE49-F238E27FC236}">
                      <a16:creationId xmlns:a16="http://schemas.microsoft.com/office/drawing/2014/main" id="{F71BFE0C-4C96-4417-B8ED-860062865F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56" name="Line 44">
                  <a:extLst>
                    <a:ext uri="{FF2B5EF4-FFF2-40B4-BE49-F238E27FC236}">
                      <a16:creationId xmlns:a16="http://schemas.microsoft.com/office/drawing/2014/main" id="{4A88B695-82C3-43FB-B64D-02D57C9D38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57" name="Line 45">
                  <a:extLst>
                    <a:ext uri="{FF2B5EF4-FFF2-40B4-BE49-F238E27FC236}">
                      <a16:creationId xmlns:a16="http://schemas.microsoft.com/office/drawing/2014/main" id="{0288DD16-5400-48BF-B94F-1C4DB1328D5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58" name="Line 46">
                  <a:extLst>
                    <a:ext uri="{FF2B5EF4-FFF2-40B4-BE49-F238E27FC236}">
                      <a16:creationId xmlns:a16="http://schemas.microsoft.com/office/drawing/2014/main" id="{B5436151-0D63-4D6F-B86E-74D946EAA1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59" name="Line 47">
                  <a:extLst>
                    <a:ext uri="{FF2B5EF4-FFF2-40B4-BE49-F238E27FC236}">
                      <a16:creationId xmlns:a16="http://schemas.microsoft.com/office/drawing/2014/main" id="{35F64634-7D6A-4EEE-A623-295DA38CC8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60" name="Line 48">
                  <a:extLst>
                    <a:ext uri="{FF2B5EF4-FFF2-40B4-BE49-F238E27FC236}">
                      <a16:creationId xmlns:a16="http://schemas.microsoft.com/office/drawing/2014/main" id="{AA83A859-FF63-41F4-BDFE-73FA937A54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61" name="Line 49">
                  <a:extLst>
                    <a:ext uri="{FF2B5EF4-FFF2-40B4-BE49-F238E27FC236}">
                      <a16:creationId xmlns:a16="http://schemas.microsoft.com/office/drawing/2014/main" id="{80FD7DF1-971E-4687-8410-7B081CC10F0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62" name="Line 50">
                  <a:extLst>
                    <a:ext uri="{FF2B5EF4-FFF2-40B4-BE49-F238E27FC236}">
                      <a16:creationId xmlns:a16="http://schemas.microsoft.com/office/drawing/2014/main" id="{C7466FB2-F811-4305-BE34-99A9B7AE0A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63" name="Line 51">
                  <a:extLst>
                    <a:ext uri="{FF2B5EF4-FFF2-40B4-BE49-F238E27FC236}">
                      <a16:creationId xmlns:a16="http://schemas.microsoft.com/office/drawing/2014/main" id="{B1EB53E2-B848-4A58-9FB3-2473A621E0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64" name="Line 52">
                  <a:extLst>
                    <a:ext uri="{FF2B5EF4-FFF2-40B4-BE49-F238E27FC236}">
                      <a16:creationId xmlns:a16="http://schemas.microsoft.com/office/drawing/2014/main" id="{AB02AED0-AAE0-42E3-991E-C8682E5846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65" name="Line 53">
                  <a:extLst>
                    <a:ext uri="{FF2B5EF4-FFF2-40B4-BE49-F238E27FC236}">
                      <a16:creationId xmlns:a16="http://schemas.microsoft.com/office/drawing/2014/main" id="{150EFC81-E00B-453B-9022-0772D425C0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66" name="Line 54">
                  <a:extLst>
                    <a:ext uri="{FF2B5EF4-FFF2-40B4-BE49-F238E27FC236}">
                      <a16:creationId xmlns:a16="http://schemas.microsoft.com/office/drawing/2014/main" id="{C00F608D-A037-48EB-8ACB-70C6249B82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67" name="Line 55">
                  <a:extLst>
                    <a:ext uri="{FF2B5EF4-FFF2-40B4-BE49-F238E27FC236}">
                      <a16:creationId xmlns:a16="http://schemas.microsoft.com/office/drawing/2014/main" id="{9DF55DBC-33D8-4D7C-87FB-BD325D30C6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68" name="Line 56">
                  <a:extLst>
                    <a:ext uri="{FF2B5EF4-FFF2-40B4-BE49-F238E27FC236}">
                      <a16:creationId xmlns:a16="http://schemas.microsoft.com/office/drawing/2014/main" id="{188069AF-4394-4C9C-9089-1E367AD7EE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</p:grpSp>
          <p:sp>
            <p:nvSpPr>
              <p:cNvPr id="17" name="Line 57">
                <a:extLst>
                  <a:ext uri="{FF2B5EF4-FFF2-40B4-BE49-F238E27FC236}">
                    <a16:creationId xmlns:a16="http://schemas.microsoft.com/office/drawing/2014/main" id="{439A1768-2B67-4C6A-9E1F-B2A8EE86DBFB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CU" sz="1800"/>
              </a:p>
            </p:txBody>
          </p:sp>
        </p:grpSp>
        <p:grpSp>
          <p:nvGrpSpPr>
            <p:cNvPr id="6" name="Group 58">
              <a:extLst>
                <a:ext uri="{FF2B5EF4-FFF2-40B4-BE49-F238E27FC236}">
                  <a16:creationId xmlns:a16="http://schemas.microsoft.com/office/drawing/2014/main" id="{BCCFEBAB-961B-4B11-A833-DF7099D1E95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>
                <a:extLst>
                  <a:ext uri="{FF2B5EF4-FFF2-40B4-BE49-F238E27FC236}">
                    <a16:creationId xmlns:a16="http://schemas.microsoft.com/office/drawing/2014/main" id="{47EB4433-4B4B-4879-9064-CA0829560D1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CU" sz="1800"/>
              </a:p>
            </p:txBody>
          </p:sp>
          <p:sp>
            <p:nvSpPr>
              <p:cNvPr id="12" name="Line 60">
                <a:extLst>
                  <a:ext uri="{FF2B5EF4-FFF2-40B4-BE49-F238E27FC236}">
                    <a16:creationId xmlns:a16="http://schemas.microsoft.com/office/drawing/2014/main" id="{B126818C-B8FE-45C5-930C-8DDD3A5166EE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CU" sz="1800"/>
              </a:p>
            </p:txBody>
          </p:sp>
          <p:sp>
            <p:nvSpPr>
              <p:cNvPr id="13" name="Line 61">
                <a:extLst>
                  <a:ext uri="{FF2B5EF4-FFF2-40B4-BE49-F238E27FC236}">
                    <a16:creationId xmlns:a16="http://schemas.microsoft.com/office/drawing/2014/main" id="{5A474922-9163-42E3-AC99-C038CB91CC1C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CU" sz="1800"/>
              </a:p>
            </p:txBody>
          </p:sp>
          <p:sp>
            <p:nvSpPr>
              <p:cNvPr id="14" name="Arc 62">
                <a:extLst>
                  <a:ext uri="{FF2B5EF4-FFF2-40B4-BE49-F238E27FC236}">
                    <a16:creationId xmlns:a16="http://schemas.microsoft.com/office/drawing/2014/main" id="{07FB74CC-5879-4C95-95C3-1284019EA71A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CU" sz="1800"/>
              </a:p>
            </p:txBody>
          </p:sp>
        </p:grpSp>
        <p:grpSp>
          <p:nvGrpSpPr>
            <p:cNvPr id="7" name="Group 63">
              <a:extLst>
                <a:ext uri="{FF2B5EF4-FFF2-40B4-BE49-F238E27FC236}">
                  <a16:creationId xmlns:a16="http://schemas.microsoft.com/office/drawing/2014/main" id="{2E955537-D352-4A01-BF5F-1351B763967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>
                <a:extLst>
                  <a:ext uri="{FF2B5EF4-FFF2-40B4-BE49-F238E27FC236}">
                    <a16:creationId xmlns:a16="http://schemas.microsoft.com/office/drawing/2014/main" id="{34D60808-8BFE-4501-8704-7AD00682B770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CU" sz="1800"/>
              </a:p>
            </p:txBody>
          </p:sp>
          <p:sp>
            <p:nvSpPr>
              <p:cNvPr id="9" name="Line 65">
                <a:extLst>
                  <a:ext uri="{FF2B5EF4-FFF2-40B4-BE49-F238E27FC236}">
                    <a16:creationId xmlns:a16="http://schemas.microsoft.com/office/drawing/2014/main" id="{30017416-1E8A-4929-BF71-DBC12CEAF790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CU" sz="1800"/>
              </a:p>
            </p:txBody>
          </p:sp>
          <p:sp>
            <p:nvSpPr>
              <p:cNvPr id="10" name="Arc 66">
                <a:extLst>
                  <a:ext uri="{FF2B5EF4-FFF2-40B4-BE49-F238E27FC236}">
                    <a16:creationId xmlns:a16="http://schemas.microsoft.com/office/drawing/2014/main" id="{57EAAF1D-B7BF-4BA1-A105-79AF4B6E7FA9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CU" sz="1800"/>
              </a:p>
            </p:txBody>
          </p:sp>
        </p:grpSp>
      </p:grpSp>
      <p:sp>
        <p:nvSpPr>
          <p:cNvPr id="37955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1320800" y="17526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7956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1320800" y="3309938"/>
            <a:ext cx="8534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69" name="Rectangle 69">
            <a:extLst>
              <a:ext uri="{FF2B5EF4-FFF2-40B4-BE49-F238E27FC236}">
                <a16:creationId xmlns:a16="http://schemas.microsoft.com/office/drawing/2014/main" id="{F4790C1D-FBF3-4D93-B1E8-15FA570BBD1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0" name="Rectangle 70">
            <a:extLst>
              <a:ext uri="{FF2B5EF4-FFF2-40B4-BE49-F238E27FC236}">
                <a16:creationId xmlns:a16="http://schemas.microsoft.com/office/drawing/2014/main" id="{DEF67268-8BB6-4A18-8FB3-515D54BC2E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1" name="Rectangle 71">
            <a:extLst>
              <a:ext uri="{FF2B5EF4-FFF2-40B4-BE49-F238E27FC236}">
                <a16:creationId xmlns:a16="http://schemas.microsoft.com/office/drawing/2014/main" id="{D36CF308-D225-4FB6-B144-89761699CB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65E7A-6945-467A-8A9C-18C86893FE1F}" type="slidenum">
              <a:rPr lang="es-ES" altLang="es-CU"/>
              <a:pPr>
                <a:defRPr/>
              </a:pPr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64794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Rectangle 65">
            <a:extLst>
              <a:ext uri="{FF2B5EF4-FFF2-40B4-BE49-F238E27FC236}">
                <a16:creationId xmlns:a16="http://schemas.microsoft.com/office/drawing/2014/main" id="{C0B0EA56-D1E5-4654-82D4-BE704E5038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E991C4D0-0135-4642-928E-8ED3F2D2FC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7">
            <a:extLst>
              <a:ext uri="{FF2B5EF4-FFF2-40B4-BE49-F238E27FC236}">
                <a16:creationId xmlns:a16="http://schemas.microsoft.com/office/drawing/2014/main" id="{8F908AFF-0D95-45F7-9A1D-77E21E1625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F4C08-784C-4C68-A86B-6D09DF6B76C6}" type="slidenum">
              <a:rPr lang="es-ES" altLang="es-CU"/>
              <a:pPr>
                <a:defRPr/>
              </a:pPr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4224540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65">
            <a:extLst>
              <a:ext uri="{FF2B5EF4-FFF2-40B4-BE49-F238E27FC236}">
                <a16:creationId xmlns:a16="http://schemas.microsoft.com/office/drawing/2014/main" id="{08A7153C-5A08-438B-8CFB-A4BC35AF6B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3E988E96-804D-417D-87C7-0E66E1C879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7">
            <a:extLst>
              <a:ext uri="{FF2B5EF4-FFF2-40B4-BE49-F238E27FC236}">
                <a16:creationId xmlns:a16="http://schemas.microsoft.com/office/drawing/2014/main" id="{82BD13E9-754C-49D4-BC1B-525127C7AC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33890-26A5-4AFF-817C-5F964D6EDDAC}" type="slidenum">
              <a:rPr lang="es-ES" altLang="es-CU"/>
              <a:pPr>
                <a:defRPr/>
              </a:pPr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2402242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117600" y="19050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400800" y="19050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Rectangle 65">
            <a:extLst>
              <a:ext uri="{FF2B5EF4-FFF2-40B4-BE49-F238E27FC236}">
                <a16:creationId xmlns:a16="http://schemas.microsoft.com/office/drawing/2014/main" id="{471A5DDD-091C-498C-9F2F-E1885F730F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6">
            <a:extLst>
              <a:ext uri="{FF2B5EF4-FFF2-40B4-BE49-F238E27FC236}">
                <a16:creationId xmlns:a16="http://schemas.microsoft.com/office/drawing/2014/main" id="{7A3FCA20-E148-4EFE-A94A-EF136ABFFD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7">
            <a:extLst>
              <a:ext uri="{FF2B5EF4-FFF2-40B4-BE49-F238E27FC236}">
                <a16:creationId xmlns:a16="http://schemas.microsoft.com/office/drawing/2014/main" id="{5D54B206-677D-4EDC-A71B-A46942B026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400D8-7B86-48EF-924F-90096ED0A7D5}" type="slidenum">
              <a:rPr lang="es-ES" altLang="es-CU"/>
              <a:pPr>
                <a:defRPr/>
              </a:pPr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31514450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Rectangle 65">
            <a:extLst>
              <a:ext uri="{FF2B5EF4-FFF2-40B4-BE49-F238E27FC236}">
                <a16:creationId xmlns:a16="http://schemas.microsoft.com/office/drawing/2014/main" id="{20930F28-46D1-49D4-B823-2176038203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66">
            <a:extLst>
              <a:ext uri="{FF2B5EF4-FFF2-40B4-BE49-F238E27FC236}">
                <a16:creationId xmlns:a16="http://schemas.microsoft.com/office/drawing/2014/main" id="{D9073051-8202-4F45-8B67-877C1AA908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7">
            <a:extLst>
              <a:ext uri="{FF2B5EF4-FFF2-40B4-BE49-F238E27FC236}">
                <a16:creationId xmlns:a16="http://schemas.microsoft.com/office/drawing/2014/main" id="{A1E7C066-F5F2-4BE9-A83A-EE7C3ADB04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84820-031B-4497-8848-6A337B274E20}" type="slidenum">
              <a:rPr lang="es-ES" altLang="es-CU"/>
              <a:pPr>
                <a:defRPr/>
              </a:pPr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746976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Rectangle 65">
            <a:extLst>
              <a:ext uri="{FF2B5EF4-FFF2-40B4-BE49-F238E27FC236}">
                <a16:creationId xmlns:a16="http://schemas.microsoft.com/office/drawing/2014/main" id="{1F0BA8C0-088B-405E-90FA-1C9AAA505C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6">
            <a:extLst>
              <a:ext uri="{FF2B5EF4-FFF2-40B4-BE49-F238E27FC236}">
                <a16:creationId xmlns:a16="http://schemas.microsoft.com/office/drawing/2014/main" id="{4BDD4AC1-24F7-412E-BE08-C5E4916E5F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7">
            <a:extLst>
              <a:ext uri="{FF2B5EF4-FFF2-40B4-BE49-F238E27FC236}">
                <a16:creationId xmlns:a16="http://schemas.microsoft.com/office/drawing/2014/main" id="{762D801E-F4DF-4203-8E36-10350BFE22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113CF-DC2F-45C0-80D1-CBC2609F70D7}" type="slidenum">
              <a:rPr lang="es-ES" altLang="es-CU"/>
              <a:pPr>
                <a:defRPr/>
              </a:pPr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28443228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>
            <a:extLst>
              <a:ext uri="{FF2B5EF4-FFF2-40B4-BE49-F238E27FC236}">
                <a16:creationId xmlns:a16="http://schemas.microsoft.com/office/drawing/2014/main" id="{F6DE9D18-E8E0-4964-B3AD-D82DF22917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66">
            <a:extLst>
              <a:ext uri="{FF2B5EF4-FFF2-40B4-BE49-F238E27FC236}">
                <a16:creationId xmlns:a16="http://schemas.microsoft.com/office/drawing/2014/main" id="{95506A91-64B7-44EF-BE8A-AE6CCCB858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7">
            <a:extLst>
              <a:ext uri="{FF2B5EF4-FFF2-40B4-BE49-F238E27FC236}">
                <a16:creationId xmlns:a16="http://schemas.microsoft.com/office/drawing/2014/main" id="{4F874D70-ED55-45C7-B0AB-3EC2C191E7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5FC76-510C-4DA2-B2CE-B589FB80BC35}" type="slidenum">
              <a:rPr lang="es-ES" altLang="es-CU"/>
              <a:pPr>
                <a:defRPr/>
              </a:pPr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22972250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65">
            <a:extLst>
              <a:ext uri="{FF2B5EF4-FFF2-40B4-BE49-F238E27FC236}">
                <a16:creationId xmlns:a16="http://schemas.microsoft.com/office/drawing/2014/main" id="{9ABC4A97-2FE1-4AFA-AD52-B420BD4E01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6">
            <a:extLst>
              <a:ext uri="{FF2B5EF4-FFF2-40B4-BE49-F238E27FC236}">
                <a16:creationId xmlns:a16="http://schemas.microsoft.com/office/drawing/2014/main" id="{3E7B8ED5-8247-4452-97F5-643CB4D5D3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7">
            <a:extLst>
              <a:ext uri="{FF2B5EF4-FFF2-40B4-BE49-F238E27FC236}">
                <a16:creationId xmlns:a16="http://schemas.microsoft.com/office/drawing/2014/main" id="{F7C9F65B-EE7F-4E6A-929B-036716581D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49DA9-C945-4A43-ABA9-C308C0EA5AA4}" type="slidenum">
              <a:rPr lang="es-ES" altLang="es-CU"/>
              <a:pPr>
                <a:defRPr/>
              </a:pPr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2408274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A15199-71EF-42A7-AB01-E283FFE32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5DB5963-7AC1-4AB7-BE54-827F90E0C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7BFF81-26A9-464D-A0E8-1C46B8EA0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98BB-45D7-4498-B498-B513A0765EB9}" type="datetimeFigureOut">
              <a:rPr lang="es-CU" smtClean="0"/>
              <a:t>5/9/2025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F1F5F3-4424-412D-9F79-8DD82CFE5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AFDF50-D2F0-4994-A3EB-ED089995E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79E3-BAE6-421C-9083-A93805E83C2D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5750341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65">
            <a:extLst>
              <a:ext uri="{FF2B5EF4-FFF2-40B4-BE49-F238E27FC236}">
                <a16:creationId xmlns:a16="http://schemas.microsoft.com/office/drawing/2014/main" id="{324B15A6-0AF9-4A98-8924-8848A1E769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6">
            <a:extLst>
              <a:ext uri="{FF2B5EF4-FFF2-40B4-BE49-F238E27FC236}">
                <a16:creationId xmlns:a16="http://schemas.microsoft.com/office/drawing/2014/main" id="{E9E7A3FA-551C-44E4-A584-2CC0E7905B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7">
            <a:extLst>
              <a:ext uri="{FF2B5EF4-FFF2-40B4-BE49-F238E27FC236}">
                <a16:creationId xmlns:a16="http://schemas.microsoft.com/office/drawing/2014/main" id="{8BAEF4E6-EEA7-4976-A230-DE313136A0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C50C3-DC56-42FD-89DB-0C38B3FAA8CA}" type="slidenum">
              <a:rPr lang="es-ES" altLang="es-CU"/>
              <a:pPr>
                <a:defRPr/>
              </a:pPr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7629537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Rectangle 65">
            <a:extLst>
              <a:ext uri="{FF2B5EF4-FFF2-40B4-BE49-F238E27FC236}">
                <a16:creationId xmlns:a16="http://schemas.microsoft.com/office/drawing/2014/main" id="{F252FABD-7A1C-46A2-BF30-D23E76420F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C25D38CF-2C93-403C-BAE6-7675448DB5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7">
            <a:extLst>
              <a:ext uri="{FF2B5EF4-FFF2-40B4-BE49-F238E27FC236}">
                <a16:creationId xmlns:a16="http://schemas.microsoft.com/office/drawing/2014/main" id="{6F86648B-5C8B-4B6D-8A80-4676C5D125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4115A-CDE4-41A3-AEA7-59F16D06B7F8}" type="slidenum">
              <a:rPr lang="es-ES" altLang="es-CU"/>
              <a:pPr>
                <a:defRPr/>
              </a:pPr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11890390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13800" y="304800"/>
            <a:ext cx="2667000" cy="5715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812800" y="304800"/>
            <a:ext cx="7797800" cy="57150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Rectangle 65">
            <a:extLst>
              <a:ext uri="{FF2B5EF4-FFF2-40B4-BE49-F238E27FC236}">
                <a16:creationId xmlns:a16="http://schemas.microsoft.com/office/drawing/2014/main" id="{CC4DBAE4-916B-4F64-A951-88C219F141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B829A504-AA3A-42A7-BAAB-A7E4600753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7">
            <a:extLst>
              <a:ext uri="{FF2B5EF4-FFF2-40B4-BE49-F238E27FC236}">
                <a16:creationId xmlns:a16="http://schemas.microsoft.com/office/drawing/2014/main" id="{3C01444D-C47E-400A-BBA7-E12E494BCB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D64E3-5BDB-4910-990F-CAF03F17CA4E}" type="slidenum">
              <a:rPr lang="es-ES" altLang="es-CU"/>
              <a:pPr>
                <a:defRPr/>
              </a:pPr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31814607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12800" y="304800"/>
            <a:ext cx="103632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1117600" y="1905000"/>
            <a:ext cx="10363200" cy="4114800"/>
          </a:xfrm>
        </p:spPr>
        <p:txBody>
          <a:bodyPr/>
          <a:lstStyle/>
          <a:p>
            <a:pPr lvl="0"/>
            <a:endParaRPr lang="es-CO" noProof="0"/>
          </a:p>
        </p:txBody>
      </p:sp>
      <p:sp>
        <p:nvSpPr>
          <p:cNvPr id="4" name="Rectangle 65">
            <a:extLst>
              <a:ext uri="{FF2B5EF4-FFF2-40B4-BE49-F238E27FC236}">
                <a16:creationId xmlns:a16="http://schemas.microsoft.com/office/drawing/2014/main" id="{5123AE30-4646-4B3B-95E9-17B2B67E1E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8F0DAAEC-CC23-4EE6-A87C-8DF4EA70F3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7">
            <a:extLst>
              <a:ext uri="{FF2B5EF4-FFF2-40B4-BE49-F238E27FC236}">
                <a16:creationId xmlns:a16="http://schemas.microsoft.com/office/drawing/2014/main" id="{074F0FB6-C595-4206-81EB-47D8418C50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631D9-B4EF-4FC3-84FD-84E2559366B0}" type="slidenum">
              <a:rPr lang="es-ES" altLang="es-CU"/>
              <a:pPr>
                <a:defRPr/>
              </a:pPr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1805072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C3FCDA-374E-4862-8198-53B29BB77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A75F9A-2B0F-4597-AAF7-672B58D4FE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781219-3111-4B98-93EE-0AC2FBB39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98BB-45D7-4498-B498-B513A0765EB9}" type="datetimeFigureOut">
              <a:rPr lang="es-CU" smtClean="0"/>
              <a:t>5/9/2025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DB93F6-2292-4805-8D00-C51210AD5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AF0BCC-285B-4D2E-BC2A-9CA93FF94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79E3-BAE6-421C-9083-A93805E83C2D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406062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A05335-4BA2-4533-979D-009169F80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3E684BB-5D00-474D-A902-4C4C38F1F5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8B78AD9-9795-4153-9350-9E6C23039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165745-1DAE-4AC8-BE0F-0836017B0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98BB-45D7-4498-B498-B513A0765EB9}" type="datetimeFigureOut">
              <a:rPr lang="es-CU" smtClean="0"/>
              <a:t>5/9/2025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F0C4CFF-39BD-4C6A-B154-2859A2CBA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161D2F0-8B5C-44DD-A3F8-CA8DF9303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79E3-BAE6-421C-9083-A93805E83C2D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502329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582EB6-5A94-4265-9F51-2F6FBA540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714CE50-DD5F-4D0A-956D-D962E4CB45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16AFCB8-CE0B-4B8F-854C-F0D19AEA96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F1573F0-500E-44C2-B21C-647B669F98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9E3BDEC-F566-4F90-93CE-D002346DC0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AA63549-B987-4AA5-A658-965B6096D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98BB-45D7-4498-B498-B513A0765EB9}" type="datetimeFigureOut">
              <a:rPr lang="es-CU" smtClean="0"/>
              <a:t>5/9/2025</a:t>
            </a:fld>
            <a:endParaRPr lang="es-CU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302A865-2F53-4239-AE8E-A98A51316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6A3A787-F21E-4E48-B685-C0518DE8A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79E3-BAE6-421C-9083-A93805E83C2D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930184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A048A-F1A5-4750-8A33-9A39A995F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08527C2-D7A8-4730-98AB-26A9940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98BB-45D7-4498-B498-B513A0765EB9}" type="datetimeFigureOut">
              <a:rPr lang="es-CU" smtClean="0"/>
              <a:t>5/9/2025</a:t>
            </a:fld>
            <a:endParaRPr lang="es-CU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390AA67-54EE-450D-AD79-83B4F7149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5989CD8-D6B5-457D-A267-0759748AE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79E3-BAE6-421C-9083-A93805E83C2D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00907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8B05B4D-4787-428A-90D2-33EDB5501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98BB-45D7-4498-B498-B513A0765EB9}" type="datetimeFigureOut">
              <a:rPr lang="es-CU" smtClean="0"/>
              <a:t>5/9/2025</a:t>
            </a:fld>
            <a:endParaRPr lang="es-CU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69B351D-82E5-4398-B868-A950C6E8D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07D891C-27F8-4A75-9C19-20D625536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79E3-BAE6-421C-9083-A93805E83C2D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524865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BC2931-E791-49CB-8E9A-1FB94BE7B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6D5156-7679-4FDB-9B2C-D1B0F2C4F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BA52C00-DE84-4008-8838-BB2F801045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AA8ABF7-8C24-4FB5-A3D0-A77C5B51E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98BB-45D7-4498-B498-B513A0765EB9}" type="datetimeFigureOut">
              <a:rPr lang="es-CU" smtClean="0"/>
              <a:t>5/9/2025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D3F92FF-4B52-45B8-A9FE-C73D06CB5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0654857-8560-480F-B196-728B1D58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79E3-BAE6-421C-9083-A93805E83C2D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868616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781510-AF2C-4397-BBE8-962F03059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6BDB627-1B0B-44A0-B2A5-7B2A6F61F9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U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3404043-2B36-46AE-B4F1-FDA946C92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7E40139-506F-4E5E-A1CC-F649BA53D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98BB-45D7-4498-B498-B513A0765EB9}" type="datetimeFigureOut">
              <a:rPr lang="es-CU" smtClean="0"/>
              <a:t>5/9/2025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FE9F667-F8A8-4B23-809B-535C6A5F7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D14E1CC-418F-40B0-8197-3ED3B693F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79E3-BAE6-421C-9083-A93805E83C2D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302892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B754018-26FC-4EB7-8C06-72E326BCA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43F856E-25E0-4A62-871B-C52070B64B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B9EA04-6AF2-4AC8-8466-8B7F9507BE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C98BB-45D7-4498-B498-B513A0765EB9}" type="datetimeFigureOut">
              <a:rPr lang="es-CU" smtClean="0"/>
              <a:t>5/9/2025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4C1054-CA30-4AC8-9764-F7412100A8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892746-2691-4C71-9717-4CFEC966CA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279E3-BAE6-421C-9083-A93805E83C2D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757781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AD70A9B0-9AB6-4AC5-871D-34CFBAF4C49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F6204AAB-4EB3-4C8F-8724-DFBC22851B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363FC8BE-4512-4D90-854B-BC880CD71A5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8B053FAE-32F4-4307-946C-3CEB7AFEA5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3E71B225-DDBC-47F1-A666-F4612D46B0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6A8FA187-4465-4512-985B-DE9B083FD6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12C82F17-1813-44AD-8A62-777972A2AC8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A9CB53A0-B094-4922-BADA-F2DDDC6B79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040836BE-9063-449B-8FFA-A8FC2BE619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0612B97B-B965-4458-9D6B-0E59A96355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13717772-8709-40BB-959B-E973C41B68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33C8D1AF-4831-4AC6-AA1E-B8AE2EE544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3BE77C34-7652-4446-B8CC-249A85967F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9A22EEEA-C45F-4792-BE1B-20DE6B07DA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09A1D71F-0822-4429-8AC5-BAA0B6EBDA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261D2F0E-3519-4F9D-9CA3-F9CA90BFC2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A85622B9-6C0F-4F1A-BD1D-6B6EB0F3597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F20FA2D5-EF2C-42CF-AA0B-A2B53C7F16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FE5952CF-358D-4555-A0CA-411643BF10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08F3FFE6-AC40-410A-A3FB-372514D43C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DD3BA33F-7395-4582-9965-321D88E4C3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D77B78C6-47CF-4AFD-A1A4-EB5038FD68D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F6332DC1-40D0-4E95-8828-D4FDD85534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086A39A1-07C8-4215-853C-A4CD3B46A2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11A29952-E1FC-41FD-ACC2-616A132E29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3A8C2FE9-04E8-4D7E-9E93-F015CC650AE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EA982752-9CA6-4E13-84ED-53308021DD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F580C8C4-B5B3-4B8E-8CB4-A650576878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14CFCBB4-62C6-41A7-AA38-642AC81F26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93A32896-3509-4F1E-8FA8-A38ADF9109A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9247EE4A-CB0C-4DAE-91DE-02DAA754AB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04886DC5-EA99-4DA5-AF4E-08BC1E5266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96772BB7-4CD9-4088-988A-672D25838E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FEE51654-AD87-4C90-8F86-ECC31EFD5D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44505A2F-76BC-400D-A7FD-8EB45FAAF83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12AD6D5F-003A-4452-A92B-2C43F3396C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7E86F325-ED16-424A-B0A1-9DF9C23A54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1B57C86B-498A-42DF-A02A-E68A6BF1B7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EF11122E-ABBA-4AC6-826D-DFE44C0801C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307D32EA-9DBD-4909-B04A-5205F2916B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479F8CEA-12FD-412E-BA9B-30A23D3B9B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B89563AE-FEA8-4CC3-AB8F-7E9E602DFA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81D8EECE-F698-4689-B386-92E64D1774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4588293B-A8CE-45E4-8794-57B5070327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DD737FDF-FC83-417D-A00D-50B4C7896B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73E11449-3A5D-4F1B-8C25-6A2FECA584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2BA21FD5-A84F-43CA-8FE2-4F2530149A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4AD2AC55-AF83-4375-A620-EE31F24710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6E3C8BBD-79EC-4467-9F82-4C41E7C8B7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22962B78-304D-45F2-986A-BBE76F16CE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5C891B16-1E7D-4005-B56A-C5EAAECAD8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855691B4-0BA2-4FB9-8005-EE1B8130E7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9C76395C-2D62-4E75-A81D-FA637CA3911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C9D118FC-B178-4B44-8891-86A6C138D8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C04AD68C-F32F-47A5-9F1D-2EDEEA9E4AE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1800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5418CDFB-F5A4-4E23-8A00-CD796E96400C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ts val="1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ts val="1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ts val="1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ts val="1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ts val="100"/>
                </a:spcBef>
                <a:defRPr/>
              </a:pPr>
              <a:endParaRPr lang="es-CO" altLang="es-CU" sz="1800"/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96B5DE5A-B5EC-4F3D-8D57-245A7F667241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 sz="1800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03851520-016E-4A49-A881-33F49A07E23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FC4546A2-05DF-492B-BCDF-E332A823987C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CU" sz="1800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44A2D97B-4ED8-47B1-9040-40732909A13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CU" sz="1800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94C318BC-257C-4445-8D7D-CFE4527F7EBA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CU" sz="1800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66DA0856-01D4-4235-8126-01C30560EF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12800" y="3048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U"/>
              <a:t>Haga clic para modificar el estilo de título del patrón</a:t>
            </a:r>
          </a:p>
        </p:txBody>
      </p:sp>
      <p:sp>
        <p:nvSpPr>
          <p:cNvPr id="102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A4FA9003-D6C9-430C-9165-FB4926BE3C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17600" y="19050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U"/>
              <a:t>Haga clic para modificar el estilo de texto del patrón</a:t>
            </a:r>
          </a:p>
          <a:p>
            <a:pPr lvl="1"/>
            <a:r>
              <a:rPr lang="es-ES" altLang="es-CU"/>
              <a:t>Segundo nivel</a:t>
            </a:r>
          </a:p>
          <a:p>
            <a:pPr lvl="2"/>
            <a:r>
              <a:rPr lang="es-ES" altLang="es-CU"/>
              <a:t>Tercer nivel</a:t>
            </a:r>
          </a:p>
          <a:p>
            <a:pPr lvl="3"/>
            <a:r>
              <a:rPr lang="es-ES" altLang="es-CU"/>
              <a:t>Cuarto nivel</a:t>
            </a:r>
          </a:p>
          <a:p>
            <a:pPr lvl="4"/>
            <a:r>
              <a:rPr lang="es-ES" altLang="es-CU"/>
              <a:t>Quinto nivel</a:t>
            </a:r>
          </a:p>
        </p:txBody>
      </p:sp>
      <p:sp>
        <p:nvSpPr>
          <p:cNvPr id="36929" name="Rectangle 65">
            <a:extLst>
              <a:ext uri="{FF2B5EF4-FFF2-40B4-BE49-F238E27FC236}">
                <a16:creationId xmlns:a16="http://schemas.microsoft.com/office/drawing/2014/main" id="{50742979-509E-4F51-A0D4-54442EAD460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6930" name="Rectangle 66">
            <a:extLst>
              <a:ext uri="{FF2B5EF4-FFF2-40B4-BE49-F238E27FC236}">
                <a16:creationId xmlns:a16="http://schemas.microsoft.com/office/drawing/2014/main" id="{6189BFBA-1758-4962-A491-110FD525BB0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6931" name="Rectangle 67">
            <a:extLst>
              <a:ext uri="{FF2B5EF4-FFF2-40B4-BE49-F238E27FC236}">
                <a16:creationId xmlns:a16="http://schemas.microsoft.com/office/drawing/2014/main" id="{EFA3B3EF-9F7D-4023-AC6A-8E5B94D8171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 b="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82E8FFF9-1769-43A0-8251-0F1DE2C5BAD6}" type="slidenum">
              <a:rPr lang="es-ES" altLang="es-CU"/>
              <a:pPr>
                <a:defRPr/>
              </a:pPr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3445452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>
            <a:extLst>
              <a:ext uri="{FF2B5EF4-FFF2-40B4-BE49-F238E27FC236}">
                <a16:creationId xmlns:a16="http://schemas.microsoft.com/office/drawing/2014/main" id="{E5D7A89E-B18F-44E7-9FA6-CA79D62EA52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79639" y="2222695"/>
            <a:ext cx="8061641" cy="2554094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s-ES" sz="2400" b="1" dirty="0">
                <a:solidFill>
                  <a:srgbClr val="0000FF"/>
                </a:solidFill>
              </a:rPr>
              <a:t>METODOLOGÍA DE LA INVESTIGACIÓN  EDUCATIVA I </a:t>
            </a:r>
            <a:br>
              <a:rPr lang="es-ES" sz="2400" b="1" dirty="0">
                <a:solidFill>
                  <a:srgbClr val="0000FF"/>
                </a:solidFill>
              </a:rPr>
            </a:br>
            <a:br>
              <a:rPr lang="es-ES" sz="2400" b="1" dirty="0">
                <a:solidFill>
                  <a:srgbClr val="0000FF"/>
                </a:solidFill>
              </a:rPr>
            </a:br>
            <a:r>
              <a:rPr lang="es-ES" sz="2400" b="1" dirty="0">
                <a:solidFill>
                  <a:srgbClr val="0000FF"/>
                </a:solidFill>
              </a:rPr>
              <a:t>PROFESORA: MS.c Carmen Lázara Musibay Figueroa</a:t>
            </a:r>
            <a:br>
              <a:rPr lang="es-ES" sz="2400" b="1" dirty="0">
                <a:solidFill>
                  <a:srgbClr val="0000FF"/>
                </a:solidFill>
              </a:rPr>
            </a:br>
            <a:r>
              <a:rPr lang="es-ES" sz="2400" b="1" dirty="0">
                <a:solidFill>
                  <a:srgbClr val="0000FF"/>
                </a:solidFill>
              </a:rPr>
              <a:t>Encuentro 2</a:t>
            </a:r>
            <a:endParaRPr lang="es-ES_tradnl" sz="2400" b="1" dirty="0">
              <a:solidFill>
                <a:srgbClr val="0000FF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61447" name="Picture 7" descr="cubaflag">
            <a:extLst>
              <a:ext uri="{FF2B5EF4-FFF2-40B4-BE49-F238E27FC236}">
                <a16:creationId xmlns:a16="http://schemas.microsoft.com/office/drawing/2014/main" id="{1E6D0C97-61B0-414D-B87A-121BDC6EA76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5562601"/>
            <a:ext cx="137160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Imagen 1">
            <a:extLst>
              <a:ext uri="{FF2B5EF4-FFF2-40B4-BE49-F238E27FC236}">
                <a16:creationId xmlns:a16="http://schemas.microsoft.com/office/drawing/2014/main" id="{C46FD228-2605-4E5F-9EC6-DB27345308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-421"/>
          <a:stretch>
            <a:fillRect/>
          </a:stretch>
        </p:blipFill>
        <p:spPr bwMode="auto">
          <a:xfrm>
            <a:off x="5430128" y="386638"/>
            <a:ext cx="1504071" cy="1657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>
            <a:extLst>
              <a:ext uri="{FF2B5EF4-FFF2-40B4-BE49-F238E27FC236}">
                <a16:creationId xmlns:a16="http://schemas.microsoft.com/office/drawing/2014/main" id="{C810852F-6C62-4467-94CD-B32450103C37}"/>
              </a:ext>
            </a:extLst>
          </p:cNvPr>
          <p:cNvSpPr/>
          <p:nvPr/>
        </p:nvSpPr>
        <p:spPr>
          <a:xfrm>
            <a:off x="1881188" y="1071564"/>
            <a:ext cx="7643812" cy="1570037"/>
          </a:xfrm>
          <a:prstGeom prst="rect">
            <a:avLst/>
          </a:prstGeom>
          <a:solidFill>
            <a:srgbClr val="CCFFCC"/>
          </a:solidFill>
        </p:spPr>
        <p:txBody>
          <a:bodyPr>
            <a:spAutoFit/>
          </a:bodyPr>
          <a:lstStyle/>
          <a:p>
            <a:pPr algn="ctr" eaLnBrk="0" fontAlgn="base" hangingPunct="0">
              <a:spcBef>
                <a:spcPts val="100"/>
              </a:spcBef>
              <a:spcAft>
                <a:spcPct val="0"/>
              </a:spcAft>
              <a:defRPr/>
            </a:pPr>
            <a:r>
              <a:rPr lang="es-ES" sz="2400" b="1" dirty="0">
                <a:solidFill>
                  <a:srgbClr val="0000FF"/>
                </a:solidFill>
                <a:latin typeface="Tahoma"/>
              </a:rPr>
              <a:t>Enfoques metodológicos que  se  discuten con  fuerza  en la comunidad  científica:  Enfoque  Cuantitativo, Enfoque Cualitativo y Enfoque Dialéctico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>
            <a:extLst>
              <a:ext uri="{FF2B5EF4-FFF2-40B4-BE49-F238E27FC236}">
                <a16:creationId xmlns:a16="http://schemas.microsoft.com/office/drawing/2014/main" id="{D5E65930-47CA-4D25-AAC0-478DE938652C}"/>
              </a:ext>
            </a:extLst>
          </p:cNvPr>
          <p:cNvGraphicFramePr>
            <a:graphicFrameLocks noGrp="1"/>
          </p:cNvGraphicFramePr>
          <p:nvPr/>
        </p:nvGraphicFramePr>
        <p:xfrm>
          <a:off x="1738313" y="0"/>
          <a:ext cx="8715376" cy="6715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8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8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8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14529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s-E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C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CARACTER</a:t>
                      </a:r>
                      <a:endParaRPr lang="es-ES" sz="1800" b="1" dirty="0">
                        <a:solidFill>
                          <a:srgbClr val="C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79" marR="68579" marT="0" marB="0"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C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Enfoques </a:t>
                      </a:r>
                      <a:endParaRPr lang="es-ES" sz="1800" b="1" dirty="0">
                        <a:solidFill>
                          <a:srgbClr val="C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79" marR="68579" marT="0" marB="0"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_tradnl" sz="1000" b="0" dirty="0">
                        <a:solidFill>
                          <a:srgbClr val="0000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solidFill>
                            <a:srgbClr val="C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CONCEPCIÓN</a:t>
                      </a:r>
                      <a:endParaRPr lang="es-ES" sz="1600" b="1" dirty="0">
                        <a:solidFill>
                          <a:srgbClr val="C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Dialéctico-materialista</a:t>
                      </a:r>
                    </a:p>
                  </a:txBody>
                  <a:tcPr marL="68579" marR="68579" marT="0" marB="0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452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CUANTITATIVO</a:t>
                      </a:r>
                      <a:endParaRPr lang="es-ES" sz="14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9" marR="68579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CUALITATIVO</a:t>
                      </a:r>
                      <a:endParaRPr lang="es-ES" sz="14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9" marR="68579" marT="0" marB="0"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27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2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Ontológico</a:t>
                      </a:r>
                      <a:endParaRPr lang="es-ES" sz="2400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 hay diferencias entre la realidad natural y la social.</a:t>
                      </a:r>
                      <a:endParaRPr lang="es-ES" sz="12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2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La realidad natural es opuesta a la social.</a:t>
                      </a:r>
                      <a:endParaRPr lang="es-ES" sz="12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2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La realidad natural y la social no son idénticas, pero tampoco se contraponen metafísicamente.</a:t>
                      </a:r>
                      <a:endParaRPr lang="es-ES" sz="12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9" marR="68579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77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2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Epistemológico</a:t>
                      </a:r>
                      <a:endParaRPr lang="es-ES" sz="2400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 es posible formular leyes teóricas, sólo empíricas, tanto en las ciencias naturales como en las sociales.</a:t>
                      </a:r>
                      <a:endParaRPr lang="es-ES" sz="12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En las ciencias naturales es posible formular leyes generales (ciencias </a:t>
                      </a:r>
                      <a:r>
                        <a:rPr lang="es-ES_tradnl" sz="1200" b="1" dirty="0" err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nomotéticas</a:t>
                      </a:r>
                      <a:r>
                        <a:rPr lang="es-ES_tradnl" sz="12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), pero no en las ciencias sociales (ciencias </a:t>
                      </a:r>
                      <a:r>
                        <a:rPr lang="es-ES_tradnl" sz="1200" b="1" dirty="0" err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idiográficas</a:t>
                      </a:r>
                      <a:r>
                        <a:rPr lang="es-ES_tradnl" sz="12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).</a:t>
                      </a:r>
                      <a:endParaRPr lang="es-ES" sz="12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Tanto la realidad natural como la social están sometidas a leyes generales que el hombre es capaz de conocer y formular.</a:t>
                      </a:r>
                      <a:endParaRPr lang="es-ES" sz="12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9" marR="68579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55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2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Metodológico</a:t>
                      </a:r>
                      <a:endParaRPr lang="es-ES" sz="2400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2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Método modelo: el experimento. Preferencia por métodos empíricos exactos, precisos. Muestras amplias, representativas. Relación distante entre investigador y sujeto investigado (S-O). Utilización de la estadística para el procesamiento de la información.</a:t>
                      </a:r>
                      <a:endParaRPr lang="es-ES" sz="12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Métodos que propician la comunicación entre el investigador y los sujetos investigados (S-S). Muestras pequeñas. Análisis cualitativo de los datos.</a:t>
                      </a:r>
                      <a:endParaRPr lang="es-ES" sz="12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Variedad de métodos en dependencia de los objetivos de la investigación y de las ventajas y desventajas que cada uno presenta. Se admiten diferentes tipos de investigación, así como tipos de muestra y modos de procesamiento en dependencia del propósito de cada estudio y de cada momento de éste.</a:t>
                      </a:r>
                      <a:endParaRPr lang="es-ES" sz="12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9" marR="68579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>
            <a:extLst>
              <a:ext uri="{FF2B5EF4-FFF2-40B4-BE49-F238E27FC236}">
                <a16:creationId xmlns:a16="http://schemas.microsoft.com/office/drawing/2014/main" id="{2484F342-9CB9-4D50-AE29-A2EB28D71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288" y="2205038"/>
            <a:ext cx="8424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es-ES_tradnl" altLang="es-CU" sz="1800" b="1">
              <a:solidFill>
                <a:srgbClr val="40458C"/>
              </a:solidFill>
              <a:latin typeface="Arial" panose="020B0604020202020204" pitchFamily="34" charset="0"/>
            </a:endParaRPr>
          </a:p>
        </p:txBody>
      </p:sp>
      <p:sp>
        <p:nvSpPr>
          <p:cNvPr id="73731" name="AutoShape 3" descr="PSigN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5B3B555F-E235-4AEC-8FF7-7772565E5E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9038" y="6410326"/>
            <a:ext cx="506412" cy="447675"/>
          </a:xfrm>
          <a:prstGeom prst="actionButtonBlank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0" fontAlgn="base" hangingPunct="0">
              <a:spcBef>
                <a:spcPts val="100"/>
              </a:spcBef>
              <a:spcAft>
                <a:spcPct val="0"/>
              </a:spcAft>
              <a:buClrTx/>
              <a:buSzTx/>
              <a:buNone/>
            </a:pPr>
            <a:endParaRPr lang="es-ES" altLang="es-CU" sz="1800" b="1">
              <a:solidFill>
                <a:srgbClr val="40458C"/>
              </a:solidFill>
              <a:latin typeface="Arial" panose="020B0604020202020204" pitchFamily="34" charset="0"/>
            </a:endParaRPr>
          </a:p>
        </p:txBody>
      </p:sp>
      <p:sp>
        <p:nvSpPr>
          <p:cNvPr id="73732" name="AutoShape 4" descr="PAntN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AF47736F-6AAB-4BA8-9C5A-6ECC93B114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0726" y="6400800"/>
            <a:ext cx="447675" cy="457200"/>
          </a:xfrm>
          <a:prstGeom prst="actionButtonBlank">
            <a:avLst/>
          </a:prstGeom>
          <a:blipFill dpi="0" rotWithShape="0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0" fontAlgn="base" hangingPunct="0">
              <a:spcBef>
                <a:spcPts val="100"/>
              </a:spcBef>
              <a:spcAft>
                <a:spcPct val="0"/>
              </a:spcAft>
              <a:buClrTx/>
              <a:buSzTx/>
              <a:buNone/>
            </a:pPr>
            <a:endParaRPr lang="es-ES" altLang="es-CU" sz="1800" b="1">
              <a:solidFill>
                <a:srgbClr val="40458C"/>
              </a:solidFill>
              <a:latin typeface="Arial" panose="020B0604020202020204" pitchFamily="34" charset="0"/>
            </a:endParaRPr>
          </a:p>
        </p:txBody>
      </p:sp>
      <p:sp>
        <p:nvSpPr>
          <p:cNvPr id="73733" name="Text Box 5">
            <a:extLst>
              <a:ext uri="{FF2B5EF4-FFF2-40B4-BE49-F238E27FC236}">
                <a16:creationId xmlns:a16="http://schemas.microsoft.com/office/drawing/2014/main" id="{C8C14E13-7316-4ECF-A416-F4CC95F1F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2938" y="115889"/>
            <a:ext cx="2938462" cy="579437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s-ES" altLang="es-CU" b="1">
                <a:solidFill>
                  <a:srgbClr val="C00000"/>
                </a:solidFill>
                <a:latin typeface="Arial" panose="020B0604020202020204" pitchFamily="34" charset="0"/>
              </a:rPr>
              <a:t>ENFOQUE</a:t>
            </a:r>
          </a:p>
        </p:txBody>
      </p:sp>
      <p:graphicFrame>
        <p:nvGraphicFramePr>
          <p:cNvPr id="63526" name="Group 38">
            <a:extLst>
              <a:ext uri="{FF2B5EF4-FFF2-40B4-BE49-F238E27FC236}">
                <a16:creationId xmlns:a16="http://schemas.microsoft.com/office/drawing/2014/main" id="{5E92F675-4121-4D65-89B3-0E060049F66F}"/>
              </a:ext>
            </a:extLst>
          </p:cNvPr>
          <p:cNvGraphicFramePr>
            <a:graphicFrameLocks noGrp="1"/>
          </p:cNvGraphicFramePr>
          <p:nvPr/>
        </p:nvGraphicFramePr>
        <p:xfrm>
          <a:off x="1631950" y="981076"/>
          <a:ext cx="8928100" cy="5727885"/>
        </p:xfrm>
        <a:graphic>
          <a:graphicData uri="http://schemas.openxmlformats.org/drawingml/2006/table">
            <a:tbl>
              <a:tblPr/>
              <a:tblGrid>
                <a:gridCol w="2447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301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</a:rPr>
                        <a:t>Carácter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</a:rPr>
                        <a:t>Dialéctico-materialista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57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Ontológico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La realidad natural y la social no son idénticas, pero no se contraponen.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Epistemológico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La realidad natural y la social están sometidas a leyes que el hombre/la mujer, pueden llegar a conocer y formular.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1026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Metodológico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Métodos: variados, responden a los objetivos de la investigación y las condiciones de aplicación.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Muestras en dependencia del problema y los objetivos planteados.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>
            <a:extLst>
              <a:ext uri="{FF2B5EF4-FFF2-40B4-BE49-F238E27FC236}">
                <a16:creationId xmlns:a16="http://schemas.microsoft.com/office/drawing/2014/main" id="{9E0D9150-CB09-409E-AC75-5DAFB76C6595}"/>
              </a:ext>
            </a:extLst>
          </p:cNvPr>
          <p:cNvGraphicFramePr>
            <a:graphicFrameLocks noGrp="1"/>
          </p:cNvGraphicFramePr>
          <p:nvPr/>
        </p:nvGraphicFramePr>
        <p:xfrm>
          <a:off x="1738313" y="285751"/>
          <a:ext cx="8786812" cy="6572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3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3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0250">
                <a:tc>
                  <a:txBody>
                    <a:bodyPr/>
                    <a:lstStyle/>
                    <a:p>
                      <a:r>
                        <a:rPr lang="es-ES" sz="18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Fundamentos filosóficos</a:t>
                      </a:r>
                      <a:endParaRPr lang="es-ES" sz="1800" dirty="0">
                        <a:solidFill>
                          <a:srgbClr val="0000FF"/>
                        </a:solidFill>
                      </a:endParaRPr>
                    </a:p>
                  </a:txBody>
                  <a:tcPr marL="91439" marR="914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Teoría ML del conocimiento.</a:t>
                      </a:r>
                    </a:p>
                    <a:p>
                      <a:r>
                        <a:rPr lang="es-ES" sz="1800" b="1" kern="1200" dirty="0" err="1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Mat.</a:t>
                      </a:r>
                      <a:r>
                        <a:rPr lang="es-ES" sz="18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Dialéctico e Histórico</a:t>
                      </a:r>
                      <a:endParaRPr lang="es-ES" sz="1800" dirty="0">
                        <a:solidFill>
                          <a:srgbClr val="0000FF"/>
                        </a:solidFill>
                      </a:endParaRPr>
                    </a:p>
                  </a:txBody>
                  <a:tcPr marL="91439" marR="914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3214">
                <a:tc>
                  <a:txBody>
                    <a:bodyPr/>
                    <a:lstStyle/>
                    <a:p>
                      <a:r>
                        <a:rPr lang="es-ES" sz="18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Naturaleza de la realidad</a:t>
                      </a:r>
                      <a:endParaRPr lang="es-E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9" marR="914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Base objetiva e independiente. Punto de partida del conocimiento, susceptible de ser conocida, analizada y transformada</a:t>
                      </a:r>
                      <a:endParaRPr lang="es-ES" sz="1800" dirty="0">
                        <a:solidFill>
                          <a:srgbClr val="0000FF"/>
                        </a:solidFill>
                      </a:endParaRPr>
                    </a:p>
                  </a:txBody>
                  <a:tcPr marL="91439" marR="914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0250">
                <a:tc>
                  <a:txBody>
                    <a:bodyPr/>
                    <a:lstStyle/>
                    <a:p>
                      <a:r>
                        <a:rPr lang="es-ES" sz="18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Relación del investigador con el objeto</a:t>
                      </a:r>
                      <a:endParaRPr lang="es-E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9" marR="914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Directa, práctica, con carácter multifactorial.</a:t>
                      </a:r>
                      <a:endParaRPr lang="es-ES" sz="1800" dirty="0">
                        <a:solidFill>
                          <a:srgbClr val="0000FF"/>
                        </a:solidFill>
                      </a:endParaRPr>
                    </a:p>
                  </a:txBody>
                  <a:tcPr marL="91439" marR="914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285">
                <a:tc>
                  <a:txBody>
                    <a:bodyPr/>
                    <a:lstStyle/>
                    <a:p>
                      <a:r>
                        <a:rPr lang="es-ES" sz="18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Finalidad con el objeto</a:t>
                      </a:r>
                      <a:endParaRPr lang="es-E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9" marR="914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Estudiarlo, explicarlo, transformarlo.</a:t>
                      </a:r>
                      <a:endParaRPr lang="es-ES" sz="1800" dirty="0">
                        <a:solidFill>
                          <a:srgbClr val="0000FF"/>
                        </a:solidFill>
                      </a:endParaRPr>
                    </a:p>
                  </a:txBody>
                  <a:tcPr marL="91439" marR="914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9143">
                <a:tc>
                  <a:txBody>
                    <a:bodyPr/>
                    <a:lstStyle/>
                    <a:p>
                      <a:r>
                        <a:rPr lang="es-ES" sz="18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Finalidad de la investigación. (Estrategia investigativa)</a:t>
                      </a:r>
                      <a:endParaRPr lang="es-E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9" marR="914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Proceso para hallar regularidades en la actividad educacional. </a:t>
                      </a:r>
                      <a:r>
                        <a:rPr lang="es-ES" sz="18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Elaborar teorías</a:t>
                      </a:r>
                      <a:r>
                        <a:rPr lang="es-ES" sz="18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que </a:t>
                      </a:r>
                      <a:r>
                        <a:rPr lang="es-ES" sz="18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modifiquen</a:t>
                      </a:r>
                      <a:r>
                        <a:rPr lang="es-ES" sz="18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su </a:t>
                      </a:r>
                      <a:r>
                        <a:rPr lang="es-ES" sz="18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estado inicial</a:t>
                      </a:r>
                      <a:r>
                        <a:rPr lang="es-ES" sz="18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(preparación</a:t>
                      </a:r>
                      <a:r>
                        <a:rPr lang="es-ES" sz="1800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 y </a:t>
                      </a:r>
                      <a:r>
                        <a:rPr lang="es-ES" sz="18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formación permanente de  las nuevas generaciones)</a:t>
                      </a:r>
                      <a:endParaRPr lang="es-ES" sz="1800" dirty="0">
                        <a:solidFill>
                          <a:srgbClr val="0000FF"/>
                        </a:solidFill>
                      </a:endParaRPr>
                    </a:p>
                  </a:txBody>
                  <a:tcPr marL="91439" marR="914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82107">
                <a:tc>
                  <a:txBody>
                    <a:bodyPr/>
                    <a:lstStyle/>
                    <a:p>
                      <a:r>
                        <a:rPr lang="es-ES" sz="18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Valores (Significación individual o grupal)</a:t>
                      </a:r>
                      <a:endParaRPr lang="es-E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9" marR="914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Objetividad. Cientificidad Penetra la esencia de los fenómenos. Proyecta transformación. Es holística (asume enfoques cualitativos y cuantitativos). Formación permanente de las nuevas generaciones.</a:t>
                      </a:r>
                      <a:endParaRPr lang="es-ES" sz="1800" dirty="0">
                        <a:solidFill>
                          <a:srgbClr val="0000FF"/>
                        </a:solidFill>
                      </a:endParaRPr>
                    </a:p>
                  </a:txBody>
                  <a:tcPr marL="91439" marR="914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>
            <a:extLst>
              <a:ext uri="{FF2B5EF4-FFF2-40B4-BE49-F238E27FC236}">
                <a16:creationId xmlns:a16="http://schemas.microsoft.com/office/drawing/2014/main" id="{15B9736E-3B96-4625-AC57-E7627DFE7868}"/>
              </a:ext>
            </a:extLst>
          </p:cNvPr>
          <p:cNvGraphicFramePr>
            <a:graphicFrameLocks noGrp="1"/>
          </p:cNvGraphicFramePr>
          <p:nvPr/>
        </p:nvGraphicFramePr>
        <p:xfrm>
          <a:off x="1738313" y="857251"/>
          <a:ext cx="8786812" cy="5786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3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3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96512">
                <a:tc>
                  <a:txBody>
                    <a:bodyPr/>
                    <a:lstStyle/>
                    <a:p>
                      <a:r>
                        <a:rPr lang="es-ES" sz="18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Relación teoría-práctica</a:t>
                      </a:r>
                      <a:endParaRPr lang="es-ES" sz="1800" dirty="0">
                        <a:solidFill>
                          <a:srgbClr val="0000FF"/>
                        </a:solidFill>
                      </a:endParaRPr>
                    </a:p>
                  </a:txBody>
                  <a:tcPr marL="91439" marR="914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Es esencial la práctica como criterio valorativo de la verdad. Se parte de un conocimiento concreto, se llega nuevamente a él luego de la abstracción a través de la práctica</a:t>
                      </a:r>
                      <a:endParaRPr lang="es-ES" sz="1800" dirty="0">
                        <a:solidFill>
                          <a:srgbClr val="0000FF"/>
                        </a:solidFill>
                      </a:endParaRPr>
                    </a:p>
                  </a:txBody>
                  <a:tcPr marL="91439" marR="914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5319">
                <a:tc>
                  <a:txBody>
                    <a:bodyPr/>
                    <a:lstStyle/>
                    <a:p>
                      <a:r>
                        <a:rPr lang="es-ES" sz="18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Criterios de objetividad</a:t>
                      </a:r>
                      <a:endParaRPr lang="es-E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9" marR="914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Objetiva e independiente de nuestros sentidos. Práctica como criterio de la verdad.</a:t>
                      </a:r>
                      <a:endParaRPr lang="es-E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9" marR="914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922">
                <a:tc>
                  <a:txBody>
                    <a:bodyPr/>
                    <a:lstStyle/>
                    <a:p>
                      <a:r>
                        <a:rPr lang="es-ES" sz="18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Métodos, técnicas e instrumentos</a:t>
                      </a:r>
                      <a:endParaRPr lang="es-E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9" marR="914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Cualitativas y cuantitativas..</a:t>
                      </a:r>
                      <a:endParaRPr lang="es-E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9" marR="914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3686">
                <a:tc>
                  <a:txBody>
                    <a:bodyPr/>
                    <a:lstStyle/>
                    <a:p>
                      <a:r>
                        <a:rPr lang="es-ES" sz="18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Análisis de los datos obtenidos</a:t>
                      </a:r>
                      <a:endParaRPr lang="es-E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9" marR="914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Por diferentes vías, de forma integral (cuantitativa y cualitativa)</a:t>
                      </a:r>
                      <a:endParaRPr lang="es-E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9" marR="914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1">
            <a:extLst>
              <a:ext uri="{FF2B5EF4-FFF2-40B4-BE49-F238E27FC236}">
                <a16:creationId xmlns:a16="http://schemas.microsoft.com/office/drawing/2014/main" id="{41CCF067-3D2E-42DA-8EDE-894DA8587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626" y="357188"/>
            <a:ext cx="8143875" cy="584200"/>
          </a:xfrm>
          <a:prstGeom prst="rect">
            <a:avLst/>
          </a:prstGeom>
          <a:solidFill>
            <a:srgbClr val="CCFFCC"/>
          </a:solidFill>
          <a:ln w="28575" cap="flat" cmpd="sng">
            <a:solidFill>
              <a:schemeClr val="tx1"/>
            </a:solidFill>
            <a:prstDash val="solid"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anchor="ctr">
            <a:spAutoFit/>
          </a:bodyPr>
          <a:lstStyle/>
          <a:p>
            <a:pPr algn="just" eaLnBrk="0" fontAlgn="base" hangingPunct="0">
              <a:spcBef>
                <a:spcPts val="100"/>
              </a:spcBef>
              <a:spcAft>
                <a:spcPct val="0"/>
              </a:spcAft>
              <a:defRPr/>
            </a:pPr>
            <a:r>
              <a:rPr lang="es-ES_tradnl" sz="3200" b="1" dirty="0">
                <a:solidFill>
                  <a:srgbClr val="40458C"/>
                </a:solidFill>
                <a:latin typeface="Tahoma"/>
                <a:ea typeface="Calibri" pitchFamily="34" charset="0"/>
                <a:cs typeface="Times New Roman" pitchFamily="18" charset="0"/>
              </a:rPr>
              <a:t>Tema 1.5 Paradigmas de investigación</a:t>
            </a:r>
            <a:endParaRPr lang="es-ES_tradnl" sz="3200" b="1" dirty="0">
              <a:solidFill>
                <a:srgbClr val="40458C"/>
              </a:solidFill>
              <a:latin typeface="Tahoma"/>
            </a:endParaRPr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C8E24911-B40A-4AD9-BF2E-922037AC9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314" y="1571625"/>
            <a:ext cx="8715375" cy="48831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>
            <a:noFill/>
            <a:prstDash val="solid"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anchor="ctr">
            <a:spAutoFit/>
          </a:bodyPr>
          <a:lstStyle/>
          <a:p>
            <a:pPr eaLnBrk="0" fontAlgn="base" hangingPunct="0">
              <a:spcBef>
                <a:spcPts val="100"/>
              </a:spcBef>
              <a:spcAft>
                <a:spcPct val="0"/>
              </a:spcAft>
              <a:buFontTx/>
              <a:buChar char="•"/>
              <a:defRPr/>
            </a:pPr>
            <a:r>
              <a:rPr lang="es-ES_tradnl" sz="2800" b="1" dirty="0">
                <a:solidFill>
                  <a:srgbClr val="0000FF"/>
                </a:solidFill>
                <a:latin typeface="Tahoma"/>
                <a:ea typeface="Calibri" pitchFamily="34" charset="0"/>
                <a:cs typeface="Times New Roman" pitchFamily="18" charset="0"/>
              </a:rPr>
              <a:t>Definición de paradigma investigativo</a:t>
            </a:r>
          </a:p>
          <a:p>
            <a:pPr eaLnBrk="0" fontAlgn="base" hangingPunct="0">
              <a:spcBef>
                <a:spcPts val="100"/>
              </a:spcBef>
              <a:spcAft>
                <a:spcPct val="0"/>
              </a:spcAft>
              <a:buFontTx/>
              <a:buChar char="•"/>
              <a:defRPr/>
            </a:pPr>
            <a:r>
              <a:rPr lang="es-ES_tradnl" sz="2800" b="1" dirty="0">
                <a:solidFill>
                  <a:srgbClr val="0000FF"/>
                </a:solidFill>
                <a:latin typeface="Tahoma"/>
                <a:ea typeface="Calibri" pitchFamily="34" charset="0"/>
                <a:cs typeface="Times New Roman" pitchFamily="18" charset="0"/>
              </a:rPr>
              <a:t>Características :positivista, interpretativo y socio-crítico</a:t>
            </a:r>
          </a:p>
          <a:p>
            <a:pPr eaLnBrk="0" fontAlgn="base" hangingPunct="0">
              <a:spcBef>
                <a:spcPts val="100"/>
              </a:spcBef>
              <a:spcAft>
                <a:spcPct val="0"/>
              </a:spcAft>
              <a:buFontTx/>
              <a:buChar char="•"/>
              <a:defRPr/>
            </a:pPr>
            <a:r>
              <a:rPr lang="es-ES_tradnl" sz="2800" b="1" dirty="0">
                <a:solidFill>
                  <a:srgbClr val="0000FF"/>
                </a:solidFill>
                <a:latin typeface="Tahoma"/>
                <a:ea typeface="Calibri" pitchFamily="34" charset="0"/>
                <a:cs typeface="Times New Roman" pitchFamily="18" charset="0"/>
              </a:rPr>
              <a:t>Los enfoques cuantitativo, cualitativo y mixto en las investigaciones educativas</a:t>
            </a:r>
          </a:p>
          <a:p>
            <a:pPr eaLnBrk="0" fontAlgn="base" hangingPunct="0">
              <a:spcBef>
                <a:spcPts val="100"/>
              </a:spcBef>
              <a:spcAft>
                <a:spcPct val="0"/>
              </a:spcAft>
              <a:buFontTx/>
              <a:buChar char="•"/>
              <a:defRPr/>
            </a:pPr>
            <a:r>
              <a:rPr lang="es-ES_tradnl" sz="2800" b="1" dirty="0">
                <a:solidFill>
                  <a:srgbClr val="0000FF"/>
                </a:solidFill>
                <a:latin typeface="Tahoma"/>
                <a:ea typeface="Calibri" pitchFamily="34" charset="0"/>
                <a:cs typeface="Times New Roman" pitchFamily="18" charset="0"/>
              </a:rPr>
              <a:t>Comparación entre ellos en cuanto a: Ontología. Epistemología  y </a:t>
            </a:r>
            <a:r>
              <a:rPr lang="es-ES_tradnl" sz="2800" b="1" dirty="0">
                <a:solidFill>
                  <a:srgbClr val="0000FF"/>
                </a:solidFill>
                <a:latin typeface="Tahoma"/>
              </a:rPr>
              <a:t>Metodología</a:t>
            </a:r>
          </a:p>
          <a:p>
            <a:pPr eaLnBrk="0" fontAlgn="base" hangingPunct="0">
              <a:spcBef>
                <a:spcPts val="100"/>
              </a:spcBef>
              <a:spcAft>
                <a:spcPct val="0"/>
              </a:spcAft>
              <a:buFontTx/>
              <a:buChar char="•"/>
              <a:defRPr/>
            </a:pPr>
            <a:r>
              <a:rPr lang="es-ES_tradnl" sz="2800" b="1" dirty="0">
                <a:solidFill>
                  <a:srgbClr val="0000FF"/>
                </a:solidFill>
                <a:latin typeface="Arial" panose="020B0604020202020204" pitchFamily="34" charset="0"/>
                <a:ea typeface="Calibri" pitchFamily="34" charset="0"/>
                <a:cs typeface="Times New Roman" pitchFamily="18" charset="0"/>
              </a:rPr>
              <a:t>El </a:t>
            </a:r>
            <a:r>
              <a:rPr lang="es-ES_tradnl" sz="2800" b="1" dirty="0">
                <a:solidFill>
                  <a:srgbClr val="0000FF"/>
                </a:solidFill>
                <a:latin typeface="Tahoma"/>
                <a:ea typeface="Calibri" pitchFamily="34" charset="0"/>
                <a:cs typeface="Times New Roman" pitchFamily="18" charset="0"/>
              </a:rPr>
              <a:t>enfoque dialéctico materialista. Características </a:t>
            </a:r>
            <a:endParaRPr lang="es-ES" sz="2800" b="1" dirty="0">
              <a:solidFill>
                <a:srgbClr val="0000FF"/>
              </a:solidFill>
              <a:latin typeface="Tahom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ES" sz="2800" b="1" dirty="0">
              <a:solidFill>
                <a:srgbClr val="0000FF"/>
              </a:solidFill>
              <a:latin typeface="Arial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2800" b="1" dirty="0">
                <a:solidFill>
                  <a:srgbClr val="40458C"/>
                </a:solidFill>
                <a:latin typeface="Tahoma"/>
                <a:ea typeface="Calibri" pitchFamily="34" charset="0"/>
                <a:cs typeface="Times New Roman" pitchFamily="18" charset="0"/>
              </a:rPr>
              <a:t> </a:t>
            </a:r>
            <a:endParaRPr lang="es-ES_tradnl" sz="2800" b="1" dirty="0">
              <a:solidFill>
                <a:srgbClr val="40458C"/>
              </a:solidFill>
              <a:latin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8" name="Group 2">
            <a:extLst>
              <a:ext uri="{FF2B5EF4-FFF2-40B4-BE49-F238E27FC236}">
                <a16:creationId xmlns:a16="http://schemas.microsoft.com/office/drawing/2014/main" id="{40CA2FE6-5AC5-48A2-89DA-73908F3A67F0}"/>
              </a:ext>
            </a:extLst>
          </p:cNvPr>
          <p:cNvGrpSpPr>
            <a:grpSpLocks/>
          </p:cNvGrpSpPr>
          <p:nvPr/>
        </p:nvGrpSpPr>
        <p:grpSpPr bwMode="auto">
          <a:xfrm>
            <a:off x="1738313" y="228600"/>
            <a:ext cx="8501062" cy="6415088"/>
            <a:chOff x="1980" y="539"/>
            <a:chExt cx="8640" cy="6120"/>
          </a:xfrm>
        </p:grpSpPr>
        <p:sp>
          <p:nvSpPr>
            <p:cNvPr id="60419" name="Rectangle 3">
              <a:extLst>
                <a:ext uri="{FF2B5EF4-FFF2-40B4-BE49-F238E27FC236}">
                  <a16:creationId xmlns:a16="http://schemas.microsoft.com/office/drawing/2014/main" id="{D2A45AA9-A68B-412C-ADE8-AAC7DD4E3B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0" y="539"/>
              <a:ext cx="8640" cy="612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0" fontAlgn="base" hangingPunct="0">
                <a:spcBef>
                  <a:spcPts val="100"/>
                </a:spcBef>
                <a:spcAft>
                  <a:spcPct val="0"/>
                </a:spcAft>
                <a:buClrTx/>
                <a:buSzTx/>
                <a:buNone/>
              </a:pPr>
              <a:endParaRPr lang="es-ES" altLang="es-CU" sz="1800" b="1">
                <a:solidFill>
                  <a:srgbClr val="40458C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60420" name="Group 4">
              <a:extLst>
                <a:ext uri="{FF2B5EF4-FFF2-40B4-BE49-F238E27FC236}">
                  <a16:creationId xmlns:a16="http://schemas.microsoft.com/office/drawing/2014/main" id="{2AAA710E-CB32-4EA8-9DF7-3CDC348147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80" y="960"/>
              <a:ext cx="7879" cy="5339"/>
              <a:chOff x="2380" y="960"/>
              <a:chExt cx="7879" cy="5339"/>
            </a:xfrm>
          </p:grpSpPr>
          <p:sp>
            <p:nvSpPr>
              <p:cNvPr id="49157" name="Text Box 5">
                <a:extLst>
                  <a:ext uri="{FF2B5EF4-FFF2-40B4-BE49-F238E27FC236}">
                    <a16:creationId xmlns:a16="http://schemas.microsoft.com/office/drawing/2014/main" id="{E89B7D89-03B1-4F6F-8DF6-C7AF453C27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21" y="960"/>
                <a:ext cx="7682" cy="877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fontAlgn="base" hangingPunct="0">
                  <a:spcBef>
                    <a:spcPts val="100"/>
                  </a:spcBef>
                  <a:spcAft>
                    <a:spcPts val="1000"/>
                  </a:spcAft>
                  <a:defRPr/>
                </a:pPr>
                <a:r>
                  <a:rPr lang="es-ES" sz="2800" b="1" dirty="0">
                    <a:solidFill>
                      <a:srgbClr val="40458C"/>
                    </a:solidFill>
                    <a:latin typeface="Tahoma"/>
                  </a:rPr>
                  <a:t>PARIGAMAS EN LA INVESTIGACIÓN</a:t>
                </a:r>
              </a:p>
            </p:txBody>
          </p:sp>
          <p:sp>
            <p:nvSpPr>
              <p:cNvPr id="49158" name="Text Box 6">
                <a:extLst>
                  <a:ext uri="{FF2B5EF4-FFF2-40B4-BE49-F238E27FC236}">
                    <a16:creationId xmlns:a16="http://schemas.microsoft.com/office/drawing/2014/main" id="{4665D795-899A-4326-8094-9C883F3905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80" y="4028"/>
                <a:ext cx="7877" cy="2269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lvl="1" eaLnBrk="0" fontAlgn="base" hangingPunct="0">
                  <a:spcBef>
                    <a:spcPts val="100"/>
                  </a:spcBef>
                  <a:spcAft>
                    <a:spcPct val="0"/>
                  </a:spcAft>
                  <a:defRPr/>
                </a:pPr>
                <a:endParaRPr lang="es-ES" sz="1600" b="1" dirty="0">
                  <a:solidFill>
                    <a:srgbClr val="40458C"/>
                  </a:solidFill>
                  <a:latin typeface="Tahoma"/>
                </a:endParaRPr>
              </a:p>
              <a:p>
                <a:pPr lvl="1" eaLnBrk="0" fontAlgn="base" hangingPunct="0">
                  <a:spcBef>
                    <a:spcPts val="100"/>
                  </a:spcBef>
                  <a:spcAft>
                    <a:spcPct val="0"/>
                  </a:spcAft>
                  <a:defRPr/>
                </a:pPr>
                <a:r>
                  <a:rPr lang="es-ES" b="1" dirty="0">
                    <a:solidFill>
                      <a:srgbClr val="C00000"/>
                    </a:solidFill>
                    <a:latin typeface="Tahoma"/>
                  </a:rPr>
                  <a:t>Concepción del objeto </a:t>
                </a:r>
                <a:r>
                  <a:rPr lang="es-ES" b="1" dirty="0">
                    <a:solidFill>
                      <a:srgbClr val="0000FF"/>
                    </a:solidFill>
                    <a:latin typeface="Tahoma"/>
                  </a:rPr>
                  <a:t>de estudio de una ciencia y la naturaleza de los métodos investigativos para explicar y comprender los resultados de las transformaciones educativas. (Molina C. Chile. </a:t>
                </a:r>
                <a:r>
                  <a:rPr lang="es-ES" sz="1600" b="1" dirty="0">
                    <a:solidFill>
                      <a:srgbClr val="0000FF"/>
                    </a:solidFill>
                    <a:latin typeface="Tahoma"/>
                  </a:rPr>
                  <a:t>1982).</a:t>
                </a:r>
              </a:p>
              <a:p>
                <a:pPr algn="ctr" eaLnBrk="0" fontAlgn="base" hangingPunct="0">
                  <a:spcBef>
                    <a:spcPts val="100"/>
                  </a:spcBef>
                  <a:spcAft>
                    <a:spcPct val="0"/>
                  </a:spcAft>
                  <a:defRPr/>
                </a:pPr>
                <a:endParaRPr lang="es-ES" sz="1600" b="1" dirty="0">
                  <a:solidFill>
                    <a:srgbClr val="0000FF"/>
                  </a:solidFill>
                  <a:latin typeface="Calibri" pitchFamily="34" charset="0"/>
                </a:endParaRPr>
              </a:p>
              <a:p>
                <a:pPr algn="ctr" eaLnBrk="0" fontAlgn="base" hangingPunct="0">
                  <a:spcBef>
                    <a:spcPts val="100"/>
                  </a:spcBef>
                  <a:spcAft>
                    <a:spcPct val="0"/>
                  </a:spcAft>
                  <a:defRPr/>
                </a:pPr>
                <a:r>
                  <a:rPr lang="es-ES" b="1" dirty="0">
                    <a:solidFill>
                      <a:srgbClr val="C00000"/>
                    </a:solidFill>
                    <a:latin typeface="Tahoma"/>
                  </a:rPr>
                  <a:t>Configuración ideal </a:t>
                </a:r>
                <a:r>
                  <a:rPr lang="es-ES" b="1" dirty="0">
                    <a:solidFill>
                      <a:srgbClr val="0000FF"/>
                    </a:solidFill>
                    <a:latin typeface="Tahoma"/>
                  </a:rPr>
                  <a:t>que representa de manera simplificada la teoría (Bisquerra R. 1989).</a:t>
                </a:r>
              </a:p>
              <a:p>
                <a:pPr algn="ctr" eaLnBrk="0" fontAlgn="base" hangingPunct="0">
                  <a:spcBef>
                    <a:spcPts val="100"/>
                  </a:spcBef>
                  <a:spcAft>
                    <a:spcPct val="0"/>
                  </a:spcAft>
                  <a:defRPr/>
                </a:pPr>
                <a:endParaRPr lang="es-ES" sz="1600" b="1" dirty="0">
                  <a:solidFill>
                    <a:srgbClr val="40458C"/>
                  </a:solidFill>
                  <a:latin typeface="Arial" charset="0"/>
                </a:endParaRPr>
              </a:p>
            </p:txBody>
          </p:sp>
          <p:sp>
            <p:nvSpPr>
              <p:cNvPr id="49159" name="Text Box 7">
                <a:extLst>
                  <a:ext uri="{FF2B5EF4-FFF2-40B4-BE49-F238E27FC236}">
                    <a16:creationId xmlns:a16="http://schemas.microsoft.com/office/drawing/2014/main" id="{0ABF18EC-F9FF-451C-BA6A-6843DF7DF10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80" y="2450"/>
                <a:ext cx="7877" cy="1401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 eaLnBrk="0" fontAlgn="base" hangingPunct="0">
                  <a:spcBef>
                    <a:spcPts val="100"/>
                  </a:spcBef>
                  <a:spcAft>
                    <a:spcPts val="1000"/>
                  </a:spcAft>
                  <a:defRPr/>
                </a:pPr>
                <a:r>
                  <a:rPr lang="es-ES" b="1" dirty="0">
                    <a:solidFill>
                      <a:srgbClr val="0000FF"/>
                    </a:solidFill>
                    <a:latin typeface="Tahoma"/>
                  </a:rPr>
                  <a:t>Según T.S. </a:t>
                </a:r>
                <a:r>
                  <a:rPr lang="es-ES" b="1" dirty="0" err="1">
                    <a:solidFill>
                      <a:srgbClr val="0000FF"/>
                    </a:solidFill>
                    <a:latin typeface="Tahoma"/>
                  </a:rPr>
                  <a:t>Kúhn</a:t>
                </a:r>
                <a:r>
                  <a:rPr lang="es-ES" b="1" dirty="0">
                    <a:solidFill>
                      <a:srgbClr val="0000FF"/>
                    </a:solidFill>
                    <a:latin typeface="Arial" charset="0"/>
                  </a:rPr>
                  <a:t> (1962, 1984).</a:t>
                </a:r>
                <a:r>
                  <a:rPr lang="es-ES" b="1" dirty="0">
                    <a:solidFill>
                      <a:srgbClr val="0000FF"/>
                    </a:solidFill>
                    <a:latin typeface="Tahoma"/>
                  </a:rPr>
                  <a:t>, es un </a:t>
                </a:r>
                <a:r>
                  <a:rPr lang="es-ES" b="1" dirty="0">
                    <a:solidFill>
                      <a:srgbClr val="C00000"/>
                    </a:solidFill>
                    <a:latin typeface="Tahoma"/>
                  </a:rPr>
                  <a:t>marco referencial </a:t>
                </a:r>
                <a:r>
                  <a:rPr lang="es-ES" b="1" dirty="0">
                    <a:solidFill>
                      <a:srgbClr val="0000FF"/>
                    </a:solidFill>
                    <a:latin typeface="Tahoma"/>
                  </a:rPr>
                  <a:t>para generalizar, creencias, valores y actitudes reconocidas por la comunidad científica, proporcionando un modelo para la solución de problemas generales de investigación</a:t>
                </a:r>
                <a:r>
                  <a:rPr lang="es-ES" b="1" dirty="0">
                    <a:solidFill>
                      <a:srgbClr val="0000FF"/>
                    </a:solidFill>
                    <a:latin typeface="Calibri" pitchFamily="34" charset="0"/>
                  </a:rPr>
                  <a:t>.</a:t>
                </a:r>
                <a:endParaRPr lang="es-ES" b="1" dirty="0">
                  <a:solidFill>
                    <a:srgbClr val="0000FF"/>
                  </a:solidFill>
                  <a:latin typeface="Arial" charset="0"/>
                </a:endParaRPr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42" name="Group 2">
            <a:extLst>
              <a:ext uri="{FF2B5EF4-FFF2-40B4-BE49-F238E27FC236}">
                <a16:creationId xmlns:a16="http://schemas.microsoft.com/office/drawing/2014/main" id="{EBD0B1E9-3890-4539-B25D-38B038D9EF61}"/>
              </a:ext>
            </a:extLst>
          </p:cNvPr>
          <p:cNvGrpSpPr>
            <a:grpSpLocks/>
          </p:cNvGrpSpPr>
          <p:nvPr/>
        </p:nvGrpSpPr>
        <p:grpSpPr bwMode="auto">
          <a:xfrm>
            <a:off x="1738314" y="214313"/>
            <a:ext cx="8715375" cy="6500812"/>
            <a:chOff x="900" y="539"/>
            <a:chExt cx="11160" cy="5220"/>
          </a:xfrm>
        </p:grpSpPr>
        <p:sp>
          <p:nvSpPr>
            <p:cNvPr id="61443" name="Rectangle 3">
              <a:extLst>
                <a:ext uri="{FF2B5EF4-FFF2-40B4-BE49-F238E27FC236}">
                  <a16:creationId xmlns:a16="http://schemas.microsoft.com/office/drawing/2014/main" id="{9F7F60A7-3407-4E6E-935A-3CFE26E2CE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" y="539"/>
              <a:ext cx="11160" cy="522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0" fontAlgn="base" hangingPunct="0">
                <a:spcBef>
                  <a:spcPts val="100"/>
                </a:spcBef>
                <a:spcAft>
                  <a:spcPct val="0"/>
                </a:spcAft>
                <a:buClrTx/>
                <a:buSzTx/>
                <a:buNone/>
              </a:pPr>
              <a:endParaRPr lang="es-ES" altLang="es-CU" sz="1800" b="1">
                <a:solidFill>
                  <a:srgbClr val="40458C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61444" name="Group 4">
              <a:extLst>
                <a:ext uri="{FF2B5EF4-FFF2-40B4-BE49-F238E27FC236}">
                  <a16:creationId xmlns:a16="http://schemas.microsoft.com/office/drawing/2014/main" id="{9E3EE740-825B-467E-B4AF-1B1375D927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80" y="833"/>
              <a:ext cx="10600" cy="4919"/>
              <a:chOff x="1280" y="833"/>
              <a:chExt cx="10600" cy="4919"/>
            </a:xfrm>
          </p:grpSpPr>
          <p:sp>
            <p:nvSpPr>
              <p:cNvPr id="50181" name="Text Box 5">
                <a:extLst>
                  <a:ext uri="{FF2B5EF4-FFF2-40B4-BE49-F238E27FC236}">
                    <a16:creationId xmlns:a16="http://schemas.microsoft.com/office/drawing/2014/main" id="{194BE7EE-FA98-4EF3-8A95-854E05A9780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100" y="1844"/>
                <a:ext cx="3779" cy="201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fontAlgn="base" hangingPunct="0">
                  <a:spcBef>
                    <a:spcPts val="100"/>
                  </a:spcBef>
                  <a:spcAft>
                    <a:spcPts val="1000"/>
                  </a:spcAft>
                  <a:defRPr/>
                </a:pPr>
                <a:r>
                  <a:rPr lang="es-ES" sz="1600" b="1" dirty="0">
                    <a:solidFill>
                      <a:srgbClr val="0000FF"/>
                    </a:solidFill>
                    <a:latin typeface="Tahoma"/>
                  </a:rPr>
                  <a:t>Se basan en la </a:t>
                </a:r>
                <a:r>
                  <a:rPr lang="es-ES" sz="1600" b="1" dirty="0">
                    <a:solidFill>
                      <a:srgbClr val="C00000"/>
                    </a:solidFill>
                    <a:latin typeface="Tahoma"/>
                  </a:rPr>
                  <a:t>aceptación de determinados modelos para la investigación </a:t>
                </a:r>
                <a:r>
                  <a:rPr lang="es-ES" sz="1600" b="1" dirty="0">
                    <a:solidFill>
                      <a:srgbClr val="0000FF"/>
                    </a:solidFill>
                    <a:latin typeface="Tahoma"/>
                  </a:rPr>
                  <a:t>de los fenómenos, empezando por los modelos de carácter heurístico y terminando por los ontológicos.</a:t>
                </a:r>
              </a:p>
            </p:txBody>
          </p:sp>
          <p:grpSp>
            <p:nvGrpSpPr>
              <p:cNvPr id="61446" name="Group 6">
                <a:extLst>
                  <a:ext uri="{FF2B5EF4-FFF2-40B4-BE49-F238E27FC236}">
                    <a16:creationId xmlns:a16="http://schemas.microsoft.com/office/drawing/2014/main" id="{8D9F161B-EC4F-48FF-9CED-90BD64008CE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80" y="833"/>
                <a:ext cx="10533" cy="4919"/>
                <a:chOff x="1280" y="833"/>
                <a:chExt cx="10533" cy="4919"/>
              </a:xfrm>
            </p:grpSpPr>
            <p:sp>
              <p:nvSpPr>
                <p:cNvPr id="50183" name="Text Box 7">
                  <a:extLst>
                    <a:ext uri="{FF2B5EF4-FFF2-40B4-BE49-F238E27FC236}">
                      <a16:creationId xmlns:a16="http://schemas.microsoft.com/office/drawing/2014/main" id="{2A7AE69F-1A74-43DF-AFE4-DA744FA818E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813" y="833"/>
                  <a:ext cx="7643" cy="867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fontAlgn="base" hangingPunct="0">
                    <a:spcBef>
                      <a:spcPts val="100"/>
                    </a:spcBef>
                    <a:spcAft>
                      <a:spcPts val="1000"/>
                    </a:spcAft>
                    <a:defRPr/>
                  </a:pPr>
                  <a:r>
                    <a:rPr lang="es-ES" sz="2000" b="1" dirty="0">
                      <a:solidFill>
                        <a:srgbClr val="40458C"/>
                      </a:solidFill>
                      <a:latin typeface="Tahoma"/>
                    </a:rPr>
                    <a:t>IDEAS BÁSICAS QUE CONFORMAN UN  PARADIGMA</a:t>
                  </a:r>
                </a:p>
              </p:txBody>
            </p:sp>
            <p:sp>
              <p:nvSpPr>
                <p:cNvPr id="50184" name="Text Box 8">
                  <a:extLst>
                    <a:ext uri="{FF2B5EF4-FFF2-40B4-BE49-F238E27FC236}">
                      <a16:creationId xmlns:a16="http://schemas.microsoft.com/office/drawing/2014/main" id="{C602736C-9879-4466-AD16-82B93D9CE6D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280" y="1979"/>
                  <a:ext cx="3600" cy="108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fontAlgn="base" hangingPunct="0">
                    <a:spcBef>
                      <a:spcPts val="100"/>
                    </a:spcBef>
                    <a:spcAft>
                      <a:spcPts val="1000"/>
                    </a:spcAft>
                    <a:defRPr/>
                  </a:pPr>
                  <a:r>
                    <a:rPr lang="es-ES" sz="1600" b="1" dirty="0">
                      <a:solidFill>
                        <a:srgbClr val="0000FF"/>
                      </a:solidFill>
                      <a:latin typeface="Tahoma"/>
                    </a:rPr>
                    <a:t>Utiliza </a:t>
                  </a:r>
                  <a:r>
                    <a:rPr lang="es-ES" sz="1600" b="1" dirty="0">
                      <a:solidFill>
                        <a:srgbClr val="C00000"/>
                      </a:solidFill>
                      <a:latin typeface="Tahoma"/>
                    </a:rPr>
                    <a:t>leyes generales comunes </a:t>
                  </a:r>
                  <a:r>
                    <a:rPr lang="es-ES" sz="1600" b="1" dirty="0">
                      <a:solidFill>
                        <a:srgbClr val="0000FF"/>
                      </a:solidFill>
                      <a:latin typeface="Tahoma"/>
                    </a:rPr>
                    <a:t>para la explicación de los fenómenos</a:t>
                  </a:r>
                </a:p>
              </p:txBody>
            </p:sp>
            <p:sp>
              <p:nvSpPr>
                <p:cNvPr id="50185" name="Text Box 9">
                  <a:extLst>
                    <a:ext uri="{FF2B5EF4-FFF2-40B4-BE49-F238E27FC236}">
                      <a16:creationId xmlns:a16="http://schemas.microsoft.com/office/drawing/2014/main" id="{AB5C16B4-8F0E-421F-9C26-35508C825EC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801" y="3421"/>
                  <a:ext cx="3399" cy="125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fontAlgn="base" hangingPunct="0">
                    <a:spcBef>
                      <a:spcPts val="100"/>
                    </a:spcBef>
                    <a:spcAft>
                      <a:spcPts val="1000"/>
                    </a:spcAft>
                    <a:defRPr/>
                  </a:pPr>
                  <a:r>
                    <a:rPr lang="es-ES" sz="1600" b="1" dirty="0">
                      <a:solidFill>
                        <a:srgbClr val="0000FF"/>
                      </a:solidFill>
                      <a:latin typeface="Tahoma"/>
                    </a:rPr>
                    <a:t>Se basan en el reconocimiento de  algún </a:t>
                  </a:r>
                  <a:r>
                    <a:rPr lang="es-ES" sz="1600" b="1" dirty="0">
                      <a:solidFill>
                        <a:srgbClr val="C00000"/>
                      </a:solidFill>
                      <a:latin typeface="Tahoma"/>
                    </a:rPr>
                    <a:t>criterio de carácter valorativo</a:t>
                  </a:r>
                  <a:r>
                    <a:rPr lang="es-ES" sz="1600" b="1" dirty="0">
                      <a:solidFill>
                        <a:srgbClr val="40458C"/>
                      </a:solidFill>
                      <a:latin typeface="Tahoma"/>
                    </a:rPr>
                    <a:t>.</a:t>
                  </a:r>
                </a:p>
              </p:txBody>
            </p:sp>
            <p:sp>
              <p:nvSpPr>
                <p:cNvPr id="50186" name="Text Box 10">
                  <a:extLst>
                    <a:ext uri="{FF2B5EF4-FFF2-40B4-BE49-F238E27FC236}">
                      <a16:creationId xmlns:a16="http://schemas.microsoft.com/office/drawing/2014/main" id="{7B4EC5BC-26D7-4325-8E07-AC2A6DDBCEB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382" y="4725"/>
                  <a:ext cx="6430" cy="102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fontAlgn="base" hangingPunct="0">
                    <a:spcBef>
                      <a:spcPts val="100"/>
                    </a:spcBef>
                    <a:spcAft>
                      <a:spcPts val="1000"/>
                    </a:spcAft>
                    <a:defRPr/>
                  </a:pPr>
                  <a:r>
                    <a:rPr lang="es-ES" sz="1600" b="1" dirty="0">
                      <a:solidFill>
                        <a:srgbClr val="0000FF"/>
                      </a:solidFill>
                      <a:latin typeface="Tahoma"/>
                    </a:rPr>
                    <a:t>Se forman un modelo, o si se quiere, un </a:t>
                  </a:r>
                  <a:r>
                    <a:rPr lang="es-ES" sz="1600" b="1" dirty="0">
                      <a:solidFill>
                        <a:srgbClr val="C00000"/>
                      </a:solidFill>
                      <a:latin typeface="Tahoma"/>
                    </a:rPr>
                    <a:t>estilo de investigación</a:t>
                  </a:r>
                  <a:r>
                    <a:rPr lang="es-ES" sz="1600" b="1" dirty="0">
                      <a:solidFill>
                        <a:srgbClr val="0000FF"/>
                      </a:solidFill>
                      <a:latin typeface="Tahoma"/>
                    </a:rPr>
                    <a:t>, que es por el que se </a:t>
                  </a:r>
                  <a:r>
                    <a:rPr lang="es-ES" sz="1600" b="1" dirty="0">
                      <a:solidFill>
                        <a:srgbClr val="C00000"/>
                      </a:solidFill>
                      <a:latin typeface="Tahoma"/>
                    </a:rPr>
                    <a:t>guía</a:t>
                  </a:r>
                  <a:r>
                    <a:rPr lang="es-ES" sz="1600" b="1" dirty="0">
                      <a:solidFill>
                        <a:srgbClr val="0000FF"/>
                      </a:solidFill>
                      <a:latin typeface="Tahoma"/>
                    </a:rPr>
                    <a:t> la mayor parte </a:t>
                  </a:r>
                  <a:r>
                    <a:rPr lang="es-ES" sz="1600" b="1" dirty="0">
                      <a:solidFill>
                        <a:srgbClr val="C00000"/>
                      </a:solidFill>
                      <a:latin typeface="Tahoma"/>
                    </a:rPr>
                    <a:t>de los científicos </a:t>
                  </a:r>
                  <a:r>
                    <a:rPr lang="es-ES" sz="1600" b="1" dirty="0">
                      <a:solidFill>
                        <a:srgbClr val="0000FF"/>
                      </a:solidFill>
                      <a:latin typeface="Tahoma"/>
                    </a:rPr>
                    <a:t>de determinada rama de la ciencia</a:t>
                  </a:r>
                  <a:r>
                    <a:rPr lang="es-ES" sz="1100" b="1" dirty="0">
                      <a:solidFill>
                        <a:srgbClr val="0000FF"/>
                      </a:solidFill>
                      <a:latin typeface="Calibri" pitchFamily="34" charset="0"/>
                    </a:rPr>
                    <a:t>.</a:t>
                  </a:r>
                  <a:endParaRPr lang="es-ES" b="1" dirty="0">
                    <a:solidFill>
                      <a:srgbClr val="0000FF"/>
                    </a:solidFill>
                    <a:latin typeface="Arial" charset="0"/>
                  </a:endParaRPr>
                </a:p>
              </p:txBody>
            </p:sp>
            <p:sp>
              <p:nvSpPr>
                <p:cNvPr id="61451" name="Line 11">
                  <a:extLst>
                    <a:ext uri="{FF2B5EF4-FFF2-40B4-BE49-F238E27FC236}">
                      <a16:creationId xmlns:a16="http://schemas.microsoft.com/office/drawing/2014/main" id="{947DC55F-CFB1-454D-896A-1AA2D81177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660" y="1619"/>
                  <a:ext cx="900" cy="252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s-CU" b="1">
                    <a:solidFill>
                      <a:srgbClr val="40458C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61452" name="Line 12">
                  <a:extLst>
                    <a:ext uri="{FF2B5EF4-FFF2-40B4-BE49-F238E27FC236}">
                      <a16:creationId xmlns:a16="http://schemas.microsoft.com/office/drawing/2014/main" id="{67C936CF-A6DF-4166-8B2D-06711CE4EB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660" y="1619"/>
                  <a:ext cx="1440" cy="90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s-CU" b="1">
                    <a:solidFill>
                      <a:srgbClr val="40458C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61453" name="Line 13">
                  <a:extLst>
                    <a:ext uri="{FF2B5EF4-FFF2-40B4-BE49-F238E27FC236}">
                      <a16:creationId xmlns:a16="http://schemas.microsoft.com/office/drawing/2014/main" id="{034FE17E-5EED-4938-9B3E-D42759B22D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400" y="1619"/>
                  <a:ext cx="1260" cy="216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s-CU" b="1">
                    <a:solidFill>
                      <a:srgbClr val="40458C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61454" name="Line 14">
                  <a:extLst>
                    <a:ext uri="{FF2B5EF4-FFF2-40B4-BE49-F238E27FC236}">
                      <a16:creationId xmlns:a16="http://schemas.microsoft.com/office/drawing/2014/main" id="{6EAAB595-3629-4842-BBB2-F85AF768F4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860" y="1619"/>
                  <a:ext cx="1800" cy="72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s-CU" b="1">
                    <a:solidFill>
                      <a:srgbClr val="40458C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1">
            <a:extLst>
              <a:ext uri="{FF2B5EF4-FFF2-40B4-BE49-F238E27FC236}">
                <a16:creationId xmlns:a16="http://schemas.microsoft.com/office/drawing/2014/main" id="{046D7004-9518-403E-A974-1B9D7A236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626" y="357188"/>
            <a:ext cx="8501063" cy="6648450"/>
          </a:xfrm>
          <a:prstGeom prst="rect">
            <a:avLst/>
          </a:prstGeom>
          <a:noFill/>
          <a:ln w="28575" cap="flat" cmpd="sng">
            <a:noFill/>
            <a:prstDash val="solid"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anchor="ctr">
            <a:spAutoFit/>
          </a:bodyPr>
          <a:lstStyle/>
          <a:p>
            <a:pPr eaLnBrk="0" fontAlgn="base" hangingPunct="0">
              <a:spcBef>
                <a:spcPts val="100"/>
              </a:spcBef>
              <a:spcAft>
                <a:spcPct val="0"/>
              </a:spcAft>
              <a:defRPr/>
            </a:pPr>
            <a:r>
              <a:rPr lang="es-ES" sz="2400" b="1" dirty="0">
                <a:solidFill>
                  <a:srgbClr val="40458C"/>
                </a:solidFill>
                <a:latin typeface="Tahoma"/>
                <a:ea typeface="Times New Roman" pitchFamily="18" charset="0"/>
                <a:cs typeface="Times New Roman" pitchFamily="18" charset="0"/>
              </a:rPr>
              <a:t>Desde   estos  presupuestos  teóricos   se  plantean   diferentes clasificaciones  de paradigmas  teniendo en cuenta uno o  varios criterios científicos. Entre los criterios que sustentan  dichas clasificaciones tenemos:</a:t>
            </a:r>
            <a:endParaRPr lang="es-ES" sz="2400" b="1" dirty="0">
              <a:solidFill>
                <a:srgbClr val="40458C"/>
              </a:solidFill>
              <a:latin typeface="Tahom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2400" b="1" dirty="0">
                <a:solidFill>
                  <a:srgbClr val="40458C"/>
                </a:solidFill>
                <a:latin typeface="Tahoma"/>
                <a:ea typeface="Times New Roman" pitchFamily="18" charset="0"/>
              </a:rPr>
              <a:t>- </a:t>
            </a:r>
            <a:r>
              <a:rPr lang="es-ES" sz="3200" b="1" dirty="0">
                <a:solidFill>
                  <a:srgbClr val="40458C"/>
                </a:solidFill>
                <a:latin typeface="Tahoma"/>
                <a:ea typeface="Times New Roman" pitchFamily="18" charset="0"/>
              </a:rPr>
              <a:t>Según    </a:t>
            </a:r>
            <a:r>
              <a:rPr lang="es-ES" sz="3200" b="1" dirty="0">
                <a:solidFill>
                  <a:srgbClr val="C00000"/>
                </a:solidFill>
                <a:latin typeface="Tahoma"/>
                <a:ea typeface="Times New Roman" pitchFamily="18" charset="0"/>
              </a:rPr>
              <a:t>modelo   teórico   </a:t>
            </a:r>
            <a:r>
              <a:rPr lang="es-ES" sz="3200" b="1" dirty="0">
                <a:solidFill>
                  <a:srgbClr val="40458C"/>
                </a:solidFill>
                <a:latin typeface="Tahoma"/>
                <a:ea typeface="Times New Roman" pitchFamily="18" charset="0"/>
              </a:rPr>
              <a:t>que   se   aplica:     positivista, interpretativo, crítico, emergente.</a:t>
            </a:r>
            <a:endParaRPr lang="es-ES" sz="3200" b="1" dirty="0">
              <a:solidFill>
                <a:srgbClr val="40458C"/>
              </a:solidFill>
              <a:latin typeface="Tahom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3200" b="1" dirty="0">
                <a:solidFill>
                  <a:srgbClr val="40458C"/>
                </a:solidFill>
                <a:latin typeface="Tahoma"/>
                <a:ea typeface="Times New Roman" pitchFamily="18" charset="0"/>
              </a:rPr>
              <a:t>- Según   el  </a:t>
            </a:r>
            <a:r>
              <a:rPr lang="es-ES" sz="3200" b="1" dirty="0">
                <a:solidFill>
                  <a:srgbClr val="C00000"/>
                </a:solidFill>
                <a:latin typeface="Tahoma"/>
                <a:ea typeface="Times New Roman" pitchFamily="18" charset="0"/>
              </a:rPr>
              <a:t>fundamento  filosófico   Marxista</a:t>
            </a:r>
            <a:r>
              <a:rPr lang="es-ES" sz="3200" b="1" dirty="0">
                <a:solidFill>
                  <a:srgbClr val="40458C"/>
                </a:solidFill>
                <a:latin typeface="Tahoma"/>
                <a:ea typeface="Times New Roman" pitchFamily="18" charset="0"/>
              </a:rPr>
              <a:t>,   funcionalista, analítico-explicativo, cualitativo-interpretativo.</a:t>
            </a:r>
            <a:endParaRPr lang="es-ES" sz="3200" b="1" dirty="0">
              <a:solidFill>
                <a:srgbClr val="40458C"/>
              </a:solidFill>
              <a:latin typeface="Tahom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3200" b="1" dirty="0">
                <a:solidFill>
                  <a:srgbClr val="40458C"/>
                </a:solidFill>
                <a:latin typeface="Tahoma"/>
                <a:ea typeface="Times New Roman" pitchFamily="18" charset="0"/>
              </a:rPr>
              <a:t>- Según la </a:t>
            </a:r>
            <a:r>
              <a:rPr lang="es-ES" sz="3200" b="1" dirty="0">
                <a:solidFill>
                  <a:srgbClr val="C00000"/>
                </a:solidFill>
                <a:latin typeface="Tahoma"/>
                <a:ea typeface="Times New Roman" pitchFamily="18" charset="0"/>
              </a:rPr>
              <a:t>relación teoría práctica</a:t>
            </a:r>
            <a:r>
              <a:rPr lang="es-ES" sz="3200" b="1" dirty="0">
                <a:solidFill>
                  <a:srgbClr val="40458C"/>
                </a:solidFill>
                <a:latin typeface="Tahoma"/>
                <a:ea typeface="Times New Roman" pitchFamily="18" charset="0"/>
              </a:rPr>
              <a:t>: positivista, fenomenológico, praxiológico.</a:t>
            </a:r>
            <a:endParaRPr lang="es-ES" sz="3200" b="1" dirty="0">
              <a:solidFill>
                <a:srgbClr val="40458C"/>
              </a:solidFill>
              <a:latin typeface="Tahom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ES" b="1" dirty="0">
              <a:solidFill>
                <a:srgbClr val="40458C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>
            <a:extLst>
              <a:ext uri="{FF2B5EF4-FFF2-40B4-BE49-F238E27FC236}">
                <a16:creationId xmlns:a16="http://schemas.microsoft.com/office/drawing/2014/main" id="{3E625923-C82E-49F7-BF79-9DB829E0F273}"/>
              </a:ext>
            </a:extLst>
          </p:cNvPr>
          <p:cNvGraphicFramePr>
            <a:graphicFrameLocks noGrp="1"/>
          </p:cNvGraphicFramePr>
          <p:nvPr/>
        </p:nvGraphicFramePr>
        <p:xfrm>
          <a:off x="1524001" y="571501"/>
          <a:ext cx="9144001" cy="6143625"/>
        </p:xfrm>
        <a:graphic>
          <a:graphicData uri="http://schemas.openxmlformats.org/drawingml/2006/table">
            <a:tbl>
              <a:tblPr/>
              <a:tblGrid>
                <a:gridCol w="16994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23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0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81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71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 dirty="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b="1" dirty="0">
                          <a:solidFill>
                            <a:srgbClr val="C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POSITIVISTA</a:t>
                      </a:r>
                      <a:endParaRPr lang="es-ES" sz="1400" b="1" dirty="0">
                        <a:solidFill>
                          <a:srgbClr val="C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b="1" dirty="0">
                          <a:solidFill>
                            <a:srgbClr val="C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INTERPRETATIVO</a:t>
                      </a:r>
                      <a:endParaRPr lang="es-ES" sz="1400" b="1" dirty="0">
                        <a:solidFill>
                          <a:srgbClr val="C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b="1" dirty="0">
                          <a:solidFill>
                            <a:srgbClr val="C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SOCIOCRÍTICO</a:t>
                      </a:r>
                      <a:endParaRPr lang="es-ES" sz="1400" b="1" dirty="0">
                        <a:solidFill>
                          <a:srgbClr val="C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7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Fundamentos</a:t>
                      </a:r>
                      <a:endParaRPr lang="es-ES" sz="1000" dirty="0">
                        <a:solidFill>
                          <a:srgbClr val="0000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00" b="1" dirty="0">
                          <a:latin typeface="Arial"/>
                          <a:ea typeface="Times New Roman"/>
                          <a:cs typeface="Times New Roman"/>
                        </a:rPr>
                        <a:t>Positivismo lógico. Empirismo.</a:t>
                      </a:r>
                      <a:endParaRPr lang="es-ES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00" b="1" dirty="0">
                          <a:latin typeface="Arial"/>
                          <a:ea typeface="Times New Roman"/>
                          <a:cs typeface="Times New Roman"/>
                        </a:rPr>
                        <a:t>Fenomenología. Teoría interpretativa.</a:t>
                      </a:r>
                      <a:endParaRPr lang="es-ES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00" b="1" dirty="0">
                          <a:latin typeface="Arial"/>
                          <a:ea typeface="Times New Roman"/>
                          <a:cs typeface="Times New Roman"/>
                        </a:rPr>
                        <a:t>Teoría crítica.</a:t>
                      </a:r>
                      <a:endParaRPr lang="es-ES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54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Naturaleza de la realidad</a:t>
                      </a:r>
                      <a:endParaRPr lang="es-ES" sz="1200" dirty="0">
                        <a:solidFill>
                          <a:srgbClr val="0000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"/>
                          <a:ea typeface="Times New Roman"/>
                          <a:cs typeface="Times New Roman"/>
                        </a:rPr>
                        <a:t>Objetiva, estática, única, dada, fragmentable, convergente.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"/>
                          <a:ea typeface="Times New Roman"/>
                          <a:cs typeface="Times New Roman"/>
                        </a:rPr>
                        <a:t>Dinámica, múltiple, holística, construida, divergente.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>
                          <a:latin typeface="Arial"/>
                          <a:ea typeface="Times New Roman"/>
                          <a:cs typeface="Times New Roman"/>
                        </a:rPr>
                        <a:t>Compartida, histórica, construida, dinámica, divergente.</a:t>
                      </a:r>
                      <a:endParaRPr lang="es-ES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72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Finalidad de la investigación</a:t>
                      </a:r>
                      <a:endParaRPr lang="es-ES" sz="1200" dirty="0">
                        <a:solidFill>
                          <a:srgbClr val="0000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"/>
                          <a:ea typeface="Times New Roman"/>
                          <a:cs typeface="Times New Roman"/>
                        </a:rPr>
                        <a:t>Explicar, predecir, controlar los fenómenos, verificar teorías. Leyes para regular los fenómenos.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"/>
                          <a:ea typeface="Times New Roman"/>
                          <a:cs typeface="Times New Roman"/>
                        </a:rPr>
                        <a:t>Comprender e interpretar la realidad, los significados de las personas, percepciones, intenciones, acciones.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>
                          <a:latin typeface="Arial"/>
                          <a:ea typeface="Times New Roman"/>
                          <a:cs typeface="Times New Roman"/>
                        </a:rPr>
                        <a:t>Identificar potencial de cambio, emancipar sujetos. Analizar la realidad.</a:t>
                      </a:r>
                      <a:endParaRPr lang="es-ES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72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Relación sujeto - objeto</a:t>
                      </a:r>
                      <a:endParaRPr lang="es-ES" sz="1200" dirty="0">
                        <a:solidFill>
                          <a:srgbClr val="0000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"/>
                          <a:ea typeface="Times New Roman"/>
                          <a:cs typeface="Times New Roman"/>
                        </a:rPr>
                        <a:t>Independencia. Neutralidad. No se afectan. Investigador externo sujeto como “objeto” de investigación.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"/>
                          <a:ea typeface="Times New Roman"/>
                          <a:cs typeface="Times New Roman"/>
                        </a:rPr>
                        <a:t>Dependencia. Se afectan. Implicación investigador. Interrelación.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"/>
                          <a:ea typeface="Times New Roman"/>
                          <a:cs typeface="Times New Roman"/>
                        </a:rPr>
                        <a:t>Relación influida por el compromiso. El investigador es un sujeto más.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54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Valores</a:t>
                      </a:r>
                      <a:endParaRPr lang="es-ES" sz="1200" dirty="0">
                        <a:solidFill>
                          <a:srgbClr val="0000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"/>
                          <a:ea typeface="Times New Roman"/>
                          <a:cs typeface="Times New Roman"/>
                        </a:rPr>
                        <a:t>Neutros. Investigador libre de valores. Método es garantía de objetividad.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"/>
                          <a:ea typeface="Times New Roman"/>
                          <a:cs typeface="Times New Roman"/>
                        </a:rPr>
                        <a:t>Explícitos. Influyen en la investigación.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"/>
                          <a:ea typeface="Times New Roman"/>
                          <a:cs typeface="Times New Roman"/>
                        </a:rPr>
                        <a:t>Compartidos. Ideología compartida.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05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Relación teoría - práctica</a:t>
                      </a:r>
                      <a:endParaRPr lang="es-ES" sz="1200" dirty="0">
                        <a:solidFill>
                          <a:srgbClr val="0000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>
                          <a:latin typeface="Arial"/>
                          <a:ea typeface="Times New Roman"/>
                          <a:cs typeface="Times New Roman"/>
                        </a:rPr>
                        <a:t>Disociadas, constituyen entidades distintas. La teoría, norma para la práctica.</a:t>
                      </a:r>
                      <a:endParaRPr lang="es-ES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"/>
                          <a:ea typeface="Times New Roman"/>
                          <a:cs typeface="Times New Roman"/>
                        </a:rPr>
                        <a:t>Relacionadas. Retroalimentación mutua.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"/>
                          <a:ea typeface="Times New Roman"/>
                          <a:cs typeface="Times New Roman"/>
                        </a:rPr>
                        <a:t>Indisociables. Relación dialéctica. La práctica es teoría en acción.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4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Criterios de calidad</a:t>
                      </a:r>
                      <a:endParaRPr lang="es-ES" sz="1200" dirty="0">
                        <a:solidFill>
                          <a:srgbClr val="0000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>
                          <a:latin typeface="Arial"/>
                          <a:ea typeface="Times New Roman"/>
                          <a:cs typeface="Times New Roman"/>
                        </a:rPr>
                        <a:t>Validez, fiabilidad, objetividad.</a:t>
                      </a:r>
                      <a:endParaRPr lang="es-ES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"/>
                          <a:ea typeface="Times New Roman"/>
                          <a:cs typeface="Times New Roman"/>
                        </a:rPr>
                        <a:t>Credibilidad, confirmación, transferibilidad.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"/>
                          <a:ea typeface="Times New Roman"/>
                          <a:cs typeface="Times New Roman"/>
                        </a:rPr>
                        <a:t>Intersubjetividad, validez consensuada.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072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Técnicas, instrumentos, estrategias</a:t>
                      </a:r>
                      <a:endParaRPr lang="es-ES" sz="1200" dirty="0">
                        <a:solidFill>
                          <a:srgbClr val="0000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>
                          <a:latin typeface="Arial"/>
                          <a:ea typeface="Times New Roman"/>
                          <a:cs typeface="Times New Roman"/>
                        </a:rPr>
                        <a:t>Cuantitativos. Medición de test, cuestionarios, observación sistemática. Experimentación.</a:t>
                      </a:r>
                      <a:endParaRPr lang="es-ES" sz="1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"/>
                          <a:ea typeface="Times New Roman"/>
                          <a:cs typeface="Times New Roman"/>
                        </a:rPr>
                        <a:t>Cualitativos, descriptivos. Investigador principal instrumento. Perspectiva participante.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"/>
                          <a:ea typeface="Times New Roman"/>
                          <a:cs typeface="Times New Roman"/>
                        </a:rPr>
                        <a:t>Estudio de casos. Técnicas dialécticas.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40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Análisis de datos</a:t>
                      </a:r>
                      <a:endParaRPr lang="es-ES" sz="1200" dirty="0">
                        <a:solidFill>
                          <a:srgbClr val="0000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"/>
                          <a:ea typeface="Times New Roman"/>
                          <a:cs typeface="Times New Roman"/>
                        </a:rPr>
                        <a:t>Cuantitativo: estadística descriptiva e inferencial.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"/>
                          <a:ea typeface="Times New Roman"/>
                          <a:cs typeface="Times New Roman"/>
                        </a:rPr>
                        <a:t>Cualitativo: inducción analítica, triangulación.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"/>
                          <a:ea typeface="Times New Roman"/>
                          <a:cs typeface="Times New Roman"/>
                        </a:rPr>
                        <a:t>Intersubjetivo. Dialéctico.</a:t>
                      </a:r>
                      <a:endParaRPr lang="es-E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0224" marR="6022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4555" name="Rectangle 1">
            <a:extLst>
              <a:ext uri="{FF2B5EF4-FFF2-40B4-BE49-F238E27FC236}">
                <a16:creationId xmlns:a16="http://schemas.microsoft.com/office/drawing/2014/main" id="{468D3DF2-9127-470D-9B80-73AFA96BB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"/>
            <a:ext cx="4976813" cy="276225"/>
          </a:xfrm>
          <a:prstGeom prst="rect">
            <a:avLst/>
          </a:prstGeom>
          <a:solidFill>
            <a:srgbClr val="CCFFCC"/>
          </a:solidFill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tabLst>
                <a:tab pos="2286000" algn="l"/>
              </a:tabLst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tabLst>
                <a:tab pos="22860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tabLst>
                <a:tab pos="22860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tabLst>
                <a:tab pos="228600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tabLst>
                <a:tab pos="228600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tabLst>
                <a:tab pos="228600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tabLst>
                <a:tab pos="228600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tabLst>
                <a:tab pos="228600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tabLst>
                <a:tab pos="228600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0" fontAlgn="base" hangingPunct="0">
              <a:spcBef>
                <a:spcPts val="100"/>
              </a:spcBef>
              <a:spcAft>
                <a:spcPct val="0"/>
              </a:spcAft>
              <a:buClrTx/>
              <a:buSzTx/>
              <a:buNone/>
            </a:pPr>
            <a:r>
              <a:rPr lang="es-MX" altLang="es-CU" sz="1200" b="1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CARACTERÍSTICAS DE LOS PARADIGAMAS DE INVESTIGACIÓN</a:t>
            </a:r>
            <a:endParaRPr lang="es-MX" altLang="es-CU" sz="1800" b="1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>
            <a:extLst>
              <a:ext uri="{FF2B5EF4-FFF2-40B4-BE49-F238E27FC236}">
                <a16:creationId xmlns:a16="http://schemas.microsoft.com/office/drawing/2014/main" id="{B2483E8A-A857-4BAC-89FB-273375239246}"/>
              </a:ext>
            </a:extLst>
          </p:cNvPr>
          <p:cNvSpPr/>
          <p:nvPr/>
        </p:nvSpPr>
        <p:spPr>
          <a:xfrm>
            <a:off x="1881188" y="1071564"/>
            <a:ext cx="7643812" cy="1570037"/>
          </a:xfrm>
          <a:prstGeom prst="rect">
            <a:avLst/>
          </a:prstGeom>
          <a:solidFill>
            <a:srgbClr val="CCFFCC"/>
          </a:solidFill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ts val="100"/>
              </a:spcBef>
              <a:spcAft>
                <a:spcPct val="0"/>
              </a:spcAft>
              <a:defRPr/>
            </a:pPr>
            <a:r>
              <a:rPr lang="es-ES" sz="2400" b="1" dirty="0">
                <a:solidFill>
                  <a:srgbClr val="0000FF"/>
                </a:solidFill>
                <a:latin typeface="Tahoma"/>
              </a:rPr>
              <a:t>Enfoques metodológicos que  se  discuten con  fuerza  en la comunidad  científica:  Enfoque  Cuantitativo, Enfoque Cualitativo y Enfoque Dialéctico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562" name="Group 2">
            <a:extLst>
              <a:ext uri="{FF2B5EF4-FFF2-40B4-BE49-F238E27FC236}">
                <a16:creationId xmlns:a16="http://schemas.microsoft.com/office/drawing/2014/main" id="{8DEA873A-D879-4068-B82C-C0D9B0448BEE}"/>
              </a:ext>
            </a:extLst>
          </p:cNvPr>
          <p:cNvGrpSpPr>
            <a:grpSpLocks/>
          </p:cNvGrpSpPr>
          <p:nvPr/>
        </p:nvGrpSpPr>
        <p:grpSpPr bwMode="auto">
          <a:xfrm>
            <a:off x="1809750" y="114300"/>
            <a:ext cx="8572500" cy="6743700"/>
            <a:chOff x="1080" y="179"/>
            <a:chExt cx="10800" cy="9900"/>
          </a:xfrm>
        </p:grpSpPr>
        <p:sp>
          <p:nvSpPr>
            <p:cNvPr id="66563" name="Rectangle 3">
              <a:extLst>
                <a:ext uri="{FF2B5EF4-FFF2-40B4-BE49-F238E27FC236}">
                  <a16:creationId xmlns:a16="http://schemas.microsoft.com/office/drawing/2014/main" id="{CEEC418D-0F45-4D81-9421-6462E5ABB4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0" y="179"/>
              <a:ext cx="10800" cy="990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0" fontAlgn="base" hangingPunct="0">
                <a:spcBef>
                  <a:spcPts val="100"/>
                </a:spcBef>
                <a:spcAft>
                  <a:spcPct val="0"/>
                </a:spcAft>
                <a:buClrTx/>
                <a:buSzTx/>
                <a:buNone/>
              </a:pPr>
              <a:endParaRPr lang="es-ES" altLang="es-CU" sz="1800" b="1">
                <a:solidFill>
                  <a:srgbClr val="40458C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66564" name="Group 4">
              <a:extLst>
                <a:ext uri="{FF2B5EF4-FFF2-40B4-BE49-F238E27FC236}">
                  <a16:creationId xmlns:a16="http://schemas.microsoft.com/office/drawing/2014/main" id="{8B3F0861-8C04-477D-80F6-5203E8460B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0" y="539"/>
              <a:ext cx="9970" cy="9180"/>
              <a:chOff x="1440" y="539"/>
              <a:chExt cx="9970" cy="9180"/>
            </a:xfrm>
          </p:grpSpPr>
          <p:grpSp>
            <p:nvGrpSpPr>
              <p:cNvPr id="66565" name="Group 5">
                <a:extLst>
                  <a:ext uri="{FF2B5EF4-FFF2-40B4-BE49-F238E27FC236}">
                    <a16:creationId xmlns:a16="http://schemas.microsoft.com/office/drawing/2014/main" id="{DF314CFD-4BE0-40F8-9572-40CCFC274D2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40" y="539"/>
                <a:ext cx="9804" cy="4680"/>
                <a:chOff x="1440" y="539"/>
                <a:chExt cx="9804" cy="4680"/>
              </a:xfrm>
            </p:grpSpPr>
            <p:grpSp>
              <p:nvGrpSpPr>
                <p:cNvPr id="66571" name="Group 6">
                  <a:extLst>
                    <a:ext uri="{FF2B5EF4-FFF2-40B4-BE49-F238E27FC236}">
                      <a16:creationId xmlns:a16="http://schemas.microsoft.com/office/drawing/2014/main" id="{71E1FF41-97B2-4F93-8318-E065608DA4F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40" y="539"/>
                  <a:ext cx="8820" cy="1440"/>
                  <a:chOff x="0" y="153"/>
                  <a:chExt cx="5760" cy="471"/>
                </a:xfrm>
              </p:grpSpPr>
              <p:sp>
                <p:nvSpPr>
                  <p:cNvPr id="53265" name="AutoShape 7">
                    <a:extLst>
                      <a:ext uri="{FF2B5EF4-FFF2-40B4-BE49-F238E27FC236}">
                        <a16:creationId xmlns:a16="http://schemas.microsoft.com/office/drawing/2014/main" id="{5BE15399-3A8E-4AC3-B803-8814D79E7C3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8" y="153"/>
                    <a:ext cx="5616" cy="470"/>
                  </a:xfrm>
                  <a:prstGeom prst="roundRect">
                    <a:avLst>
                      <a:gd name="adj" fmla="val 16458"/>
                    </a:avLst>
                  </a:prstGeom>
                  <a:solidFill>
                    <a:srgbClr val="CCFFCC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63094" tIns="131652" rIns="63094" bIns="31547" anchor="b" anchorCtr="1"/>
                  <a:lstStyle/>
                  <a:p>
                    <a:pPr algn="ctr" eaLnBrk="0" fontAlgn="base" hangingPunct="0">
                      <a:spcBef>
                        <a:spcPts val="100"/>
                      </a:spcBef>
                      <a:spcAft>
                        <a:spcPts val="1000"/>
                      </a:spcAft>
                      <a:defRPr/>
                    </a:pPr>
                    <a:r>
                      <a:rPr lang="es-MX" sz="2400" b="1" dirty="0">
                        <a:solidFill>
                          <a:srgbClr val="40458C"/>
                        </a:solidFill>
                        <a:latin typeface="Tahoma"/>
                      </a:rPr>
                      <a:t>ATRIBUTOS DE LOS PARADIGMAS CUALITATIVO Y CUANTITATIVO</a:t>
                    </a:r>
                    <a:endParaRPr lang="es-ES" sz="2400" b="1" dirty="0">
                      <a:solidFill>
                        <a:srgbClr val="40458C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66578" name="Line 8">
                    <a:extLst>
                      <a:ext uri="{FF2B5EF4-FFF2-40B4-BE49-F238E27FC236}">
                        <a16:creationId xmlns:a16="http://schemas.microsoft.com/office/drawing/2014/main" id="{93D67D1A-967D-4008-9AC8-A79E4BC3312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0" y="222"/>
                    <a:ext cx="576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prstDash val="sysDot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s-CU" b="1">
                      <a:solidFill>
                        <a:srgbClr val="40458C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66579" name="Rectangle 9">
                    <a:extLst>
                      <a:ext uri="{FF2B5EF4-FFF2-40B4-BE49-F238E27FC236}">
                        <a16:creationId xmlns:a16="http://schemas.microsoft.com/office/drawing/2014/main" id="{BA4363E4-88BF-449C-8460-A7DD78F3E01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0" y="153"/>
                    <a:ext cx="5760" cy="47"/>
                  </a:xfrm>
                  <a:prstGeom prst="rect">
                    <a:avLst/>
                  </a:prstGeom>
                  <a:solidFill>
                    <a:srgbClr val="476F6E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SzPct val="11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6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SzPct val="95000"/>
                      <a:buFont typeface="Wingdings" panose="05000000000000000000" pitchFamily="2" charset="2"/>
                      <a:buChar char="w"/>
                      <a:defRPr sz="24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 eaLnBrk="0" fontAlgn="base" hangingPunct="0">
                      <a:spcBef>
                        <a:spcPts val="100"/>
                      </a:spcBef>
                      <a:spcAft>
                        <a:spcPct val="0"/>
                      </a:spcAft>
                      <a:buClrTx/>
                      <a:buSzTx/>
                      <a:buNone/>
                    </a:pPr>
                    <a:endParaRPr lang="es-ES" altLang="es-CU" sz="1800" b="1">
                      <a:solidFill>
                        <a:srgbClr val="40458C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6572" name="Group 10">
                  <a:extLst>
                    <a:ext uri="{FF2B5EF4-FFF2-40B4-BE49-F238E27FC236}">
                      <a16:creationId xmlns:a16="http://schemas.microsoft.com/office/drawing/2014/main" id="{21277ED2-3016-4397-91C5-1162EE3F4A2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620" y="1979"/>
                  <a:ext cx="3323" cy="731"/>
                  <a:chOff x="-3" y="729"/>
                  <a:chExt cx="1923" cy="423"/>
                </a:xfrm>
              </p:grpSpPr>
              <p:sp>
                <p:nvSpPr>
                  <p:cNvPr id="53262" name="AutoShape 11">
                    <a:extLst>
                      <a:ext uri="{FF2B5EF4-FFF2-40B4-BE49-F238E27FC236}">
                        <a16:creationId xmlns:a16="http://schemas.microsoft.com/office/drawing/2014/main" id="{4DE420EF-8157-451E-B077-9280EC17006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-1" y="730"/>
                    <a:ext cx="1921" cy="422"/>
                  </a:xfrm>
                  <a:prstGeom prst="roundRect">
                    <a:avLst>
                      <a:gd name="adj" fmla="val 16458"/>
                    </a:avLst>
                  </a:prstGeom>
                  <a:solidFill>
                    <a:srgbClr val="CCFFCC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63094" tIns="131652" rIns="63094" bIns="31547" anchor="b" anchorCtr="1"/>
                  <a:lstStyle/>
                  <a:p>
                    <a:pPr algn="ctr" eaLnBrk="0" fontAlgn="base" hangingPunct="0">
                      <a:spcBef>
                        <a:spcPts val="100"/>
                      </a:spcBef>
                      <a:spcAft>
                        <a:spcPts val="1000"/>
                      </a:spcAft>
                      <a:defRPr/>
                    </a:pPr>
                    <a:r>
                      <a:rPr lang="es-MX" sz="1900" b="1" dirty="0">
                        <a:solidFill>
                          <a:srgbClr val="40458C"/>
                        </a:solidFill>
                        <a:latin typeface="Tahoma"/>
                      </a:rPr>
                      <a:t>Cualitativo</a:t>
                    </a:r>
                    <a:endParaRPr lang="es-ES" b="1" dirty="0">
                      <a:solidFill>
                        <a:srgbClr val="40458C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66575" name="Rectangle 12">
                    <a:extLst>
                      <a:ext uri="{FF2B5EF4-FFF2-40B4-BE49-F238E27FC236}">
                        <a16:creationId xmlns:a16="http://schemas.microsoft.com/office/drawing/2014/main" id="{9E814B7B-DD58-4430-ABF5-42895114B18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0" y="729"/>
                    <a:ext cx="1916" cy="84"/>
                  </a:xfrm>
                  <a:prstGeom prst="rect">
                    <a:avLst/>
                  </a:prstGeom>
                  <a:solidFill>
                    <a:srgbClr val="476F6E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SzPct val="11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6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SzPct val="95000"/>
                      <a:buFont typeface="Wingdings" panose="05000000000000000000" pitchFamily="2" charset="2"/>
                      <a:buChar char="w"/>
                      <a:defRPr sz="24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SzPct val="6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 eaLnBrk="0" fontAlgn="base" hangingPunct="0">
                      <a:spcBef>
                        <a:spcPts val="100"/>
                      </a:spcBef>
                      <a:spcAft>
                        <a:spcPct val="0"/>
                      </a:spcAft>
                      <a:buClrTx/>
                      <a:buSzTx/>
                      <a:buNone/>
                    </a:pPr>
                    <a:endParaRPr lang="es-ES" altLang="es-CU" sz="1800" b="1">
                      <a:solidFill>
                        <a:srgbClr val="40458C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66576" name="Line 13">
                    <a:extLst>
                      <a:ext uri="{FF2B5EF4-FFF2-40B4-BE49-F238E27FC236}">
                        <a16:creationId xmlns:a16="http://schemas.microsoft.com/office/drawing/2014/main" id="{CB2A7798-89DD-4E6E-A9CD-B043F0C4FE2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-3" y="816"/>
                    <a:ext cx="192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prstDash val="sysDot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s-CU" b="1">
                      <a:solidFill>
                        <a:srgbClr val="40458C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119822" name="Rectangle 14">
                  <a:extLst>
                    <a:ext uri="{FF2B5EF4-FFF2-40B4-BE49-F238E27FC236}">
                      <a16:creationId xmlns:a16="http://schemas.microsoft.com/office/drawing/2014/main" id="{511D3EEF-9093-4C1A-A878-2EA952DF513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20" y="2701"/>
                  <a:ext cx="9626" cy="2519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lIns="63094" tIns="31547" rIns="63094" bIns="31547"/>
                <a:lstStyle/>
                <a:p>
                  <a:pPr lvl="1" eaLnBrk="0" fontAlgn="base" hangingPunct="0">
                    <a:spcBef>
                      <a:spcPts val="100"/>
                    </a:spcBef>
                    <a:spcAft>
                      <a:spcPct val="0"/>
                    </a:spcAft>
                    <a:buSzPts val="2000"/>
                    <a:buFont typeface="Wingdings" pitchFamily="2" charset="2"/>
                    <a:buChar char="t"/>
                    <a:defRPr/>
                  </a:pPr>
                  <a:r>
                    <a:rPr lang="es-MX" sz="1600" b="1" i="1" dirty="0">
                      <a:solidFill>
                        <a:srgbClr val="0000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ahoma"/>
                    </a:rPr>
                    <a:t>Observación naturalista y sin control.</a:t>
                  </a:r>
                </a:p>
                <a:p>
                  <a:pPr lvl="1" eaLnBrk="0" fontAlgn="base" hangingPunct="0">
                    <a:spcBef>
                      <a:spcPts val="100"/>
                    </a:spcBef>
                    <a:spcAft>
                      <a:spcPct val="0"/>
                    </a:spcAft>
                    <a:buSzPts val="2000"/>
                    <a:buFont typeface="Wingdings" pitchFamily="2" charset="2"/>
                    <a:buChar char="t"/>
                    <a:defRPr/>
                  </a:pPr>
                  <a:r>
                    <a:rPr lang="es-MX" sz="1600" b="1" i="1" dirty="0">
                      <a:solidFill>
                        <a:srgbClr val="0000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ahoma"/>
                    </a:rPr>
                    <a:t>Subjetivo.</a:t>
                  </a:r>
                </a:p>
                <a:p>
                  <a:pPr lvl="1" eaLnBrk="0" fontAlgn="base" hangingPunct="0">
                    <a:spcBef>
                      <a:spcPts val="100"/>
                    </a:spcBef>
                    <a:spcAft>
                      <a:spcPct val="0"/>
                    </a:spcAft>
                    <a:buSzPts val="2000"/>
                    <a:buFont typeface="Wingdings" pitchFamily="2" charset="2"/>
                    <a:buChar char="t"/>
                    <a:defRPr/>
                  </a:pPr>
                  <a:r>
                    <a:rPr lang="es-MX" sz="1600" b="1" i="1" dirty="0">
                      <a:solidFill>
                        <a:srgbClr val="0000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ahoma"/>
                    </a:rPr>
                    <a:t>Fundamentado en la realidad, orientado a los descubrimientos, exploratorio, expansionista, descriptivo e inductivo.</a:t>
                  </a:r>
                </a:p>
                <a:p>
                  <a:pPr lvl="1" eaLnBrk="0" fontAlgn="base" hangingPunct="0">
                    <a:spcBef>
                      <a:spcPts val="100"/>
                    </a:spcBef>
                    <a:spcAft>
                      <a:spcPct val="0"/>
                    </a:spcAft>
                    <a:buSzPts val="2000"/>
                    <a:buFont typeface="Wingdings" pitchFamily="2" charset="2"/>
                    <a:buChar char="t"/>
                    <a:defRPr/>
                  </a:pPr>
                  <a:r>
                    <a:rPr lang="es-MX" sz="1600" b="1" i="1" dirty="0">
                      <a:solidFill>
                        <a:srgbClr val="0000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ahoma"/>
                    </a:rPr>
                    <a:t>No generalizable: estudio de casos aislados.</a:t>
                  </a:r>
                </a:p>
                <a:p>
                  <a:pPr lvl="1" eaLnBrk="0" fontAlgn="base" hangingPunct="0">
                    <a:spcBef>
                      <a:spcPts val="100"/>
                    </a:spcBef>
                    <a:spcAft>
                      <a:spcPct val="0"/>
                    </a:spcAft>
                    <a:buSzPts val="2000"/>
                    <a:buFont typeface="Wingdings" pitchFamily="2" charset="2"/>
                    <a:buChar char="t"/>
                    <a:defRPr/>
                  </a:pPr>
                  <a:r>
                    <a:rPr lang="es-MX" sz="1600" b="1" i="1" dirty="0">
                      <a:solidFill>
                        <a:srgbClr val="0000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ahoma"/>
                    </a:rPr>
                    <a:t>Asume una realidad dinámica.</a:t>
                  </a:r>
                  <a:endParaRPr lang="es-ES" sz="1600" b="1" i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ahoma"/>
                  </a:endParaRPr>
                </a:p>
                <a:p>
                  <a:pPr eaLnBrk="0" fontAlgn="base" hangingPunct="0">
                    <a:spcBef>
                      <a:spcPts val="100"/>
                    </a:spcBef>
                    <a:spcAft>
                      <a:spcPts val="1000"/>
                    </a:spcAft>
                    <a:defRPr/>
                  </a:pPr>
                  <a:endParaRPr lang="es-ES" sz="1100" b="1" i="1" dirty="0">
                    <a:solidFill>
                      <a:srgbClr val="40458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</a:endParaRPr>
                </a:p>
                <a:p>
                  <a:pPr eaLnBrk="0" fontAlgn="base" hangingPunct="0">
                    <a:spcBef>
                      <a:spcPts val="100"/>
                    </a:spcBef>
                    <a:spcAft>
                      <a:spcPts val="1000"/>
                    </a:spcAft>
                    <a:defRPr/>
                  </a:pPr>
                  <a:endParaRPr lang="es-ES" sz="1100" b="1" i="1" dirty="0">
                    <a:solidFill>
                      <a:srgbClr val="40458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</a:endParaRPr>
                </a:p>
                <a:p>
                  <a:pPr algn="ctr" eaLnBrk="0" fontAlgn="base" hangingPunct="0">
                    <a:spcBef>
                      <a:spcPts val="100"/>
                    </a:spcBef>
                    <a:spcAft>
                      <a:spcPct val="0"/>
                    </a:spcAft>
                    <a:defRPr/>
                  </a:pPr>
                  <a:endParaRPr lang="es-ES" b="1" dirty="0">
                    <a:solidFill>
                      <a:srgbClr val="40458C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119823" name="Rectangle 15">
                <a:extLst>
                  <a:ext uri="{FF2B5EF4-FFF2-40B4-BE49-F238E27FC236}">
                    <a16:creationId xmlns:a16="http://schemas.microsoft.com/office/drawing/2014/main" id="{19F0D152-4692-40C4-A3D5-D2242DBB3E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20" y="5940"/>
                <a:ext cx="9790" cy="3780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lIns="63094" tIns="31547" rIns="63094" bIns="31547"/>
              <a:lstStyle/>
              <a:p>
                <a:pPr lvl="1" eaLnBrk="0" fontAlgn="base" hangingPunct="0">
                  <a:spcBef>
                    <a:spcPts val="100"/>
                  </a:spcBef>
                  <a:spcAft>
                    <a:spcPct val="0"/>
                  </a:spcAft>
                  <a:buSzPts val="2100"/>
                  <a:buFont typeface="Wingdings" pitchFamily="2" charset="2"/>
                  <a:buChar char="t"/>
                  <a:defRPr/>
                </a:pPr>
                <a:r>
                  <a:rPr lang="es-MX" sz="1600" b="1" i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ahoma"/>
                  </a:rPr>
                  <a:t>Positivismo lógico; busca los hechos o causas de los fenómenos sociales, prestando escasa atención a los estados subjetivos de los individuos.</a:t>
                </a:r>
              </a:p>
              <a:p>
                <a:pPr lvl="1" eaLnBrk="0" fontAlgn="base" hangingPunct="0">
                  <a:spcBef>
                    <a:spcPts val="100"/>
                  </a:spcBef>
                  <a:spcAft>
                    <a:spcPct val="0"/>
                  </a:spcAft>
                  <a:buSzPts val="2100"/>
                  <a:buFont typeface="Wingdings" pitchFamily="2" charset="2"/>
                  <a:buChar char="t"/>
                  <a:defRPr/>
                </a:pPr>
                <a:r>
                  <a:rPr lang="es-MX" sz="1600" b="1" i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ahoma"/>
                  </a:rPr>
                  <a:t>Medición penetrante y controlada.</a:t>
                </a:r>
              </a:p>
              <a:p>
                <a:pPr lvl="1" eaLnBrk="0" fontAlgn="base" hangingPunct="0">
                  <a:spcBef>
                    <a:spcPts val="100"/>
                  </a:spcBef>
                  <a:spcAft>
                    <a:spcPct val="0"/>
                  </a:spcAft>
                  <a:buSzPts val="2100"/>
                  <a:buFont typeface="Wingdings" pitchFamily="2" charset="2"/>
                  <a:buChar char="t"/>
                  <a:defRPr/>
                </a:pPr>
                <a:r>
                  <a:rPr lang="es-MX" sz="1600" b="1" i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ahoma"/>
                  </a:rPr>
                  <a:t>Objetivo.</a:t>
                </a:r>
              </a:p>
              <a:p>
                <a:pPr lvl="1" eaLnBrk="0" fontAlgn="base" hangingPunct="0">
                  <a:spcBef>
                    <a:spcPts val="100"/>
                  </a:spcBef>
                  <a:spcAft>
                    <a:spcPct val="0"/>
                  </a:spcAft>
                  <a:buSzPts val="2100"/>
                  <a:buFont typeface="Wingdings" pitchFamily="2" charset="2"/>
                  <a:buChar char="t"/>
                  <a:defRPr/>
                </a:pPr>
                <a:r>
                  <a:rPr lang="es-MX" sz="1600" b="1" i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ahoma"/>
                  </a:rPr>
                  <a:t>Al margen de los datos, perspectiva “desde fuera”.</a:t>
                </a:r>
              </a:p>
              <a:p>
                <a:pPr lvl="1" eaLnBrk="0" fontAlgn="base" hangingPunct="0">
                  <a:spcBef>
                    <a:spcPts val="100"/>
                  </a:spcBef>
                  <a:spcAft>
                    <a:spcPct val="0"/>
                  </a:spcAft>
                  <a:buSzPts val="2100"/>
                  <a:buFont typeface="Wingdings" pitchFamily="2" charset="2"/>
                  <a:buChar char="t"/>
                  <a:defRPr/>
                </a:pPr>
                <a:r>
                  <a:rPr lang="es-MX" sz="1600" b="1" i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ahoma"/>
                  </a:rPr>
                  <a:t>No fundamentado en la realidad, orientado a la comprobación.</a:t>
                </a:r>
              </a:p>
              <a:p>
                <a:pPr lvl="1" eaLnBrk="0" fontAlgn="base" hangingPunct="0">
                  <a:spcBef>
                    <a:spcPts val="100"/>
                  </a:spcBef>
                  <a:spcAft>
                    <a:spcPct val="0"/>
                  </a:spcAft>
                  <a:buSzPts val="2100"/>
                  <a:buFont typeface="Wingdings" pitchFamily="2" charset="2"/>
                  <a:buChar char="t"/>
                  <a:defRPr/>
                </a:pPr>
                <a:r>
                  <a:rPr lang="es-MX" sz="1600" b="1" i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ahoma"/>
                  </a:rPr>
                  <a:t>Generalizable: estudio de casos múltiples.</a:t>
                </a:r>
              </a:p>
              <a:p>
                <a:pPr lvl="1" eaLnBrk="0" fontAlgn="base" hangingPunct="0">
                  <a:spcBef>
                    <a:spcPts val="100"/>
                  </a:spcBef>
                  <a:spcAft>
                    <a:spcPct val="0"/>
                  </a:spcAft>
                  <a:buSzPts val="2100"/>
                  <a:buFont typeface="Wingdings" pitchFamily="2" charset="2"/>
                  <a:buChar char="t"/>
                  <a:defRPr/>
                </a:pPr>
                <a:r>
                  <a:rPr lang="es-MX" sz="1600" b="1" i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ahoma"/>
                  </a:rPr>
                  <a:t>Asume una realidad estable.</a:t>
                </a:r>
                <a:endParaRPr lang="es-ES" sz="1600" b="1" dirty="0">
                  <a:solidFill>
                    <a:srgbClr val="0000FF"/>
                  </a:solidFill>
                  <a:latin typeface="Tahoma"/>
                </a:endParaRPr>
              </a:p>
            </p:txBody>
          </p:sp>
          <p:grpSp>
            <p:nvGrpSpPr>
              <p:cNvPr id="66567" name="Group 16">
                <a:extLst>
                  <a:ext uri="{FF2B5EF4-FFF2-40B4-BE49-F238E27FC236}">
                    <a16:creationId xmlns:a16="http://schemas.microsoft.com/office/drawing/2014/main" id="{45488BF5-FA23-4827-A2D8-3D2278DD9AC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20" y="5219"/>
                <a:ext cx="3323" cy="731"/>
                <a:chOff x="-3" y="729"/>
                <a:chExt cx="1923" cy="423"/>
              </a:xfrm>
            </p:grpSpPr>
            <p:sp>
              <p:nvSpPr>
                <p:cNvPr id="53256" name="AutoShape 17">
                  <a:extLst>
                    <a:ext uri="{FF2B5EF4-FFF2-40B4-BE49-F238E27FC236}">
                      <a16:creationId xmlns:a16="http://schemas.microsoft.com/office/drawing/2014/main" id="{3C8678BF-A2CB-4E2C-AF31-F74AFF5B54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1" y="731"/>
                  <a:ext cx="1921" cy="421"/>
                </a:xfrm>
                <a:prstGeom prst="roundRect">
                  <a:avLst>
                    <a:gd name="adj" fmla="val 16458"/>
                  </a:avLst>
                </a:prstGeom>
                <a:solidFill>
                  <a:srgbClr val="CCFFCC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63094" tIns="131652" rIns="63094" bIns="31547" anchor="b" anchorCtr="1"/>
                <a:lstStyle/>
                <a:p>
                  <a:pPr algn="ctr" eaLnBrk="0" fontAlgn="base" hangingPunct="0">
                    <a:spcBef>
                      <a:spcPts val="100"/>
                    </a:spcBef>
                    <a:spcAft>
                      <a:spcPts val="1000"/>
                    </a:spcAft>
                    <a:defRPr/>
                  </a:pPr>
                  <a:r>
                    <a:rPr lang="es-MX" sz="1900" b="1" dirty="0">
                      <a:solidFill>
                        <a:srgbClr val="40458C"/>
                      </a:solidFill>
                      <a:latin typeface="Tahoma"/>
                    </a:rPr>
                    <a:t>Cuantitativo</a:t>
                  </a:r>
                  <a:endParaRPr lang="es-ES" b="1" dirty="0">
                    <a:solidFill>
                      <a:srgbClr val="40458C"/>
                    </a:solidFill>
                    <a:latin typeface="Tahoma"/>
                  </a:endParaRPr>
                </a:p>
              </p:txBody>
            </p:sp>
            <p:sp>
              <p:nvSpPr>
                <p:cNvPr id="66569" name="Rectangle 18">
                  <a:extLst>
                    <a:ext uri="{FF2B5EF4-FFF2-40B4-BE49-F238E27FC236}">
                      <a16:creationId xmlns:a16="http://schemas.microsoft.com/office/drawing/2014/main" id="{1CEA820B-1B78-4B36-86D7-380D6AF3A97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729"/>
                  <a:ext cx="1916" cy="84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10000"/>
                    <a:buFont typeface="Wingdings" panose="05000000000000000000" pitchFamily="2" charset="2"/>
                    <a:buBlip>
                      <a:blip r:embed="rId2"/>
                    </a:buBlip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6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95000"/>
                    <a:buFont typeface="Wingdings" panose="05000000000000000000" pitchFamily="2" charset="2"/>
                    <a:buChar char="w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6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 eaLnBrk="0" fontAlgn="base" hangingPunct="0">
                    <a:spcBef>
                      <a:spcPts val="100"/>
                    </a:spcBef>
                    <a:spcAft>
                      <a:spcPct val="0"/>
                    </a:spcAft>
                    <a:buClrTx/>
                    <a:buSzTx/>
                    <a:buNone/>
                  </a:pPr>
                  <a:endParaRPr lang="es-ES" altLang="es-CU" sz="1800" b="1">
                    <a:solidFill>
                      <a:srgbClr val="40458C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66570" name="Line 19">
                  <a:extLst>
                    <a:ext uri="{FF2B5EF4-FFF2-40B4-BE49-F238E27FC236}">
                      <a16:creationId xmlns:a16="http://schemas.microsoft.com/office/drawing/2014/main" id="{2BDC8923-E02D-4AC6-A766-F71E17EDE2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-3" y="816"/>
                  <a:ext cx="1920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prstDash val="sys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s-CU" b="1">
                    <a:solidFill>
                      <a:srgbClr val="40458C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586" name="Group 1">
            <a:extLst>
              <a:ext uri="{FF2B5EF4-FFF2-40B4-BE49-F238E27FC236}">
                <a16:creationId xmlns:a16="http://schemas.microsoft.com/office/drawing/2014/main" id="{D6131CC0-876D-425E-BCD5-12EA587F8268}"/>
              </a:ext>
            </a:extLst>
          </p:cNvPr>
          <p:cNvGrpSpPr>
            <a:grpSpLocks/>
          </p:cNvGrpSpPr>
          <p:nvPr/>
        </p:nvGrpSpPr>
        <p:grpSpPr bwMode="auto">
          <a:xfrm>
            <a:off x="2024063" y="1"/>
            <a:ext cx="7429500" cy="1071563"/>
            <a:chOff x="709" y="900"/>
            <a:chExt cx="11466" cy="1320"/>
          </a:xfrm>
        </p:grpSpPr>
        <p:sp>
          <p:nvSpPr>
            <p:cNvPr id="123906" name="Text Box 2">
              <a:extLst>
                <a:ext uri="{FF2B5EF4-FFF2-40B4-BE49-F238E27FC236}">
                  <a16:creationId xmlns:a16="http://schemas.microsoft.com/office/drawing/2014/main" id="{F082A3E0-2A3F-42B2-A9A5-964EFFC7B4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9" y="900"/>
              <a:ext cx="11466" cy="88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ts val="100"/>
                </a:spcBef>
                <a:spcAft>
                  <a:spcPts val="1000"/>
                </a:spcAft>
                <a:defRPr/>
              </a:pPr>
              <a:r>
                <a:rPr lang="es-ES" sz="2000" b="1" dirty="0">
                  <a:solidFill>
                    <a:srgbClr val="0000FF"/>
                  </a:solidFill>
                  <a:latin typeface="Tahoma"/>
                </a:rPr>
                <a:t>Características de la  investigación cuantitativa y cualitativa</a:t>
              </a:r>
            </a:p>
          </p:txBody>
        </p:sp>
        <p:sp>
          <p:nvSpPr>
            <p:cNvPr id="67599" name="AutoShape 4">
              <a:extLst>
                <a:ext uri="{FF2B5EF4-FFF2-40B4-BE49-F238E27FC236}">
                  <a16:creationId xmlns:a16="http://schemas.microsoft.com/office/drawing/2014/main" id="{C7315495-2BEE-4436-A29C-5B6688E3EE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1" y="1868"/>
              <a:ext cx="540" cy="352"/>
            </a:xfrm>
            <a:prstGeom prst="downArrow">
              <a:avLst>
                <a:gd name="adj1" fmla="val 50000"/>
                <a:gd name="adj2" fmla="val 33333"/>
              </a:avLst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0" fontAlgn="base" hangingPunct="0">
                <a:spcBef>
                  <a:spcPts val="100"/>
                </a:spcBef>
                <a:spcAft>
                  <a:spcPct val="0"/>
                </a:spcAft>
                <a:buClrTx/>
                <a:buSzTx/>
                <a:buNone/>
              </a:pPr>
              <a:endParaRPr lang="es-ES" altLang="es-CU" sz="1800" b="1">
                <a:solidFill>
                  <a:srgbClr val="40458C"/>
                </a:solidFill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6" name="5 Tabla">
            <a:extLst>
              <a:ext uri="{FF2B5EF4-FFF2-40B4-BE49-F238E27FC236}">
                <a16:creationId xmlns:a16="http://schemas.microsoft.com/office/drawing/2014/main" id="{3F64B91F-F416-403D-8B8B-E0C233DA8E86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1411288"/>
          <a:ext cx="9144000" cy="53644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23">
                <a:tc>
                  <a:txBody>
                    <a:bodyPr/>
                    <a:lstStyle/>
                    <a:p>
                      <a:r>
                        <a:rPr lang="es-ES" sz="18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CUANTITATIVA</a:t>
                      </a:r>
                      <a:endParaRPr lang="es-ES" sz="1800" dirty="0">
                        <a:solidFill>
                          <a:srgbClr val="0000FF"/>
                        </a:solidFill>
                      </a:endParaRPr>
                    </a:p>
                  </a:txBody>
                  <a:tcPr marT="45709" marB="45709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CUALITATIVA</a:t>
                      </a:r>
                      <a:endParaRPr lang="es-ES" sz="1800" dirty="0">
                        <a:solidFill>
                          <a:srgbClr val="0000FF"/>
                        </a:solidFill>
                      </a:endParaRPr>
                    </a:p>
                  </a:txBody>
                  <a:tcPr marT="45709" marB="45709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8439">
                <a:tc>
                  <a:txBody>
                    <a:bodyPr/>
                    <a:lstStyle/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Nivel de frecuencia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Perspectiva desde fuera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Casos múltiples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Orientados al resultado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¿Por qué?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Datos ricos y profundos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Medición de acciones y conductas.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Objetiva.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Prueba (de hipótesis previa).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Mediciones del nivel de….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Descriptiva.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Condiciones de laboratorio.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Escasa atención al contexto.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Diseño rígido.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Alto grado de control.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Estadísticamente representativa del universo.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Técnicas extensivas.</a:t>
                      </a:r>
                    </a:p>
                    <a:p>
                      <a:pPr lvl="0"/>
                      <a:r>
                        <a:rPr lang="es-ES" sz="1400" kern="1200" dirty="0" err="1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Unidisciplinar</a:t>
                      </a:r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Método.</a:t>
                      </a:r>
                    </a:p>
                    <a:p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Es la estrategia que se emplea para la adquisición de conocimientos y datos informativos acerca de la realidad social y dependen del enfoque y del problema investigado. El método incluye diversas técnicas</a:t>
                      </a:r>
                      <a:endParaRPr lang="es-ES" sz="1400" dirty="0">
                        <a:solidFill>
                          <a:srgbClr val="0000FF"/>
                        </a:solidFill>
                        <a:latin typeface="+mn-lt"/>
                      </a:endParaRPr>
                    </a:p>
                  </a:txBody>
                  <a:tcPr marT="45709" marB="4570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Profundidad de comprensión.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Perspectiva desde dentro.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Casos aislados. Incluso únicos.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Orientación al proceso.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Estudio de motivaciones percepciones, significados.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Subjetiva.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Descubrimiento.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Explicativa.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Adquirir una mejor comprensión de…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Condiciones naturales.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Alta atención al contexto.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Diseño flexible.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Escaso control.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No representativos.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Técnicas intensivas.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Multidisciplinaria.</a:t>
                      </a:r>
                    </a:p>
                    <a:p>
                      <a:pPr lvl="0"/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Técnicas.</a:t>
                      </a:r>
                    </a:p>
                    <a:p>
                      <a:r>
                        <a:rPr lang="es-ES" sz="1400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Son procedimientos operativos rigurosos, bien definidos, transmisibles, susceptibles de ser aplicados de nuevo en las mismas condiciones, son adaptados a un fin definido</a:t>
                      </a:r>
                      <a:endParaRPr lang="es-ES" sz="1400" dirty="0">
                        <a:solidFill>
                          <a:srgbClr val="0000FF"/>
                        </a:solidFill>
                      </a:endParaRPr>
                    </a:p>
                  </a:txBody>
                  <a:tcPr marT="45709" marB="4570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uía">
  <a:themeElements>
    <a:clrScheme name="Guía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Guí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FFFF"/>
        </a:solidFill>
        <a:ln w="28575" cap="flat" cmpd="sng" algn="ctr">
          <a:solidFill>
            <a:srgbClr val="333399"/>
          </a:solidFill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808080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ts val="1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FFFF"/>
        </a:solidFill>
        <a:ln w="28575" cap="flat" cmpd="sng" algn="ctr">
          <a:solidFill>
            <a:srgbClr val="333399"/>
          </a:solidFill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808080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ts val="1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uía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uía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uía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uía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uía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uía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uía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uía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1459</Words>
  <Application>Microsoft Office PowerPoint</Application>
  <PresentationFormat>Panorámica</PresentationFormat>
  <Paragraphs>177</Paragraphs>
  <Slides>14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14</vt:i4>
      </vt:variant>
    </vt:vector>
  </HeadingPairs>
  <TitlesOfParts>
    <vt:vector size="23" baseType="lpstr">
      <vt:lpstr>Arial</vt:lpstr>
      <vt:lpstr>Calibri</vt:lpstr>
      <vt:lpstr>Calibri Light</vt:lpstr>
      <vt:lpstr>Tahoma</vt:lpstr>
      <vt:lpstr>Times New Roman</vt:lpstr>
      <vt:lpstr>Verdana</vt:lpstr>
      <vt:lpstr>Wingdings</vt:lpstr>
      <vt:lpstr>Tema de Office</vt:lpstr>
      <vt:lpstr>Guía</vt:lpstr>
      <vt:lpstr>METODOLOGÍA DE LA INVESTIGACIÓN  EDUCATIVA I   PROFESORA: MS.c Carmen Lázara Musibay Figueroa Encuentro 2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Carmen Musibay</dc:creator>
  <cp:lastModifiedBy>Carmen Musibay</cp:lastModifiedBy>
  <cp:revision>4</cp:revision>
  <dcterms:created xsi:type="dcterms:W3CDTF">2025-09-05T19:40:47Z</dcterms:created>
  <dcterms:modified xsi:type="dcterms:W3CDTF">2025-09-05T20:12:56Z</dcterms:modified>
</cp:coreProperties>
</file>