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6"/>
  </p:notesMasterIdLst>
  <p:sldIdLst>
    <p:sldId id="266" r:id="rId3"/>
    <p:sldId id="284" r:id="rId4"/>
    <p:sldId id="256" r:id="rId5"/>
    <p:sldId id="257" r:id="rId6"/>
    <p:sldId id="267" r:id="rId7"/>
    <p:sldId id="286" r:id="rId8"/>
    <p:sldId id="287" r:id="rId9"/>
    <p:sldId id="259" r:id="rId10"/>
    <p:sldId id="288" r:id="rId11"/>
    <p:sldId id="279" r:id="rId12"/>
    <p:sldId id="289" r:id="rId13"/>
    <p:sldId id="290" r:id="rId14"/>
    <p:sldId id="291" r:id="rId15"/>
    <p:sldId id="292" r:id="rId16"/>
    <p:sldId id="280" r:id="rId17"/>
    <p:sldId id="294" r:id="rId18"/>
    <p:sldId id="295" r:id="rId19"/>
    <p:sldId id="296" r:id="rId20"/>
    <p:sldId id="269" r:id="rId21"/>
    <p:sldId id="270" r:id="rId22"/>
    <p:sldId id="265" r:id="rId23"/>
    <p:sldId id="271" r:id="rId24"/>
    <p:sldId id="282" r:id="rId25"/>
  </p:sldIdLst>
  <p:sldSz cx="12192000" cy="6858000"/>
  <p:notesSz cx="6858000" cy="9144000"/>
  <p:defaultTextStyle>
    <a:defPPr>
      <a:defRPr lang="es-E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4" autoAdjust="0"/>
    <p:restoredTop sz="94660"/>
  </p:normalViewPr>
  <p:slideViewPr>
    <p:cSldViewPr snapToGrid="0">
      <p:cViewPr varScale="1">
        <p:scale>
          <a:sx n="65" d="100"/>
          <a:sy n="65" d="100"/>
        </p:scale>
        <p:origin x="25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AEF373-F255-4E5F-89E9-E06A04FA3EFE}" type="doc">
      <dgm:prSet loTypeId="urn:microsoft.com/office/officeart/2005/8/layout/vList3" loCatId="list" qsTypeId="urn:microsoft.com/office/officeart/2005/8/quickstyle/simple1#2" qsCatId="simple" csTypeId="urn:microsoft.com/office/officeart/2005/8/colors/accent1_2#2" csCatId="accent1" phldr="1"/>
      <dgm:spPr/>
    </dgm:pt>
    <dgm:pt modelId="{60DB0E0A-A6A9-4947-80E9-968023B468E4}">
      <dgm:prSet phldrT="[Texto]"/>
      <dgm:spPr>
        <a:solidFill>
          <a:schemeClr val="accent1"/>
        </a:solidFill>
      </dgm:spPr>
      <dgm:t>
        <a:bodyPr/>
        <a:lstStyle/>
        <a:p>
          <a:r>
            <a:rPr lang="es-MX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Permiten que el proceso de enseñanza- aprendizaje sea más participativo.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4893D0-C695-461D-8539-2EDEF8FFDBEB}" type="parTrans" cxnId="{DCBB3A03-6DDA-4C08-ACFA-907A00CD0378}">
      <dgm:prSet/>
      <dgm:spPr/>
      <dgm:t>
        <a:bodyPr/>
        <a:lstStyle/>
        <a:p>
          <a:endParaRPr lang="en-US"/>
        </a:p>
      </dgm:t>
    </dgm:pt>
    <dgm:pt modelId="{A57141B4-18F3-4790-845F-FAD54C0CB32B}" type="sibTrans" cxnId="{DCBB3A03-6DDA-4C08-ACFA-907A00CD0378}">
      <dgm:prSet/>
      <dgm:spPr/>
      <dgm:t>
        <a:bodyPr/>
        <a:lstStyle/>
        <a:p>
          <a:endParaRPr lang="en-US"/>
        </a:p>
      </dgm:t>
    </dgm:pt>
    <dgm:pt modelId="{A5414481-AAC4-4DF0-AE2D-10651705B317}">
      <dgm:prSet phldrT="[Texto]"/>
      <dgm:spPr>
        <a:solidFill>
          <a:schemeClr val="accent1"/>
        </a:solidFill>
      </dgm:spPr>
      <dgm:t>
        <a:bodyPr/>
        <a:lstStyle/>
        <a:p>
          <a:r>
            <a:rPr lang="es-MX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Promueven una metodología que desarrollen a los participantes  como sujetos activos, democráticos, capaces de buscar y construir nuevos conocimientos</a:t>
          </a:r>
          <a:r>
            <a:rPr lang="es-MX" dirty="0">
              <a:latin typeface="Franklin Gothic Demi" panose="020B0703020102020204" pitchFamily="34" charset="0"/>
            </a:rPr>
            <a:t>.</a:t>
          </a:r>
          <a:endParaRPr lang="en-US" dirty="0">
            <a:latin typeface="Franklin Gothic Demi" panose="020B0703020102020204" pitchFamily="34" charset="0"/>
          </a:endParaRPr>
        </a:p>
      </dgm:t>
    </dgm:pt>
    <dgm:pt modelId="{F77954EF-5F75-4E82-9761-A5DD175731B5}" type="parTrans" cxnId="{9D368A56-E820-4C0D-9D95-9B20C6841B01}">
      <dgm:prSet/>
      <dgm:spPr/>
      <dgm:t>
        <a:bodyPr/>
        <a:lstStyle/>
        <a:p>
          <a:endParaRPr lang="en-US"/>
        </a:p>
      </dgm:t>
    </dgm:pt>
    <dgm:pt modelId="{2D1C3D87-C3C6-446F-9B86-6D7EABF58C6E}" type="sibTrans" cxnId="{9D368A56-E820-4C0D-9D95-9B20C6841B01}">
      <dgm:prSet/>
      <dgm:spPr/>
      <dgm:t>
        <a:bodyPr/>
        <a:lstStyle/>
        <a:p>
          <a:endParaRPr lang="en-US"/>
        </a:p>
      </dgm:t>
    </dgm:pt>
    <dgm:pt modelId="{9E26F491-2AA8-45B9-A28C-8EE1BA860BD1}">
      <dgm:prSet phldrT="[Texto]"/>
      <dgm:spPr>
        <a:solidFill>
          <a:schemeClr val="accent1"/>
        </a:solidFill>
      </dgm:spPr>
      <dgm:t>
        <a:bodyPr/>
        <a:lstStyle/>
        <a:p>
          <a:r>
            <a:rPr lang="es-MX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Influyen positivamente en la transformación  del entorno y en el fortalecimiento de una conducta ética basada en los principios y fines de la educación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CA501D-E3ED-4D77-AA13-29F3A0727F0C}" type="parTrans" cxnId="{5E84395D-CAFC-4F63-9D53-FE5075CE4546}">
      <dgm:prSet/>
      <dgm:spPr/>
      <dgm:t>
        <a:bodyPr/>
        <a:lstStyle/>
        <a:p>
          <a:endParaRPr lang="en-US"/>
        </a:p>
      </dgm:t>
    </dgm:pt>
    <dgm:pt modelId="{9367F4A4-2B72-4DEF-A39A-53419E191CDE}" type="sibTrans" cxnId="{5E84395D-CAFC-4F63-9D53-FE5075CE4546}">
      <dgm:prSet/>
      <dgm:spPr/>
      <dgm:t>
        <a:bodyPr/>
        <a:lstStyle/>
        <a:p>
          <a:endParaRPr lang="en-US"/>
        </a:p>
      </dgm:t>
    </dgm:pt>
    <dgm:pt modelId="{D5982DBE-9FF6-4193-BDC9-1FE7B724E037}" type="pres">
      <dgm:prSet presAssocID="{F9AEF373-F255-4E5F-89E9-E06A04FA3EFE}" presName="linearFlow" presStyleCnt="0">
        <dgm:presLayoutVars>
          <dgm:dir/>
          <dgm:resizeHandles val="exact"/>
        </dgm:presLayoutVars>
      </dgm:prSet>
      <dgm:spPr/>
    </dgm:pt>
    <dgm:pt modelId="{5B266DBC-3103-4774-8F0D-2723EE36663C}" type="pres">
      <dgm:prSet presAssocID="{60DB0E0A-A6A9-4947-80E9-968023B468E4}" presName="composite" presStyleCnt="0"/>
      <dgm:spPr/>
    </dgm:pt>
    <dgm:pt modelId="{C3EC09B2-3175-4208-9E1A-CA31536E135A}" type="pres">
      <dgm:prSet presAssocID="{60DB0E0A-A6A9-4947-80E9-968023B468E4}" presName="imgShp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37000" r="-37000"/>
          </a:stretch>
        </a:blipFill>
      </dgm:spPr>
    </dgm:pt>
    <dgm:pt modelId="{8EE9EDC0-32E1-4C50-A376-5B163D7B8D69}" type="pres">
      <dgm:prSet presAssocID="{60DB0E0A-A6A9-4947-80E9-968023B468E4}" presName="txShp" presStyleLbl="node1" presStyleIdx="0" presStyleCnt="3">
        <dgm:presLayoutVars>
          <dgm:bulletEnabled val="1"/>
        </dgm:presLayoutVars>
      </dgm:prSet>
      <dgm:spPr/>
    </dgm:pt>
    <dgm:pt modelId="{9F49768F-B854-48B2-BF26-F00E96FA84A2}" type="pres">
      <dgm:prSet presAssocID="{A57141B4-18F3-4790-845F-FAD54C0CB32B}" presName="spacing" presStyleCnt="0"/>
      <dgm:spPr/>
    </dgm:pt>
    <dgm:pt modelId="{E10EBA17-D701-4567-819F-87CDC091593A}" type="pres">
      <dgm:prSet presAssocID="{A5414481-AAC4-4DF0-AE2D-10651705B317}" presName="composite" presStyleCnt="0"/>
      <dgm:spPr/>
    </dgm:pt>
    <dgm:pt modelId="{99EE8EC9-A5B3-4531-AA95-88323D58081F}" type="pres">
      <dgm:prSet presAssocID="{A5414481-AAC4-4DF0-AE2D-10651705B317}" presName="imgShp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38000" r="-38000"/>
          </a:stretch>
        </a:blipFill>
      </dgm:spPr>
    </dgm:pt>
    <dgm:pt modelId="{28781E85-648C-4E50-8595-C5FD167B12EC}" type="pres">
      <dgm:prSet presAssocID="{A5414481-AAC4-4DF0-AE2D-10651705B317}" presName="txShp" presStyleLbl="node1" presStyleIdx="1" presStyleCnt="3">
        <dgm:presLayoutVars>
          <dgm:bulletEnabled val="1"/>
        </dgm:presLayoutVars>
      </dgm:prSet>
      <dgm:spPr/>
    </dgm:pt>
    <dgm:pt modelId="{6E3D9413-8BD2-40F4-8569-0FD093217AAC}" type="pres">
      <dgm:prSet presAssocID="{2D1C3D87-C3C6-446F-9B86-6D7EABF58C6E}" presName="spacing" presStyleCnt="0"/>
      <dgm:spPr/>
    </dgm:pt>
    <dgm:pt modelId="{0812FAC2-5179-4876-8C74-5A1D25F3AB8F}" type="pres">
      <dgm:prSet presAssocID="{9E26F491-2AA8-45B9-A28C-8EE1BA860BD1}" presName="composite" presStyleCnt="0"/>
      <dgm:spPr/>
    </dgm:pt>
    <dgm:pt modelId="{416300E5-6E64-4AE8-BB72-148C18FC6AB4}" type="pres">
      <dgm:prSet presAssocID="{9E26F491-2AA8-45B9-A28C-8EE1BA860BD1}" presName="imgShp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8571129F-32C5-4D3C-810E-4C94763EEEA1}" type="pres">
      <dgm:prSet presAssocID="{9E26F491-2AA8-45B9-A28C-8EE1BA860BD1}" presName="txShp" presStyleLbl="node1" presStyleIdx="2" presStyleCnt="3">
        <dgm:presLayoutVars>
          <dgm:bulletEnabled val="1"/>
        </dgm:presLayoutVars>
      </dgm:prSet>
      <dgm:spPr/>
    </dgm:pt>
  </dgm:ptLst>
  <dgm:cxnLst>
    <dgm:cxn modelId="{DCBB3A03-6DDA-4C08-ACFA-907A00CD0378}" srcId="{F9AEF373-F255-4E5F-89E9-E06A04FA3EFE}" destId="{60DB0E0A-A6A9-4947-80E9-968023B468E4}" srcOrd="0" destOrd="0" parTransId="{244893D0-C695-461D-8539-2EDEF8FFDBEB}" sibTransId="{A57141B4-18F3-4790-845F-FAD54C0CB32B}"/>
    <dgm:cxn modelId="{FE649134-2590-4EFE-A88B-D2C87D1CED25}" type="presOf" srcId="{A5414481-AAC4-4DF0-AE2D-10651705B317}" destId="{28781E85-648C-4E50-8595-C5FD167B12EC}" srcOrd="0" destOrd="0" presId="urn:microsoft.com/office/officeart/2005/8/layout/vList3"/>
    <dgm:cxn modelId="{FCF7DD5B-6358-4347-9EDB-EC9F69ABFE52}" type="presOf" srcId="{60DB0E0A-A6A9-4947-80E9-968023B468E4}" destId="{8EE9EDC0-32E1-4C50-A376-5B163D7B8D69}" srcOrd="0" destOrd="0" presId="urn:microsoft.com/office/officeart/2005/8/layout/vList3"/>
    <dgm:cxn modelId="{5E84395D-CAFC-4F63-9D53-FE5075CE4546}" srcId="{F9AEF373-F255-4E5F-89E9-E06A04FA3EFE}" destId="{9E26F491-2AA8-45B9-A28C-8EE1BA860BD1}" srcOrd="2" destOrd="0" parTransId="{A0CA501D-E3ED-4D77-AA13-29F3A0727F0C}" sibTransId="{9367F4A4-2B72-4DEF-A39A-53419E191CDE}"/>
    <dgm:cxn modelId="{9D368A56-E820-4C0D-9D95-9B20C6841B01}" srcId="{F9AEF373-F255-4E5F-89E9-E06A04FA3EFE}" destId="{A5414481-AAC4-4DF0-AE2D-10651705B317}" srcOrd="1" destOrd="0" parTransId="{F77954EF-5F75-4E82-9761-A5DD175731B5}" sibTransId="{2D1C3D87-C3C6-446F-9B86-6D7EABF58C6E}"/>
    <dgm:cxn modelId="{E6300AD0-3D06-4DE4-96F7-A16FB8F9D4FA}" type="presOf" srcId="{9E26F491-2AA8-45B9-A28C-8EE1BA860BD1}" destId="{8571129F-32C5-4D3C-810E-4C94763EEEA1}" srcOrd="0" destOrd="0" presId="urn:microsoft.com/office/officeart/2005/8/layout/vList3"/>
    <dgm:cxn modelId="{1E944FE7-B4D8-4E80-86CE-26B48D63A96B}" type="presOf" srcId="{F9AEF373-F255-4E5F-89E9-E06A04FA3EFE}" destId="{D5982DBE-9FF6-4193-BDC9-1FE7B724E037}" srcOrd="0" destOrd="0" presId="urn:microsoft.com/office/officeart/2005/8/layout/vList3"/>
    <dgm:cxn modelId="{F03B28AD-D8AE-4A63-9A40-22B21599A82C}" type="presParOf" srcId="{D5982DBE-9FF6-4193-BDC9-1FE7B724E037}" destId="{5B266DBC-3103-4774-8F0D-2723EE36663C}" srcOrd="0" destOrd="0" presId="urn:microsoft.com/office/officeart/2005/8/layout/vList3"/>
    <dgm:cxn modelId="{48896FB1-04B1-44EB-8BA8-DC1268D3102D}" type="presParOf" srcId="{5B266DBC-3103-4774-8F0D-2723EE36663C}" destId="{C3EC09B2-3175-4208-9E1A-CA31536E135A}" srcOrd="0" destOrd="0" presId="urn:microsoft.com/office/officeart/2005/8/layout/vList3"/>
    <dgm:cxn modelId="{1BAB9E4E-B55F-4E0E-9DE8-CCCCCBD9B25E}" type="presParOf" srcId="{5B266DBC-3103-4774-8F0D-2723EE36663C}" destId="{8EE9EDC0-32E1-4C50-A376-5B163D7B8D69}" srcOrd="1" destOrd="0" presId="urn:microsoft.com/office/officeart/2005/8/layout/vList3"/>
    <dgm:cxn modelId="{B7577133-2716-41A8-BF26-AB7A012FA003}" type="presParOf" srcId="{D5982DBE-9FF6-4193-BDC9-1FE7B724E037}" destId="{9F49768F-B854-48B2-BF26-F00E96FA84A2}" srcOrd="1" destOrd="0" presId="urn:microsoft.com/office/officeart/2005/8/layout/vList3"/>
    <dgm:cxn modelId="{7002C303-7269-4B08-B4C7-93FB4BE9A7EE}" type="presParOf" srcId="{D5982DBE-9FF6-4193-BDC9-1FE7B724E037}" destId="{E10EBA17-D701-4567-819F-87CDC091593A}" srcOrd="2" destOrd="0" presId="urn:microsoft.com/office/officeart/2005/8/layout/vList3"/>
    <dgm:cxn modelId="{C675DF97-5C1F-4507-823A-AA0371CBF457}" type="presParOf" srcId="{E10EBA17-D701-4567-819F-87CDC091593A}" destId="{99EE8EC9-A5B3-4531-AA95-88323D58081F}" srcOrd="0" destOrd="0" presId="urn:microsoft.com/office/officeart/2005/8/layout/vList3"/>
    <dgm:cxn modelId="{9F0F3E49-50D4-4917-903C-B305A7D6B1C6}" type="presParOf" srcId="{E10EBA17-D701-4567-819F-87CDC091593A}" destId="{28781E85-648C-4E50-8595-C5FD167B12EC}" srcOrd="1" destOrd="0" presId="urn:microsoft.com/office/officeart/2005/8/layout/vList3"/>
    <dgm:cxn modelId="{C50AA752-F99C-46F0-894B-F6B5599EA668}" type="presParOf" srcId="{D5982DBE-9FF6-4193-BDC9-1FE7B724E037}" destId="{6E3D9413-8BD2-40F4-8569-0FD093217AAC}" srcOrd="3" destOrd="0" presId="urn:microsoft.com/office/officeart/2005/8/layout/vList3"/>
    <dgm:cxn modelId="{EE894961-1560-4485-8A56-0A561B0EB1DD}" type="presParOf" srcId="{D5982DBE-9FF6-4193-BDC9-1FE7B724E037}" destId="{0812FAC2-5179-4876-8C74-5A1D25F3AB8F}" srcOrd="4" destOrd="0" presId="urn:microsoft.com/office/officeart/2005/8/layout/vList3"/>
    <dgm:cxn modelId="{5AF5D6E5-231E-4715-B400-F0DA33D9197C}" type="presParOf" srcId="{0812FAC2-5179-4876-8C74-5A1D25F3AB8F}" destId="{416300E5-6E64-4AE8-BB72-148C18FC6AB4}" srcOrd="0" destOrd="0" presId="urn:microsoft.com/office/officeart/2005/8/layout/vList3"/>
    <dgm:cxn modelId="{F8E2210A-6B1D-4672-8965-52EAD1EC9D72}" type="presParOf" srcId="{0812FAC2-5179-4876-8C74-5A1D25F3AB8F}" destId="{8571129F-32C5-4D3C-810E-4C94763EEEA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9EDC0-32E1-4C50-A376-5B163D7B8D69}">
      <dsp:nvSpPr>
        <dsp:cNvPr id="0" name=""/>
        <dsp:cNvSpPr/>
      </dsp:nvSpPr>
      <dsp:spPr>
        <a:xfrm rot="10800000">
          <a:off x="2666724" y="1224"/>
          <a:ext cx="9195411" cy="1402348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397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Permiten que el proceso de enseñanza- aprendizaje sea más participativo.</a:t>
          </a:r>
          <a:endParaRPr lang="en-US" sz="2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017311" y="1224"/>
        <a:ext cx="8844824" cy="1402348"/>
      </dsp:txXfrm>
    </dsp:sp>
    <dsp:sp modelId="{C3EC09B2-3175-4208-9E1A-CA31536E135A}">
      <dsp:nvSpPr>
        <dsp:cNvPr id="0" name=""/>
        <dsp:cNvSpPr/>
      </dsp:nvSpPr>
      <dsp:spPr>
        <a:xfrm>
          <a:off x="1965550" y="1224"/>
          <a:ext cx="1402348" cy="140234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7000" r="-3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781E85-648C-4E50-8595-C5FD167B12EC}">
      <dsp:nvSpPr>
        <dsp:cNvPr id="0" name=""/>
        <dsp:cNvSpPr/>
      </dsp:nvSpPr>
      <dsp:spPr>
        <a:xfrm rot="10800000">
          <a:off x="2666724" y="1778989"/>
          <a:ext cx="9195411" cy="1402348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397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Promueven una metodología que desarrollen a los participantes  como sujetos activos, democráticos, capaces de buscar y construir nuevos conocimientos</a:t>
          </a:r>
          <a:r>
            <a:rPr lang="es-MX" sz="2600" kern="1200" dirty="0">
              <a:latin typeface="Franklin Gothic Demi" panose="020B0703020102020204" pitchFamily="34" charset="0"/>
            </a:rPr>
            <a:t>.</a:t>
          </a:r>
          <a:endParaRPr lang="en-US" sz="2600" kern="1200" dirty="0">
            <a:latin typeface="Franklin Gothic Demi" panose="020B0703020102020204" pitchFamily="34" charset="0"/>
          </a:endParaRPr>
        </a:p>
      </dsp:txBody>
      <dsp:txXfrm rot="10800000">
        <a:off x="3017311" y="1778989"/>
        <a:ext cx="8844824" cy="1402348"/>
      </dsp:txXfrm>
    </dsp:sp>
    <dsp:sp modelId="{99EE8EC9-A5B3-4531-AA95-88323D58081F}">
      <dsp:nvSpPr>
        <dsp:cNvPr id="0" name=""/>
        <dsp:cNvSpPr/>
      </dsp:nvSpPr>
      <dsp:spPr>
        <a:xfrm>
          <a:off x="1965550" y="1778989"/>
          <a:ext cx="1402348" cy="140234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8000" r="-3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1129F-32C5-4D3C-810E-4C94763EEEA1}">
      <dsp:nvSpPr>
        <dsp:cNvPr id="0" name=""/>
        <dsp:cNvSpPr/>
      </dsp:nvSpPr>
      <dsp:spPr>
        <a:xfrm rot="10800000">
          <a:off x="2666724" y="3556753"/>
          <a:ext cx="9195411" cy="1402348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397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Influyen positivamente en la transformación  del entorno y en el fortalecimiento de una conducta ética basada en los principios y fines de la educación</a:t>
          </a:r>
          <a:endParaRPr lang="en-US" sz="2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017311" y="3556753"/>
        <a:ext cx="8844824" cy="1402348"/>
      </dsp:txXfrm>
    </dsp:sp>
    <dsp:sp modelId="{416300E5-6E64-4AE8-BB72-148C18FC6AB4}">
      <dsp:nvSpPr>
        <dsp:cNvPr id="0" name=""/>
        <dsp:cNvSpPr/>
      </dsp:nvSpPr>
      <dsp:spPr>
        <a:xfrm>
          <a:off x="1965550" y="3556753"/>
          <a:ext cx="1402348" cy="1402348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A08A3-3CCC-49E6-964C-E1738A6D992D}" type="datetimeFigureOut">
              <a:rPr lang="es-ES" smtClean="0"/>
              <a:t>19/04/2026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2CB49-322C-48BB-A333-B208C96D6BAF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19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13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06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15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26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09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23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39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8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76326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7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37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59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5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s-ES" altLang="en-US" dirty="0"/>
              <a:t>Haga clic para modificar el estilo de título del patrón</a:t>
            </a:r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s-ES" altLang="en-US" dirty="0"/>
              <a:t>Editar el estilo de texto del patrón</a:t>
            </a:r>
          </a:p>
          <a:p>
            <a:pPr lvl="1"/>
            <a:r>
              <a:rPr lang="es-ES" altLang="en-US" dirty="0"/>
              <a:t>Segundo nivel</a:t>
            </a:r>
          </a:p>
          <a:p>
            <a:pPr lvl="2"/>
            <a:r>
              <a:rPr lang="es-ES" altLang="en-US" dirty="0"/>
              <a:t>Tercer nivel</a:t>
            </a:r>
          </a:p>
          <a:p>
            <a:pPr lvl="3"/>
            <a:r>
              <a:rPr lang="es-ES" altLang="en-US" dirty="0"/>
              <a:t>Cuarto nivel</a:t>
            </a:r>
          </a:p>
          <a:p>
            <a:pPr lvl="4"/>
            <a:r>
              <a:rPr lang="es-ES" altLang="en-U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3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amara@uart.edu.c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ubtítulo 2"/>
          <p:cNvSpPr>
            <a:spLocks noGrp="1"/>
          </p:cNvSpPr>
          <p:nvPr>
            <p:ph type="subTitle" idx="1"/>
          </p:nvPr>
        </p:nvSpPr>
        <p:spPr>
          <a:xfrm>
            <a:off x="1360488" y="3708083"/>
            <a:ext cx="9144000" cy="744537"/>
          </a:xfrm>
          <a:ln>
            <a:solidFill>
              <a:srgbClr val="002060">
                <a:alpha val="100000"/>
              </a:srgbClr>
            </a:solidFill>
            <a:miter/>
          </a:ln>
        </p:spPr>
        <p:txBody>
          <a:bodyPr vert="horz" wrap="square" lIns="91440" tIns="45720" rIns="91440" bIns="45720" anchor="t" anchorCtr="0"/>
          <a:lstStyle/>
          <a:p>
            <a:pPr eaLnBrk="1" hangingPunct="1">
              <a:buClrTx/>
              <a:buSzTx/>
            </a:pPr>
            <a:r>
              <a:rPr lang="es-MX" altLang="x-none" sz="4400" kern="1200" dirty="0">
                <a:solidFill>
                  <a:srgbClr val="002060"/>
                </a:solidFill>
                <a:latin typeface="Franklin Gothic Demi" panose="020B0703020102020204" pitchFamily="34" charset="0"/>
                <a:ea typeface="+mn-ea"/>
                <a:cs typeface="+mn-cs"/>
              </a:rPr>
              <a:t>CURSO TÉCNICAS PARTICIPATIVAS</a:t>
            </a:r>
            <a:endParaRPr lang="en-US" altLang="x-none" sz="4400" kern="1200" dirty="0">
              <a:solidFill>
                <a:srgbClr val="002060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4" name="Rectángulo: esquinas redondeadas 3"/>
          <p:cNvSpPr/>
          <p:nvPr/>
        </p:nvSpPr>
        <p:spPr>
          <a:xfrm>
            <a:off x="1688122" y="392723"/>
            <a:ext cx="8323385" cy="9144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MAESTRÍA EN DIDÁCTICA DE LA EDUCACIÓN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2054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388" y="1860550"/>
            <a:ext cx="2466975" cy="1847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CuadroTexto 6"/>
          <p:cNvSpPr txBox="1"/>
          <p:nvPr/>
        </p:nvSpPr>
        <p:spPr>
          <a:xfrm>
            <a:off x="2591052" y="4884738"/>
            <a:ext cx="7305116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MX" altLang="x-none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Profesora: Dr.C Tamara Caridad García Laza</a:t>
            </a:r>
          </a:p>
          <a:p>
            <a:pPr algn="just"/>
            <a:r>
              <a:rPr lang="es-MX" altLang="x-none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Profesora Titular</a:t>
            </a:r>
          </a:p>
          <a:p>
            <a:pPr algn="just"/>
            <a:r>
              <a:rPr lang="es-MX" altLang="x-none" sz="2400" dirty="0">
                <a:solidFill>
                  <a:srgbClr val="002060"/>
                </a:solidFill>
                <a:latin typeface="Franklin Gothic Demi" panose="020B0703020102020204" pitchFamily="34" charset="0"/>
                <a:hlinkClick r:id="rId3"/>
              </a:rPr>
              <a:t>tamara@uart.edu.cu</a:t>
            </a:r>
            <a:endParaRPr lang="es-MX" altLang="x-none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algn="just"/>
            <a:r>
              <a:rPr lang="es-MX" altLang="x-none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52121652</a:t>
            </a:r>
          </a:p>
          <a:p>
            <a:pPr algn="just"/>
            <a:endParaRPr lang="en-US" altLang="x-none" sz="2400" dirty="0">
              <a:solidFill>
                <a:schemeClr val="tx2"/>
              </a:solidFill>
              <a:latin typeface="Franklin Gothic Demi" panose="020B07030201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445" y="101855"/>
            <a:ext cx="11533239" cy="1048519"/>
          </a:xfr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es-MX" dirty="0">
                <a:solidFill>
                  <a:schemeClr val="bg1"/>
                </a:solidFill>
                <a:latin typeface="Franklin Gothic Demi" panose="020B0703020102020204" pitchFamily="34" charset="0"/>
              </a:rPr>
              <a:t>Características de las técnicas participativas </a:t>
            </a:r>
            <a:endParaRPr lang="en-US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4" name="Tabla 4"/>
          <p:cNvGraphicFramePr>
            <a:graphicFrameLocks noGrp="1"/>
          </p:cNvGraphicFramePr>
          <p:nvPr>
            <p:ph idx="1"/>
          </p:nvPr>
        </p:nvGraphicFramePr>
        <p:xfrm>
          <a:off x="157316" y="1523491"/>
          <a:ext cx="11877368" cy="5232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4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149"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Características </a:t>
                      </a:r>
                      <a:endParaRPr lang="en-US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                Qué implica ?</a:t>
                      </a:r>
                      <a:endParaRPr lang="en-US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149">
                <a:tc>
                  <a:txBody>
                    <a:bodyPr/>
                    <a:lstStyle/>
                    <a:p>
                      <a:r>
                        <a:rPr lang="es-MX" sz="2800" dirty="0" err="1">
                          <a:latin typeface="Franklin Gothic Demi" panose="020B0703020102020204" pitchFamily="34" charset="0"/>
                        </a:rPr>
                        <a:t>Dialogicidad</a:t>
                      </a:r>
                      <a:r>
                        <a:rPr lang="es-MX" sz="2800" dirty="0">
                          <a:latin typeface="Franklin Gothic Demi" panose="020B0703020102020204" pitchFamily="34" charset="0"/>
                        </a:rPr>
                        <a:t> </a:t>
                      </a:r>
                      <a:endParaRPr lang="en-US" sz="2800" dirty="0"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latin typeface="Franklin Gothic Demi" panose="020B0703020102020204" pitchFamily="34" charset="0"/>
                        </a:rPr>
                        <a:t>El saber circula , no unidireccional </a:t>
                      </a:r>
                      <a:endParaRPr lang="en-US" sz="2800" dirty="0"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149">
                <a:tc>
                  <a:txBody>
                    <a:bodyPr/>
                    <a:lstStyle/>
                    <a:p>
                      <a:r>
                        <a:rPr lang="es-MX" sz="2800" dirty="0">
                          <a:latin typeface="Franklin Gothic Demi" panose="020B0703020102020204" pitchFamily="34" charset="0"/>
                        </a:rPr>
                        <a:t>Cooperación</a:t>
                      </a:r>
                      <a:r>
                        <a:rPr lang="es-MX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latin typeface="Franklin Gothic Demi" panose="020B0703020102020204" pitchFamily="34" charset="0"/>
                        </a:rPr>
                        <a:t>Se aprende </a:t>
                      </a:r>
                      <a:r>
                        <a:rPr lang="es-MX" sz="2800" i="1" dirty="0">
                          <a:latin typeface="Franklin Gothic Demi" panose="020B0703020102020204" pitchFamily="34" charset="0"/>
                        </a:rPr>
                        <a:t>de</a:t>
                      </a:r>
                      <a:r>
                        <a:rPr lang="es-MX" sz="2800" dirty="0">
                          <a:latin typeface="Franklin Gothic Demi" panose="020B0703020102020204" pitchFamily="34" charset="0"/>
                        </a:rPr>
                        <a:t> y </a:t>
                      </a:r>
                      <a:r>
                        <a:rPr lang="es-MX" sz="2800" i="1" dirty="0">
                          <a:latin typeface="Franklin Gothic Demi" panose="020B0703020102020204" pitchFamily="34" charset="0"/>
                        </a:rPr>
                        <a:t>con</a:t>
                      </a:r>
                      <a:r>
                        <a:rPr lang="es-MX" sz="2800" dirty="0">
                          <a:latin typeface="Franklin Gothic Demi" panose="020B0703020102020204" pitchFamily="34" charset="0"/>
                        </a:rPr>
                        <a:t> los otros, no competitivamente </a:t>
                      </a:r>
                      <a:endParaRPr lang="en-US" sz="2800" dirty="0"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149">
                <a:tc>
                  <a:txBody>
                    <a:bodyPr/>
                    <a:lstStyle/>
                    <a:p>
                      <a:r>
                        <a:rPr lang="es-MX" sz="2800" dirty="0">
                          <a:latin typeface="Franklin Gothic Demi" panose="020B0703020102020204" pitchFamily="34" charset="0"/>
                        </a:rPr>
                        <a:t>Actividad cognitiva</a:t>
                      </a:r>
                      <a:endParaRPr lang="en-US" sz="2800" dirty="0"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latin typeface="Franklin Gothic Demi" panose="020B0703020102020204" pitchFamily="34" charset="0"/>
                        </a:rPr>
                        <a:t>Todos elaboran, argumentan y comparan </a:t>
                      </a:r>
                      <a:endParaRPr lang="en-US" sz="2800" dirty="0"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149">
                <a:tc>
                  <a:txBody>
                    <a:bodyPr/>
                    <a:lstStyle/>
                    <a:p>
                      <a:r>
                        <a:rPr lang="es-MX" sz="2800" dirty="0">
                          <a:latin typeface="Franklin Gothic Demi" panose="020B0703020102020204" pitchFamily="34" charset="0"/>
                        </a:rPr>
                        <a:t>flexibilidad</a:t>
                      </a:r>
                      <a:endParaRPr lang="en-US" sz="2800" dirty="0"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latin typeface="Franklin Gothic Demi" panose="020B0703020102020204" pitchFamily="34" charset="0"/>
                        </a:rPr>
                        <a:t>Se ajustan al ritmo y necesidades del grupo</a:t>
                      </a:r>
                      <a:endParaRPr lang="en-US" sz="2800" dirty="0"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149">
                <a:tc>
                  <a:txBody>
                    <a:bodyPr/>
                    <a:lstStyle/>
                    <a:p>
                      <a:r>
                        <a:rPr lang="es-MX" sz="2800" dirty="0">
                          <a:latin typeface="Franklin Gothic Demi" panose="020B0703020102020204" pitchFamily="34" charset="0"/>
                        </a:rPr>
                        <a:t>Sentido práctico</a:t>
                      </a:r>
                      <a:endParaRPr lang="en-US" sz="2800" dirty="0"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latin typeface="Franklin Gothic Demi" panose="020B0703020102020204" pitchFamily="34" charset="0"/>
                        </a:rPr>
                        <a:t>Vincular la teoría con problemas reales del aula </a:t>
                      </a:r>
                      <a:endParaRPr lang="en-US" sz="2800" dirty="0"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149">
                <a:tc>
                  <a:txBody>
                    <a:bodyPr/>
                    <a:lstStyle/>
                    <a:p>
                      <a:r>
                        <a:rPr lang="es-MX" sz="2800" dirty="0">
                          <a:latin typeface="Franklin Gothic Demi" panose="020B0703020102020204" pitchFamily="34" charset="0"/>
                        </a:rPr>
                        <a:t>Evaluación compartida</a:t>
                      </a:r>
                      <a:endParaRPr lang="en-US" sz="2800" dirty="0"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latin typeface="Franklin Gothic Demi" panose="020B0703020102020204" pitchFamily="34" charset="0"/>
                        </a:rPr>
                        <a:t>El grupo reflexiona sobre su propio proceso</a:t>
                      </a:r>
                      <a:endParaRPr lang="en-US" sz="2800" dirty="0"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1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6564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971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s-MX" dirty="0">
                <a:solidFill>
                  <a:schemeClr val="bg1"/>
                </a:solidFill>
                <a:latin typeface="Franklin Gothic Demi" panose="020B0703020102020204" pitchFamily="34" charset="0"/>
              </a:rPr>
              <a:t>Diferencias con otras estrategias</a:t>
            </a:r>
            <a:endParaRPr lang="en-US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4" name="Tabla 4"/>
          <p:cNvGraphicFramePr>
            <a:graphicFrameLocks noGrp="1"/>
          </p:cNvGraphicFramePr>
          <p:nvPr>
            <p:ph idx="1"/>
          </p:nvPr>
        </p:nvGraphicFramePr>
        <p:xfrm>
          <a:off x="235972" y="1825624"/>
          <a:ext cx="11739716" cy="4811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4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4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4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34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02788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C00000"/>
                          </a:solidFill>
                          <a:latin typeface="Franklin Gothic Demi" panose="020B0703020102020204" pitchFamily="34" charset="0"/>
                        </a:rPr>
                        <a:t>Exposición del docente</a:t>
                      </a:r>
                      <a:endParaRPr lang="en-US" sz="2800" dirty="0">
                        <a:solidFill>
                          <a:srgbClr val="C0000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C00000"/>
                          </a:solidFill>
                          <a:latin typeface="Franklin Gothic Demi" panose="020B0703020102020204" pitchFamily="34" charset="0"/>
                        </a:rPr>
                        <a:t> Trabajo individual </a:t>
                      </a:r>
                      <a:endParaRPr lang="en-US" sz="2800" dirty="0">
                        <a:solidFill>
                          <a:srgbClr val="C0000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C00000"/>
                          </a:solidFill>
                          <a:latin typeface="Franklin Gothic Demi" panose="020B0703020102020204" pitchFamily="34" charset="0"/>
                        </a:rPr>
                        <a:t>Técnica participativa </a:t>
                      </a:r>
                      <a:endParaRPr lang="en-US" sz="2800" dirty="0">
                        <a:solidFill>
                          <a:srgbClr val="C0000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2788"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Eje central</a:t>
                      </a:r>
                      <a:endParaRPr lang="en-US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Trasmisión del docente</a:t>
                      </a:r>
                      <a:endParaRPr lang="en-US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Reflexión personal </a:t>
                      </a:r>
                      <a:endParaRPr lang="en-US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Interacción grupal</a:t>
                      </a:r>
                      <a:endParaRPr lang="en-US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2788"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Rol del estudiante</a:t>
                      </a:r>
                      <a:endParaRPr lang="en-US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Receptor</a:t>
                      </a:r>
                      <a:endParaRPr lang="en-US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Ejecutor solitario</a:t>
                      </a:r>
                      <a:endParaRPr lang="en-US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Protagonista </a:t>
                      </a:r>
                      <a:endParaRPr lang="en-US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2788"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Tipo de conocimiento</a:t>
                      </a:r>
                      <a:endParaRPr lang="en-US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Dado por experto</a:t>
                      </a:r>
                      <a:endParaRPr lang="en-US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Elaboración personal </a:t>
                      </a:r>
                      <a:endParaRPr lang="en-US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Construido colectivamente </a:t>
                      </a:r>
                      <a:endParaRPr lang="en-US" sz="28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1299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2354" y="189279"/>
            <a:ext cx="10515600" cy="1325563"/>
          </a:xfrm>
        </p:spPr>
        <p:txBody>
          <a:bodyPr/>
          <a:lstStyle/>
          <a:p>
            <a:pPr algn="ctr"/>
            <a:r>
              <a:rPr 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Conclusiones </a:t>
            </a:r>
            <a:br>
              <a:rPr 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</a:br>
            <a:r>
              <a:rPr 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Las técnicas participativas…</a:t>
            </a:r>
            <a:endParaRPr lang="en-US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9834961"/>
              </p:ext>
            </p:extLst>
          </p:nvPr>
        </p:nvGraphicFramePr>
        <p:xfrm>
          <a:off x="-1508001" y="1708394"/>
          <a:ext cx="13827687" cy="4960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3826"/>
            <a:ext cx="1705232" cy="7164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335390" y="245993"/>
            <a:ext cx="4618892" cy="472098"/>
          </a:xfrm>
        </p:spPr>
        <p:txBody>
          <a:bodyPr/>
          <a:lstStyle/>
          <a:p>
            <a:pPr marL="0" indent="0">
              <a:buNone/>
            </a:pPr>
            <a:r>
              <a:rPr lang="es-MX" dirty="0">
                <a:latin typeface="Franklin Gothic Demi" panose="020B0703020102020204" pitchFamily="34" charset="0"/>
              </a:rPr>
              <a:t>ESTUDIO INDEPENDIENTE 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07773" y="936215"/>
            <a:ext cx="109618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1.Lee detenidamente el Capítulo 2,  del libro Pedagogía del oprimido,</a:t>
            </a:r>
          </a:p>
          <a:p>
            <a:r>
              <a:rPr lang="es-MX" sz="28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de Paulo Freire y responde las  siguientes actividades:</a:t>
            </a:r>
            <a:endParaRPr lang="en-US" sz="28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2994" y="2108446"/>
            <a:ext cx="1184601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2800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A partir de la lectura del capítulo indicado, elabora un comentario escrito (máximo 2 páginas) que responda a las siguientes preguntas: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¿Cuál es la principal diferencia epistemológica entre la enseñanza tradicional (educación bancaria) y el empleo de técnicas participativas?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Según Freire, ¿por qué la participación activa transforma la relación docente-estudiante?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¿Cómo se relaciona la propuesta de Freire con los fundamentos de las técnicas participativas presentados en el tema 1 (horizontalidad, </a:t>
            </a:r>
            <a:r>
              <a:rPr lang="es-MX" sz="2800" dirty="0" err="1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dialogicidad</a:t>
            </a:r>
            <a:r>
              <a:rPr lang="es-MX" sz="2800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, aprendizaje-acción)?</a:t>
            </a:r>
          </a:p>
          <a:p>
            <a:pPr lvl="0">
              <a:buFontTx/>
              <a:buAutoNum type="arabicPeriod"/>
            </a:pPr>
            <a:endParaRPr lang="es-MX" sz="3200" dirty="0">
              <a:solidFill>
                <a:prstClr val="black"/>
              </a:solidFill>
              <a:latin typeface="Franklin Gothic Demi" panose="020B0703020102020204" pitchFamily="34" charset="0"/>
              <a:cs typeface="Franklin Gothic Demi" panose="020B07030201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2046" y="1485656"/>
            <a:ext cx="11002108" cy="4351338"/>
          </a:xfrm>
        </p:spPr>
        <p:txBody>
          <a:bodyPr/>
          <a:lstStyle/>
          <a:p>
            <a:pPr marL="0" lvl="0" indent="0" algn="just">
              <a:buNone/>
            </a:pP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2</a:t>
            </a:r>
            <a:r>
              <a:rPr lang="en-US" altLang="es-MX" dirty="0">
                <a:solidFill>
                  <a:prstClr val="black"/>
                </a:solidFill>
                <a:latin typeface="Franklin Gothic Demi" panose="020B0703020102020204" pitchFamily="34" charset="0"/>
              </a:rPr>
              <a:t>. 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A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partir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de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tu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experiencia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docente,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menciona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un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ejemplo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concreto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donde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hayas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observado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las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limitaciones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del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modelo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tradicional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y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c</a:t>
            </a:r>
            <a:r>
              <a:rPr lang="en-US" altLang="en-US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ó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mo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una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</a:t>
            </a:r>
            <a:r>
              <a:rPr lang="en-US" altLang="en-US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é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cnica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participativa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pudo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haber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mejorado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 el </a:t>
            </a:r>
            <a:r>
              <a:rPr lang="en-US" altLang="es-MX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aprendizaje</a:t>
            </a:r>
            <a:r>
              <a:rPr lang="en-US" alt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877" y="271133"/>
            <a:ext cx="4927180" cy="74987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48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Bibliografía utilizada </a:t>
            </a:r>
            <a:endParaRPr lang="en-US" sz="48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Freire, P (1970). Pedagogía del oprimido.</a:t>
            </a:r>
          </a:p>
          <a:p>
            <a:r>
              <a:rPr lang="es-MX" dirty="0">
                <a:solidFill>
                  <a:srgbClr val="002060"/>
                </a:solidFill>
                <a:latin typeface="Franklin Gothic Demi" panose="020B0703020102020204" pitchFamily="34" charset="0"/>
              </a:rPr>
              <a:t>Vargas, L y Bustillos, G (1992). Técnicas participativas para la educación popular</a:t>
            </a:r>
            <a:endParaRPr lang="en-US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ubtítulo 2"/>
          <p:cNvSpPr>
            <a:spLocks noGrp="1"/>
          </p:cNvSpPr>
          <p:nvPr>
            <p:ph type="subTitle" idx="1"/>
          </p:nvPr>
        </p:nvSpPr>
        <p:spPr>
          <a:xfrm>
            <a:off x="2572570" y="1985747"/>
            <a:ext cx="9137650" cy="4090587"/>
          </a:xfrm>
        </p:spPr>
        <p:txBody>
          <a:bodyPr vert="horz" wrap="square" lIns="91440" tIns="45720" rIns="91440" bIns="45720" numCol="1" anchor="t" anchorCtr="0" compatLnSpc="1"/>
          <a:lstStyle/>
          <a:p>
            <a:pPr marL="457200" marR="0" lvl="0" indent="-457200" algn="just" defTabSz="914400" rtl="0" eaLnBrk="1" fontAlgn="base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s-MX" sz="28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Fundamentos teóricos ,metodológicos y prácticos </a:t>
            </a:r>
            <a:r>
              <a:rPr lang="es-MX" sz="2800" kern="100" dirty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kumimoji="0" lang="es-MX" sz="28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técnicas participativas en la educa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s-MX" sz="28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Definición de las técnicas participativas.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s-MX" sz="28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Importancia de la participación activa en el aprendizaje.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s-MX" sz="28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Comparación entre aprendizaje tradicional y participativo.</a:t>
            </a:r>
            <a:endParaRPr kumimoji="0" lang="es-MX" sz="28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ángulo: esquinas redondeadas 1"/>
          <p:cNvSpPr/>
          <p:nvPr/>
        </p:nvSpPr>
        <p:spPr>
          <a:xfrm>
            <a:off x="3610707" y="633047"/>
            <a:ext cx="4665785" cy="841923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MX" alt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" panose="020B0703020102020204" pitchFamily="34" charset="0"/>
                <a:ea typeface="+mj-ea"/>
                <a:cs typeface="+mj-cs"/>
              </a:rPr>
              <a:t>Tema # 1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8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4775"/>
            <a:ext cx="1991032" cy="62553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contenido 2"/>
          <p:cNvSpPr>
            <a:spLocks noGrp="1"/>
          </p:cNvSpPr>
          <p:nvPr>
            <p:ph idx="1"/>
          </p:nvPr>
        </p:nvSpPr>
        <p:spPr>
          <a:xfrm>
            <a:off x="1265587" y="2506662"/>
            <a:ext cx="10515600" cy="4351338"/>
          </a:xfrm>
        </p:spPr>
        <p:txBody>
          <a:bodyPr vert="horz" wrap="square" lIns="91440" tIns="45720" rIns="91440" bIns="45720" anchor="t" anchorCtr="0"/>
          <a:lstStyle/>
          <a:p>
            <a:pPr eaLnBrk="1" hangingPunct="1"/>
            <a:r>
              <a:rPr lang="en-US" altLang="es-MX" sz="3200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Determinar los fundamentos te</a:t>
            </a:r>
            <a:r>
              <a:rPr lang="en-US" altLang="en-US" sz="3200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ó</a:t>
            </a:r>
            <a:r>
              <a:rPr lang="en-US" altLang="es-MX" sz="3200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ricos, metodol</a:t>
            </a:r>
            <a:r>
              <a:rPr lang="en-US" altLang="en-US" sz="3200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ó</a:t>
            </a:r>
            <a:r>
              <a:rPr lang="en-US" altLang="es-MX" sz="3200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gicos y pr</a:t>
            </a:r>
            <a:r>
              <a:rPr lang="en-US" altLang="en-US" sz="3200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á</a:t>
            </a:r>
            <a:r>
              <a:rPr lang="en-US" altLang="es-MX" sz="3200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cticos de las t</a:t>
            </a:r>
            <a:r>
              <a:rPr lang="en-US" altLang="en-US" sz="3200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é</a:t>
            </a:r>
            <a:r>
              <a:rPr lang="en-US" altLang="es-MX" sz="3200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cnicas participativas en los entornos educativos.</a:t>
            </a:r>
          </a:p>
          <a:p>
            <a:pPr eaLnBrk="1" hangingPunct="1"/>
            <a:r>
              <a:rPr lang="es-MX" altLang="en-US" sz="3200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Definir el concepto de técnicas participativas.</a:t>
            </a:r>
          </a:p>
          <a:p>
            <a:pPr eaLnBrk="1" hangingPunct="1"/>
            <a:r>
              <a:rPr lang="es-MX" altLang="en-US" sz="3200" dirty="0">
                <a:solidFill>
                  <a:srgbClr val="002060"/>
                </a:solidFill>
                <a:latin typeface="Franklin Gothic Demi" panose="020B0703020102020204" pitchFamily="34" charset="0"/>
                <a:cs typeface="Franklin Gothic Demi" panose="020B0703020102020204" pitchFamily="34" charset="0"/>
              </a:rPr>
              <a:t>Comparar el </a:t>
            </a:r>
            <a:r>
              <a:rPr lang="es-MX" sz="3200" kern="1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aprendizaje tradicional y participativo.</a:t>
            </a:r>
            <a:endParaRPr kumimoji="0" lang="es-MX" sz="32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endParaRPr lang="en-US" altLang="es-MX" sz="3200" dirty="0">
              <a:solidFill>
                <a:srgbClr val="002060"/>
              </a:solidFill>
              <a:latin typeface="Franklin Gothic Demi" panose="020B0703020102020204" pitchFamily="34" charset="0"/>
              <a:cs typeface="Franklin Gothic Demi" panose="020B0703020102020204" pitchFamily="34" charset="0"/>
            </a:endParaRPr>
          </a:p>
          <a:p>
            <a:pPr eaLnBrk="1" hangingPunct="1"/>
            <a:endParaRPr lang="en-US" altLang="es-MX" sz="3200" dirty="0">
              <a:solidFill>
                <a:srgbClr val="002060"/>
              </a:solidFill>
              <a:latin typeface="Franklin Gothic Demi" panose="020B0703020102020204" pitchFamily="34" charset="0"/>
              <a:cs typeface="Franklin Gothic Demi" panose="020B0703020102020204" pitchFamily="34" charset="0"/>
            </a:endParaRPr>
          </a:p>
        </p:txBody>
      </p:sp>
      <p:sp>
        <p:nvSpPr>
          <p:cNvPr id="6" name="Rectángulo: esquinas redondeadas 5"/>
          <p:cNvSpPr/>
          <p:nvPr/>
        </p:nvSpPr>
        <p:spPr>
          <a:xfrm>
            <a:off x="3612220" y="354924"/>
            <a:ext cx="4208586" cy="9144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MX" sz="5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Objetivos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4102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3" y="125413"/>
            <a:ext cx="1832026" cy="228782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DAGOGIA DEL OPRIMIDO, PAULO FREIRE – NURIART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164124"/>
            <a:ext cx="11641015" cy="644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ítulo 1"/>
          <p:cNvSpPr>
            <a:spLocks noGrp="1"/>
          </p:cNvSpPr>
          <p:nvPr>
            <p:ph type="title"/>
          </p:nvPr>
        </p:nvSpPr>
        <p:spPr>
          <a:xfrm>
            <a:off x="2469292" y="210065"/>
            <a:ext cx="7253416" cy="1095276"/>
          </a:xfr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ctr" anchorCtr="0"/>
          <a:lstStyle/>
          <a:p>
            <a:pPr algn="ctr" eaLnBrk="1" hangingPunct="1">
              <a:buNone/>
            </a:pPr>
            <a:r>
              <a:rPr lang="es-ES" altLang="x-none" dirty="0">
                <a:solidFill>
                  <a:schemeClr val="bg1"/>
                </a:solidFill>
                <a:latin typeface="Franklin Gothic Demi" panose="020B0703020102020204" pitchFamily="34" charset="0"/>
              </a:rPr>
              <a:t>La educación popular</a:t>
            </a:r>
            <a:endParaRPr lang="en-US" altLang="x-none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20486" y="1775914"/>
            <a:ext cx="11671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latin typeface="Franklin Gothic Demi" panose="020B0703020102020204" pitchFamily="34" charset="0"/>
              </a:rPr>
              <a:t>La educación popular es un concepto teórico-práctico que se desarrolló en</a:t>
            </a:r>
          </a:p>
          <a:p>
            <a:r>
              <a:rPr lang="es-MX" sz="2400" dirty="0">
                <a:latin typeface="Franklin Gothic Demi" panose="020B0703020102020204" pitchFamily="34" charset="0"/>
              </a:rPr>
              <a:t>América Latina a partir de las aportaciones de Paulo Freire. La teoría de la</a:t>
            </a:r>
          </a:p>
          <a:p>
            <a:r>
              <a:rPr lang="es-MX" sz="2400" dirty="0">
                <a:latin typeface="Franklin Gothic Demi" panose="020B0703020102020204" pitchFamily="34" charset="0"/>
              </a:rPr>
              <a:t>educación popular, tiene los siguientes puntos:</a:t>
            </a:r>
          </a:p>
        </p:txBody>
      </p:sp>
      <p:sp>
        <p:nvSpPr>
          <p:cNvPr id="3" name="Globo: flecha hacia arriba 2"/>
          <p:cNvSpPr/>
          <p:nvPr/>
        </p:nvSpPr>
        <p:spPr>
          <a:xfrm>
            <a:off x="395416" y="4571171"/>
            <a:ext cx="11306433" cy="2076763"/>
          </a:xfrm>
          <a:prstGeom prst="upArrowCallout">
            <a:avLst>
              <a:gd name="adj1" fmla="val 50000"/>
              <a:gd name="adj2" fmla="val 25000"/>
              <a:gd name="adj3" fmla="val 25000"/>
              <a:gd name="adj4" fmla="val 6497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2400" dirty="0">
                <a:solidFill>
                  <a:prstClr val="black"/>
                </a:solidFill>
                <a:latin typeface="Franklin Gothic Demi" panose="020B0703020102020204" pitchFamily="34" charset="0"/>
              </a:rPr>
              <a:t>La educación popular es el proceso continuo que implica momentos de reflexión y estudio sobre la práctica del grupo. Es la teoría a partir de la práctica y no la teoría sobre la práctica.</a:t>
            </a:r>
            <a:endParaRPr lang="en-US" sz="2400" dirty="0">
              <a:solidFill>
                <a:prstClr val="black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54908" y="3190590"/>
            <a:ext cx="38305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2400" dirty="0">
                <a:solidFill>
                  <a:prstClr val="black"/>
                </a:solidFill>
                <a:latin typeface="Franklin Gothic Demi" panose="020B0703020102020204" pitchFamily="34" charset="0"/>
              </a:rPr>
              <a:t> </a:t>
            </a:r>
            <a:r>
              <a:rPr lang="es-MX" sz="24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Dialéctica</a:t>
            </a:r>
            <a:endParaRPr lang="es-MX" sz="2400" dirty="0">
              <a:solidFill>
                <a:prstClr val="black"/>
              </a:solidFill>
              <a:latin typeface="Franklin Gothic Demi" panose="020B0703020102020204" pitchFamily="34" charset="0"/>
            </a:endParaRPr>
          </a:p>
          <a:p>
            <a:pPr lvl="0"/>
            <a:r>
              <a:rPr lang="es-MX" sz="2400" dirty="0">
                <a:solidFill>
                  <a:prstClr val="black"/>
                </a:solidFill>
                <a:latin typeface="Franklin Gothic Demi" panose="020B0703020102020204" pitchFamily="34" charset="0"/>
              </a:rPr>
              <a:t> transformar al sujeto a partir de un proceso de educación contextual.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562335" y="3256696"/>
            <a:ext cx="4777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2400" dirty="0">
                <a:solidFill>
                  <a:prstClr val="black"/>
                </a:solidFill>
                <a:latin typeface="Franklin Gothic Demi" panose="020B0703020102020204" pitchFamily="34" charset="0"/>
              </a:rPr>
              <a:t> </a:t>
            </a:r>
            <a:r>
              <a:rPr lang="es-MX" sz="24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Práctica</a:t>
            </a:r>
            <a:r>
              <a:rPr lang="es-MX" sz="2400" dirty="0">
                <a:solidFill>
                  <a:prstClr val="black"/>
                </a:solidFill>
                <a:latin typeface="Franklin Gothic Demi" panose="020B0703020102020204" pitchFamily="34" charset="0"/>
              </a:rPr>
              <a:t> </a:t>
            </a:r>
          </a:p>
          <a:p>
            <a:pPr lvl="0"/>
            <a:r>
              <a:rPr lang="es-MX" sz="2400" dirty="0">
                <a:solidFill>
                  <a:prstClr val="black"/>
                </a:solidFill>
                <a:latin typeface="Franklin Gothic Demi" panose="020B0703020102020204" pitchFamily="34" charset="0"/>
              </a:rPr>
              <a:t>Toda teoría de la educación popular tiene que tener consecuencias prácticas.</a:t>
            </a:r>
          </a:p>
        </p:txBody>
      </p:sp>
      <p:sp>
        <p:nvSpPr>
          <p:cNvPr id="6" name="Flecha: a la izquierda, derecha y arriba 5"/>
          <p:cNvSpPr/>
          <p:nvPr/>
        </p:nvSpPr>
        <p:spPr>
          <a:xfrm>
            <a:off x="3971925" y="2900269"/>
            <a:ext cx="3590410" cy="1352862"/>
          </a:xfrm>
          <a:prstGeom prst="leftRightUp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714" y="3371804"/>
            <a:ext cx="1875693" cy="13144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061685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541</Words>
  <Application>Microsoft Office PowerPoint</Application>
  <PresentationFormat>Panorámica</PresentationFormat>
  <Paragraphs>70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Franklin Gothic Demi</vt:lpstr>
      <vt:lpstr>Tema de Office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educación popular</vt:lpstr>
      <vt:lpstr>Presentación de PowerPoint</vt:lpstr>
      <vt:lpstr>Características de las técnicas participativas </vt:lpstr>
      <vt:lpstr>Presentación de PowerPoint</vt:lpstr>
      <vt:lpstr>Presentación de PowerPoint</vt:lpstr>
      <vt:lpstr>Presentación de PowerPoint</vt:lpstr>
      <vt:lpstr>Presentación de PowerPoint</vt:lpstr>
      <vt:lpstr>Diferencias con otras estrategias</vt:lpstr>
      <vt:lpstr>Presentación de PowerPoint</vt:lpstr>
      <vt:lpstr>Presentación de PowerPoint</vt:lpstr>
      <vt:lpstr>Presentación de PowerPoint</vt:lpstr>
      <vt:lpstr>Presentación de PowerPoint</vt:lpstr>
      <vt:lpstr>Conclusiones  Las técnicas participativas…</vt:lpstr>
      <vt:lpstr>Presentación de PowerPoint</vt:lpstr>
      <vt:lpstr>Presentación de PowerPoint</vt:lpstr>
      <vt:lpstr>Bibliografía utilizada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# 1</dc:title>
  <dc:creator>TAMARA</dc:creator>
  <cp:lastModifiedBy>TAMARA</cp:lastModifiedBy>
  <cp:revision>23</cp:revision>
  <dcterms:created xsi:type="dcterms:W3CDTF">2016-02-26T08:11:00Z</dcterms:created>
  <dcterms:modified xsi:type="dcterms:W3CDTF">2026-04-19T21:30:35Z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18DE82CF5A214C2F82D005D50C9BFABD_12</vt:lpwstr>
  </property>
  <property fmtid="{D5CDD505-2E9C-101B-9397-08002B2CF9AE}" pid="3" name="KSOProductBuildVer">
    <vt:lpwstr>2058-12.2.0.23196</vt:lpwstr>
  </property>
</Properties>
</file>