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7" r:id="rId1"/>
  </p:sldMasterIdLst>
  <p:notesMasterIdLst>
    <p:notesMasterId r:id="rId31"/>
  </p:notesMasterIdLst>
  <p:sldIdLst>
    <p:sldId id="284" r:id="rId2"/>
    <p:sldId id="281" r:id="rId3"/>
    <p:sldId id="282" r:id="rId4"/>
    <p:sldId id="283" r:id="rId5"/>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C8949D-22CB-4F70-8934-D55DB88E7B07}" type="datetimeFigureOut">
              <a:rPr lang="es-ES" smtClean="0"/>
              <a:t>29/04/2026</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3FA1F3-9F10-49CE-B27B-0004F226D536}" type="slidenum">
              <a:rPr lang="es-ES" smtClean="0"/>
              <a:t>‹Nº›</a:t>
            </a:fld>
            <a:endParaRPr lang="es-ES"/>
          </a:p>
        </p:txBody>
      </p:sp>
    </p:spTree>
    <p:extLst>
      <p:ext uri="{BB962C8B-B14F-4D97-AF65-F5344CB8AC3E}">
        <p14:creationId xmlns:p14="http://schemas.microsoft.com/office/powerpoint/2010/main" val="4149919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MX" sz="1200" kern="1200" dirty="0" smtClean="0">
                <a:solidFill>
                  <a:schemeClr val="tx1"/>
                </a:solidFill>
                <a:effectLst/>
                <a:latin typeface="+mn-lt"/>
                <a:ea typeface="+mn-ea"/>
                <a:cs typeface="+mn-cs"/>
              </a:rPr>
              <a:t>La materialización de los sonidos en fichas: Se trabaja primero con las fichas neutras para representar cada uno de los sonidos que componen la palabra, y después con fichas de dos colores contrastantes que representan la diferencia entre los sonidos de las consonantes y de las vocales respectivamente, lo cual puede ser a decisión de la educadora (rojas y azules, verdes y amarillas, anaranjadas y verdes, entre otras).  </a:t>
            </a:r>
            <a:endParaRPr lang="es-ES" sz="1200" kern="1200" dirty="0">
              <a:solidFill>
                <a:schemeClr val="tx1"/>
              </a:solidFill>
              <a:effectLst/>
              <a:latin typeface="+mn-lt"/>
              <a:ea typeface="+mn-ea"/>
              <a:cs typeface="+mn-cs"/>
            </a:endParaRPr>
          </a:p>
        </p:txBody>
      </p:sp>
      <p:sp>
        <p:nvSpPr>
          <p:cNvPr id="4" name="Marcador de número de diapositiva 3"/>
          <p:cNvSpPr>
            <a:spLocks noGrp="1"/>
          </p:cNvSpPr>
          <p:nvPr>
            <p:ph type="sldNum" sz="quarter" idx="10"/>
          </p:nvPr>
        </p:nvSpPr>
        <p:spPr/>
        <p:txBody>
          <a:bodyPr/>
          <a:lstStyle/>
          <a:p>
            <a:fld id="{CC3FA1F3-9F10-49CE-B27B-0004F226D536}" type="slidenum">
              <a:rPr lang="es-ES" smtClean="0"/>
              <a:t>26</a:t>
            </a:fld>
            <a:endParaRPr lang="es-ES"/>
          </a:p>
        </p:txBody>
      </p:sp>
    </p:spTree>
    <p:extLst>
      <p:ext uri="{BB962C8B-B14F-4D97-AF65-F5344CB8AC3E}">
        <p14:creationId xmlns:p14="http://schemas.microsoft.com/office/powerpoint/2010/main" val="582082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200" kern="1200" dirty="0" smtClean="0">
                <a:solidFill>
                  <a:schemeClr val="tx1"/>
                </a:solidFill>
                <a:effectLst/>
                <a:latin typeface="+mn-lt"/>
                <a:ea typeface="+mn-ea"/>
                <a:cs typeface="+mn-cs"/>
              </a:rPr>
              <a:t>Los materiales didácticos específicos y más utilizados en las actividades de Análisis Fónico son las láminas para el trabajo frontal de la educadora y tarjetas de los niños con el esquema y la ilustración de diferentes palabras de tres y cuatro sonido (sol, mar, ríe, uña, pan, ajo, ají, ojo, rosa, luna, gato, aula, maíz, caña, mono, mano, risa, loma, lima, ramo, palo …) las fichas de colores y de las grafías, el componedor y el combinador, para el trabajo frontal deben ser grandes y en tarjetas para cada niño, además se utiliza, el franelógrafo, los franelogramas ,el porta láminas y el cuaderno de trabajo.</a:t>
            </a:r>
            <a:endParaRPr lang="es-ES" sz="1200" kern="1200" dirty="0" smtClean="0">
              <a:solidFill>
                <a:schemeClr val="tx1"/>
              </a:solidFill>
              <a:effectLst/>
              <a:latin typeface="+mn-lt"/>
              <a:ea typeface="+mn-ea"/>
              <a:cs typeface="+mn-cs"/>
            </a:endParaRPr>
          </a:p>
          <a:p>
            <a:endParaRPr lang="es-ES" dirty="0"/>
          </a:p>
        </p:txBody>
      </p:sp>
      <p:sp>
        <p:nvSpPr>
          <p:cNvPr id="4" name="Marcador de número de diapositiva 3"/>
          <p:cNvSpPr>
            <a:spLocks noGrp="1"/>
          </p:cNvSpPr>
          <p:nvPr>
            <p:ph type="sldNum" sz="quarter" idx="10"/>
          </p:nvPr>
        </p:nvSpPr>
        <p:spPr/>
        <p:txBody>
          <a:bodyPr/>
          <a:lstStyle/>
          <a:p>
            <a:fld id="{CC3FA1F3-9F10-49CE-B27B-0004F226D536}" type="slidenum">
              <a:rPr lang="es-ES" smtClean="0"/>
              <a:t>27</a:t>
            </a:fld>
            <a:endParaRPr lang="es-ES"/>
          </a:p>
        </p:txBody>
      </p:sp>
    </p:spTree>
    <p:extLst>
      <p:ext uri="{BB962C8B-B14F-4D97-AF65-F5344CB8AC3E}">
        <p14:creationId xmlns:p14="http://schemas.microsoft.com/office/powerpoint/2010/main" val="2717947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5244119C-6E9F-400E-BC34-6A523A9A409F}" type="datetimeFigureOut">
              <a:rPr lang="es-ES" smtClean="0"/>
              <a:t>29/04/2026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9F8D4BB-6EC7-4896-BC13-5AB2E24770C5}" type="slidenum">
              <a:rPr lang="es-ES" smtClean="0"/>
              <a:t>‹Nº›</a:t>
            </a:fld>
            <a:endParaRPr lang="es-ES"/>
          </a:p>
        </p:txBody>
      </p:sp>
    </p:spTree>
    <p:extLst>
      <p:ext uri="{BB962C8B-B14F-4D97-AF65-F5344CB8AC3E}">
        <p14:creationId xmlns:p14="http://schemas.microsoft.com/office/powerpoint/2010/main" val="2395300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5244119C-6E9F-400E-BC34-6A523A9A409F}" type="datetimeFigureOut">
              <a:rPr lang="es-ES" smtClean="0"/>
              <a:t>29/04/2026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9F8D4BB-6EC7-4896-BC13-5AB2E24770C5}" type="slidenum">
              <a:rPr lang="es-ES" smtClean="0"/>
              <a:t>‹Nº›</a:t>
            </a:fld>
            <a:endParaRPr lang="es-ES"/>
          </a:p>
        </p:txBody>
      </p:sp>
    </p:spTree>
    <p:extLst>
      <p:ext uri="{BB962C8B-B14F-4D97-AF65-F5344CB8AC3E}">
        <p14:creationId xmlns:p14="http://schemas.microsoft.com/office/powerpoint/2010/main" val="41587741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5244119C-6E9F-400E-BC34-6A523A9A409F}" type="datetimeFigureOut">
              <a:rPr lang="es-ES" smtClean="0"/>
              <a:t>29/04/2026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9F8D4BB-6EC7-4896-BC13-5AB2E24770C5}" type="slidenum">
              <a:rPr lang="es-ES" smtClean="0"/>
              <a:t>‹Nº›</a:t>
            </a:fld>
            <a:endParaRPr lang="es-E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7824108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5244119C-6E9F-400E-BC34-6A523A9A409F}" type="datetimeFigureOut">
              <a:rPr lang="es-ES" smtClean="0"/>
              <a:t>29/04/2026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9F8D4BB-6EC7-4896-BC13-5AB2E24770C5}" type="slidenum">
              <a:rPr lang="es-ES" smtClean="0"/>
              <a:t>‹Nº›</a:t>
            </a:fld>
            <a:endParaRPr lang="es-ES"/>
          </a:p>
        </p:txBody>
      </p:sp>
    </p:spTree>
    <p:extLst>
      <p:ext uri="{BB962C8B-B14F-4D97-AF65-F5344CB8AC3E}">
        <p14:creationId xmlns:p14="http://schemas.microsoft.com/office/powerpoint/2010/main" val="4894720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5244119C-6E9F-400E-BC34-6A523A9A409F}" type="datetimeFigureOut">
              <a:rPr lang="es-ES" smtClean="0"/>
              <a:t>29/04/2026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9F8D4BB-6EC7-4896-BC13-5AB2E24770C5}" type="slidenum">
              <a:rPr lang="es-ES" smtClean="0"/>
              <a:t>‹Nº›</a:t>
            </a:fld>
            <a:endParaRPr lang="es-E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368183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5244119C-6E9F-400E-BC34-6A523A9A409F}" type="datetimeFigureOut">
              <a:rPr lang="es-ES" smtClean="0"/>
              <a:t>29/04/2026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9F8D4BB-6EC7-4896-BC13-5AB2E24770C5}" type="slidenum">
              <a:rPr lang="es-ES" smtClean="0"/>
              <a:t>‹Nº›</a:t>
            </a:fld>
            <a:endParaRPr lang="es-ES"/>
          </a:p>
        </p:txBody>
      </p:sp>
    </p:spTree>
    <p:extLst>
      <p:ext uri="{BB962C8B-B14F-4D97-AF65-F5344CB8AC3E}">
        <p14:creationId xmlns:p14="http://schemas.microsoft.com/office/powerpoint/2010/main" val="42022267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244119C-6E9F-400E-BC34-6A523A9A409F}" type="datetimeFigureOut">
              <a:rPr lang="es-ES" smtClean="0"/>
              <a:t>29/04/2026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9F8D4BB-6EC7-4896-BC13-5AB2E24770C5}" type="slidenum">
              <a:rPr lang="es-ES" smtClean="0"/>
              <a:t>‹Nº›</a:t>
            </a:fld>
            <a:endParaRPr lang="es-ES"/>
          </a:p>
        </p:txBody>
      </p:sp>
    </p:spTree>
    <p:extLst>
      <p:ext uri="{BB962C8B-B14F-4D97-AF65-F5344CB8AC3E}">
        <p14:creationId xmlns:p14="http://schemas.microsoft.com/office/powerpoint/2010/main" val="10403028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244119C-6E9F-400E-BC34-6A523A9A409F}" type="datetimeFigureOut">
              <a:rPr lang="es-ES" smtClean="0"/>
              <a:t>29/04/2026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9F8D4BB-6EC7-4896-BC13-5AB2E24770C5}" type="slidenum">
              <a:rPr lang="es-ES" smtClean="0"/>
              <a:t>‹Nº›</a:t>
            </a:fld>
            <a:endParaRPr lang="es-ES"/>
          </a:p>
        </p:txBody>
      </p:sp>
    </p:spTree>
    <p:extLst>
      <p:ext uri="{BB962C8B-B14F-4D97-AF65-F5344CB8AC3E}">
        <p14:creationId xmlns:p14="http://schemas.microsoft.com/office/powerpoint/2010/main" val="350400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244119C-6E9F-400E-BC34-6A523A9A409F}" type="datetimeFigureOut">
              <a:rPr lang="es-ES" smtClean="0"/>
              <a:t>29/04/2026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9F8D4BB-6EC7-4896-BC13-5AB2E24770C5}" type="slidenum">
              <a:rPr lang="es-ES" smtClean="0"/>
              <a:t>‹Nº›</a:t>
            </a:fld>
            <a:endParaRPr lang="es-ES"/>
          </a:p>
        </p:txBody>
      </p:sp>
    </p:spTree>
    <p:extLst>
      <p:ext uri="{BB962C8B-B14F-4D97-AF65-F5344CB8AC3E}">
        <p14:creationId xmlns:p14="http://schemas.microsoft.com/office/powerpoint/2010/main" val="2129202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5244119C-6E9F-400E-BC34-6A523A9A409F}" type="datetimeFigureOut">
              <a:rPr lang="es-ES" smtClean="0"/>
              <a:t>29/04/2026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9F8D4BB-6EC7-4896-BC13-5AB2E24770C5}" type="slidenum">
              <a:rPr lang="es-ES" smtClean="0"/>
              <a:t>‹Nº›</a:t>
            </a:fld>
            <a:endParaRPr lang="es-ES"/>
          </a:p>
        </p:txBody>
      </p:sp>
    </p:spTree>
    <p:extLst>
      <p:ext uri="{BB962C8B-B14F-4D97-AF65-F5344CB8AC3E}">
        <p14:creationId xmlns:p14="http://schemas.microsoft.com/office/powerpoint/2010/main" val="57231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5244119C-6E9F-400E-BC34-6A523A9A409F}" type="datetimeFigureOut">
              <a:rPr lang="es-ES" smtClean="0"/>
              <a:t>29/04/2026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9F8D4BB-6EC7-4896-BC13-5AB2E24770C5}" type="slidenum">
              <a:rPr lang="es-ES" smtClean="0"/>
              <a:t>‹Nº›</a:t>
            </a:fld>
            <a:endParaRPr lang="es-ES"/>
          </a:p>
        </p:txBody>
      </p:sp>
    </p:spTree>
    <p:extLst>
      <p:ext uri="{BB962C8B-B14F-4D97-AF65-F5344CB8AC3E}">
        <p14:creationId xmlns:p14="http://schemas.microsoft.com/office/powerpoint/2010/main" val="2667917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5244119C-6E9F-400E-BC34-6A523A9A409F}" type="datetimeFigureOut">
              <a:rPr lang="es-ES" smtClean="0"/>
              <a:t>29/04/2026</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19F8D4BB-6EC7-4896-BC13-5AB2E24770C5}" type="slidenum">
              <a:rPr lang="es-ES" smtClean="0"/>
              <a:t>‹Nº›</a:t>
            </a:fld>
            <a:endParaRPr lang="es-ES"/>
          </a:p>
        </p:txBody>
      </p:sp>
    </p:spTree>
    <p:extLst>
      <p:ext uri="{BB962C8B-B14F-4D97-AF65-F5344CB8AC3E}">
        <p14:creationId xmlns:p14="http://schemas.microsoft.com/office/powerpoint/2010/main" val="3898570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5244119C-6E9F-400E-BC34-6A523A9A409F}" type="datetimeFigureOut">
              <a:rPr lang="es-ES" smtClean="0"/>
              <a:t>29/04/2026</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19F8D4BB-6EC7-4896-BC13-5AB2E24770C5}" type="slidenum">
              <a:rPr lang="es-ES" smtClean="0"/>
              <a:t>‹Nº›</a:t>
            </a:fld>
            <a:endParaRPr lang="es-ES"/>
          </a:p>
        </p:txBody>
      </p:sp>
    </p:spTree>
    <p:extLst>
      <p:ext uri="{BB962C8B-B14F-4D97-AF65-F5344CB8AC3E}">
        <p14:creationId xmlns:p14="http://schemas.microsoft.com/office/powerpoint/2010/main" val="2113352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44119C-6E9F-400E-BC34-6A523A9A409F}" type="datetimeFigureOut">
              <a:rPr lang="es-ES" smtClean="0"/>
              <a:t>29/04/2026</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19F8D4BB-6EC7-4896-BC13-5AB2E24770C5}" type="slidenum">
              <a:rPr lang="es-ES" smtClean="0"/>
              <a:t>‹Nº›</a:t>
            </a:fld>
            <a:endParaRPr lang="es-ES"/>
          </a:p>
        </p:txBody>
      </p:sp>
    </p:spTree>
    <p:extLst>
      <p:ext uri="{BB962C8B-B14F-4D97-AF65-F5344CB8AC3E}">
        <p14:creationId xmlns:p14="http://schemas.microsoft.com/office/powerpoint/2010/main" val="591594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5244119C-6E9F-400E-BC34-6A523A9A409F}" type="datetimeFigureOut">
              <a:rPr lang="es-ES" smtClean="0"/>
              <a:t>29/04/2026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9F8D4BB-6EC7-4896-BC13-5AB2E24770C5}" type="slidenum">
              <a:rPr lang="es-ES" smtClean="0"/>
              <a:t>‹Nº›</a:t>
            </a:fld>
            <a:endParaRPr lang="es-ES"/>
          </a:p>
        </p:txBody>
      </p:sp>
    </p:spTree>
    <p:extLst>
      <p:ext uri="{BB962C8B-B14F-4D97-AF65-F5344CB8AC3E}">
        <p14:creationId xmlns:p14="http://schemas.microsoft.com/office/powerpoint/2010/main" val="3518208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5244119C-6E9F-400E-BC34-6A523A9A409F}" type="datetimeFigureOut">
              <a:rPr lang="es-ES" smtClean="0"/>
              <a:t>29/04/2026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9F8D4BB-6EC7-4896-BC13-5AB2E24770C5}" type="slidenum">
              <a:rPr lang="es-ES" smtClean="0"/>
              <a:t>‹Nº›</a:t>
            </a:fld>
            <a:endParaRPr lang="es-ES"/>
          </a:p>
        </p:txBody>
      </p:sp>
    </p:spTree>
    <p:extLst>
      <p:ext uri="{BB962C8B-B14F-4D97-AF65-F5344CB8AC3E}">
        <p14:creationId xmlns:p14="http://schemas.microsoft.com/office/powerpoint/2010/main" val="2511879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244119C-6E9F-400E-BC34-6A523A9A409F}" type="datetimeFigureOut">
              <a:rPr lang="es-ES" smtClean="0"/>
              <a:t>29/04/2026</a:t>
            </a:fld>
            <a:endParaRPr lang="es-E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9F8D4BB-6EC7-4896-BC13-5AB2E24770C5}" type="slidenum">
              <a:rPr lang="es-ES" smtClean="0"/>
              <a:t>‹Nº›</a:t>
            </a:fld>
            <a:endParaRPr lang="es-ES"/>
          </a:p>
        </p:txBody>
      </p:sp>
    </p:spTree>
    <p:extLst>
      <p:ext uri="{BB962C8B-B14F-4D97-AF65-F5344CB8AC3E}">
        <p14:creationId xmlns:p14="http://schemas.microsoft.com/office/powerpoint/2010/main" val="226532819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269082" y="1026270"/>
            <a:ext cx="8725787" cy="688458"/>
          </a:xfrm>
          <a:prstGeom prst="rect">
            <a:avLst/>
          </a:prstGeom>
        </p:spPr>
        <p:txBody>
          <a:bodyPr wrap="none">
            <a:spAutoFit/>
          </a:bodyPr>
          <a:lstStyle/>
          <a:p>
            <a:pPr algn="ctr">
              <a:lnSpc>
                <a:spcPct val="115000"/>
              </a:lnSpc>
              <a:spcAft>
                <a:spcPts val="1000"/>
              </a:spcAft>
            </a:pPr>
            <a:r>
              <a:rPr lang="es-ES_tradnl" sz="3600" b="1" dirty="0">
                <a:latin typeface="Arial" panose="020B0604020202020204" pitchFamily="34" charset="0"/>
                <a:ea typeface="Calibri" panose="020F0502020204030204" pitchFamily="34" charset="0"/>
              </a:rPr>
              <a:t>LENGUA MATERNA Y SU DIDACTICA II</a:t>
            </a:r>
            <a:endParaRPr lang="es-ES" sz="3600" dirty="0">
              <a:effectLst/>
              <a:latin typeface="Calibri" panose="020F0502020204030204" pitchFamily="34" charset="0"/>
              <a:ea typeface="Calibri" panose="020F0502020204030204" pitchFamily="34" charset="0"/>
            </a:endParaRPr>
          </a:p>
        </p:txBody>
      </p:sp>
      <p:sp>
        <p:nvSpPr>
          <p:cNvPr id="3" name="Rectángulo 2"/>
          <p:cNvSpPr/>
          <p:nvPr/>
        </p:nvSpPr>
        <p:spPr>
          <a:xfrm>
            <a:off x="928047" y="2388358"/>
            <a:ext cx="9785446" cy="3025444"/>
          </a:xfrm>
          <a:prstGeom prst="rect">
            <a:avLst/>
          </a:prstGeom>
        </p:spPr>
        <p:txBody>
          <a:bodyPr wrap="square">
            <a:spAutoFit/>
          </a:bodyPr>
          <a:lstStyle/>
          <a:p>
            <a:pPr algn="ctr">
              <a:lnSpc>
                <a:spcPct val="115000"/>
              </a:lnSpc>
              <a:spcAft>
                <a:spcPts val="1000"/>
              </a:spcAft>
            </a:pPr>
            <a:r>
              <a:rPr lang="es-ES" sz="3600" b="1" dirty="0">
                <a:latin typeface="Arial" panose="020B0604020202020204" pitchFamily="34" charset="0"/>
                <a:ea typeface="Calibri" panose="020F0502020204030204" pitchFamily="34" charset="0"/>
              </a:rPr>
              <a:t>SEGUNDO SEMESTRE </a:t>
            </a:r>
            <a:endParaRPr lang="es-ES" sz="3600" dirty="0">
              <a:latin typeface="Calibri" panose="020F0502020204030204" pitchFamily="34" charset="0"/>
              <a:ea typeface="Calibri" panose="020F0502020204030204" pitchFamily="34" charset="0"/>
            </a:endParaRPr>
          </a:p>
          <a:p>
            <a:pPr algn="ctr">
              <a:lnSpc>
                <a:spcPct val="115000"/>
              </a:lnSpc>
              <a:spcAft>
                <a:spcPts val="1000"/>
              </a:spcAft>
            </a:pPr>
            <a:r>
              <a:rPr lang="es-ES" sz="3600" b="1" dirty="0">
                <a:latin typeface="Arial" panose="020B0604020202020204" pitchFamily="34" charset="0"/>
                <a:ea typeface="Calibri" panose="020F0502020204030204" pitchFamily="34" charset="0"/>
              </a:rPr>
              <a:t>24 H/C</a:t>
            </a:r>
            <a:endParaRPr lang="es-ES" sz="3600" dirty="0">
              <a:latin typeface="Calibri" panose="020F0502020204030204" pitchFamily="34" charset="0"/>
              <a:ea typeface="Calibri" panose="020F0502020204030204" pitchFamily="34" charset="0"/>
            </a:endParaRPr>
          </a:p>
          <a:p>
            <a:pPr algn="ctr">
              <a:lnSpc>
                <a:spcPct val="115000"/>
              </a:lnSpc>
              <a:spcAft>
                <a:spcPts val="1000"/>
              </a:spcAft>
            </a:pPr>
            <a:r>
              <a:rPr lang="es-ES_tradnl" sz="3600" b="1" dirty="0">
                <a:latin typeface="Arial" panose="020B0604020202020204" pitchFamily="34" charset="0"/>
                <a:ea typeface="Calibri" panose="020F0502020204030204" pitchFamily="34" charset="0"/>
              </a:rPr>
              <a:t> </a:t>
            </a:r>
            <a:endParaRPr lang="es-ES" sz="3600" dirty="0">
              <a:latin typeface="Calibri" panose="020F0502020204030204" pitchFamily="34" charset="0"/>
              <a:ea typeface="Calibri" panose="020F0502020204030204" pitchFamily="34" charset="0"/>
            </a:endParaRPr>
          </a:p>
          <a:p>
            <a:pPr algn="ctr">
              <a:lnSpc>
                <a:spcPct val="115000"/>
              </a:lnSpc>
              <a:spcAft>
                <a:spcPts val="1000"/>
              </a:spcAft>
            </a:pPr>
            <a:r>
              <a:rPr lang="es-ES_tradnl" sz="3600" b="1" dirty="0">
                <a:latin typeface="Arial" panose="020B0604020202020204" pitchFamily="34" charset="0"/>
                <a:ea typeface="Calibri" panose="020F0502020204030204" pitchFamily="34" charset="0"/>
              </a:rPr>
              <a:t>Plan E         TIPO DE CURSO: CPE</a:t>
            </a:r>
            <a:endParaRPr lang="es-ES" sz="36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609449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27797" y="266596"/>
            <a:ext cx="10972800" cy="6126677"/>
          </a:xfrm>
          <a:prstGeom prst="rect">
            <a:avLst/>
          </a:prstGeom>
        </p:spPr>
        <p:txBody>
          <a:bodyPr wrap="square">
            <a:spAutoFit/>
          </a:bodyPr>
          <a:lstStyle/>
          <a:p>
            <a:pPr algn="just">
              <a:lnSpc>
                <a:spcPct val="150000"/>
              </a:lnSpc>
              <a:spcAft>
                <a:spcPts val="1000"/>
              </a:spcAft>
            </a:pPr>
            <a:r>
              <a:rPr lang="es-ES" sz="2400" dirty="0" smtClean="0">
                <a:effectLst/>
                <a:latin typeface="Arial" panose="020B0604020202020204" pitchFamily="34" charset="0"/>
                <a:ea typeface="Calibri" panose="020F0502020204030204" pitchFamily="34" charset="0"/>
              </a:rPr>
              <a:t>El desarrollo socio-afectivo alcanzado por el educando en esta etapa, la ampliación de sus relaciones interpersonales por el incremento de las posibilidades de movimientos y el incremento de sus relaciones con el entorno, facilitan el perfeccionamiento de la comprensión y construcción de mensajes con signos no verbales y verbales y a su desarrollo estético, por tanto, a su desarrollo integral. La interrelación adulto-niño, niño-niño, niño-adulto-niño, que se da en las diversas actividades, juegos y procesos de satisfacción de necesidades fisiológicas, se produce gracias a la comunicación; por ello, cada actividad educativa es una actividad comunicativa, espontánea o intencionalmente planificada por el adulto y que por las peculiaridades de la edad deben tener carácter lúdico. </a:t>
            </a:r>
            <a:r>
              <a:rPr lang="es-ES" sz="2400" i="1" dirty="0" smtClean="0">
                <a:effectLst/>
                <a:latin typeface="Arial" panose="020B0604020202020204" pitchFamily="34" charset="0"/>
                <a:ea typeface="Calibri" panose="020F0502020204030204" pitchFamily="34" charset="0"/>
              </a:rPr>
              <a:t> </a:t>
            </a:r>
            <a:endParaRPr lang="es-ES"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282001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18615" y="617974"/>
            <a:ext cx="11095630" cy="5206554"/>
          </a:xfrm>
          <a:prstGeom prst="rect">
            <a:avLst/>
          </a:prstGeom>
        </p:spPr>
        <p:txBody>
          <a:bodyPr wrap="square">
            <a:spAutoFit/>
          </a:bodyPr>
          <a:lstStyle/>
          <a:p>
            <a:pPr algn="ctr">
              <a:lnSpc>
                <a:spcPct val="150000"/>
              </a:lnSpc>
              <a:spcAft>
                <a:spcPts val="1000"/>
              </a:spcAft>
            </a:pPr>
            <a:r>
              <a:rPr lang="x-none" sz="2400" b="1" dirty="0" smtClean="0">
                <a:effectLst/>
                <a:latin typeface="Arial" panose="020B0604020202020204" pitchFamily="34" charset="0"/>
                <a:ea typeface="Times New Roman" panose="02020603050405020304" pitchFamily="18" charset="0"/>
              </a:rPr>
              <a:t>Realización del análisis fónico  de las palabras</a:t>
            </a:r>
            <a:endParaRPr lang="es-ES" sz="2000" dirty="0" smtClean="0">
              <a:effectLst/>
              <a:latin typeface="Calibri" panose="020F0502020204030204" pitchFamily="34" charset="0"/>
              <a:ea typeface="Calibri" panose="020F0502020204030204" pitchFamily="34" charset="0"/>
            </a:endParaRPr>
          </a:p>
          <a:p>
            <a:pPr algn="just">
              <a:lnSpc>
                <a:spcPct val="150000"/>
              </a:lnSpc>
              <a:spcAft>
                <a:spcPts val="0"/>
              </a:spcAft>
            </a:pPr>
            <a:r>
              <a:rPr lang="es-ES" sz="2400" dirty="0" smtClean="0">
                <a:effectLst/>
                <a:latin typeface="Arial" panose="020B0604020202020204" pitchFamily="34" charset="0"/>
                <a:ea typeface="Times New Roman" panose="02020603050405020304" pitchFamily="18" charset="0"/>
              </a:rPr>
              <a:t>Este contenido tiene una estrecha relación con el que aparece en Comprensión de mensajes, referido a “Audición de sonidos para el análisis fónico de las palabras”, por lo que se desarrollan en una misma situación comunicativa.</a:t>
            </a:r>
            <a:endParaRPr lang="es-ES" sz="2000" dirty="0" smtClean="0">
              <a:effectLst/>
              <a:latin typeface="Calibri" panose="020F0502020204030204" pitchFamily="34" charset="0"/>
              <a:ea typeface="Calibri" panose="020F0502020204030204" pitchFamily="34" charset="0"/>
            </a:endParaRPr>
          </a:p>
          <a:p>
            <a:pPr algn="just">
              <a:lnSpc>
                <a:spcPct val="150000"/>
              </a:lnSpc>
              <a:spcAft>
                <a:spcPts val="0"/>
              </a:spcAft>
            </a:pPr>
            <a:r>
              <a:rPr lang="es-ES" sz="2400" dirty="0" smtClean="0">
                <a:effectLst/>
                <a:latin typeface="Arial" panose="020B0604020202020204" pitchFamily="34" charset="0"/>
                <a:ea typeface="Times New Roman" panose="02020603050405020304" pitchFamily="18" charset="0"/>
              </a:rPr>
              <a:t>Cada uno de los contenidos de análisis fónico son acciones de esta habilidad que el educando debe ir adquiriendo paulatinamente, a partir de las influencias educativas que recibe de los adultos, fundamentalmente de la educadora, para llegar a cumplir los objetivos de la dimensión y específicamente, que logren hacer análisis de la composición sonora de palabras sencillas. </a:t>
            </a:r>
            <a:endParaRPr lang="es-ES" sz="20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1331573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9308" y="174119"/>
            <a:ext cx="11368586" cy="6037550"/>
          </a:xfrm>
          <a:prstGeom prst="rect">
            <a:avLst/>
          </a:prstGeom>
        </p:spPr>
        <p:txBody>
          <a:bodyPr wrap="square">
            <a:spAutoFit/>
          </a:bodyPr>
          <a:lstStyle/>
          <a:p>
            <a:pPr algn="ctr">
              <a:lnSpc>
                <a:spcPct val="150000"/>
              </a:lnSpc>
              <a:spcAft>
                <a:spcPts val="1000"/>
              </a:spcAft>
            </a:pPr>
            <a:r>
              <a:rPr lang="es-MX" sz="2800" b="1" dirty="0" smtClean="0">
                <a:effectLst/>
                <a:latin typeface="Arial" panose="020B0604020202020204" pitchFamily="34" charset="0"/>
                <a:ea typeface="Times New Roman" panose="02020603050405020304" pitchFamily="18" charset="0"/>
              </a:rPr>
              <a:t>Metodologías para las actividades programadas de análisis fónico</a:t>
            </a:r>
            <a:endParaRPr lang="es-ES" sz="2400" dirty="0" smtClean="0">
              <a:effectLst/>
              <a:latin typeface="Calibri" panose="020F0502020204030204" pitchFamily="34" charset="0"/>
              <a:ea typeface="Calibri" panose="020F0502020204030204" pitchFamily="34" charset="0"/>
            </a:endParaRPr>
          </a:p>
          <a:p>
            <a:pPr algn="just">
              <a:lnSpc>
                <a:spcPct val="150000"/>
              </a:lnSpc>
              <a:spcAft>
                <a:spcPts val="1000"/>
              </a:spcAft>
            </a:pPr>
            <a:r>
              <a:rPr lang="es-MX" sz="2800" dirty="0" smtClean="0">
                <a:effectLst/>
                <a:latin typeface="Arial" panose="020B0604020202020204" pitchFamily="34" charset="0"/>
                <a:ea typeface="Times New Roman" panose="02020603050405020304" pitchFamily="18" charset="0"/>
              </a:rPr>
              <a:t>La estructura didáctica de la actividad programada de Análisis Fónico es semejante a la de cualquier actividad, es decir, debe tener tres fases: orientación, ejecución y control. No obstante, se recomiendan algunas especificidades para la actividad programada de Análisis Fónico, que no tiene una estructura rígida, la educadora, con su maestría pedagógica, la irá adecuando a las particularidades de su grupo y al objetivo de cada actividad. </a:t>
            </a:r>
            <a:endParaRPr lang="es-ES"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784528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82387" y="619922"/>
            <a:ext cx="10440537" cy="5632311"/>
          </a:xfrm>
          <a:prstGeom prst="rect">
            <a:avLst/>
          </a:prstGeom>
        </p:spPr>
        <p:txBody>
          <a:bodyPr wrap="square">
            <a:spAutoFit/>
          </a:bodyPr>
          <a:lstStyle/>
          <a:p>
            <a:pPr algn="ctr">
              <a:lnSpc>
                <a:spcPct val="150000"/>
              </a:lnSpc>
              <a:spcAft>
                <a:spcPts val="0"/>
              </a:spcAft>
            </a:pPr>
            <a:r>
              <a:rPr lang="es-MX" sz="2400" b="1" dirty="0" smtClean="0">
                <a:effectLst/>
                <a:latin typeface="Arial" panose="020B0604020202020204" pitchFamily="34" charset="0"/>
                <a:ea typeface="Times New Roman" panose="02020603050405020304" pitchFamily="18" charset="0"/>
              </a:rPr>
              <a:t>1er. momento.</a:t>
            </a:r>
            <a:r>
              <a:rPr lang="es-MX" sz="2400" dirty="0" smtClean="0">
                <a:effectLst/>
                <a:latin typeface="Arial" panose="020B0604020202020204" pitchFamily="34" charset="0"/>
                <a:ea typeface="Times New Roman" panose="02020603050405020304" pitchFamily="18" charset="0"/>
              </a:rPr>
              <a:t> </a:t>
            </a:r>
          </a:p>
          <a:p>
            <a:pPr algn="just">
              <a:lnSpc>
                <a:spcPct val="150000"/>
              </a:lnSpc>
              <a:spcAft>
                <a:spcPts val="0"/>
              </a:spcAft>
            </a:pPr>
            <a:r>
              <a:rPr lang="es-MX" dirty="0" smtClean="0">
                <a:effectLst/>
                <a:latin typeface="Arial" panose="020B0604020202020204" pitchFamily="34" charset="0"/>
                <a:ea typeface="Times New Roman" panose="02020603050405020304" pitchFamily="18" charset="0"/>
              </a:rPr>
              <a:t>Se corresponde con la fase de orientación, la educadora, de acuerdo con las particularidades del desarrollo del grupo, el objetivo y la función didáctica de la actividad ( presentación de una nueva acción o ejercitación de una o varias acciones de la habilidad de análisis fónico o sonoro de la palabra), demuestra con su material cómo proceder, o le indica a uno de los niños que se lo demuestren al resto del grupo, con el material de la educadora, o considera que no es necesario la demostración porque ya el grupo se ha apropiado de los modos de proceder y solo utiliza la demostración en el siguiente momento para dar atención individual y diferenciada a la diversidad de niños que tiene en su grupo. </a:t>
            </a:r>
            <a:endParaRPr lang="es-ES" sz="1600" dirty="0" smtClean="0">
              <a:effectLst/>
              <a:latin typeface="Calibri" panose="020F0502020204030204" pitchFamily="34" charset="0"/>
              <a:ea typeface="Calibri" panose="020F0502020204030204" pitchFamily="34" charset="0"/>
            </a:endParaRPr>
          </a:p>
          <a:p>
            <a:pPr algn="just">
              <a:lnSpc>
                <a:spcPct val="150000"/>
              </a:lnSpc>
              <a:spcAft>
                <a:spcPts val="0"/>
              </a:spcAft>
            </a:pPr>
            <a:r>
              <a:rPr lang="es-MX" dirty="0" smtClean="0">
                <a:effectLst/>
                <a:latin typeface="Arial" panose="020B0604020202020204" pitchFamily="34" charset="0"/>
                <a:ea typeface="Times New Roman" panose="02020603050405020304" pitchFamily="18" charset="0"/>
              </a:rPr>
              <a:t>En este momento se realizan ejercicios o juegos para la respiración o fonación, articulación, proyección de la voz. Para motivar se pueden utilizar rimas, versos, mediante las cuales el educando escucha la pronunciación de la palabra, sus sonidos; identifica lo que representan, pronuncia palabras y sonidos.</a:t>
            </a:r>
            <a:endParaRPr lang="es-ES" sz="16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9766091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59809" y="682094"/>
            <a:ext cx="10413242" cy="5852884"/>
          </a:xfrm>
          <a:prstGeom prst="rect">
            <a:avLst/>
          </a:prstGeom>
        </p:spPr>
        <p:txBody>
          <a:bodyPr wrap="square">
            <a:spAutoFit/>
          </a:bodyPr>
          <a:lstStyle/>
          <a:p>
            <a:pPr algn="ctr">
              <a:lnSpc>
                <a:spcPct val="150000"/>
              </a:lnSpc>
              <a:spcAft>
                <a:spcPts val="1000"/>
              </a:spcAft>
            </a:pPr>
            <a:r>
              <a:rPr lang="es-MX" sz="2800" b="1" dirty="0" smtClean="0">
                <a:effectLst/>
                <a:latin typeface="Arial" panose="020B0604020202020204" pitchFamily="34" charset="0"/>
                <a:ea typeface="Times New Roman" panose="02020603050405020304" pitchFamily="18" charset="0"/>
              </a:rPr>
              <a:t>2do. momento.</a:t>
            </a:r>
          </a:p>
          <a:p>
            <a:pPr algn="just">
              <a:lnSpc>
                <a:spcPct val="150000"/>
              </a:lnSpc>
              <a:spcAft>
                <a:spcPts val="1000"/>
              </a:spcAft>
            </a:pPr>
            <a:r>
              <a:rPr lang="es-MX" sz="2400" dirty="0" smtClean="0">
                <a:effectLst/>
                <a:latin typeface="Arial" panose="020B0604020202020204" pitchFamily="34" charset="0"/>
                <a:ea typeface="Times New Roman" panose="02020603050405020304" pitchFamily="18" charset="0"/>
              </a:rPr>
              <a:t>Se corresponde con la fase de ejecución de la actividad, en donde los niños realizan las tareas planificadas, de acuerdo con la/s acción/es que se esté desarrollando. Cada niño debe ejecutar las tareas con su material, de manera individual. La educadora, puede considerar necesario repetir la orientación de manera colectiva o individual para los niños que lo requieran, controlará y evaluará la actividad de cada niño y propiciará, poco a poco, la evaluación del compañerito de al lado y la autoevaluación. En este momento el educando </a:t>
            </a:r>
            <a:r>
              <a:rPr lang="es-ES" sz="2400" dirty="0" smtClean="0">
                <a:effectLst/>
                <a:latin typeface="Arial" panose="020B0604020202020204" pitchFamily="34" charset="0"/>
                <a:ea typeface="Times New Roman" panose="02020603050405020304" pitchFamily="18" charset="0"/>
              </a:rPr>
              <a:t>observa, </a:t>
            </a:r>
            <a:r>
              <a:rPr lang="es-MX" sz="2400" dirty="0" smtClean="0">
                <a:effectLst/>
                <a:latin typeface="Arial" panose="020B0604020202020204" pitchFamily="34" charset="0"/>
                <a:ea typeface="Times New Roman" panose="02020603050405020304" pitchFamily="18" charset="0"/>
              </a:rPr>
              <a:t>escucha, identifica, señala, </a:t>
            </a:r>
            <a:r>
              <a:rPr lang="es-ES" sz="2400" dirty="0" smtClean="0">
                <a:effectLst/>
                <a:latin typeface="Arial" panose="020B0604020202020204" pitchFamily="34" charset="0"/>
                <a:ea typeface="Times New Roman" panose="02020603050405020304" pitchFamily="18" charset="0"/>
              </a:rPr>
              <a:t>selecciona, </a:t>
            </a:r>
            <a:r>
              <a:rPr lang="es-MX" sz="2400" dirty="0" smtClean="0">
                <a:effectLst/>
                <a:latin typeface="Arial" panose="020B0604020202020204" pitchFamily="34" charset="0"/>
                <a:ea typeface="Times New Roman" panose="02020603050405020304" pitchFamily="18" charset="0"/>
              </a:rPr>
              <a:t>repite, </a:t>
            </a:r>
            <a:r>
              <a:rPr lang="es-ES" sz="2400" dirty="0" smtClean="0">
                <a:effectLst/>
                <a:latin typeface="Arial" panose="020B0604020202020204" pitchFamily="34" charset="0"/>
                <a:ea typeface="Times New Roman" panose="02020603050405020304" pitchFamily="18" charset="0"/>
              </a:rPr>
              <a:t>reproduce, </a:t>
            </a:r>
            <a:r>
              <a:rPr lang="es-MX" sz="2400" dirty="0" smtClean="0">
                <a:effectLst/>
                <a:latin typeface="Arial" panose="020B0604020202020204" pitchFamily="34" charset="0"/>
                <a:ea typeface="Times New Roman" panose="02020603050405020304" pitchFamily="18" charset="0"/>
              </a:rPr>
              <a:t>pronuncia, compara, entre otros</a:t>
            </a:r>
            <a:endParaRPr lang="es-ES"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379448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82137" y="682094"/>
            <a:ext cx="11382233" cy="5632311"/>
          </a:xfrm>
          <a:prstGeom prst="rect">
            <a:avLst/>
          </a:prstGeom>
        </p:spPr>
        <p:txBody>
          <a:bodyPr wrap="square">
            <a:spAutoFit/>
          </a:bodyPr>
          <a:lstStyle/>
          <a:p>
            <a:pPr algn="ctr">
              <a:lnSpc>
                <a:spcPct val="150000"/>
              </a:lnSpc>
              <a:spcAft>
                <a:spcPts val="0"/>
              </a:spcAft>
            </a:pPr>
            <a:r>
              <a:rPr lang="es-MX" sz="2400" b="1" dirty="0" smtClean="0">
                <a:effectLst/>
                <a:latin typeface="Arial" panose="020B0604020202020204" pitchFamily="34" charset="0"/>
                <a:ea typeface="Times New Roman" panose="02020603050405020304" pitchFamily="18" charset="0"/>
              </a:rPr>
              <a:t>3er.momento</a:t>
            </a:r>
            <a:r>
              <a:rPr lang="es-MX" sz="2400" i="1" dirty="0" smtClean="0">
                <a:effectLst/>
                <a:latin typeface="Arial" panose="020B0604020202020204" pitchFamily="34" charset="0"/>
                <a:ea typeface="Times New Roman" panose="02020603050405020304" pitchFamily="18" charset="0"/>
              </a:rPr>
              <a:t>.</a:t>
            </a:r>
          </a:p>
          <a:p>
            <a:pPr algn="just">
              <a:lnSpc>
                <a:spcPct val="150000"/>
              </a:lnSpc>
              <a:spcAft>
                <a:spcPts val="0"/>
              </a:spcAft>
            </a:pPr>
            <a:r>
              <a:rPr lang="es-MX" dirty="0" smtClean="0">
                <a:effectLst/>
                <a:latin typeface="Arial" panose="020B0604020202020204" pitchFamily="34" charset="0"/>
                <a:ea typeface="Times New Roman" panose="02020603050405020304" pitchFamily="18" charset="0"/>
              </a:rPr>
              <a:t> </a:t>
            </a:r>
            <a:r>
              <a:rPr lang="es-MX" sz="2400" dirty="0" smtClean="0">
                <a:effectLst/>
                <a:latin typeface="Arial" panose="020B0604020202020204" pitchFamily="34" charset="0"/>
                <a:ea typeface="Times New Roman" panose="02020603050405020304" pitchFamily="18" charset="0"/>
              </a:rPr>
              <a:t>También pertenece a la fase de ejecución, se le conoce como el momento de la ejercitación, pero realmente el educando ya ha estado ejercitando la o las acciones de la habilidad de análisis fónico planificadas desde el comienzo de la actividad; por tanto, lo que caracteriza este tercer momento, es la utilización de juegos didácticos verbales.</a:t>
            </a:r>
            <a:endParaRPr lang="es-ES" sz="2400" dirty="0" smtClean="0">
              <a:effectLst/>
              <a:latin typeface="Calibri" panose="020F0502020204030204" pitchFamily="34" charset="0"/>
              <a:ea typeface="Calibri" panose="020F0502020204030204" pitchFamily="34" charset="0"/>
            </a:endParaRPr>
          </a:p>
          <a:p>
            <a:pPr algn="just">
              <a:lnSpc>
                <a:spcPct val="150000"/>
              </a:lnSpc>
              <a:spcAft>
                <a:spcPts val="0"/>
              </a:spcAft>
            </a:pPr>
            <a:r>
              <a:rPr lang="es-MX" sz="2400" dirty="0" smtClean="0">
                <a:effectLst/>
                <a:latin typeface="Arial" panose="020B0604020202020204" pitchFamily="34" charset="0"/>
                <a:ea typeface="Times New Roman" panose="02020603050405020304" pitchFamily="18" charset="0"/>
              </a:rPr>
              <a:t>A cada uno de los contenidos se le puede dedicar varias frecuencias de actividades programadas, de acuerdo con las particularidades del grupo y de los niños y se continuará ejercitando en la actividad independiente y en las programadas siguientes con diferentes sonidos de la lengua.</a:t>
            </a:r>
            <a:endParaRPr lang="es-ES"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7960935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68991" y="682094"/>
            <a:ext cx="10304060" cy="5018682"/>
          </a:xfrm>
          <a:prstGeom prst="rect">
            <a:avLst/>
          </a:prstGeom>
        </p:spPr>
        <p:txBody>
          <a:bodyPr wrap="square">
            <a:spAutoFit/>
          </a:bodyPr>
          <a:lstStyle/>
          <a:p>
            <a:pPr algn="just">
              <a:lnSpc>
                <a:spcPct val="150000"/>
              </a:lnSpc>
              <a:spcAft>
                <a:spcPts val="0"/>
              </a:spcAft>
            </a:pPr>
            <a:r>
              <a:rPr lang="es-MX" sz="2400" dirty="0" smtClean="0">
                <a:effectLst/>
                <a:latin typeface="Arial" panose="020B0604020202020204" pitchFamily="34" charset="0"/>
                <a:ea typeface="Times New Roman" panose="02020603050405020304" pitchFamily="18" charset="0"/>
              </a:rPr>
              <a:t>A continuación, se ejemplifican algunos juegos o ejercicios preparatorios que se pueden utilizar en el primer o tercer momento de la actividad</a:t>
            </a:r>
            <a:r>
              <a:rPr lang="es-ES" sz="2400" dirty="0" smtClean="0">
                <a:effectLst/>
                <a:latin typeface="Arial" panose="020B0604020202020204" pitchFamily="34" charset="0"/>
                <a:ea typeface="Times New Roman" panose="02020603050405020304" pitchFamily="18" charset="0"/>
              </a:rPr>
              <a:t>:</a:t>
            </a:r>
            <a:endParaRPr lang="es-ES" sz="2400" dirty="0" smtClean="0">
              <a:effectLst/>
              <a:latin typeface="Calibri" panose="020F0502020204030204" pitchFamily="34" charset="0"/>
              <a:ea typeface="Calibri" panose="020F0502020204030204" pitchFamily="34" charset="0"/>
            </a:endParaRPr>
          </a:p>
          <a:p>
            <a:pPr algn="just">
              <a:lnSpc>
                <a:spcPct val="150000"/>
              </a:lnSpc>
              <a:spcAft>
                <a:spcPts val="0"/>
              </a:spcAft>
            </a:pPr>
            <a:r>
              <a:rPr lang="es-ES" sz="2400" dirty="0" smtClean="0">
                <a:effectLst/>
                <a:latin typeface="Arial" panose="020B0604020202020204" pitchFamily="34" charset="0"/>
                <a:ea typeface="Times New Roman" panose="02020603050405020304" pitchFamily="18" charset="0"/>
              </a:rPr>
              <a:t>- R</a:t>
            </a:r>
            <a:r>
              <a:rPr lang="es-MX" sz="2400" dirty="0" smtClean="0">
                <a:effectLst/>
                <a:latin typeface="Arial" panose="020B0604020202020204" pitchFamily="34" charset="0"/>
                <a:ea typeface="Times New Roman" panose="02020603050405020304" pitchFamily="18" charset="0"/>
              </a:rPr>
              <a:t>espiración: soplar papelitos, plumas, pelusas, también, sobre una superficie lisa, lápices o bolitas ligeras, entre otros.</a:t>
            </a:r>
            <a:endParaRPr lang="es-ES" sz="2400" dirty="0" smtClean="0">
              <a:effectLst/>
              <a:latin typeface="Calibri" panose="020F0502020204030204" pitchFamily="34" charset="0"/>
              <a:ea typeface="Calibri" panose="020F0502020204030204" pitchFamily="34" charset="0"/>
            </a:endParaRPr>
          </a:p>
          <a:p>
            <a:pPr algn="just">
              <a:lnSpc>
                <a:spcPct val="150000"/>
              </a:lnSpc>
              <a:spcAft>
                <a:spcPts val="0"/>
              </a:spcAft>
            </a:pPr>
            <a:r>
              <a:rPr lang="es-MX" sz="2400" dirty="0" smtClean="0">
                <a:effectLst/>
                <a:latin typeface="Arial" panose="020B0604020202020204" pitchFamily="34" charset="0"/>
                <a:ea typeface="Times New Roman" panose="02020603050405020304" pitchFamily="18" charset="0"/>
              </a:rPr>
              <a:t>- Percepción auditiva: identificar sonidos del entorno: voces de personas conocidas, onomatopeyas de animales, de objetos; de fenómenos de la naturaleza (las olas del mar, de la lluvia, de un trueno, del movimiento de las hojas…), sonidos de la ciudad o del campo (de medios de transporte, de instrumentos de trabajo…), entre otros. </a:t>
            </a:r>
            <a:endParaRPr lang="es-ES"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049353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86854" y="398525"/>
            <a:ext cx="11273051" cy="5909310"/>
          </a:xfrm>
          <a:prstGeom prst="rect">
            <a:avLst/>
          </a:prstGeom>
        </p:spPr>
        <p:txBody>
          <a:bodyPr wrap="square">
            <a:spAutoFit/>
          </a:bodyPr>
          <a:lstStyle/>
          <a:p>
            <a:pPr algn="just">
              <a:lnSpc>
                <a:spcPct val="150000"/>
              </a:lnSpc>
              <a:spcAft>
                <a:spcPts val="0"/>
              </a:spcAft>
            </a:pPr>
            <a:r>
              <a:rPr lang="es-MX" sz="2800" b="1" dirty="0" smtClean="0">
                <a:effectLst/>
                <a:latin typeface="Arial" panose="020B0604020202020204" pitchFamily="34" charset="0"/>
                <a:ea typeface="Times New Roman" panose="02020603050405020304" pitchFamily="18" charset="0"/>
              </a:rPr>
              <a:t>Fonación: </a:t>
            </a:r>
            <a:r>
              <a:rPr lang="es-MX" sz="2800" dirty="0" smtClean="0">
                <a:effectLst/>
                <a:latin typeface="Arial" panose="020B0604020202020204" pitchFamily="34" charset="0"/>
                <a:ea typeface="Times New Roman" panose="02020603050405020304" pitchFamily="18" charset="0"/>
              </a:rPr>
              <a:t>identificar por el oído (sin ver): la voz de una persona conocida, el canto de un pajarito, el sonido del agua al pasar de un recipiente a otro, el sonido del cepillo al cepillar los zapatos, el sonido de la pelota al saltar sobre el piso, el sonido del tenedor al tocar el plato donde se hace merengue, entre otros.</a:t>
            </a:r>
            <a:endParaRPr lang="es-ES" sz="2800" dirty="0" smtClean="0">
              <a:effectLst/>
              <a:latin typeface="Calibri" panose="020F0502020204030204" pitchFamily="34" charset="0"/>
              <a:ea typeface="Calibri" panose="020F0502020204030204" pitchFamily="34" charset="0"/>
            </a:endParaRPr>
          </a:p>
          <a:p>
            <a:pPr algn="just">
              <a:lnSpc>
                <a:spcPct val="150000"/>
              </a:lnSpc>
              <a:spcAft>
                <a:spcPts val="0"/>
              </a:spcAft>
            </a:pPr>
            <a:r>
              <a:rPr lang="es-MX" sz="2800" dirty="0" smtClean="0">
                <a:effectLst/>
                <a:latin typeface="Arial" panose="020B0604020202020204" pitchFamily="34" charset="0"/>
                <a:ea typeface="Times New Roman" panose="02020603050405020304" pitchFamily="18" charset="0"/>
              </a:rPr>
              <a:t>- </a:t>
            </a:r>
            <a:r>
              <a:rPr lang="es-MX" sz="2800" b="1" dirty="0" smtClean="0">
                <a:effectLst/>
                <a:latin typeface="Arial" panose="020B0604020202020204" pitchFamily="34" charset="0"/>
                <a:ea typeface="Times New Roman" panose="02020603050405020304" pitchFamily="18" charset="0"/>
              </a:rPr>
              <a:t>Articulación: </a:t>
            </a:r>
            <a:r>
              <a:rPr lang="es-MX" sz="2800" dirty="0" smtClean="0">
                <a:effectLst/>
                <a:latin typeface="Arial" panose="020B0604020202020204" pitchFamily="34" charset="0"/>
                <a:ea typeface="Times New Roman" panose="02020603050405020304" pitchFamily="18" charset="0"/>
              </a:rPr>
              <a:t>de sonidos aislados con motivos lúdico (a </a:t>
            </a:r>
            <a:r>
              <a:rPr lang="es-MX" sz="2800" dirty="0" err="1" smtClean="0">
                <a:effectLst/>
                <a:latin typeface="Arial" panose="020B0604020202020204" pitchFamily="34" charset="0"/>
                <a:ea typeface="Times New Roman" panose="02020603050405020304" pitchFamily="18" charset="0"/>
              </a:rPr>
              <a:t>aaa</a:t>
            </a:r>
            <a:r>
              <a:rPr lang="es-MX" sz="2800" dirty="0" smtClean="0">
                <a:effectLst/>
                <a:latin typeface="Arial" panose="020B0604020202020204" pitchFamily="34" charset="0"/>
                <a:ea typeface="Times New Roman" panose="02020603050405020304" pitchFamily="18" charset="0"/>
              </a:rPr>
              <a:t>… ch, ch </a:t>
            </a:r>
            <a:r>
              <a:rPr lang="es-MX" sz="2800" dirty="0" err="1" smtClean="0">
                <a:effectLst/>
                <a:latin typeface="Arial" panose="020B0604020202020204" pitchFamily="34" charset="0"/>
                <a:ea typeface="Times New Roman" panose="02020603050405020304" pitchFamily="18" charset="0"/>
              </a:rPr>
              <a:t>ch</a:t>
            </a:r>
            <a:r>
              <a:rPr lang="es-MX" sz="2800" dirty="0" smtClean="0">
                <a:effectLst/>
                <a:latin typeface="Arial" panose="020B0604020202020204" pitchFamily="34" charset="0"/>
                <a:ea typeface="Times New Roman" panose="02020603050405020304" pitchFamily="18" charset="0"/>
              </a:rPr>
              <a:t>… </a:t>
            </a:r>
            <a:r>
              <a:rPr lang="es-MX" sz="2800" dirty="0" err="1" smtClean="0">
                <a:effectLst/>
                <a:latin typeface="Arial" panose="020B0604020202020204" pitchFamily="34" charset="0"/>
                <a:ea typeface="Times New Roman" panose="02020603050405020304" pitchFamily="18" charset="0"/>
              </a:rPr>
              <a:t>ssssss</a:t>
            </a:r>
            <a:r>
              <a:rPr lang="es-MX" sz="2800" dirty="0" smtClean="0">
                <a:effectLst/>
                <a:latin typeface="Arial" panose="020B0604020202020204" pitchFamily="34" charset="0"/>
                <a:ea typeface="Times New Roman" panose="02020603050405020304" pitchFamily="18" charset="0"/>
              </a:rPr>
              <a:t>…) de sílabas (</a:t>
            </a:r>
            <a:r>
              <a:rPr lang="es-MX" sz="2800" dirty="0" err="1" smtClean="0">
                <a:effectLst/>
                <a:latin typeface="Arial" panose="020B0604020202020204" pitchFamily="34" charset="0"/>
                <a:ea typeface="Times New Roman" panose="02020603050405020304" pitchFamily="18" charset="0"/>
              </a:rPr>
              <a:t>ru-ru-ru</a:t>
            </a:r>
            <a:r>
              <a:rPr lang="es-MX" sz="2800" dirty="0" smtClean="0">
                <a:effectLst/>
                <a:latin typeface="Arial" panose="020B0604020202020204" pitchFamily="34" charset="0"/>
                <a:ea typeface="Times New Roman" panose="02020603050405020304" pitchFamily="18" charset="0"/>
              </a:rPr>
              <a:t>…</a:t>
            </a:r>
            <a:r>
              <a:rPr lang="es-MX" sz="2800" dirty="0" err="1" smtClean="0">
                <a:effectLst/>
                <a:latin typeface="Arial" panose="020B0604020202020204" pitchFamily="34" charset="0"/>
                <a:ea typeface="Times New Roman" panose="02020603050405020304" pitchFamily="18" charset="0"/>
              </a:rPr>
              <a:t>tra-tra-tra</a:t>
            </a:r>
            <a:r>
              <a:rPr lang="es-MX" sz="2800" dirty="0" smtClean="0">
                <a:effectLst/>
                <a:latin typeface="Arial" panose="020B0604020202020204" pitchFamily="34" charset="0"/>
                <a:ea typeface="Times New Roman" panose="02020603050405020304" pitchFamily="18" charset="0"/>
              </a:rPr>
              <a:t>…)</a:t>
            </a:r>
            <a:endParaRPr lang="es-ES" sz="2800" dirty="0" smtClean="0">
              <a:effectLst/>
              <a:latin typeface="Calibri" panose="020F0502020204030204" pitchFamily="34" charset="0"/>
              <a:ea typeface="Calibri" panose="020F0502020204030204" pitchFamily="34" charset="0"/>
            </a:endParaRPr>
          </a:p>
          <a:p>
            <a:pPr algn="just">
              <a:lnSpc>
                <a:spcPct val="150000"/>
              </a:lnSpc>
              <a:spcAft>
                <a:spcPts val="0"/>
              </a:spcAft>
            </a:pPr>
            <a:r>
              <a:rPr lang="es-MX" sz="2800" dirty="0" smtClean="0">
                <a:effectLst/>
                <a:latin typeface="Arial" panose="020B0604020202020204" pitchFamily="34" charset="0"/>
                <a:ea typeface="Times New Roman" panose="02020603050405020304" pitchFamily="18" charset="0"/>
              </a:rPr>
              <a:t>-</a:t>
            </a:r>
            <a:r>
              <a:rPr lang="es-MX" sz="2800" b="1" dirty="0" smtClean="0">
                <a:effectLst/>
                <a:latin typeface="Arial" panose="020B0604020202020204" pitchFamily="34" charset="0"/>
                <a:ea typeface="Times New Roman" panose="02020603050405020304" pitchFamily="18" charset="0"/>
              </a:rPr>
              <a:t>Proyección de la voz: </a:t>
            </a:r>
            <a:r>
              <a:rPr lang="es-MX" sz="2800" dirty="0" smtClean="0">
                <a:effectLst/>
                <a:latin typeface="Arial" panose="020B0604020202020204" pitchFamily="34" charset="0"/>
                <a:ea typeface="Times New Roman" panose="02020603050405020304" pitchFamily="18" charset="0"/>
              </a:rPr>
              <a:t>eco, expresión de palabras, frases, oraciones (largo-corto / alto-bajo /fuerte-suave / agudo-grave).</a:t>
            </a:r>
            <a:endParaRPr lang="es-ES" sz="2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1336506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59558" y="682094"/>
            <a:ext cx="10658902" cy="5572679"/>
          </a:xfrm>
          <a:prstGeom prst="rect">
            <a:avLst/>
          </a:prstGeom>
        </p:spPr>
        <p:txBody>
          <a:bodyPr wrap="square">
            <a:spAutoFit/>
          </a:bodyPr>
          <a:lstStyle/>
          <a:p>
            <a:pPr algn="just">
              <a:lnSpc>
                <a:spcPct val="150000"/>
              </a:lnSpc>
              <a:spcAft>
                <a:spcPts val="0"/>
              </a:spcAft>
            </a:pPr>
            <a:r>
              <a:rPr lang="es-MX" sz="2400" dirty="0" smtClean="0">
                <a:effectLst/>
                <a:latin typeface="Arial" panose="020B0604020202020204" pitchFamily="34" charset="0"/>
                <a:ea typeface="Times New Roman" panose="02020603050405020304" pitchFamily="18" charset="0"/>
              </a:rPr>
              <a:t>Es muy importante que todas las actividades se realicen de forma atractiva, con enfoque comunicativo y lúdico, en la que los niños aprendan y se diviertan.</a:t>
            </a:r>
            <a:endParaRPr lang="es-ES" sz="2400" dirty="0" smtClean="0">
              <a:effectLst/>
              <a:latin typeface="Calibri" panose="020F0502020204030204" pitchFamily="34" charset="0"/>
              <a:ea typeface="Calibri" panose="020F0502020204030204" pitchFamily="34" charset="0"/>
            </a:endParaRPr>
          </a:p>
          <a:p>
            <a:pPr algn="just">
              <a:lnSpc>
                <a:spcPct val="150000"/>
              </a:lnSpc>
              <a:spcAft>
                <a:spcPts val="0"/>
              </a:spcAft>
            </a:pPr>
            <a:r>
              <a:rPr lang="es-MX" sz="2400" dirty="0" smtClean="0">
                <a:effectLst/>
                <a:latin typeface="Arial" panose="020B0604020202020204" pitchFamily="34" charset="0"/>
                <a:ea typeface="Times New Roman" panose="02020603050405020304" pitchFamily="18" charset="0"/>
              </a:rPr>
              <a:t>Para desarrollar los contenidos de análisis fónico, se utilizan varios métodos, fundamentalmente, modelación y también ejercicios y juegos didácticos, apoyados en los procedimientos de observación, demostración, conversación, preguntas, indicaciones verbales, entre otros.</a:t>
            </a:r>
            <a:endParaRPr lang="es-ES" sz="2400" dirty="0" smtClean="0">
              <a:effectLst/>
              <a:latin typeface="Calibri" panose="020F0502020204030204" pitchFamily="34" charset="0"/>
              <a:ea typeface="Calibri" panose="020F0502020204030204" pitchFamily="34" charset="0"/>
            </a:endParaRPr>
          </a:p>
          <a:p>
            <a:pPr algn="just">
              <a:lnSpc>
                <a:spcPct val="150000"/>
              </a:lnSpc>
              <a:spcAft>
                <a:spcPts val="0"/>
              </a:spcAft>
            </a:pPr>
            <a:r>
              <a:rPr lang="es-MX" sz="2400" dirty="0" smtClean="0">
                <a:effectLst/>
                <a:latin typeface="Arial" panose="020B0604020202020204" pitchFamily="34" charset="0"/>
                <a:ea typeface="Times New Roman" panose="02020603050405020304" pitchFamily="18" charset="0"/>
              </a:rPr>
              <a:t>Por su importancia para el desarrollo de los contenidos de Análisis Fónico en la Dimensión Comunicación en este año de vida, a continuación, nos referimos al método modelación.</a:t>
            </a:r>
            <a:endParaRPr lang="es-ES"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3948307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392070" y="472829"/>
            <a:ext cx="9894627" cy="5839740"/>
          </a:xfrm>
          <a:prstGeom prst="rect">
            <a:avLst/>
          </a:prstGeom>
        </p:spPr>
        <p:txBody>
          <a:bodyPr wrap="square">
            <a:spAutoFit/>
          </a:bodyPr>
          <a:lstStyle/>
          <a:p>
            <a:pPr algn="just">
              <a:lnSpc>
                <a:spcPct val="150000"/>
              </a:lnSpc>
              <a:spcAft>
                <a:spcPts val="0"/>
              </a:spcAft>
            </a:pPr>
            <a:r>
              <a:rPr lang="es-MX" sz="2800" dirty="0" smtClean="0">
                <a:effectLst/>
                <a:latin typeface="Arial" panose="020B0604020202020204" pitchFamily="34" charset="0"/>
                <a:ea typeface="Times New Roman" panose="02020603050405020304" pitchFamily="18" charset="0"/>
              </a:rPr>
              <a:t>Diversos investigadores cubanos se han referido a la formación de la habilidad modelación (</a:t>
            </a:r>
            <a:r>
              <a:rPr lang="es-MX" sz="2800" dirty="0" err="1" smtClean="0">
                <a:effectLst/>
                <a:latin typeface="Arial" panose="020B0604020202020204" pitchFamily="34" charset="0"/>
                <a:ea typeface="Times New Roman" panose="02020603050405020304" pitchFamily="18" charset="0"/>
              </a:rPr>
              <a:t>Siverio</a:t>
            </a:r>
            <a:r>
              <a:rPr lang="es-MX" sz="2800" dirty="0" smtClean="0">
                <a:effectLst/>
                <a:latin typeface="Arial" panose="020B0604020202020204" pitchFamily="34" charset="0"/>
                <a:ea typeface="Times New Roman" panose="02020603050405020304" pitchFamily="18" charset="0"/>
              </a:rPr>
              <a:t>, A.M., López, J. Cuenca, M. García, S., entre otros) y de manera general, precisan que, </a:t>
            </a:r>
            <a:r>
              <a:rPr lang="es-ES" sz="2800" dirty="0" smtClean="0">
                <a:effectLst/>
                <a:latin typeface="Arial" panose="020B0604020202020204" pitchFamily="34" charset="0"/>
                <a:ea typeface="Times New Roman" panose="02020603050405020304" pitchFamily="18" charset="0"/>
              </a:rPr>
              <a:t>modelación es copiar un modelo dado, sustituirlo de forma consciente, utilizarlo, transformarlo y construirlo. Permite representar las relaciones esenciales entre los objetos mediante signos (símbolos, esquemas, planos, gráficos), pudiendo por medio de ellos resolver una tarea de carácter cognoscitivo. </a:t>
            </a:r>
            <a:endParaRPr lang="es-ES" sz="2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849720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3558417316"/>
              </p:ext>
            </p:extLst>
          </p:nvPr>
        </p:nvGraphicFramePr>
        <p:xfrm>
          <a:off x="614150" y="2347415"/>
          <a:ext cx="9198591" cy="3138985"/>
        </p:xfrm>
        <a:graphic>
          <a:graphicData uri="http://schemas.openxmlformats.org/drawingml/2006/table">
            <a:tbl>
              <a:tblPr firstRow="1" firstCol="1" bandRow="1" bandCol="1">
                <a:tableStyleId>{5C22544A-7EE6-4342-B048-85BDC9FD1C3A}</a:tableStyleId>
              </a:tblPr>
              <a:tblGrid>
                <a:gridCol w="8476729"/>
                <a:gridCol w="721862"/>
              </a:tblGrid>
              <a:tr h="685188">
                <a:tc>
                  <a:txBody>
                    <a:bodyPr/>
                    <a:lstStyle/>
                    <a:p>
                      <a:pPr algn="just">
                        <a:lnSpc>
                          <a:spcPct val="115000"/>
                        </a:lnSpc>
                        <a:spcAft>
                          <a:spcPts val="0"/>
                        </a:spcAft>
                      </a:pPr>
                      <a:r>
                        <a:rPr lang="es-ES_tradnl" sz="2000" dirty="0">
                          <a:solidFill>
                            <a:schemeClr val="tx1"/>
                          </a:solidFill>
                          <a:effectLst/>
                          <a:latin typeface="Arial" panose="020B0604020202020204" pitchFamily="34" charset="0"/>
                          <a:cs typeface="Arial" panose="020B0604020202020204" pitchFamily="34" charset="0"/>
                        </a:rPr>
                        <a:t>TEMAS</a:t>
                      </a:r>
                      <a:endParaRPr lang="es-ES" sz="20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marL="0" marR="0" indent="0" algn="just" defTabSz="457200" rtl="0" eaLnBrk="1" fontAlgn="auto" latinLnBrk="0" hangingPunct="1">
                        <a:lnSpc>
                          <a:spcPct val="115000"/>
                        </a:lnSpc>
                        <a:spcBef>
                          <a:spcPts val="0"/>
                        </a:spcBef>
                        <a:spcAft>
                          <a:spcPts val="0"/>
                        </a:spcAft>
                        <a:buClrTx/>
                        <a:buSzTx/>
                        <a:buFontTx/>
                        <a:buNone/>
                        <a:tabLst/>
                        <a:defRPr/>
                      </a:pPr>
                      <a:r>
                        <a:rPr lang="es-ES_tradnl" sz="2000" dirty="0" smtClean="0">
                          <a:solidFill>
                            <a:schemeClr val="tx1"/>
                          </a:solidFill>
                          <a:effectLst/>
                        </a:rPr>
                        <a:t>H/C</a:t>
                      </a:r>
                      <a:endParaRPr lang="es-ES" sz="20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r>
              <a:tr h="686544">
                <a:tc>
                  <a:txBody>
                    <a:bodyPr/>
                    <a:lstStyle/>
                    <a:p>
                      <a:pPr algn="just">
                        <a:lnSpc>
                          <a:spcPct val="115000"/>
                        </a:lnSpc>
                        <a:spcAft>
                          <a:spcPts val="0"/>
                        </a:spcAft>
                      </a:pPr>
                      <a:r>
                        <a:rPr lang="es-ES_tradnl" sz="2000" dirty="0">
                          <a:solidFill>
                            <a:schemeClr val="tx1"/>
                          </a:solidFill>
                          <a:effectLst/>
                          <a:latin typeface="Arial" panose="020B0604020202020204" pitchFamily="34" charset="0"/>
                          <a:cs typeface="Arial" panose="020B0604020202020204" pitchFamily="34" charset="0"/>
                        </a:rPr>
                        <a:t>SEGUNDO SEMESTRE.</a:t>
                      </a:r>
                      <a:endParaRPr lang="es-ES" sz="20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gn="just">
                        <a:lnSpc>
                          <a:spcPct val="115000"/>
                        </a:lnSpc>
                        <a:spcAft>
                          <a:spcPts val="0"/>
                        </a:spcAft>
                      </a:pPr>
                      <a:r>
                        <a:rPr lang="es-ES_tradnl" sz="2000" dirty="0">
                          <a:solidFill>
                            <a:schemeClr val="tx1"/>
                          </a:solidFill>
                          <a:effectLst/>
                        </a:rPr>
                        <a:t> </a:t>
                      </a:r>
                      <a:endParaRPr lang="es-E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r>
              <a:tr h="1025192">
                <a:tc>
                  <a:txBody>
                    <a:bodyPr/>
                    <a:lstStyle/>
                    <a:p>
                      <a:pPr algn="just">
                        <a:lnSpc>
                          <a:spcPct val="115000"/>
                        </a:lnSpc>
                        <a:spcAft>
                          <a:spcPts val="0"/>
                        </a:spcAft>
                      </a:pPr>
                      <a:r>
                        <a:rPr lang="es-ES_tradnl" sz="2000" dirty="0">
                          <a:solidFill>
                            <a:schemeClr val="tx1"/>
                          </a:solidFill>
                          <a:effectLst/>
                          <a:latin typeface="Arial" panose="020B0604020202020204" pitchFamily="34" charset="0"/>
                          <a:cs typeface="Arial" panose="020B0604020202020204" pitchFamily="34" charset="0"/>
                        </a:rPr>
                        <a:t>Tema 1.  El análisis fónico en el sexto año de vida.</a:t>
                      </a:r>
                      <a:endParaRPr lang="es-ES" sz="20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gn="just">
                        <a:lnSpc>
                          <a:spcPct val="115000"/>
                        </a:lnSpc>
                        <a:spcAft>
                          <a:spcPts val="0"/>
                        </a:spcAft>
                      </a:pPr>
                      <a:r>
                        <a:rPr lang="es-ES_tradnl" sz="2000" dirty="0">
                          <a:effectLst/>
                        </a:rPr>
                        <a:t>12</a:t>
                      </a:r>
                      <a:endParaRPr lang="es-E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r>
              <a:tr h="742061">
                <a:tc>
                  <a:txBody>
                    <a:bodyPr/>
                    <a:lstStyle/>
                    <a:p>
                      <a:pPr algn="just">
                        <a:lnSpc>
                          <a:spcPct val="115000"/>
                        </a:lnSpc>
                        <a:spcAft>
                          <a:spcPts val="0"/>
                        </a:spcAft>
                      </a:pPr>
                      <a:r>
                        <a:rPr lang="es-ES_tradnl" sz="2000" dirty="0">
                          <a:solidFill>
                            <a:schemeClr val="tx1"/>
                          </a:solidFill>
                          <a:effectLst/>
                          <a:latin typeface="Arial" panose="020B0604020202020204" pitchFamily="34" charset="0"/>
                          <a:cs typeface="Arial" panose="020B0604020202020204" pitchFamily="34" charset="0"/>
                        </a:rPr>
                        <a:t> Tema 2: La preparación para la escritura en el sexto año de vida.</a:t>
                      </a:r>
                      <a:endParaRPr lang="es-ES" sz="20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gn="just">
                        <a:lnSpc>
                          <a:spcPct val="115000"/>
                        </a:lnSpc>
                        <a:spcAft>
                          <a:spcPts val="0"/>
                        </a:spcAft>
                      </a:pPr>
                      <a:r>
                        <a:rPr lang="es-ES_tradnl" sz="2000" dirty="0">
                          <a:effectLst/>
                        </a:rPr>
                        <a:t>12</a:t>
                      </a:r>
                      <a:endParaRPr lang="es-E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r>
            </a:tbl>
          </a:graphicData>
        </a:graphic>
      </p:graphicFrame>
      <p:sp>
        <p:nvSpPr>
          <p:cNvPr id="5" name="Rectangle 2"/>
          <p:cNvSpPr>
            <a:spLocks noChangeArrowheads="1"/>
          </p:cNvSpPr>
          <p:nvPr/>
        </p:nvSpPr>
        <p:spPr bwMode="auto">
          <a:xfrm>
            <a:off x="914399" y="664003"/>
            <a:ext cx="10126639"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_tradnl" sz="28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PLAN TEMÁTICO DE LA ASIGNATURA.</a:t>
            </a:r>
            <a:endParaRPr kumimoji="0" lang="es-ES" sz="2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_tradnl" sz="28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SISTEMA DE CONTENIDOS Y OBJETIVOS POR TEMAS.</a:t>
            </a:r>
            <a:endParaRPr kumimoji="0" lang="es-ES_tradnl" sz="2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513223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28047" y="295406"/>
            <a:ext cx="10358651" cy="5839740"/>
          </a:xfrm>
          <a:prstGeom prst="rect">
            <a:avLst/>
          </a:prstGeom>
        </p:spPr>
        <p:txBody>
          <a:bodyPr wrap="square">
            <a:spAutoFit/>
          </a:bodyPr>
          <a:lstStyle/>
          <a:p>
            <a:pPr algn="just">
              <a:lnSpc>
                <a:spcPct val="150000"/>
              </a:lnSpc>
              <a:spcAft>
                <a:spcPts val="0"/>
              </a:spcAft>
            </a:pPr>
            <a:r>
              <a:rPr lang="es-ES" sz="2800" dirty="0" smtClean="0">
                <a:effectLst/>
                <a:latin typeface="Arial" panose="020B0604020202020204" pitchFamily="34" charset="0"/>
                <a:ea typeface="Times New Roman" panose="02020603050405020304" pitchFamily="18" charset="0"/>
              </a:rPr>
              <a:t>En el caso de análisis fónico, el esquema de la palabra es el modelo que representa la composición gráfica de la palabra, es decir,  la cantidad de sonidos que la componen; las fichas de color neutro,  de colores contrastantes y las que tienen las grafías de las cinco vocales y de las tres consonantes (m, l, s), son el modelo que permiten sustituir cada uno de los sonidos que componen la palabra, identificar el lugar que ocupan en la palabra y diferenciarlos en vocálicos y consonánticos, a partir de su análisis sonoro.</a:t>
            </a:r>
            <a:endParaRPr lang="es-ES" sz="2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3598967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46161" y="521355"/>
            <a:ext cx="9826388" cy="5572679"/>
          </a:xfrm>
          <a:prstGeom prst="rect">
            <a:avLst/>
          </a:prstGeom>
        </p:spPr>
        <p:txBody>
          <a:bodyPr wrap="square">
            <a:spAutoFit/>
          </a:bodyPr>
          <a:lstStyle/>
          <a:p>
            <a:pPr algn="just">
              <a:lnSpc>
                <a:spcPct val="150000"/>
              </a:lnSpc>
              <a:spcAft>
                <a:spcPts val="0"/>
              </a:spcAft>
            </a:pPr>
            <a:r>
              <a:rPr lang="es-ES" sz="2400" dirty="0" smtClean="0">
                <a:effectLst/>
                <a:latin typeface="Arial" panose="020B0604020202020204" pitchFamily="34" charset="0"/>
                <a:ea typeface="Times New Roman" panose="02020603050405020304" pitchFamily="18" charset="0"/>
              </a:rPr>
              <a:t>Las acciones modeladoras que deben desarrollarse en el educando son: </a:t>
            </a:r>
            <a:r>
              <a:rPr lang="es-ES" sz="2400" i="1" dirty="0" smtClean="0">
                <a:effectLst/>
                <a:latin typeface="Arial" panose="020B0604020202020204" pitchFamily="34" charset="0"/>
                <a:ea typeface="Times New Roman" panose="02020603050405020304" pitchFamily="18" charset="0"/>
              </a:rPr>
              <a:t>sustituir (comprende la relación entre los sonidos de la palabra y el esquema de su composición sonora y las fichas que representan los sonidos. </a:t>
            </a:r>
            <a:r>
              <a:rPr lang="es-ES" sz="2400" dirty="0" smtClean="0">
                <a:effectLst/>
                <a:latin typeface="Arial" panose="020B0604020202020204" pitchFamily="34" charset="0"/>
                <a:ea typeface="Times New Roman" panose="02020603050405020304" pitchFamily="18" charset="0"/>
              </a:rPr>
              <a:t>Las fichas son "sustitutos no convencionales", que no tienen relación o parecido con el objeto sustituido (los sonidos de la palabra); </a:t>
            </a:r>
            <a:r>
              <a:rPr lang="es-ES" sz="2400" i="1" dirty="0" smtClean="0">
                <a:effectLst/>
                <a:latin typeface="Arial" panose="020B0604020202020204" pitchFamily="34" charset="0"/>
                <a:ea typeface="Times New Roman" panose="02020603050405020304" pitchFamily="18" charset="0"/>
              </a:rPr>
              <a:t>utilizar</a:t>
            </a:r>
            <a:r>
              <a:rPr lang="es-ES" sz="2400" dirty="0" smtClean="0">
                <a:effectLst/>
                <a:latin typeface="Arial" panose="020B0604020202020204" pitchFamily="34" charset="0"/>
                <a:ea typeface="Times New Roman" panose="02020603050405020304" pitchFamily="18" charset="0"/>
              </a:rPr>
              <a:t> esos modelos para analizar los sonidos de las palabras, </a:t>
            </a:r>
            <a:r>
              <a:rPr lang="es-ES" sz="2400" i="1" dirty="0" smtClean="0">
                <a:effectLst/>
                <a:latin typeface="Arial" panose="020B0604020202020204" pitchFamily="34" charset="0"/>
                <a:ea typeface="Times New Roman" panose="02020603050405020304" pitchFamily="18" charset="0"/>
              </a:rPr>
              <a:t>construir </a:t>
            </a:r>
            <a:r>
              <a:rPr lang="es-ES" sz="2400" dirty="0" smtClean="0">
                <a:effectLst/>
                <a:latin typeface="Arial" panose="020B0604020202020204" pitchFamily="34" charset="0"/>
                <a:ea typeface="Times New Roman" panose="02020603050405020304" pitchFamily="18" charset="0"/>
              </a:rPr>
              <a:t>(el modelo de la composición sonora de una palabra con las fichas) y </a:t>
            </a:r>
            <a:r>
              <a:rPr lang="es-ES" sz="2400" i="1" dirty="0" smtClean="0">
                <a:effectLst/>
                <a:latin typeface="Arial" panose="020B0604020202020204" pitchFamily="34" charset="0"/>
                <a:ea typeface="Times New Roman" panose="02020603050405020304" pitchFamily="18" charset="0"/>
              </a:rPr>
              <a:t>transformar</a:t>
            </a:r>
            <a:r>
              <a:rPr lang="es-ES" sz="2400" dirty="0" smtClean="0">
                <a:effectLst/>
                <a:latin typeface="Arial" panose="020B0604020202020204" pitchFamily="34" charset="0"/>
                <a:ea typeface="Times New Roman" panose="02020603050405020304" pitchFamily="18" charset="0"/>
              </a:rPr>
              <a:t> el modelo y las operaciones que deben realizar los pequeños son: observar, comparar, relacionar, identificar, seleccionar, reproducir.  </a:t>
            </a:r>
            <a:endParaRPr lang="es-ES"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186075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64025" y="589594"/>
            <a:ext cx="10863618" cy="5632311"/>
          </a:xfrm>
          <a:prstGeom prst="rect">
            <a:avLst/>
          </a:prstGeom>
        </p:spPr>
        <p:txBody>
          <a:bodyPr wrap="square">
            <a:spAutoFit/>
          </a:bodyPr>
          <a:lstStyle/>
          <a:p>
            <a:pPr algn="just">
              <a:lnSpc>
                <a:spcPct val="150000"/>
              </a:lnSpc>
              <a:spcAft>
                <a:spcPts val="0"/>
              </a:spcAft>
            </a:pPr>
            <a:r>
              <a:rPr lang="es-MX" sz="2400" dirty="0" smtClean="0">
                <a:effectLst/>
                <a:latin typeface="Arial" panose="020B0604020202020204" pitchFamily="34" charset="0"/>
                <a:ea typeface="Times New Roman" panose="02020603050405020304" pitchFamily="18" charset="0"/>
              </a:rPr>
              <a:t>El método modelación es el más importante pues permite el desarrollo de la habilidad modelación que se comenzó a formar desde la infancia temprana, cuando el educando…"</a:t>
            </a:r>
            <a:r>
              <a:rPr lang="es-ES" sz="2400" dirty="0" smtClean="0">
                <a:effectLst/>
                <a:latin typeface="Arial" panose="020B0604020202020204" pitchFamily="34" charset="0"/>
                <a:ea typeface="Times New Roman" panose="02020603050405020304" pitchFamily="18" charset="0"/>
              </a:rPr>
              <a:t>siente la necesidad y aprende a sustituir un objeto por otro para realizar determinada acción con estos sustitutos en lugar de con el objeto real” (</a:t>
            </a:r>
            <a:r>
              <a:rPr lang="es-MX" sz="2400" dirty="0" smtClean="0">
                <a:effectLst/>
                <a:latin typeface="Arial" panose="020B0604020202020204" pitchFamily="34" charset="0"/>
                <a:ea typeface="Times New Roman" panose="02020603050405020304" pitchFamily="18" charset="0"/>
              </a:rPr>
              <a:t>García, S.) 2012. </a:t>
            </a:r>
            <a:endParaRPr lang="es-ES" sz="2400" dirty="0" smtClean="0">
              <a:effectLst/>
              <a:latin typeface="Calibri" panose="020F0502020204030204" pitchFamily="34" charset="0"/>
              <a:ea typeface="Calibri" panose="020F0502020204030204" pitchFamily="34" charset="0"/>
            </a:endParaRPr>
          </a:p>
          <a:p>
            <a:pPr algn="just">
              <a:lnSpc>
                <a:spcPct val="150000"/>
              </a:lnSpc>
              <a:spcAft>
                <a:spcPts val="0"/>
              </a:spcAft>
            </a:pPr>
            <a:endParaRPr lang="es-MX" sz="2400" dirty="0" smtClean="0">
              <a:effectLst/>
              <a:latin typeface="Arial" panose="020B0604020202020204" pitchFamily="34" charset="0"/>
              <a:ea typeface="Times New Roman" panose="02020603050405020304" pitchFamily="18" charset="0"/>
            </a:endParaRPr>
          </a:p>
          <a:p>
            <a:pPr algn="just">
              <a:lnSpc>
                <a:spcPct val="150000"/>
              </a:lnSpc>
              <a:spcAft>
                <a:spcPts val="0"/>
              </a:spcAft>
            </a:pPr>
            <a:r>
              <a:rPr lang="es-MX" sz="2400" dirty="0" smtClean="0">
                <a:effectLst/>
                <a:latin typeface="Arial" panose="020B0604020202020204" pitchFamily="34" charset="0"/>
                <a:ea typeface="Times New Roman" panose="02020603050405020304" pitchFamily="18" charset="0"/>
              </a:rPr>
              <a:t>El método modelación permite que el educando pueda representar la composición sonora de la palabra mediante</a:t>
            </a:r>
            <a:r>
              <a:rPr lang="es-ES" sz="2400" dirty="0" smtClean="0">
                <a:effectLst/>
                <a:latin typeface="Arial" panose="020B0604020202020204" pitchFamily="34" charset="0"/>
                <a:ea typeface="Times New Roman" panose="02020603050405020304" pitchFamily="18" charset="0"/>
              </a:rPr>
              <a:t> símbolos: fichas, esquemas con la composición sonora de palabras con tres y cuatro sonidos y, de ese modo, resolver la tarea que le pide el adulto.</a:t>
            </a:r>
            <a:endParaRPr lang="es-ES"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6141095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77922" y="324220"/>
            <a:ext cx="10153934" cy="6126677"/>
          </a:xfrm>
          <a:prstGeom prst="rect">
            <a:avLst/>
          </a:prstGeom>
        </p:spPr>
        <p:txBody>
          <a:bodyPr wrap="square">
            <a:spAutoFit/>
          </a:bodyPr>
          <a:lstStyle/>
          <a:p>
            <a:pPr algn="just">
              <a:lnSpc>
                <a:spcPct val="150000"/>
              </a:lnSpc>
              <a:spcAft>
                <a:spcPts val="0"/>
              </a:spcAft>
            </a:pPr>
            <a:r>
              <a:rPr lang="es-MX" sz="2400" dirty="0" smtClean="0">
                <a:effectLst/>
                <a:latin typeface="Arial" panose="020B0604020202020204" pitchFamily="34" charset="0"/>
                <a:ea typeface="Times New Roman" panose="02020603050405020304" pitchFamily="18" charset="0"/>
              </a:rPr>
              <a:t>En este caso, el método modelación se apoya en la utilización de láminas (grande para la educadora, pequeña para cada uno de los niños) que tienen representado un objeto (ala, uña, rosa, luna…), con el esquema de la palabra (modelo de la composición sonora de la palabra), de acuerdo con la cantidad de sonidos que tiene (3 o 4) y con fichas que van a representar y sustituir cada uno de los sonidos de la palabra (primero todas del mismo color, se le dicen “neutras”, posteriormente de dos colores diferentes para diferenciar el sonido vocálico y el consonántico, hasta llegar a la tercera etapa en que se presentan las “caritas” de las vocales y de los sonidos consonánticos /m/ /</a:t>
            </a:r>
            <a:r>
              <a:rPr lang="es-MX" sz="2400" dirty="0" err="1" smtClean="0">
                <a:effectLst/>
                <a:latin typeface="Arial" panose="020B0604020202020204" pitchFamily="34" charset="0"/>
                <a:ea typeface="Times New Roman" panose="02020603050405020304" pitchFamily="18" charset="0"/>
              </a:rPr>
              <a:t>l/</a:t>
            </a:r>
            <a:r>
              <a:rPr lang="es-MX" sz="2400" dirty="0" smtClean="0">
                <a:effectLst/>
                <a:latin typeface="Arial" panose="020B0604020202020204" pitchFamily="34" charset="0"/>
                <a:ea typeface="Times New Roman" panose="02020603050405020304" pitchFamily="18" charset="0"/>
              </a:rPr>
              <a:t> y /s/, es decir, las grafías de estos sonidos).</a:t>
            </a:r>
            <a:endParaRPr lang="es-ES"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786381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96287" y="681588"/>
            <a:ext cx="9758149" cy="5478423"/>
          </a:xfrm>
          <a:prstGeom prst="rect">
            <a:avLst/>
          </a:prstGeom>
        </p:spPr>
        <p:txBody>
          <a:bodyPr wrap="square">
            <a:spAutoFit/>
          </a:bodyPr>
          <a:lstStyle/>
          <a:p>
            <a:pPr algn="ctr">
              <a:lnSpc>
                <a:spcPct val="150000"/>
              </a:lnSpc>
              <a:spcAft>
                <a:spcPts val="0"/>
              </a:spcAft>
            </a:pPr>
            <a:r>
              <a:rPr lang="es-MX" sz="2800" b="1" dirty="0" smtClean="0">
                <a:effectLst/>
                <a:latin typeface="Arial" panose="020B0604020202020204" pitchFamily="34" charset="0"/>
                <a:ea typeface="Times New Roman" panose="02020603050405020304" pitchFamily="18" charset="0"/>
              </a:rPr>
              <a:t>Los procedimientos metodológicos específicos para el análisis fónico son:</a:t>
            </a:r>
            <a:endParaRPr lang="es-ES" sz="2800" b="1" dirty="0" smtClean="0">
              <a:effectLst/>
              <a:latin typeface="Calibri" panose="020F0502020204030204" pitchFamily="34" charset="0"/>
              <a:ea typeface="Calibri" panose="020F0502020204030204" pitchFamily="34" charset="0"/>
            </a:endParaRPr>
          </a:p>
          <a:p>
            <a:pPr algn="just">
              <a:lnSpc>
                <a:spcPct val="150000"/>
              </a:lnSpc>
              <a:spcAft>
                <a:spcPts val="0"/>
              </a:spcAft>
            </a:pPr>
            <a:r>
              <a:rPr lang="es-MX" sz="2800" dirty="0" smtClean="0">
                <a:effectLst/>
                <a:latin typeface="Arial" panose="020B0604020202020204" pitchFamily="34" charset="0"/>
                <a:ea typeface="Times New Roman" panose="02020603050405020304" pitchFamily="18" charset="0"/>
              </a:rPr>
              <a:t>1- La pronunciación enfatizada de cada uno de los sonidos.</a:t>
            </a:r>
            <a:endParaRPr lang="es-ES" sz="2800" dirty="0" smtClean="0">
              <a:effectLst/>
              <a:latin typeface="Calibri" panose="020F0502020204030204" pitchFamily="34" charset="0"/>
              <a:ea typeface="Calibri" panose="020F0502020204030204" pitchFamily="34" charset="0"/>
            </a:endParaRPr>
          </a:p>
          <a:p>
            <a:pPr algn="just">
              <a:lnSpc>
                <a:spcPct val="150000"/>
              </a:lnSpc>
              <a:spcAft>
                <a:spcPts val="0"/>
              </a:spcAft>
            </a:pPr>
            <a:r>
              <a:rPr lang="es-MX" sz="2800" dirty="0" smtClean="0">
                <a:effectLst/>
                <a:latin typeface="Arial" panose="020B0604020202020204" pitchFamily="34" charset="0"/>
                <a:ea typeface="Times New Roman" panose="02020603050405020304" pitchFamily="18" charset="0"/>
              </a:rPr>
              <a:t>2- La utilización de esquemas de la palabra.</a:t>
            </a:r>
            <a:endParaRPr lang="es-ES" sz="2800" dirty="0" smtClean="0">
              <a:effectLst/>
              <a:latin typeface="Calibri" panose="020F0502020204030204" pitchFamily="34" charset="0"/>
              <a:ea typeface="Calibri" panose="020F0502020204030204" pitchFamily="34" charset="0"/>
            </a:endParaRPr>
          </a:p>
          <a:p>
            <a:pPr algn="just">
              <a:lnSpc>
                <a:spcPct val="150000"/>
              </a:lnSpc>
              <a:spcAft>
                <a:spcPts val="0"/>
              </a:spcAft>
            </a:pPr>
            <a:r>
              <a:rPr lang="es-MX" sz="2800" dirty="0" smtClean="0">
                <a:effectLst/>
                <a:latin typeface="Arial" panose="020B0604020202020204" pitchFamily="34" charset="0"/>
                <a:ea typeface="Times New Roman" panose="02020603050405020304" pitchFamily="18" charset="0"/>
              </a:rPr>
              <a:t>3- La materialización de sonidos con fichas. </a:t>
            </a:r>
            <a:endParaRPr lang="es-ES" sz="2800" dirty="0" smtClean="0">
              <a:effectLst/>
              <a:latin typeface="Calibri" panose="020F0502020204030204" pitchFamily="34" charset="0"/>
              <a:ea typeface="Calibri" panose="020F0502020204030204" pitchFamily="34" charset="0"/>
            </a:endParaRPr>
          </a:p>
          <a:p>
            <a:endParaRPr lang="es-MX" sz="2800" dirty="0" smtClean="0">
              <a:effectLst/>
              <a:latin typeface="Arial" panose="020B0604020202020204" pitchFamily="34" charset="0"/>
              <a:ea typeface="Times New Roman" panose="02020603050405020304" pitchFamily="18" charset="0"/>
            </a:endParaRPr>
          </a:p>
          <a:p>
            <a:r>
              <a:rPr lang="es-MX" sz="2800" b="1" dirty="0" smtClean="0">
                <a:effectLst/>
                <a:latin typeface="Arial" panose="020B0604020202020204" pitchFamily="34" charset="0"/>
                <a:ea typeface="Times New Roman" panose="02020603050405020304" pitchFamily="18" charset="0"/>
              </a:rPr>
              <a:t>El procedimiento de pronunciación enfatizada logra que, consecutivamente, se destaque cada sonido de la palabra, aunque nunca de forma aislada sino conservando siempre la palabra como un todo.</a:t>
            </a:r>
            <a:endParaRPr lang="es-ES" sz="2800" b="1" dirty="0"/>
          </a:p>
        </p:txBody>
      </p:sp>
    </p:spTree>
    <p:extLst>
      <p:ext uri="{BB962C8B-B14F-4D97-AF65-F5344CB8AC3E}">
        <p14:creationId xmlns:p14="http://schemas.microsoft.com/office/powerpoint/2010/main" val="34476910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32263" y="491319"/>
            <a:ext cx="10986448" cy="5632311"/>
          </a:xfrm>
          <a:prstGeom prst="rect">
            <a:avLst/>
          </a:prstGeom>
        </p:spPr>
        <p:txBody>
          <a:bodyPr wrap="square">
            <a:spAutoFit/>
          </a:bodyPr>
          <a:lstStyle/>
          <a:p>
            <a:pPr algn="ctr">
              <a:lnSpc>
                <a:spcPct val="150000"/>
              </a:lnSpc>
              <a:spcAft>
                <a:spcPts val="0"/>
              </a:spcAft>
            </a:pPr>
            <a:r>
              <a:rPr lang="es-MX" sz="2400" b="1" u="sng" dirty="0" smtClean="0">
                <a:effectLst/>
                <a:latin typeface="Arial" panose="020B0604020202020204" pitchFamily="34" charset="0"/>
                <a:ea typeface="Times New Roman" panose="02020603050405020304" pitchFamily="18" charset="0"/>
              </a:rPr>
              <a:t>Por ejemplo:</a:t>
            </a:r>
            <a:endParaRPr lang="es-ES" sz="2400" b="1" u="sng" dirty="0" smtClean="0">
              <a:effectLst/>
              <a:latin typeface="Calibri" panose="020F0502020204030204" pitchFamily="34" charset="0"/>
              <a:ea typeface="Calibri" panose="020F0502020204030204" pitchFamily="34" charset="0"/>
            </a:endParaRPr>
          </a:p>
          <a:p>
            <a:pPr algn="just">
              <a:lnSpc>
                <a:spcPct val="150000"/>
              </a:lnSpc>
              <a:spcAft>
                <a:spcPts val="0"/>
              </a:spcAft>
            </a:pPr>
            <a:r>
              <a:rPr lang="es-MX" sz="2400" b="1" u="sng" dirty="0" smtClean="0">
                <a:effectLst/>
                <a:latin typeface="Arial" panose="020B0604020202020204" pitchFamily="34" charset="0"/>
                <a:ea typeface="Times New Roman" panose="02020603050405020304" pitchFamily="18" charset="0"/>
              </a:rPr>
              <a:t>Mmmar</a:t>
            </a:r>
            <a:r>
              <a:rPr lang="es-MX" sz="2400" b="1" dirty="0" smtClean="0">
                <a:effectLst/>
                <a:latin typeface="Arial" panose="020B0604020202020204" pitchFamily="34" charset="0"/>
                <a:ea typeface="Times New Roman" panose="02020603050405020304" pitchFamily="18" charset="0"/>
              </a:rPr>
              <a:t>, maaar,   ma</a:t>
            </a:r>
            <a:r>
              <a:rPr lang="es-MX" sz="2400" b="1" u="sng" dirty="0" smtClean="0">
                <a:effectLst/>
                <a:latin typeface="Arial" panose="020B0604020202020204" pitchFamily="34" charset="0"/>
                <a:ea typeface="Times New Roman" panose="02020603050405020304" pitchFamily="18" charset="0"/>
              </a:rPr>
              <a:t>rrr</a:t>
            </a:r>
            <a:endParaRPr lang="es-ES" sz="2400" dirty="0" smtClean="0">
              <a:effectLst/>
              <a:latin typeface="Calibri" panose="020F0502020204030204" pitchFamily="34" charset="0"/>
              <a:ea typeface="Calibri" panose="020F0502020204030204" pitchFamily="34" charset="0"/>
            </a:endParaRPr>
          </a:p>
          <a:p>
            <a:pPr algn="just">
              <a:lnSpc>
                <a:spcPct val="150000"/>
              </a:lnSpc>
              <a:spcAft>
                <a:spcPts val="0"/>
              </a:spcAft>
            </a:pPr>
            <a:r>
              <a:rPr lang="es-MX" sz="2400" dirty="0" smtClean="0">
                <a:effectLst/>
                <a:latin typeface="Arial" panose="020B0604020202020204" pitchFamily="34" charset="0"/>
                <a:ea typeface="Times New Roman" panose="02020603050405020304" pitchFamily="18" charset="0"/>
              </a:rPr>
              <a:t>El esquema de la palabra es un medio didáctico que ayuda al niño a determinar la cantidad de sonidos que forman la palabra y sirve, además, de apoyo fundamental a la pronunciación enfatizada para que el educando observe la representación de cada sonido en un cuadrado. Se sugiere que la educadora utilice un puntero para ir señalando con él, el cuadrado que representa al sonido que se enfatiza. Es muy importante el trabajo individual de los niños dentro de las actividades programadas, lo cual permite el desarrollo de las habilidades.</a:t>
            </a:r>
            <a:endParaRPr lang="es-ES"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485825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p:nvPr/>
        </p:nvPicPr>
        <p:blipFill>
          <a:blip r:embed="rId3">
            <a:extLst>
              <a:ext uri="{28A0092B-C50C-407E-A947-70E740481C1C}">
                <a14:useLocalDpi xmlns:a14="http://schemas.microsoft.com/office/drawing/2010/main" val="0"/>
              </a:ext>
            </a:extLst>
          </a:blip>
          <a:srcRect/>
          <a:stretch>
            <a:fillRect/>
          </a:stretch>
        </p:blipFill>
        <p:spPr bwMode="auto">
          <a:xfrm>
            <a:off x="1733265" y="382138"/>
            <a:ext cx="9034817" cy="6359856"/>
          </a:xfrm>
          <a:prstGeom prst="rect">
            <a:avLst/>
          </a:prstGeom>
          <a:noFill/>
        </p:spPr>
      </p:pic>
    </p:spTree>
    <p:extLst>
      <p:ext uri="{BB962C8B-B14F-4D97-AF65-F5344CB8AC3E}">
        <p14:creationId xmlns:p14="http://schemas.microsoft.com/office/powerpoint/2010/main" val="1004594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76215" y="2156347"/>
            <a:ext cx="3166280" cy="2508751"/>
          </a:xfrm>
          <a:prstGeom prst="rect">
            <a:avLst/>
          </a:prstGeom>
          <a:noFill/>
          <a:ln>
            <a:noFill/>
          </a:ln>
        </p:spPr>
      </p:pic>
      <p:pic>
        <p:nvPicPr>
          <p:cNvPr id="3" name="Imagen 2"/>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9217" y="210734"/>
            <a:ext cx="3317439" cy="3092512"/>
          </a:xfrm>
          <a:prstGeom prst="rect">
            <a:avLst/>
          </a:prstGeom>
          <a:noFill/>
          <a:ln>
            <a:noFill/>
          </a:ln>
        </p:spPr>
      </p:pic>
      <p:pic>
        <p:nvPicPr>
          <p:cNvPr id="4" name="Picture 16" descr="Imagen 027"/>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902054" y="3098042"/>
            <a:ext cx="3630303" cy="2689414"/>
          </a:xfrm>
          <a:prstGeom prst="rect">
            <a:avLst/>
          </a:prstGeom>
          <a:noFill/>
          <a:ln>
            <a:noFill/>
          </a:ln>
        </p:spPr>
      </p:pic>
    </p:spTree>
    <p:extLst>
      <p:ext uri="{BB962C8B-B14F-4D97-AF65-F5344CB8AC3E}">
        <p14:creationId xmlns:p14="http://schemas.microsoft.com/office/powerpoint/2010/main" val="19094392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41695" y="388338"/>
            <a:ext cx="10536072" cy="6134949"/>
          </a:xfrm>
          <a:prstGeom prst="rect">
            <a:avLst/>
          </a:prstGeom>
        </p:spPr>
        <p:txBody>
          <a:bodyPr wrap="square">
            <a:spAutoFit/>
          </a:bodyPr>
          <a:lstStyle/>
          <a:p>
            <a:pPr algn="ctr">
              <a:lnSpc>
                <a:spcPct val="115000"/>
              </a:lnSpc>
              <a:spcAft>
                <a:spcPts val="1000"/>
              </a:spcAft>
            </a:pPr>
            <a:r>
              <a:rPr lang="es-ES_tradnl" sz="2800" b="1" dirty="0" smtClean="0">
                <a:effectLst/>
                <a:latin typeface="Arial" panose="020B0604020202020204" pitchFamily="34" charset="0"/>
                <a:ea typeface="Calibri" panose="020F0502020204030204" pitchFamily="34" charset="0"/>
              </a:rPr>
              <a:t>La importancia que tienen las actividades para el aprendizaje de la lecto- escritura en el primer grado</a:t>
            </a:r>
            <a:r>
              <a:rPr lang="es-ES_tradnl" sz="2800" dirty="0" smtClean="0">
                <a:effectLst/>
                <a:latin typeface="Arial" panose="020B0604020202020204" pitchFamily="34" charset="0"/>
                <a:ea typeface="Calibri" panose="020F0502020204030204" pitchFamily="34" charset="0"/>
              </a:rPr>
              <a:t>.</a:t>
            </a:r>
            <a:endParaRPr lang="es-ES" sz="2800" dirty="0" smtClean="0">
              <a:effectLst/>
              <a:latin typeface="Calibri" panose="020F0502020204030204" pitchFamily="34" charset="0"/>
              <a:ea typeface="Calibri" panose="020F0502020204030204" pitchFamily="34" charset="0"/>
            </a:endParaRPr>
          </a:p>
          <a:p>
            <a:pPr>
              <a:lnSpc>
                <a:spcPct val="115000"/>
              </a:lnSpc>
              <a:spcAft>
                <a:spcPts val="1000"/>
              </a:spcAft>
            </a:pPr>
            <a:r>
              <a:rPr lang="es-ES" sz="2800" dirty="0" smtClean="0">
                <a:effectLst/>
                <a:latin typeface="Arial" panose="020B0604020202020204" pitchFamily="34" charset="0"/>
                <a:ea typeface="Calibri" panose="020F0502020204030204" pitchFamily="34" charset="0"/>
              </a:rPr>
              <a:t>Uno de los objetivos fundamentales dentro del programa de primer grado lo constituye la enseñanza de la lectura. Establece que se plantee la necesidad de determinar los contenidos y métodos para la preparación previa de los niños deben recibir en el sexto año de vida, que los niños adquieran antes de culminar la etapa de preescolar, con la finalidad de que el proceso de aprendizaje de la lectura en primer grado sea exitosa. Y no frustrante para él. Corresponde esta tarea dentro de la cultura fónica de la lengua fónica que se desarrolla en el sexto año de vida grado de preescolar.</a:t>
            </a:r>
            <a:endParaRPr lang="es-ES" sz="2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8780395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023583" y="792891"/>
            <a:ext cx="10194878" cy="4776629"/>
          </a:xfrm>
          <a:prstGeom prst="rect">
            <a:avLst/>
          </a:prstGeom>
        </p:spPr>
        <p:txBody>
          <a:bodyPr wrap="square">
            <a:spAutoFit/>
          </a:bodyPr>
          <a:lstStyle/>
          <a:p>
            <a:pPr algn="ctr">
              <a:lnSpc>
                <a:spcPct val="115000"/>
              </a:lnSpc>
              <a:spcAft>
                <a:spcPts val="1000"/>
              </a:spcAft>
            </a:pPr>
            <a:r>
              <a:rPr lang="es-ES" sz="2800" b="1" u="sng" dirty="0" smtClean="0">
                <a:effectLst/>
                <a:latin typeface="Arial" panose="020B0604020202020204" pitchFamily="34" charset="0"/>
                <a:ea typeface="Calibri" panose="020F0502020204030204" pitchFamily="34" charset="0"/>
              </a:rPr>
              <a:t>Estudio Independiente:</a:t>
            </a:r>
            <a:endParaRPr lang="es-ES" sz="2800" dirty="0" smtClean="0">
              <a:effectLst/>
              <a:latin typeface="Calibri" panose="020F0502020204030204" pitchFamily="34" charset="0"/>
              <a:ea typeface="Calibri" panose="020F0502020204030204" pitchFamily="34" charset="0"/>
            </a:endParaRPr>
          </a:p>
          <a:p>
            <a:pPr>
              <a:lnSpc>
                <a:spcPct val="115000"/>
              </a:lnSpc>
              <a:spcAft>
                <a:spcPts val="1000"/>
              </a:spcAft>
            </a:pPr>
            <a:r>
              <a:rPr lang="es-ES" sz="2800" b="1" dirty="0" smtClean="0">
                <a:effectLst/>
                <a:latin typeface="Arial" panose="020B0604020202020204" pitchFamily="34" charset="0"/>
                <a:ea typeface="Calibri" panose="020F0502020204030204" pitchFamily="34" charset="0"/>
              </a:rPr>
              <a:t>Según lo aprendido hoy investiga sobre los siguientes aspectos que se trabajan en la formación de habilidades para el análisis sonoro de las palabras:</a:t>
            </a:r>
            <a:endParaRPr lang="es-ES" sz="2800" dirty="0" smtClean="0">
              <a:effectLst/>
              <a:latin typeface="Calibri" panose="020F0502020204030204" pitchFamily="34" charset="0"/>
              <a:ea typeface="Calibri" panose="020F0502020204030204" pitchFamily="34" charset="0"/>
            </a:endParaRPr>
          </a:p>
          <a:p>
            <a:pPr marL="342900" lvl="0" indent="-342900">
              <a:lnSpc>
                <a:spcPct val="115000"/>
              </a:lnSpc>
              <a:spcAft>
                <a:spcPts val="0"/>
              </a:spcAft>
              <a:buFont typeface="Symbol" panose="05050102010706020507" pitchFamily="18" charset="2"/>
              <a:buChar char=""/>
            </a:pPr>
            <a:r>
              <a:rPr lang="es-ES_tradnl" sz="2800" dirty="0" smtClean="0">
                <a:effectLst/>
                <a:latin typeface="Arial" panose="020B0604020202020204" pitchFamily="34" charset="0"/>
                <a:ea typeface="Times New Roman" panose="02020603050405020304" pitchFamily="18" charset="0"/>
              </a:rPr>
              <a:t>Orientación del niño hacia los sonidos del idioma.</a:t>
            </a:r>
            <a:endParaRPr lang="es-ES" sz="2800" dirty="0" smtClean="0">
              <a:effectLst/>
              <a:latin typeface="Calibri" panose="020F0502020204030204" pitchFamily="34" charset="0"/>
              <a:ea typeface="Calibri" panose="020F0502020204030204" pitchFamily="34" charset="0"/>
            </a:endParaRPr>
          </a:p>
          <a:p>
            <a:pPr marL="342900" lvl="0" indent="-342900">
              <a:lnSpc>
                <a:spcPct val="115000"/>
              </a:lnSpc>
              <a:spcAft>
                <a:spcPts val="0"/>
              </a:spcAft>
              <a:buFont typeface="Symbol" panose="05050102010706020507" pitchFamily="18" charset="2"/>
              <a:buChar char=""/>
            </a:pPr>
            <a:r>
              <a:rPr lang="es-ES_tradnl" sz="2800" dirty="0" smtClean="0">
                <a:effectLst/>
                <a:latin typeface="Arial" panose="020B0604020202020204" pitchFamily="34" charset="0"/>
                <a:ea typeface="Times New Roman" panose="02020603050405020304" pitchFamily="18" charset="0"/>
              </a:rPr>
              <a:t>Determinación de los sonidos consecutivos que forman una palabra.</a:t>
            </a:r>
            <a:endParaRPr lang="es-ES" sz="2800" dirty="0" smtClean="0">
              <a:effectLst/>
              <a:latin typeface="Calibri" panose="020F0502020204030204" pitchFamily="34" charset="0"/>
              <a:ea typeface="Calibri" panose="020F0502020204030204" pitchFamily="34" charset="0"/>
            </a:endParaRPr>
          </a:p>
          <a:p>
            <a:pPr marL="342900" lvl="0" indent="-342900" algn="just">
              <a:lnSpc>
                <a:spcPct val="115000"/>
              </a:lnSpc>
              <a:spcAft>
                <a:spcPts val="0"/>
              </a:spcAft>
              <a:buFont typeface="Symbol" panose="05050102010706020507" pitchFamily="18" charset="2"/>
              <a:buChar char=""/>
              <a:tabLst>
                <a:tab pos="431800" algn="l"/>
                <a:tab pos="457200" algn="l"/>
              </a:tabLst>
            </a:pPr>
            <a:r>
              <a:rPr lang="es-ES_tradnl" sz="2800" dirty="0" smtClean="0">
                <a:effectLst/>
                <a:latin typeface="Arial" panose="020B0604020202020204" pitchFamily="34" charset="0"/>
                <a:ea typeface="Times New Roman" panose="02020603050405020304" pitchFamily="18" charset="0"/>
              </a:rPr>
              <a:t>Establecimiento de la función diferenciadora de los fonemas.</a:t>
            </a:r>
            <a:endParaRPr lang="es-ES" sz="2800" dirty="0" smtClean="0">
              <a:effectLst/>
              <a:latin typeface="Calibri" panose="020F0502020204030204" pitchFamily="34" charset="0"/>
              <a:ea typeface="Calibri" panose="020F0502020204030204" pitchFamily="34" charset="0"/>
            </a:endParaRPr>
          </a:p>
          <a:p>
            <a:pPr>
              <a:lnSpc>
                <a:spcPct val="115000"/>
              </a:lnSpc>
              <a:spcAft>
                <a:spcPts val="1000"/>
              </a:spcAft>
            </a:pPr>
            <a:r>
              <a:rPr lang="es-ES" sz="2800" dirty="0" smtClean="0">
                <a:effectLst/>
                <a:latin typeface="Arial" panose="020B0604020202020204" pitchFamily="34" charset="0"/>
                <a:ea typeface="Calibri" panose="020F0502020204030204" pitchFamily="34" charset="0"/>
              </a:rPr>
              <a:t> </a:t>
            </a:r>
            <a:endParaRPr lang="es-ES" sz="2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677526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77671" y="409433"/>
            <a:ext cx="11013744" cy="5330690"/>
          </a:xfrm>
          <a:prstGeom prst="rect">
            <a:avLst/>
          </a:prstGeom>
        </p:spPr>
        <p:txBody>
          <a:bodyPr wrap="square">
            <a:spAutoFit/>
          </a:bodyPr>
          <a:lstStyle/>
          <a:p>
            <a:pPr algn="ctr">
              <a:lnSpc>
                <a:spcPct val="115000"/>
              </a:lnSpc>
              <a:spcAft>
                <a:spcPts val="0"/>
              </a:spcAft>
            </a:pPr>
            <a:r>
              <a:rPr lang="es-ES_tradnl" b="1" dirty="0" smtClean="0">
                <a:effectLst/>
                <a:latin typeface="Arial" panose="020B0604020202020204" pitchFamily="34" charset="0"/>
                <a:ea typeface="Calibri" panose="020F0502020204030204" pitchFamily="34" charset="0"/>
              </a:rPr>
              <a:t>SISTEMA DE CONTENIDOS Y OBJETIVOS POR TEMAS.</a:t>
            </a:r>
            <a:endParaRPr lang="es-ES" dirty="0" smtClean="0">
              <a:effectLst/>
              <a:latin typeface="Calibri" panose="020F0502020204030204" pitchFamily="34" charset="0"/>
              <a:ea typeface="Calibri" panose="020F0502020204030204" pitchFamily="34" charset="0"/>
            </a:endParaRPr>
          </a:p>
          <a:p>
            <a:pPr algn="ctr">
              <a:lnSpc>
                <a:spcPct val="115000"/>
              </a:lnSpc>
              <a:spcAft>
                <a:spcPts val="0"/>
              </a:spcAft>
            </a:pPr>
            <a:r>
              <a:rPr lang="es-ES_tradnl" b="1" dirty="0" smtClean="0">
                <a:effectLst/>
                <a:latin typeface="Arial" panose="020B0604020202020204" pitchFamily="34" charset="0"/>
                <a:ea typeface="Calibri" panose="020F0502020204030204" pitchFamily="34" charset="0"/>
              </a:rPr>
              <a:t>Tema 1.El análisis fónico en el sexto año de vida.</a:t>
            </a:r>
            <a:endParaRPr lang="es-ES" b="1" dirty="0" smtClean="0">
              <a:effectLst/>
              <a:latin typeface="Calibri" panose="020F0502020204030204" pitchFamily="34" charset="0"/>
              <a:ea typeface="Calibri" panose="020F0502020204030204" pitchFamily="34" charset="0"/>
            </a:endParaRPr>
          </a:p>
          <a:p>
            <a:pPr algn="just">
              <a:lnSpc>
                <a:spcPct val="115000"/>
              </a:lnSpc>
              <a:spcAft>
                <a:spcPts val="0"/>
              </a:spcAft>
            </a:pPr>
            <a:r>
              <a:rPr lang="es-ES_tradnl" sz="2000" b="1" dirty="0" smtClean="0">
                <a:effectLst/>
                <a:latin typeface="Arial" panose="020B0604020202020204" pitchFamily="34" charset="0"/>
                <a:ea typeface="Calibri" panose="020F0502020204030204" pitchFamily="34" charset="0"/>
              </a:rPr>
              <a:t>Objetivos. </a:t>
            </a:r>
            <a:endParaRPr lang="es-ES" sz="2000" dirty="0" smtClean="0">
              <a:effectLst/>
              <a:latin typeface="Calibri" panose="020F0502020204030204" pitchFamily="34" charset="0"/>
              <a:ea typeface="Calibri" panose="020F0502020204030204" pitchFamily="34" charset="0"/>
            </a:endParaRPr>
          </a:p>
          <a:p>
            <a:pPr algn="just">
              <a:lnSpc>
                <a:spcPct val="115000"/>
              </a:lnSpc>
              <a:spcAft>
                <a:spcPts val="0"/>
              </a:spcAft>
            </a:pPr>
            <a:r>
              <a:rPr lang="es-ES_tradnl" sz="2000" dirty="0" smtClean="0">
                <a:effectLst/>
                <a:latin typeface="Arial" panose="020B0604020202020204" pitchFamily="34" charset="0"/>
                <a:ea typeface="Calibri" panose="020F0502020204030204" pitchFamily="34" charset="0"/>
              </a:rPr>
              <a:t>Determinar la importancia de las actividades de análisis fónico en el sexto año de vida para el posterior proceso de adquisición de la lecto-escritura en el primer grado.</a:t>
            </a:r>
            <a:endParaRPr lang="es-ES" sz="2000" dirty="0" smtClean="0">
              <a:effectLst/>
              <a:latin typeface="Calibri" panose="020F0502020204030204" pitchFamily="34" charset="0"/>
              <a:ea typeface="Calibri" panose="020F0502020204030204" pitchFamily="34" charset="0"/>
            </a:endParaRPr>
          </a:p>
          <a:p>
            <a:pPr algn="just">
              <a:lnSpc>
                <a:spcPct val="115000"/>
              </a:lnSpc>
              <a:spcAft>
                <a:spcPts val="0"/>
              </a:spcAft>
            </a:pPr>
            <a:r>
              <a:rPr lang="es-ES_tradnl" sz="2000" dirty="0" smtClean="0">
                <a:effectLst/>
                <a:latin typeface="Arial" panose="020B0604020202020204" pitchFamily="34" charset="0"/>
                <a:ea typeface="Calibri" panose="020F0502020204030204" pitchFamily="34" charset="0"/>
              </a:rPr>
              <a:t>Explicar los procedimientos metodológicos a utilizar para las actividades de análisis fónico en el sexto año de vida.</a:t>
            </a:r>
            <a:endParaRPr lang="es-ES" sz="2000" dirty="0" smtClean="0">
              <a:effectLst/>
              <a:latin typeface="Calibri" panose="020F0502020204030204" pitchFamily="34" charset="0"/>
              <a:ea typeface="Calibri" panose="020F0502020204030204" pitchFamily="34" charset="0"/>
            </a:endParaRPr>
          </a:p>
          <a:p>
            <a:pPr algn="just">
              <a:lnSpc>
                <a:spcPct val="115000"/>
              </a:lnSpc>
              <a:spcAft>
                <a:spcPts val="0"/>
              </a:spcAft>
            </a:pPr>
            <a:r>
              <a:rPr lang="es-ES_tradnl" sz="2000" dirty="0" smtClean="0">
                <a:effectLst/>
                <a:latin typeface="Arial" panose="020B0604020202020204" pitchFamily="34" charset="0"/>
                <a:ea typeface="Calibri" panose="020F0502020204030204" pitchFamily="34" charset="0"/>
              </a:rPr>
              <a:t>Dosificar y planificar actividades de análisis fónico en el sexto año de vida.</a:t>
            </a:r>
            <a:endParaRPr lang="es-ES" sz="2000" dirty="0" smtClean="0">
              <a:effectLst/>
              <a:latin typeface="Calibri" panose="020F0502020204030204" pitchFamily="34" charset="0"/>
              <a:ea typeface="Calibri" panose="020F0502020204030204" pitchFamily="34" charset="0"/>
            </a:endParaRPr>
          </a:p>
          <a:p>
            <a:pPr algn="just">
              <a:lnSpc>
                <a:spcPct val="115000"/>
              </a:lnSpc>
              <a:spcAft>
                <a:spcPts val="0"/>
              </a:spcAft>
            </a:pPr>
            <a:r>
              <a:rPr lang="es-ES_tradnl" sz="2000" b="1" dirty="0" smtClean="0">
                <a:effectLst/>
                <a:latin typeface="Arial" panose="020B0604020202020204" pitchFamily="34" charset="0"/>
                <a:ea typeface="Calibri" panose="020F0502020204030204" pitchFamily="34" charset="0"/>
              </a:rPr>
              <a:t>CONTENIDO</a:t>
            </a:r>
            <a:endParaRPr lang="es-ES" sz="2000" dirty="0" smtClean="0">
              <a:effectLst/>
              <a:latin typeface="Calibri" panose="020F0502020204030204" pitchFamily="34" charset="0"/>
              <a:ea typeface="Calibri" panose="020F0502020204030204" pitchFamily="34" charset="0"/>
            </a:endParaRPr>
          </a:p>
          <a:p>
            <a:pPr algn="just">
              <a:lnSpc>
                <a:spcPct val="115000"/>
              </a:lnSpc>
              <a:spcAft>
                <a:spcPts val="0"/>
              </a:spcAft>
            </a:pPr>
            <a:r>
              <a:rPr lang="es-ES_tradnl" sz="2000" dirty="0" smtClean="0">
                <a:effectLst/>
                <a:latin typeface="Arial" panose="020B0604020202020204" pitchFamily="34" charset="0"/>
                <a:ea typeface="Calibri" panose="020F0502020204030204" pitchFamily="34" charset="0"/>
              </a:rPr>
              <a:t>El análisis fónico. Sus características en el sexto año de vida. Importancia del análisis fónico como premisa para el aprendizaje de la lectura en el primer grado. Objetivos y contenidos de análisis fónico en el cuarto ciclo de la Educación en la Primera Infancia. Metodologías para el desarrollo de los contenidos de análisis fónico en el sexto año de vida. Dosificación de contenidos de análisis fónico en el sexto año de vida. Planificación de actividades de análisis fónico en el sexto año de vida. </a:t>
            </a:r>
            <a:endParaRPr lang="es-ES" sz="20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836779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82137" y="533891"/>
            <a:ext cx="10358651" cy="5378717"/>
          </a:xfrm>
          <a:prstGeom prst="rect">
            <a:avLst/>
          </a:prstGeom>
        </p:spPr>
        <p:txBody>
          <a:bodyPr wrap="square">
            <a:spAutoFit/>
          </a:bodyPr>
          <a:lstStyle/>
          <a:p>
            <a:pPr algn="ctr">
              <a:lnSpc>
                <a:spcPct val="115000"/>
              </a:lnSpc>
              <a:spcAft>
                <a:spcPts val="0"/>
              </a:spcAft>
            </a:pPr>
            <a:r>
              <a:rPr lang="es-ES_tradnl" sz="2000" b="1" dirty="0" smtClean="0">
                <a:effectLst/>
                <a:latin typeface="Arial" panose="020B0604020202020204" pitchFamily="34" charset="0"/>
                <a:ea typeface="Calibri" panose="020F0502020204030204" pitchFamily="34" charset="0"/>
              </a:rPr>
              <a:t>Tema 2.  La preparación para la escritura en el sexto año de vida.</a:t>
            </a:r>
            <a:endParaRPr lang="es-ES" sz="2000" b="1" dirty="0" smtClean="0">
              <a:effectLst/>
              <a:latin typeface="Calibri" panose="020F0502020204030204" pitchFamily="34" charset="0"/>
              <a:ea typeface="Calibri" panose="020F0502020204030204" pitchFamily="34" charset="0"/>
            </a:endParaRPr>
          </a:p>
          <a:p>
            <a:pPr algn="ctr">
              <a:lnSpc>
                <a:spcPct val="115000"/>
              </a:lnSpc>
              <a:spcAft>
                <a:spcPts val="0"/>
              </a:spcAft>
            </a:pPr>
            <a:r>
              <a:rPr lang="es-ES_tradnl" sz="2000" b="1" dirty="0" smtClean="0">
                <a:effectLst/>
                <a:latin typeface="Arial" panose="020B0604020202020204" pitchFamily="34" charset="0"/>
                <a:ea typeface="Calibri" panose="020F0502020204030204" pitchFamily="34" charset="0"/>
              </a:rPr>
              <a:t>Objetivos.</a:t>
            </a:r>
            <a:endParaRPr lang="es-ES" sz="2000" dirty="0" smtClean="0">
              <a:effectLst/>
              <a:latin typeface="Calibri" panose="020F0502020204030204" pitchFamily="34" charset="0"/>
              <a:ea typeface="Calibri" panose="020F0502020204030204" pitchFamily="34" charset="0"/>
            </a:endParaRPr>
          </a:p>
          <a:p>
            <a:pPr algn="just">
              <a:lnSpc>
                <a:spcPct val="115000"/>
              </a:lnSpc>
              <a:spcAft>
                <a:spcPts val="0"/>
              </a:spcAft>
            </a:pPr>
            <a:r>
              <a:rPr lang="es-ES_tradnl" sz="2000" dirty="0" smtClean="0">
                <a:effectLst/>
                <a:latin typeface="Arial" panose="020B0604020202020204" pitchFamily="34" charset="0"/>
                <a:ea typeface="Calibri" panose="020F0502020204030204" pitchFamily="34" charset="0"/>
              </a:rPr>
              <a:t>Explicar la importancia del aprendizaje inicial de la escritura en el sexto año de vida.</a:t>
            </a:r>
            <a:endParaRPr lang="es-ES" sz="2000" dirty="0" smtClean="0">
              <a:effectLst/>
              <a:latin typeface="Calibri" panose="020F0502020204030204" pitchFamily="34" charset="0"/>
              <a:ea typeface="Calibri" panose="020F0502020204030204" pitchFamily="34" charset="0"/>
            </a:endParaRPr>
          </a:p>
          <a:p>
            <a:pPr algn="just">
              <a:lnSpc>
                <a:spcPct val="115000"/>
              </a:lnSpc>
              <a:spcAft>
                <a:spcPts val="0"/>
              </a:spcAft>
            </a:pPr>
            <a:r>
              <a:rPr lang="es-ES_tradnl" sz="2000" dirty="0" smtClean="0">
                <a:effectLst/>
                <a:latin typeface="Arial" panose="020B0604020202020204" pitchFamily="34" charset="0"/>
                <a:ea typeface="Calibri" panose="020F0502020204030204" pitchFamily="34" charset="0"/>
              </a:rPr>
              <a:t>Analizar las actividades preparatorias para la preescritura en el sexto año de vida.</a:t>
            </a:r>
            <a:endParaRPr lang="es-ES" sz="2000" dirty="0" smtClean="0">
              <a:effectLst/>
              <a:latin typeface="Calibri" panose="020F0502020204030204" pitchFamily="34" charset="0"/>
              <a:ea typeface="Calibri" panose="020F0502020204030204" pitchFamily="34" charset="0"/>
            </a:endParaRPr>
          </a:p>
          <a:p>
            <a:pPr algn="just">
              <a:lnSpc>
                <a:spcPct val="115000"/>
              </a:lnSpc>
              <a:spcAft>
                <a:spcPts val="0"/>
              </a:spcAft>
            </a:pPr>
            <a:r>
              <a:rPr lang="es-ES_tradnl" sz="2000" dirty="0" smtClean="0">
                <a:effectLst/>
                <a:latin typeface="Arial" panose="020B0604020202020204" pitchFamily="34" charset="0"/>
                <a:ea typeface="Calibri" panose="020F0502020204030204" pitchFamily="34" charset="0"/>
              </a:rPr>
              <a:t>Precisar la metodología para las actividades de pre escritura en el sexto año de vida.</a:t>
            </a:r>
            <a:endParaRPr lang="es-ES" sz="2000" dirty="0" smtClean="0">
              <a:effectLst/>
              <a:latin typeface="Calibri" panose="020F0502020204030204" pitchFamily="34" charset="0"/>
              <a:ea typeface="Calibri" panose="020F0502020204030204" pitchFamily="34" charset="0"/>
            </a:endParaRPr>
          </a:p>
          <a:p>
            <a:pPr algn="just">
              <a:lnSpc>
                <a:spcPct val="115000"/>
              </a:lnSpc>
              <a:spcAft>
                <a:spcPts val="0"/>
              </a:spcAft>
            </a:pPr>
            <a:r>
              <a:rPr lang="es-ES_tradnl" sz="2000" dirty="0" smtClean="0">
                <a:effectLst/>
                <a:latin typeface="Arial" panose="020B0604020202020204" pitchFamily="34" charset="0"/>
                <a:ea typeface="Calibri" panose="020F0502020204030204" pitchFamily="34" charset="0"/>
              </a:rPr>
              <a:t>Planificar actividades de preescritura el sexto año de vida teniendo en cuenta los diferentes momentos.</a:t>
            </a:r>
            <a:endParaRPr lang="es-ES" sz="2000" dirty="0" smtClean="0">
              <a:effectLst/>
              <a:latin typeface="Calibri" panose="020F0502020204030204" pitchFamily="34" charset="0"/>
              <a:ea typeface="Calibri" panose="020F0502020204030204" pitchFamily="34" charset="0"/>
            </a:endParaRPr>
          </a:p>
          <a:p>
            <a:pPr algn="ctr">
              <a:lnSpc>
                <a:spcPct val="115000"/>
              </a:lnSpc>
              <a:spcAft>
                <a:spcPts val="0"/>
              </a:spcAft>
            </a:pPr>
            <a:r>
              <a:rPr lang="es-ES_tradnl" sz="2000" b="1" dirty="0" smtClean="0">
                <a:effectLst/>
                <a:latin typeface="Arial" panose="020B0604020202020204" pitchFamily="34" charset="0"/>
                <a:ea typeface="Calibri" panose="020F0502020204030204" pitchFamily="34" charset="0"/>
              </a:rPr>
              <a:t>CONTENIDO</a:t>
            </a:r>
            <a:endParaRPr lang="es-ES" sz="2000" dirty="0" smtClean="0">
              <a:effectLst/>
              <a:latin typeface="Calibri" panose="020F0502020204030204" pitchFamily="34" charset="0"/>
              <a:ea typeface="Calibri" panose="020F0502020204030204" pitchFamily="34" charset="0"/>
            </a:endParaRPr>
          </a:p>
          <a:p>
            <a:pPr algn="just">
              <a:lnSpc>
                <a:spcPct val="115000"/>
              </a:lnSpc>
              <a:spcAft>
                <a:spcPts val="0"/>
              </a:spcAft>
            </a:pPr>
            <a:r>
              <a:rPr lang="es-ES_tradnl" sz="2000" dirty="0" smtClean="0">
                <a:effectLst/>
                <a:latin typeface="Arial" panose="020B0604020202020204" pitchFamily="34" charset="0"/>
                <a:ea typeface="Calibri" panose="020F0502020204030204" pitchFamily="34" charset="0"/>
              </a:rPr>
              <a:t>La enseñanza inicial de la preescritura. Características. Fundamentación teórica del aspecto caligráfico de la preescritura en el sexto año de vida. Actividades preparatorias para la preescritura en la Primera Infancia. Objetivos y contenidos de la preescritura en el cuarto ciclo de la Primera Infancia. Metodología para el la formación y desarrollo de las habilidades caligráficas en el sexto año de vida. Planificación de las actividades de pre escritura en el sexto año de vida. Utilización del cuaderno de trabajo. Orientación a la familia.</a:t>
            </a:r>
            <a:endParaRPr lang="es-ES" sz="20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618927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09683" y="447807"/>
            <a:ext cx="10945504" cy="5586529"/>
          </a:xfrm>
          <a:prstGeom prst="rect">
            <a:avLst/>
          </a:prstGeom>
        </p:spPr>
        <p:txBody>
          <a:bodyPr wrap="square">
            <a:spAutoFit/>
          </a:bodyPr>
          <a:lstStyle/>
          <a:p>
            <a:pPr algn="ctr">
              <a:lnSpc>
                <a:spcPct val="115000"/>
              </a:lnSpc>
              <a:spcAft>
                <a:spcPts val="0"/>
              </a:spcAft>
            </a:pPr>
            <a:r>
              <a:rPr lang="es-ES_tradnl" sz="2400" b="1" dirty="0" smtClean="0">
                <a:effectLst/>
                <a:latin typeface="Arial" panose="020B0604020202020204" pitchFamily="34" charset="0"/>
                <a:ea typeface="Calibri" panose="020F0502020204030204" pitchFamily="34" charset="0"/>
              </a:rPr>
              <a:t>Tema 1.</a:t>
            </a:r>
            <a:r>
              <a:rPr lang="es-ES_tradnl" sz="2400" dirty="0" smtClean="0">
                <a:effectLst/>
                <a:latin typeface="Arial" panose="020B0604020202020204" pitchFamily="34" charset="0"/>
                <a:ea typeface="Calibri" panose="020F0502020204030204" pitchFamily="34" charset="0"/>
              </a:rPr>
              <a:t> </a:t>
            </a:r>
            <a:r>
              <a:rPr lang="es-ES_tradnl" sz="2400" b="1" dirty="0" smtClean="0">
                <a:effectLst/>
                <a:latin typeface="Arial" panose="020B0604020202020204" pitchFamily="34" charset="0"/>
                <a:ea typeface="Calibri" panose="020F0502020204030204" pitchFamily="34" charset="0"/>
              </a:rPr>
              <a:t>El análisis fónico en el sexto año de vida.</a:t>
            </a:r>
            <a:endParaRPr lang="es-ES" sz="2400" b="1" dirty="0" smtClean="0">
              <a:effectLst/>
              <a:latin typeface="Calibri" panose="020F0502020204030204" pitchFamily="34" charset="0"/>
              <a:ea typeface="Calibri" panose="020F0502020204030204" pitchFamily="34" charset="0"/>
            </a:endParaRPr>
          </a:p>
          <a:p>
            <a:pPr algn="ctr">
              <a:lnSpc>
                <a:spcPct val="115000"/>
              </a:lnSpc>
              <a:spcAft>
                <a:spcPts val="0"/>
              </a:spcAft>
            </a:pPr>
            <a:r>
              <a:rPr lang="es-ES_tradnl" sz="2400" b="1" dirty="0" smtClean="0">
                <a:effectLst/>
                <a:latin typeface="Arial" panose="020B0604020202020204" pitchFamily="34" charset="0"/>
                <a:ea typeface="Calibri" panose="020F0502020204030204" pitchFamily="34" charset="0"/>
              </a:rPr>
              <a:t>Clase 1</a:t>
            </a:r>
            <a:endParaRPr lang="es-ES" sz="2400" dirty="0" smtClean="0">
              <a:effectLst/>
              <a:latin typeface="Calibri" panose="020F0502020204030204" pitchFamily="34" charset="0"/>
              <a:ea typeface="Calibri" panose="020F0502020204030204" pitchFamily="34" charset="0"/>
            </a:endParaRPr>
          </a:p>
          <a:p>
            <a:pPr algn="ctr">
              <a:lnSpc>
                <a:spcPct val="115000"/>
              </a:lnSpc>
              <a:spcAft>
                <a:spcPts val="0"/>
              </a:spcAft>
            </a:pPr>
            <a:r>
              <a:rPr lang="es-ES_tradnl" sz="2400" b="1" dirty="0" smtClean="0">
                <a:effectLst/>
                <a:latin typeface="Arial" panose="020B0604020202020204" pitchFamily="34" charset="0"/>
                <a:ea typeface="Calibri" panose="020F0502020204030204" pitchFamily="34" charset="0"/>
              </a:rPr>
              <a:t>Objetivos:</a:t>
            </a:r>
            <a:endParaRPr lang="es-ES" sz="2400" dirty="0" smtClean="0">
              <a:effectLst/>
              <a:latin typeface="Calibri" panose="020F0502020204030204" pitchFamily="34" charset="0"/>
              <a:ea typeface="Calibri" panose="020F0502020204030204" pitchFamily="34" charset="0"/>
            </a:endParaRPr>
          </a:p>
          <a:p>
            <a:pPr algn="just">
              <a:lnSpc>
                <a:spcPct val="115000"/>
              </a:lnSpc>
              <a:spcAft>
                <a:spcPts val="0"/>
              </a:spcAft>
            </a:pPr>
            <a:r>
              <a:rPr lang="es-ES" sz="2400" dirty="0" smtClean="0">
                <a:effectLst/>
                <a:latin typeface="Arial" panose="020B0604020202020204" pitchFamily="34" charset="0"/>
                <a:ea typeface="Calibri" panose="020F0502020204030204" pitchFamily="34" charset="0"/>
              </a:rPr>
              <a:t> </a:t>
            </a:r>
            <a:endParaRPr lang="es-ES" sz="2400" dirty="0" smtClean="0">
              <a:effectLst/>
              <a:latin typeface="Calibri" panose="020F0502020204030204" pitchFamily="34" charset="0"/>
              <a:ea typeface="Calibri" panose="020F0502020204030204" pitchFamily="34" charset="0"/>
            </a:endParaRPr>
          </a:p>
          <a:p>
            <a:pPr marL="342900" lvl="0" indent="-342900" algn="just">
              <a:lnSpc>
                <a:spcPct val="115000"/>
              </a:lnSpc>
              <a:spcAft>
                <a:spcPts val="0"/>
              </a:spcAft>
              <a:buFont typeface="Wingdings" panose="05000000000000000000" pitchFamily="2" charset="2"/>
              <a:buChar char=""/>
            </a:pPr>
            <a:r>
              <a:rPr lang="es-ES" sz="2400" dirty="0" smtClean="0">
                <a:effectLst/>
                <a:latin typeface="Arial" panose="020B0604020202020204" pitchFamily="34" charset="0"/>
                <a:ea typeface="Calibri" panose="020F0502020204030204" pitchFamily="34" charset="0"/>
              </a:rPr>
              <a:t>Explicar cómo en el sexto año de vida se da continuidad a estas actividades relacionadas con el componente fónico de la lengua a través del trabajo con el análisis fónico. </a:t>
            </a:r>
            <a:endParaRPr lang="es-ES" sz="2400" dirty="0" smtClean="0">
              <a:effectLst/>
              <a:latin typeface="Calibri" panose="020F0502020204030204" pitchFamily="34" charset="0"/>
              <a:ea typeface="Calibri" panose="020F0502020204030204" pitchFamily="34" charset="0"/>
            </a:endParaRPr>
          </a:p>
          <a:p>
            <a:pPr algn="just">
              <a:lnSpc>
                <a:spcPct val="115000"/>
              </a:lnSpc>
              <a:spcAft>
                <a:spcPts val="0"/>
              </a:spcAft>
            </a:pPr>
            <a:r>
              <a:rPr lang="es-ES" sz="2400" dirty="0" smtClean="0">
                <a:effectLst/>
                <a:latin typeface="Arial" panose="020B0604020202020204" pitchFamily="34" charset="0"/>
                <a:ea typeface="Calibri" panose="020F0502020204030204" pitchFamily="34" charset="0"/>
              </a:rPr>
              <a:t> </a:t>
            </a:r>
            <a:endParaRPr lang="es-ES" sz="2400" dirty="0" smtClean="0">
              <a:effectLst/>
              <a:latin typeface="Calibri" panose="020F0502020204030204" pitchFamily="34" charset="0"/>
              <a:ea typeface="Calibri" panose="020F0502020204030204" pitchFamily="34" charset="0"/>
            </a:endParaRPr>
          </a:p>
          <a:p>
            <a:pPr marL="342900" lvl="0" indent="-342900" algn="just">
              <a:lnSpc>
                <a:spcPct val="115000"/>
              </a:lnSpc>
              <a:spcAft>
                <a:spcPts val="0"/>
              </a:spcAft>
              <a:buFont typeface="Wingdings" panose="05000000000000000000" pitchFamily="2" charset="2"/>
              <a:buChar char=""/>
            </a:pPr>
            <a:r>
              <a:rPr lang="es-ES" sz="2400" dirty="0" smtClean="0">
                <a:effectLst/>
                <a:latin typeface="Arial" panose="020B0604020202020204" pitchFamily="34" charset="0"/>
                <a:ea typeface="Calibri" panose="020F0502020204030204" pitchFamily="34" charset="0"/>
              </a:rPr>
              <a:t>Sus características en el sexto año de vida. </a:t>
            </a:r>
            <a:endParaRPr lang="es-ES" sz="2400" dirty="0" smtClean="0">
              <a:effectLst/>
              <a:latin typeface="Calibri" panose="020F0502020204030204" pitchFamily="34" charset="0"/>
              <a:ea typeface="Calibri" panose="020F0502020204030204" pitchFamily="34" charset="0"/>
            </a:endParaRPr>
          </a:p>
          <a:p>
            <a:pPr algn="just">
              <a:lnSpc>
                <a:spcPct val="115000"/>
              </a:lnSpc>
              <a:spcAft>
                <a:spcPts val="0"/>
              </a:spcAft>
            </a:pPr>
            <a:r>
              <a:rPr lang="es-ES_tradnl" sz="2400" dirty="0" smtClean="0">
                <a:effectLst/>
                <a:latin typeface="Arial" panose="020B0604020202020204" pitchFamily="34" charset="0"/>
                <a:ea typeface="Calibri" panose="020F0502020204030204" pitchFamily="34" charset="0"/>
              </a:rPr>
              <a:t> </a:t>
            </a:r>
            <a:endParaRPr lang="es-ES" sz="2400" dirty="0" smtClean="0">
              <a:effectLst/>
              <a:latin typeface="Calibri" panose="020F0502020204030204" pitchFamily="34" charset="0"/>
              <a:ea typeface="Calibri" panose="020F0502020204030204" pitchFamily="34" charset="0"/>
            </a:endParaRPr>
          </a:p>
          <a:p>
            <a:pPr marL="342900" lvl="0" indent="-342900" algn="just">
              <a:lnSpc>
                <a:spcPct val="115000"/>
              </a:lnSpc>
              <a:spcAft>
                <a:spcPts val="0"/>
              </a:spcAft>
              <a:buFont typeface="Wingdings" panose="05000000000000000000" pitchFamily="2" charset="2"/>
              <a:buChar char=""/>
            </a:pPr>
            <a:r>
              <a:rPr lang="es-ES_tradnl" sz="2400" dirty="0" smtClean="0">
                <a:effectLst/>
                <a:latin typeface="Arial" panose="020B0604020202020204" pitchFamily="34" charset="0"/>
                <a:ea typeface="Calibri" panose="020F0502020204030204" pitchFamily="34" charset="0"/>
              </a:rPr>
              <a:t>Se deberán analizar los objetivos y contenidos de análisis fónico en el sexto año de vida, así como la importancia que tienen las actividades para el aprendizaje de la lecto- escritura en el primer grado. </a:t>
            </a:r>
            <a:endParaRPr lang="es-ES"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169478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32263" y="801358"/>
            <a:ext cx="11136573" cy="5537670"/>
          </a:xfrm>
          <a:prstGeom prst="rect">
            <a:avLst/>
          </a:prstGeom>
        </p:spPr>
        <p:txBody>
          <a:bodyPr wrap="square">
            <a:spAutoFit/>
          </a:bodyPr>
          <a:lstStyle/>
          <a:p>
            <a:pPr algn="ctr">
              <a:lnSpc>
                <a:spcPct val="115000"/>
              </a:lnSpc>
              <a:spcAft>
                <a:spcPts val="1000"/>
              </a:spcAft>
            </a:pPr>
            <a:r>
              <a:rPr lang="es-ES" sz="2400" b="1" dirty="0" smtClean="0">
                <a:effectLst/>
                <a:latin typeface="Arial" panose="020B0604020202020204" pitchFamily="34" charset="0"/>
                <a:ea typeface="Calibri" panose="020F0502020204030204" pitchFamily="34" charset="0"/>
              </a:rPr>
              <a:t>¡Buenos días a todos!</a:t>
            </a:r>
            <a:endParaRPr lang="es-ES" sz="2400" b="1" dirty="0" smtClean="0">
              <a:effectLst/>
              <a:latin typeface="Calibri" panose="020F0502020204030204" pitchFamily="34" charset="0"/>
              <a:ea typeface="Calibri" panose="020F0502020204030204" pitchFamily="34" charset="0"/>
            </a:endParaRPr>
          </a:p>
          <a:p>
            <a:pPr algn="ctr">
              <a:lnSpc>
                <a:spcPct val="115000"/>
              </a:lnSpc>
              <a:spcAft>
                <a:spcPts val="1000"/>
              </a:spcAft>
            </a:pPr>
            <a:r>
              <a:rPr lang="es-ES" sz="2400" b="1" dirty="0" smtClean="0">
                <a:effectLst/>
                <a:latin typeface="Arial" panose="020B0604020202020204" pitchFamily="34" charset="0"/>
                <a:ea typeface="Calibri" panose="020F0502020204030204" pitchFamily="34" charset="0"/>
              </a:rPr>
              <a:t> Didáctica de la Lengua Materna II</a:t>
            </a:r>
            <a:endParaRPr lang="es-ES" sz="2400" b="1" dirty="0" smtClean="0">
              <a:effectLst/>
              <a:latin typeface="Calibri" panose="020F0502020204030204" pitchFamily="34" charset="0"/>
              <a:ea typeface="Calibri" panose="020F0502020204030204" pitchFamily="34" charset="0"/>
            </a:endParaRPr>
          </a:p>
          <a:p>
            <a:pPr>
              <a:lnSpc>
                <a:spcPct val="115000"/>
              </a:lnSpc>
              <a:spcAft>
                <a:spcPts val="1000"/>
              </a:spcAft>
            </a:pPr>
            <a:r>
              <a:rPr lang="es-ES" sz="2400" dirty="0" smtClean="0">
                <a:effectLst/>
                <a:latin typeface="Arial" panose="020B0604020202020204" pitchFamily="34" charset="0"/>
                <a:ea typeface="Calibri" panose="020F0502020204030204" pitchFamily="34" charset="0"/>
              </a:rPr>
              <a:t>La asignatura Didáctica de la Lengua Materna es una ciencia pedagógica que estudia las leyes de la actividad educativa y dirige la formación y desarrollo del lenguaje de los niños de la primera infancia.</a:t>
            </a:r>
            <a:endParaRPr lang="es-ES" sz="2400" dirty="0" smtClean="0">
              <a:effectLst/>
              <a:latin typeface="Calibri" panose="020F0502020204030204" pitchFamily="34" charset="0"/>
              <a:ea typeface="Calibri" panose="020F0502020204030204" pitchFamily="34" charset="0"/>
            </a:endParaRPr>
          </a:p>
          <a:p>
            <a:pPr>
              <a:lnSpc>
                <a:spcPct val="115000"/>
              </a:lnSpc>
              <a:spcAft>
                <a:spcPts val="1000"/>
              </a:spcAft>
            </a:pPr>
            <a:r>
              <a:rPr lang="es-ES" sz="2400" dirty="0" smtClean="0">
                <a:effectLst/>
                <a:latin typeface="Arial" panose="020B0604020202020204" pitchFamily="34" charset="0"/>
                <a:ea typeface="Calibri" panose="020F0502020204030204" pitchFamily="34" charset="0"/>
              </a:rPr>
              <a:t>El educador de la primera infancia, como ningún otro profesional de la educación, tiene que encontrar la palabra exacta, el ordenamiento lógico y coherente de la expresión, para lograr una comprensión rápida y cabal de lo expresado por parte de los niños, y expresarse también de forma adecuada, de manera que pueda influir favorablemente en el desarrollo integral de los niños, y en la formación de patrones comunicativos correctos, para lo cual ha de constituir un modelo lingüístico</a:t>
            </a:r>
            <a:r>
              <a:rPr lang="es-ES" dirty="0" smtClean="0">
                <a:effectLst/>
                <a:latin typeface="Arial" panose="020B0604020202020204" pitchFamily="34" charset="0"/>
                <a:ea typeface="Calibri" panose="020F0502020204030204" pitchFamily="34" charset="0"/>
              </a:rPr>
              <a:t>. </a:t>
            </a:r>
            <a:endParaRPr lang="es-ES" sz="16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750965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91069" y="300250"/>
            <a:ext cx="11573301" cy="6710555"/>
          </a:xfrm>
          <a:prstGeom prst="rect">
            <a:avLst/>
          </a:prstGeom>
        </p:spPr>
        <p:txBody>
          <a:bodyPr wrap="square">
            <a:spAutoFit/>
          </a:bodyPr>
          <a:lstStyle/>
          <a:p>
            <a:pPr>
              <a:lnSpc>
                <a:spcPct val="115000"/>
              </a:lnSpc>
              <a:spcAft>
                <a:spcPts val="1000"/>
              </a:spcAft>
            </a:pPr>
            <a:r>
              <a:rPr lang="es-ES" sz="2400" dirty="0" smtClean="0">
                <a:effectLst/>
                <a:latin typeface="Arial" panose="020B0604020202020204" pitchFamily="34" charset="0"/>
                <a:ea typeface="Calibri" panose="020F0502020204030204" pitchFamily="34" charset="0"/>
              </a:rPr>
              <a:t>Para la adquisición de los conocimientos y el desarrollo de habilidades en los niños, es necesaria la sistematicidad como elemento fundamental, la que se logra a través de diferentes vías. Las maestras del grado preescolar deben estar conscientes del papel que le corresponde desempeñar en este caso y realizar la mayor cantidad de ejercicios y tareas para lograrlo.</a:t>
            </a:r>
            <a:endParaRPr lang="es-ES" sz="2400" dirty="0" smtClean="0">
              <a:effectLst/>
              <a:latin typeface="Calibri" panose="020F0502020204030204" pitchFamily="34" charset="0"/>
              <a:ea typeface="Calibri" panose="020F0502020204030204" pitchFamily="34" charset="0"/>
            </a:endParaRPr>
          </a:p>
          <a:p>
            <a:pPr>
              <a:lnSpc>
                <a:spcPct val="115000"/>
              </a:lnSpc>
              <a:spcAft>
                <a:spcPts val="1000"/>
              </a:spcAft>
            </a:pPr>
            <a:r>
              <a:rPr lang="es-ES" sz="2400" dirty="0" smtClean="0">
                <a:effectLst/>
                <a:latin typeface="Arial" panose="020B0604020202020204" pitchFamily="34" charset="0"/>
                <a:ea typeface="Calibri" panose="020F0502020204030204" pitchFamily="34" charset="0"/>
              </a:rPr>
              <a:t>Para desarrollar los contenidos es necesario realizar actividades previas que sirvan de base y faciliten el vencimiento de los objetivos así como otras para la reafirmación de cada uno de los contenidos de Análisis Fónico, lo que facilita la organización de su trabajo y tener una concepción Metodológica sistémica, la cual puede enriquecerse con su creatividad o desarrollarse según las siguientes sugerencias. Los ejercicios que se proponen permiten que el niño asimile los diferentes contenidos y sea capaz de realizar tareas partiendo del conocimiento de los mismos, lo que desarrolla en ellos las habilidades básicas para su ingreso a la escuela y la adquisición de la lectoescritura.</a:t>
            </a:r>
            <a:endParaRPr lang="es-ES" sz="2400" dirty="0" smtClean="0">
              <a:effectLst/>
              <a:latin typeface="Calibri" panose="020F0502020204030204" pitchFamily="34" charset="0"/>
              <a:ea typeface="Calibri" panose="020F0502020204030204" pitchFamily="34" charset="0"/>
            </a:endParaRPr>
          </a:p>
          <a:p>
            <a:pPr marR="3810" algn="just">
              <a:lnSpc>
                <a:spcPct val="150000"/>
              </a:lnSpc>
              <a:spcAft>
                <a:spcPts val="1000"/>
              </a:spcAft>
              <a:tabLst>
                <a:tab pos="180340" algn="l"/>
              </a:tabLst>
            </a:pPr>
            <a:r>
              <a:rPr lang="es-ES" dirty="0" smtClean="0">
                <a:effectLst/>
                <a:latin typeface="Arial" panose="020B0604020202020204" pitchFamily="34" charset="0"/>
                <a:ea typeface="Calibri" panose="020F0502020204030204" pitchFamily="34" charset="0"/>
              </a:rPr>
              <a:t> </a:t>
            </a:r>
            <a:endParaRPr lang="es-ES" sz="16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365218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73039" y="900753"/>
            <a:ext cx="11295797" cy="5018682"/>
          </a:xfrm>
          <a:prstGeom prst="rect">
            <a:avLst/>
          </a:prstGeom>
        </p:spPr>
        <p:txBody>
          <a:bodyPr wrap="square">
            <a:spAutoFit/>
          </a:bodyPr>
          <a:lstStyle/>
          <a:p>
            <a:pPr marR="3810" algn="just">
              <a:lnSpc>
                <a:spcPct val="150000"/>
              </a:lnSpc>
              <a:spcAft>
                <a:spcPts val="1000"/>
              </a:spcAft>
              <a:tabLst>
                <a:tab pos="180340" algn="l"/>
              </a:tabLst>
            </a:pPr>
            <a:r>
              <a:rPr lang="es-ES" sz="2400" dirty="0" smtClean="0">
                <a:effectLst/>
                <a:latin typeface="Arial" panose="020B0604020202020204" pitchFamily="34" charset="0"/>
                <a:ea typeface="Calibri" panose="020F0502020204030204" pitchFamily="34" charset="0"/>
              </a:rPr>
              <a:t>La importancia del sexto año de vida como colofón del desarrollo de la comunicación en la primera infancia, se revela un desarrollo de la atención que le permite al niño advertir la intención comunicativa al emplear diferentes procedimientos comunicativos (dialogados y monologados), como resultado de la ampliación del vocabulario, el enriquecimiento de estructuras gramaticales, la pronunciación  correctamente de  todos los sonidos de la lengua materna, la realización del análisis fónico  para iniciarse en la lectura de  algunas palabras, frases y oraciones simples y  la realización de trazos caligráficos relacionados con los grafemas (letras) del alfabeto de la lengua materna.</a:t>
            </a:r>
            <a:endParaRPr lang="es-ES"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019516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50376" y="0"/>
            <a:ext cx="11081982" cy="6740307"/>
          </a:xfrm>
          <a:prstGeom prst="rect">
            <a:avLst/>
          </a:prstGeom>
        </p:spPr>
        <p:txBody>
          <a:bodyPr wrap="square">
            <a:spAutoFit/>
          </a:bodyPr>
          <a:lstStyle/>
          <a:p>
            <a:pPr algn="just">
              <a:lnSpc>
                <a:spcPct val="150000"/>
              </a:lnSpc>
              <a:spcAft>
                <a:spcPts val="1000"/>
              </a:spcAft>
            </a:pPr>
            <a:r>
              <a:rPr lang="es-ES" sz="2400" dirty="0" smtClean="0">
                <a:effectLst/>
                <a:latin typeface="Arial" panose="020B0604020202020204" pitchFamily="34" charset="0"/>
                <a:ea typeface="Calibri" panose="020F0502020204030204" pitchFamily="34" charset="0"/>
              </a:rPr>
              <a:t>El trabajo en este año continúa, a partir de los logros alcanzados en el período anterior, el cual culminó con la adquisición de los componentes básicos de la lengua, que ahora se sistematizan, dándole al niño la posibilidad de expresarse por medios no verbales y verbales y de manera efectiva en todas las actividades y momentos de la vida, en el centro infantil y en el hogar. El educando de esta edad es capaz de apropiarse de procedimientos comunicativos orales mucho más complejos: saludar, despedirse, agradecer, solicitar, disculparse, consolar, preguntar-responder, exigir, censurar, prohibir. También en este grupo se perfecciona el oído fonemático, la cultura fónica del lenguaje, además de la ampliación del vocabulario, la utilización de estructuras gramaticales más complejas, así como, el interés por las formas bellas de la lengua y la familiarización con una lengua extranjera. </a:t>
            </a:r>
            <a:endParaRPr lang="es-ES"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756409938"/>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168</TotalTime>
  <Words>3132</Words>
  <Application>Microsoft Office PowerPoint</Application>
  <PresentationFormat>Panorámica</PresentationFormat>
  <Paragraphs>100</Paragraphs>
  <Slides>29</Slides>
  <Notes>2</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29</vt:i4>
      </vt:variant>
    </vt:vector>
  </HeadingPairs>
  <TitlesOfParts>
    <vt:vector size="37" baseType="lpstr">
      <vt:lpstr>Arial</vt:lpstr>
      <vt:lpstr>Calibri</vt:lpstr>
      <vt:lpstr>Symbol</vt:lpstr>
      <vt:lpstr>Times New Roman</vt:lpstr>
      <vt:lpstr>Trebuchet MS</vt:lpstr>
      <vt:lpstr>Wingdings</vt:lpstr>
      <vt:lpstr>Wingdings 3</vt:lpstr>
      <vt:lpstr>Faceta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DELL</dc:creator>
  <cp:lastModifiedBy>DELL</cp:lastModifiedBy>
  <cp:revision>34</cp:revision>
  <dcterms:created xsi:type="dcterms:W3CDTF">2026-04-29T09:46:12Z</dcterms:created>
  <dcterms:modified xsi:type="dcterms:W3CDTF">2026-04-29T12:35:22Z</dcterms:modified>
</cp:coreProperties>
</file>