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97" r:id="rId2"/>
    <p:sldId id="281" r:id="rId3"/>
    <p:sldId id="325" r:id="rId4"/>
    <p:sldId id="261" r:id="rId5"/>
    <p:sldId id="265" r:id="rId6"/>
    <p:sldId id="278" r:id="rId7"/>
    <p:sldId id="321" r:id="rId8"/>
    <p:sldId id="263" r:id="rId9"/>
    <p:sldId id="318" r:id="rId10"/>
    <p:sldId id="334" r:id="rId11"/>
    <p:sldId id="344" r:id="rId12"/>
    <p:sldId id="345" r:id="rId13"/>
    <p:sldId id="346" r:id="rId14"/>
    <p:sldId id="347" r:id="rId15"/>
    <p:sldId id="348"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384480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10864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66754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743276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3291628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2312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362194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89073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49972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171720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BE62D1B-FD75-407D-A94F-F1310A15490A}" type="datetimeFigureOut">
              <a:rPr lang="es-ES" smtClean="0"/>
              <a:t>20/03/2026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9279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62D1B-FD75-407D-A94F-F1310A15490A}" type="datetimeFigureOut">
              <a:rPr lang="es-ES" smtClean="0"/>
              <a:t>20/03/2026</a:t>
            </a:fld>
            <a:endParaRPr lang="es-E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7A0D7E-E2A7-41BE-813E-02CC3491D0BF}" type="slidenum">
              <a:rPr lang="es-ES" smtClean="0"/>
              <a:t>‹Nº›</a:t>
            </a:fld>
            <a:endParaRPr lang="es-ES" dirty="0"/>
          </a:p>
        </p:txBody>
      </p:sp>
    </p:spTree>
    <p:extLst>
      <p:ext uri="{BB962C8B-B14F-4D97-AF65-F5344CB8AC3E}">
        <p14:creationId xmlns:p14="http://schemas.microsoft.com/office/powerpoint/2010/main" val="256148137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251438" y="1003447"/>
            <a:ext cx="4982454" cy="769441"/>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s-ES" sz="4400" b="1" dirty="0">
                <a:solidFill>
                  <a:srgbClr val="CC3300"/>
                </a:solidFill>
                <a:latin typeface="+mj-lt"/>
                <a:ea typeface="+mj-ea"/>
                <a:cs typeface="+mj-cs"/>
              </a:rPr>
              <a:t>Derecho</a:t>
            </a:r>
            <a:r>
              <a:rPr lang="es-ES" sz="4400" dirty="0">
                <a:latin typeface="Arial Black" panose="020B0A04020102020204" pitchFamily="34" charset="0"/>
              </a:rPr>
              <a:t> </a:t>
            </a:r>
            <a:r>
              <a:rPr lang="es-ES" sz="4400" b="1" dirty="0">
                <a:solidFill>
                  <a:srgbClr val="CC3300"/>
                </a:solidFill>
                <a:latin typeface="+mj-lt"/>
                <a:ea typeface="+mj-ea"/>
                <a:cs typeface="+mj-cs"/>
              </a:rPr>
              <a:t>Marítimo</a:t>
            </a:r>
          </a:p>
        </p:txBody>
      </p:sp>
      <p:sp>
        <p:nvSpPr>
          <p:cNvPr id="5" name="CuadroTexto 4"/>
          <p:cNvSpPr txBox="1"/>
          <p:nvPr/>
        </p:nvSpPr>
        <p:spPr>
          <a:xfrm>
            <a:off x="720072" y="3939293"/>
            <a:ext cx="1075185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ES" sz="2400" dirty="0">
                <a:latin typeface="Arial Black" panose="020B0A04020102020204" pitchFamily="34" charset="0"/>
                <a:cs typeface="Arial" panose="020B0604020202020204" pitchFamily="34" charset="0"/>
              </a:rPr>
              <a:t>Tema 3: L</a:t>
            </a:r>
            <a:r>
              <a:rPr lang="es-ES" sz="2400" b="1" dirty="0">
                <a:latin typeface="Arial Black" panose="020B0A04020102020204" pitchFamily="34" charset="0"/>
              </a:rPr>
              <a:t>a contratación en el Derecho Marítimo</a:t>
            </a:r>
          </a:p>
          <a:p>
            <a:pPr algn="ctr"/>
            <a:endParaRPr lang="es-ES" sz="2400" dirty="0">
              <a:latin typeface="Arial Black" panose="020B0A04020102020204" pitchFamily="34" charset="0"/>
            </a:endParaRPr>
          </a:p>
          <a:p>
            <a:pPr algn="ctr"/>
            <a:endParaRPr lang="es-ES" sz="2400" dirty="0">
              <a:latin typeface="Arial Black" panose="020B0A04020102020204" pitchFamily="34" charset="0"/>
            </a:endParaRPr>
          </a:p>
        </p:txBody>
      </p:sp>
      <p:sp>
        <p:nvSpPr>
          <p:cNvPr id="6" name="Rectangle 3"/>
          <p:cNvSpPr>
            <a:spLocks noGrp="1" noChangeArrowheads="1"/>
          </p:cNvSpPr>
          <p:nvPr>
            <p:ph type="subTitle" idx="1"/>
          </p:nvPr>
        </p:nvSpPr>
        <p:spPr>
          <a:xfrm>
            <a:off x="1602465" y="2489216"/>
            <a:ext cx="8280400" cy="1752600"/>
          </a:xfrm>
        </p:spPr>
        <p:txBody>
          <a:bodyPr>
            <a:noAutofit/>
          </a:bodyPr>
          <a:lstStyle/>
          <a:p>
            <a:r>
              <a:rPr lang="es-ES_tradnl" b="1" dirty="0">
                <a:latin typeface="Arial" pitchFamily="34" charset="0"/>
                <a:cs typeface="Arial" pitchFamily="34" charset="0"/>
              </a:rPr>
              <a:t>Derecho, 4º Año, Curso diurno</a:t>
            </a:r>
          </a:p>
          <a:p>
            <a:pPr eaLnBrk="1" hangingPunct="1"/>
            <a:endParaRPr lang="es-ES_tradnl" b="1" dirty="0">
              <a:latin typeface="Arial" pitchFamily="34" charset="0"/>
              <a:cs typeface="Arial" pitchFamily="34" charset="0"/>
            </a:endParaRPr>
          </a:p>
        </p:txBody>
      </p:sp>
    </p:spTree>
    <p:extLst>
      <p:ext uri="{BB962C8B-B14F-4D97-AF65-F5344CB8AC3E}">
        <p14:creationId xmlns:p14="http://schemas.microsoft.com/office/powerpoint/2010/main" val="300231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0096" y="118813"/>
            <a:ext cx="11335219" cy="584775"/>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Conocimiento de Embarque (C/E): art. 131 L-115 </a:t>
            </a:r>
          </a:p>
        </p:txBody>
      </p:sp>
      <p:sp>
        <p:nvSpPr>
          <p:cNvPr id="2" name="CuadroTexto 1"/>
          <p:cNvSpPr txBox="1"/>
          <p:nvPr/>
        </p:nvSpPr>
        <p:spPr>
          <a:xfrm>
            <a:off x="627796" y="922022"/>
            <a:ext cx="10849971" cy="5693866"/>
          </a:xfrm>
          <a:prstGeom prst="rect">
            <a:avLst/>
          </a:prstGeom>
          <a:noFill/>
        </p:spPr>
        <p:txBody>
          <a:bodyPr wrap="square" rtlCol="0">
            <a:spAutoFit/>
          </a:bodyPr>
          <a:lstStyle/>
          <a:p>
            <a:pPr marL="457200" indent="-457200" algn="just">
              <a:buFont typeface="Arial" pitchFamily="34" charset="0"/>
              <a:buChar char="•"/>
            </a:pPr>
            <a:r>
              <a:rPr lang="es-ES" sz="2800" dirty="0">
                <a:latin typeface="Arial" pitchFamily="34" charset="0"/>
                <a:cs typeface="Arial" pitchFamily="34" charset="0"/>
              </a:rPr>
              <a:t>Es uno de los documentos más importantes emitidos en la transportación marítima, ya que recoge un </a:t>
            </a:r>
            <a:r>
              <a:rPr lang="es-ES" sz="2800" b="1" dirty="0">
                <a:solidFill>
                  <a:srgbClr val="FF0000"/>
                </a:solidFill>
                <a:latin typeface="Arial" pitchFamily="34" charset="0"/>
                <a:cs typeface="Arial" pitchFamily="34" charset="0"/>
              </a:rPr>
              <a:t>compromiso del Capitán</a:t>
            </a:r>
            <a:r>
              <a:rPr lang="es-ES" sz="2800" dirty="0">
                <a:latin typeface="Arial" pitchFamily="34" charset="0"/>
                <a:cs typeface="Arial" pitchFamily="34" charset="0"/>
              </a:rPr>
              <a:t> del buque con la mercancía recibida y por lo tanto con la entrega de la misma en el puerto de destino en la misma forma en que la recibió. </a:t>
            </a:r>
          </a:p>
          <a:p>
            <a:pPr algn="just"/>
            <a:endParaRPr lang="es-ES" sz="2800" dirty="0">
              <a:latin typeface="Arial" pitchFamily="34" charset="0"/>
              <a:cs typeface="Arial" pitchFamily="34" charset="0"/>
            </a:endParaRPr>
          </a:p>
          <a:p>
            <a:pPr marL="457200" indent="-457200" algn="just">
              <a:buFont typeface="Arial" pitchFamily="34" charset="0"/>
              <a:buChar char="•"/>
            </a:pPr>
            <a:r>
              <a:rPr lang="es-ES" sz="2800" b="1" dirty="0">
                <a:latin typeface="Arial" pitchFamily="34" charset="0"/>
                <a:cs typeface="Arial" pitchFamily="34" charset="0"/>
              </a:rPr>
              <a:t>Antecedente legislativo histórico:</a:t>
            </a:r>
            <a:r>
              <a:rPr lang="es-ES" sz="2800" dirty="0">
                <a:latin typeface="Arial" pitchFamily="34" charset="0"/>
                <a:cs typeface="Arial" pitchFamily="34" charset="0"/>
              </a:rPr>
              <a:t> Ley Harter de 1893.</a:t>
            </a:r>
          </a:p>
          <a:p>
            <a:pPr marL="457200" indent="-457200" algn="just">
              <a:buFont typeface="Arial" pitchFamily="34" charset="0"/>
              <a:buChar char="•"/>
            </a:pPr>
            <a:r>
              <a:rPr lang="es-ES" sz="2800" b="1" dirty="0">
                <a:solidFill>
                  <a:srgbClr val="FF0000"/>
                </a:solidFill>
                <a:latin typeface="Arial" pitchFamily="34" charset="0"/>
                <a:cs typeface="Arial" pitchFamily="34" charset="0"/>
              </a:rPr>
              <a:t>Cuba: Ley No. 115, arts. 130.2 y 131, y D. 317, arts. 263-275. </a:t>
            </a:r>
          </a:p>
          <a:p>
            <a:pPr marL="457200" indent="-457200" algn="just">
              <a:buFont typeface="Arial" pitchFamily="34" charset="0"/>
              <a:buChar char="•"/>
            </a:pPr>
            <a:endParaRPr lang="es-ES" sz="2800" b="1" dirty="0">
              <a:solidFill>
                <a:srgbClr val="FF0000"/>
              </a:solidFill>
              <a:latin typeface="Arial" pitchFamily="34" charset="0"/>
              <a:cs typeface="Arial" pitchFamily="34" charset="0"/>
            </a:endParaRPr>
          </a:p>
          <a:p>
            <a:pPr marL="457200" indent="-457200" algn="just">
              <a:buFont typeface="Arial" pitchFamily="34" charset="0"/>
              <a:buChar char="•"/>
            </a:pPr>
            <a:r>
              <a:rPr lang="es-ES" sz="2800" b="1" dirty="0">
                <a:latin typeface="Arial" pitchFamily="34" charset="0"/>
                <a:cs typeface="Arial" pitchFamily="34" charset="0"/>
              </a:rPr>
              <a:t>Recoge todas las particularidades de la carga:</a:t>
            </a:r>
            <a:r>
              <a:rPr lang="es-ES" sz="2800" dirty="0">
                <a:latin typeface="Arial" pitchFamily="34" charset="0"/>
                <a:cs typeface="Arial" pitchFamily="34" charset="0"/>
              </a:rPr>
              <a:t> cantidad de bultos, marcas, puerto de destino, condiciones especiales de almacenamiento, etc. </a:t>
            </a:r>
            <a:r>
              <a:rPr lang="es-ES" sz="2800" b="1" dirty="0">
                <a:solidFill>
                  <a:srgbClr val="FF0000"/>
                </a:solidFill>
                <a:latin typeface="Arial" pitchFamily="34" charset="0"/>
                <a:cs typeface="Arial" pitchFamily="34" charset="0"/>
              </a:rPr>
              <a:t>(art. 264 del Decreto 317/2013: establece el contenido del C/E)</a:t>
            </a:r>
          </a:p>
        </p:txBody>
      </p:sp>
    </p:spTree>
    <p:extLst>
      <p:ext uri="{BB962C8B-B14F-4D97-AF65-F5344CB8AC3E}">
        <p14:creationId xmlns:p14="http://schemas.microsoft.com/office/powerpoint/2010/main" val="3835687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0" y="3728"/>
            <a:ext cx="12191999" cy="43088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sz="2200" dirty="0"/>
              <a:t>REGLAS INTERNACIONALES DEL TRANSPORTE DE MERCANCÍAS POR MAR</a:t>
            </a:r>
          </a:p>
        </p:txBody>
      </p:sp>
      <p:sp>
        <p:nvSpPr>
          <p:cNvPr id="6" name="Rectángulo 5"/>
          <p:cNvSpPr/>
          <p:nvPr/>
        </p:nvSpPr>
        <p:spPr>
          <a:xfrm>
            <a:off x="4028767" y="3244334"/>
            <a:ext cx="312906" cy="369332"/>
          </a:xfrm>
          <a:prstGeom prst="rect">
            <a:avLst/>
          </a:prstGeom>
        </p:spPr>
        <p:txBody>
          <a:bodyPr wrap="none">
            <a:spAutoFit/>
          </a:bodyPr>
          <a:lstStyle/>
          <a:p>
            <a:r>
              <a:rPr lang="es-ES" dirty="0">
                <a:latin typeface="Arial" panose="020B0604020202020204" pitchFamily="34" charset="0"/>
                <a:ea typeface="Calibri" panose="020F0502020204030204" pitchFamily="34" charset="0"/>
              </a:rPr>
              <a:t>, </a:t>
            </a:r>
            <a:endParaRPr lang="es-ES" dirty="0"/>
          </a:p>
        </p:txBody>
      </p:sp>
      <p:sp>
        <p:nvSpPr>
          <p:cNvPr id="4" name="Rectángulo 3"/>
          <p:cNvSpPr/>
          <p:nvPr/>
        </p:nvSpPr>
        <p:spPr>
          <a:xfrm>
            <a:off x="275770" y="540157"/>
            <a:ext cx="11727543" cy="6278642"/>
          </a:xfrm>
          <a:prstGeom prst="rect">
            <a:avLst/>
          </a:prstGeom>
        </p:spPr>
        <p:txBody>
          <a:bodyPr wrap="square">
            <a:spAutoFit/>
          </a:bodyPr>
          <a:lstStyle/>
          <a:p>
            <a:pPr>
              <a:spcAft>
                <a:spcPts val="0"/>
              </a:spcAft>
            </a:pPr>
            <a:r>
              <a:rPr lang="es-ES" sz="2400" b="1" dirty="0">
                <a:solidFill>
                  <a:srgbClr val="FF0000"/>
                </a:solidFill>
                <a:latin typeface="Arial" pitchFamily="34" charset="0"/>
                <a:cs typeface="Arial" pitchFamily="34" charset="0"/>
              </a:rPr>
              <a:t>Su principal objetivo es fijar los límites de responsabilidad del transportista sobre la carga, las cláusulas de exoneración, la normativa aplicable a la solución de conflictos, la carga de la prueba, etc. </a:t>
            </a:r>
          </a:p>
          <a:p>
            <a:pPr>
              <a:spcAft>
                <a:spcPts val="0"/>
              </a:spcAft>
            </a:pPr>
            <a:r>
              <a:rPr lang="es-ES" sz="2400" b="1" dirty="0">
                <a:solidFill>
                  <a:srgbClr val="FF0000"/>
                </a:solidFill>
                <a:latin typeface="Arial" pitchFamily="34" charset="0"/>
                <a:cs typeface="Arial" pitchFamily="34" charset="0"/>
              </a:rPr>
              <a:t> </a:t>
            </a:r>
          </a:p>
          <a:p>
            <a:pPr marL="514350" indent="-514350">
              <a:spcAft>
                <a:spcPts val="0"/>
              </a:spcAft>
              <a:buFont typeface="+mj-lt"/>
              <a:buAutoNum type="romanUcPeriod"/>
            </a:pPr>
            <a:r>
              <a:rPr lang="es-ES" b="1" dirty="0">
                <a:solidFill>
                  <a:srgbClr val="FF0000"/>
                </a:solidFill>
                <a:latin typeface="Arial" pitchFamily="34" charset="0"/>
                <a:cs typeface="Arial" pitchFamily="34" charset="0"/>
              </a:rPr>
              <a:t>Reglas de La Haya de 1924 (Cuba es signataria): </a:t>
            </a:r>
            <a:r>
              <a:rPr lang="es-ES" dirty="0"/>
              <a:t>constituyen el </a:t>
            </a:r>
            <a:r>
              <a:rPr lang="es-ES" b="1" dirty="0">
                <a:solidFill>
                  <a:srgbClr val="0070C0"/>
                </a:solidFill>
              </a:rPr>
              <a:t>primer Convenio Internacional para la unificación de ciertas reglas en materia de Conocimiento de Embarque (primera regla internacional de transporte marítimo)</a:t>
            </a:r>
            <a:r>
              <a:rPr lang="es-ES" dirty="0"/>
              <a:t>.</a:t>
            </a:r>
          </a:p>
          <a:p>
            <a:pPr marL="514350" indent="-514350">
              <a:spcAft>
                <a:spcPts val="0"/>
              </a:spcAft>
              <a:buFont typeface="+mj-lt"/>
              <a:buAutoNum type="romanUcPeriod"/>
            </a:pPr>
            <a:endParaRPr lang="es-ES" dirty="0"/>
          </a:p>
          <a:p>
            <a:pPr marL="514350" indent="-514350">
              <a:spcAft>
                <a:spcPts val="0"/>
              </a:spcAft>
              <a:buFont typeface="+mj-lt"/>
              <a:buAutoNum type="romanUcPeriod" startAt="2"/>
            </a:pPr>
            <a:r>
              <a:rPr lang="es-ES" b="1" dirty="0">
                <a:solidFill>
                  <a:srgbClr val="FF0000"/>
                </a:solidFill>
                <a:latin typeface="Arial" pitchFamily="34" charset="0"/>
                <a:cs typeface="Arial" pitchFamily="34" charset="0"/>
              </a:rPr>
              <a:t>Reglas de Visby (Protocolo de 1968) (Cuba acogió las modificaciones pero sin firmar el Protocolo): </a:t>
            </a:r>
            <a:r>
              <a:rPr lang="es-ES" dirty="0"/>
              <a:t>protocolo contentivo de regulaciones modificativas de las Reglas de La Haya, siendo incorporado a dichas Reglas y entrado en vigor en 1977 con el nombre del Protocolo de Visby, pero reconocido por muchos países  con el nombre de Reglas de La Haya- Visby. </a:t>
            </a:r>
          </a:p>
          <a:p>
            <a:pPr marL="342900" indent="-342900">
              <a:buFont typeface="Arial" pitchFamily="34" charset="0"/>
              <a:buChar char="•"/>
            </a:pPr>
            <a:endParaRPr lang="es-ES" dirty="0"/>
          </a:p>
          <a:p>
            <a:pPr marL="514350" indent="-514350">
              <a:spcAft>
                <a:spcPts val="0"/>
              </a:spcAft>
              <a:buFont typeface="+mj-lt"/>
              <a:buAutoNum type="romanUcPeriod" startAt="3"/>
            </a:pPr>
            <a:r>
              <a:rPr lang="es-ES" b="1" dirty="0">
                <a:solidFill>
                  <a:srgbClr val="FF0000"/>
                </a:solidFill>
                <a:latin typeface="Arial" pitchFamily="34" charset="0"/>
                <a:cs typeface="Arial" pitchFamily="34" charset="0"/>
              </a:rPr>
              <a:t>Reglas de Hamburgo de 1978: </a:t>
            </a:r>
            <a:r>
              <a:rPr lang="es-ES" dirty="0"/>
              <a:t>dadas por el rechazo de los comerciantes, navieros y aseguradores a las Reglas de La Haya-Visby, fueron aprobadas y puestas en vigor varios años después (1 de noviembre de 1992).</a:t>
            </a:r>
          </a:p>
          <a:p>
            <a:pPr marL="514350" indent="-514350">
              <a:spcAft>
                <a:spcPts val="0"/>
              </a:spcAft>
              <a:buFont typeface="+mj-lt"/>
              <a:buAutoNum type="romanUcPeriod" startAt="3"/>
            </a:pPr>
            <a:endParaRPr lang="es-ES" dirty="0"/>
          </a:p>
          <a:p>
            <a:pPr marL="514350" indent="-514350">
              <a:spcAft>
                <a:spcPts val="0"/>
              </a:spcAft>
              <a:buFont typeface="+mj-lt"/>
              <a:buAutoNum type="romanUcPeriod" startAt="4"/>
            </a:pPr>
            <a:r>
              <a:rPr lang="es-ES" b="1" dirty="0">
                <a:solidFill>
                  <a:srgbClr val="FF0000"/>
                </a:solidFill>
                <a:latin typeface="Arial" pitchFamily="34" charset="0"/>
                <a:cs typeface="Arial" pitchFamily="34" charset="0"/>
              </a:rPr>
              <a:t>Reglas de Róterdam de 2009 </a:t>
            </a:r>
            <a:r>
              <a:rPr lang="es-ES" dirty="0">
                <a:solidFill>
                  <a:srgbClr val="FF0000"/>
                </a:solidFill>
              </a:rPr>
              <a:t>(Resolución 62/122 de la Asamblea General de Naciones Unidas: “Convenio de las Naciones Unidas sobre el Contrato de Transporte Internacional de Mercancías Total o Parcialmente Marítimo”)</a:t>
            </a:r>
            <a:endParaRPr lang="es-ES" b="1" dirty="0">
              <a:solidFill>
                <a:srgbClr val="FF0000"/>
              </a:solidFill>
              <a:latin typeface="Arial" pitchFamily="34" charset="0"/>
              <a:cs typeface="Arial" pitchFamily="34" charset="0"/>
            </a:endParaRPr>
          </a:p>
          <a:p>
            <a:pPr marL="342900" indent="-342900">
              <a:spcAft>
                <a:spcPts val="0"/>
              </a:spcAft>
              <a:buFont typeface="Arial" pitchFamily="34" charset="0"/>
              <a:buChar char="•"/>
            </a:pPr>
            <a:r>
              <a:rPr lang="es-ES" dirty="0"/>
              <a:t>Las reglas anteriores no obtuvieron el avance, equilibrio y uniformidad requeridos.</a:t>
            </a:r>
          </a:p>
          <a:p>
            <a:pPr marL="342900" indent="-342900">
              <a:spcAft>
                <a:spcPts val="0"/>
              </a:spcAft>
              <a:buFont typeface="Arial" pitchFamily="34" charset="0"/>
              <a:buChar char="•"/>
            </a:pPr>
            <a:r>
              <a:rPr lang="es-ES" dirty="0"/>
              <a:t>Se reconoció su fracaso y la necesidad de contar con un nuevo Reglamento Internacional que fuera capaz de responder al desarrollo  tecnológico y la electrónica del nuevo siglo.</a:t>
            </a:r>
          </a:p>
        </p:txBody>
      </p:sp>
    </p:spTree>
    <p:extLst>
      <p:ext uri="{BB962C8B-B14F-4D97-AF65-F5344CB8AC3E}">
        <p14:creationId xmlns:p14="http://schemas.microsoft.com/office/powerpoint/2010/main" val="20909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1348603" y="90812"/>
            <a:ext cx="9517541" cy="1077218"/>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REGLAS INTERNACIONALES DEL </a:t>
            </a:r>
          </a:p>
          <a:p>
            <a:r>
              <a:rPr lang="es-ES" dirty="0"/>
              <a:t>TRANSPORTE DE MERCANCÍAS POR MAR</a:t>
            </a:r>
            <a:endParaRPr lang="es-ES" sz="2800" dirty="0"/>
          </a:p>
        </p:txBody>
      </p:sp>
      <p:sp>
        <p:nvSpPr>
          <p:cNvPr id="6" name="Rectángulo 5"/>
          <p:cNvSpPr/>
          <p:nvPr/>
        </p:nvSpPr>
        <p:spPr>
          <a:xfrm>
            <a:off x="4028767" y="3244334"/>
            <a:ext cx="312906" cy="369332"/>
          </a:xfrm>
          <a:prstGeom prst="rect">
            <a:avLst/>
          </a:prstGeom>
        </p:spPr>
        <p:txBody>
          <a:bodyPr wrap="none">
            <a:spAutoFit/>
          </a:bodyPr>
          <a:lstStyle/>
          <a:p>
            <a:r>
              <a:rPr lang="es-ES" dirty="0">
                <a:latin typeface="Arial" panose="020B0604020202020204" pitchFamily="34" charset="0"/>
                <a:ea typeface="Calibri" panose="020F0502020204030204" pitchFamily="34" charset="0"/>
              </a:rPr>
              <a:t>, </a:t>
            </a:r>
            <a:endParaRPr lang="es-ES" dirty="0"/>
          </a:p>
        </p:txBody>
      </p:sp>
      <p:sp>
        <p:nvSpPr>
          <p:cNvPr id="4" name="Rectángulo 3"/>
          <p:cNvSpPr/>
          <p:nvPr/>
        </p:nvSpPr>
        <p:spPr>
          <a:xfrm>
            <a:off x="515021" y="1265857"/>
            <a:ext cx="11184194" cy="4154984"/>
          </a:xfrm>
          <a:prstGeom prst="rect">
            <a:avLst/>
          </a:prstGeom>
        </p:spPr>
        <p:txBody>
          <a:bodyPr wrap="square">
            <a:spAutoFit/>
          </a:bodyPr>
          <a:lstStyle/>
          <a:p>
            <a:pPr marL="514350" indent="-514350">
              <a:spcAft>
                <a:spcPts val="0"/>
              </a:spcAft>
              <a:buFont typeface="+mj-lt"/>
              <a:buAutoNum type="romanUcPeriod"/>
            </a:pPr>
            <a:r>
              <a:rPr lang="es-ES" sz="2400" b="1" dirty="0">
                <a:solidFill>
                  <a:srgbClr val="FF0000"/>
                </a:solidFill>
                <a:latin typeface="Arial" pitchFamily="34" charset="0"/>
                <a:cs typeface="Arial" pitchFamily="34" charset="0"/>
              </a:rPr>
              <a:t>Reglas de La Haya de 1924</a:t>
            </a:r>
            <a:endParaRPr lang="es-ES" sz="2400" dirty="0"/>
          </a:p>
          <a:p>
            <a:pPr>
              <a:spcAft>
                <a:spcPts val="0"/>
              </a:spcAft>
            </a:pPr>
            <a:r>
              <a:rPr lang="es-ES" sz="2400" dirty="0"/>
              <a:t> </a:t>
            </a:r>
            <a:endParaRPr lang="es-ES" sz="2400" b="1" dirty="0">
              <a:latin typeface="Arial" pitchFamily="34" charset="0"/>
              <a:cs typeface="Arial" pitchFamily="34" charset="0"/>
            </a:endParaRPr>
          </a:p>
          <a:p>
            <a:pPr>
              <a:spcAft>
                <a:spcPts val="0"/>
              </a:spcAft>
            </a:pPr>
            <a:r>
              <a:rPr lang="es-ES" sz="2400" b="1" dirty="0">
                <a:latin typeface="Arial" pitchFamily="34" charset="0"/>
                <a:cs typeface="Arial" pitchFamily="34" charset="0"/>
              </a:rPr>
              <a:t>Principales regulaciones:</a:t>
            </a:r>
          </a:p>
          <a:p>
            <a:pPr>
              <a:spcAft>
                <a:spcPts val="0"/>
              </a:spcAft>
            </a:pPr>
            <a:endParaRPr lang="es-ES" sz="2400" b="1" dirty="0">
              <a:latin typeface="Arial" pitchFamily="34" charset="0"/>
              <a:cs typeface="Arial" pitchFamily="34" charset="0"/>
            </a:endParaRPr>
          </a:p>
          <a:p>
            <a:pPr marL="457200" lvl="0" indent="-457200">
              <a:buFont typeface="+mj-lt"/>
              <a:buAutoNum type="arabicPeriod"/>
            </a:pPr>
            <a:r>
              <a:rPr lang="es-ES" sz="2400" dirty="0"/>
              <a:t>El transportista queda exento de culpas por faltas náuticas.</a:t>
            </a:r>
          </a:p>
          <a:p>
            <a:pPr marL="457200" lvl="0" indent="-457200">
              <a:buFont typeface="+mj-lt"/>
              <a:buAutoNum type="arabicPeriod"/>
            </a:pPr>
            <a:r>
              <a:rPr lang="es-ES" sz="2400" b="1" u="sng" dirty="0">
                <a:solidFill>
                  <a:srgbClr val="0070C0"/>
                </a:solidFill>
              </a:rPr>
              <a:t>Responsabilidad del transportista sobre la carga</a:t>
            </a:r>
            <a:r>
              <a:rPr lang="es-ES" sz="2400" b="1" dirty="0">
                <a:solidFill>
                  <a:srgbClr val="0070C0"/>
                </a:solidFill>
              </a:rPr>
              <a:t> a partir del momento en que la recibe.</a:t>
            </a:r>
          </a:p>
          <a:p>
            <a:pPr marL="457200" lvl="0" indent="-457200">
              <a:buFont typeface="+mj-lt"/>
              <a:buAutoNum type="arabicPeriod"/>
            </a:pPr>
            <a:r>
              <a:rPr lang="es-ES" sz="2400" b="1" dirty="0">
                <a:solidFill>
                  <a:srgbClr val="0070C0"/>
                </a:solidFill>
              </a:rPr>
              <a:t>Se estableció un </a:t>
            </a:r>
            <a:r>
              <a:rPr lang="es-ES" sz="2400" b="1" u="sng" dirty="0">
                <a:solidFill>
                  <a:srgbClr val="0070C0"/>
                </a:solidFill>
              </a:rPr>
              <a:t>límite de responsabilidad por pérdida o daño a un bulto o unidad</a:t>
            </a:r>
            <a:r>
              <a:rPr lang="es-ES" sz="2400" b="1" dirty="0">
                <a:solidFill>
                  <a:srgbClr val="0070C0"/>
                </a:solidFill>
              </a:rPr>
              <a:t> de 100 libras oro equiparadas a la libra esterlina.</a:t>
            </a:r>
          </a:p>
          <a:p>
            <a:pPr marL="457200" lvl="0" indent="-457200">
              <a:buFont typeface="+mj-lt"/>
              <a:buAutoNum type="arabicPeriod"/>
            </a:pPr>
            <a:r>
              <a:rPr lang="es-ES" sz="2400" dirty="0"/>
              <a:t>Se acordó la prohibición de adoptar cualquier compromiso contractual, pacto o acuerdo de cualquier naturaleza que fuese contrario a la Convención o la modificase.</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1112133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1888844" y="49868"/>
            <a:ext cx="8355171" cy="954107"/>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sz="2800" dirty="0"/>
              <a:t>REGLAS INTERNACIONALES DEL </a:t>
            </a:r>
          </a:p>
          <a:p>
            <a:r>
              <a:rPr lang="es-ES" sz="2800" dirty="0"/>
              <a:t>TRANSPORTE DE MERCANCÍAS POR MAR</a:t>
            </a:r>
          </a:p>
        </p:txBody>
      </p:sp>
      <p:sp>
        <p:nvSpPr>
          <p:cNvPr id="6" name="Rectángulo 5"/>
          <p:cNvSpPr/>
          <p:nvPr/>
        </p:nvSpPr>
        <p:spPr>
          <a:xfrm>
            <a:off x="4028767" y="3244334"/>
            <a:ext cx="312906" cy="369332"/>
          </a:xfrm>
          <a:prstGeom prst="rect">
            <a:avLst/>
          </a:prstGeom>
        </p:spPr>
        <p:txBody>
          <a:bodyPr wrap="none">
            <a:spAutoFit/>
          </a:bodyPr>
          <a:lstStyle/>
          <a:p>
            <a:r>
              <a:rPr lang="es-ES" dirty="0">
                <a:latin typeface="Arial" panose="020B0604020202020204" pitchFamily="34" charset="0"/>
                <a:ea typeface="Calibri" panose="020F0502020204030204" pitchFamily="34" charset="0"/>
              </a:rPr>
              <a:t>, </a:t>
            </a:r>
            <a:endParaRPr lang="es-ES" dirty="0"/>
          </a:p>
        </p:txBody>
      </p:sp>
      <p:sp>
        <p:nvSpPr>
          <p:cNvPr id="4" name="Rectángulo 3"/>
          <p:cNvSpPr/>
          <p:nvPr/>
        </p:nvSpPr>
        <p:spPr>
          <a:xfrm>
            <a:off x="259308" y="1102081"/>
            <a:ext cx="11655188" cy="4893647"/>
          </a:xfrm>
          <a:prstGeom prst="rect">
            <a:avLst/>
          </a:prstGeom>
        </p:spPr>
        <p:txBody>
          <a:bodyPr wrap="square">
            <a:spAutoFit/>
          </a:bodyPr>
          <a:lstStyle/>
          <a:p>
            <a:pPr marL="514350" indent="-514350">
              <a:spcAft>
                <a:spcPts val="0"/>
              </a:spcAft>
              <a:buFont typeface="+mj-lt"/>
              <a:buAutoNum type="romanUcPeriod" startAt="2"/>
            </a:pPr>
            <a:r>
              <a:rPr lang="es-ES" sz="2400" b="1" dirty="0">
                <a:solidFill>
                  <a:srgbClr val="FF0000"/>
                </a:solidFill>
                <a:latin typeface="Arial" pitchFamily="34" charset="0"/>
                <a:cs typeface="Arial" pitchFamily="34" charset="0"/>
              </a:rPr>
              <a:t>Reglas de Visby (Protocolo de 1968)</a:t>
            </a:r>
          </a:p>
          <a:p>
            <a:r>
              <a:rPr lang="es-ES" sz="2400" dirty="0"/>
              <a:t> </a:t>
            </a:r>
          </a:p>
          <a:p>
            <a:pPr marL="342900" indent="-342900">
              <a:buFont typeface="Arial" pitchFamily="34" charset="0"/>
              <a:buChar char="•"/>
            </a:pPr>
            <a:r>
              <a:rPr lang="es-ES" sz="2400" dirty="0"/>
              <a:t>Principales </a:t>
            </a:r>
            <a:r>
              <a:rPr lang="es-ES" sz="2400" b="1" dirty="0">
                <a:solidFill>
                  <a:srgbClr val="0070C0"/>
                </a:solidFill>
              </a:rPr>
              <a:t>modificaciones hechas a las Reglas de La Haya</a:t>
            </a:r>
            <a:r>
              <a:rPr lang="es-ES" sz="2400" dirty="0"/>
              <a:t>:</a:t>
            </a:r>
          </a:p>
          <a:p>
            <a:endParaRPr lang="es-ES" sz="2400" dirty="0"/>
          </a:p>
          <a:p>
            <a:pPr marL="457200" lvl="0" indent="-457200">
              <a:buFont typeface="+mj-lt"/>
              <a:buAutoNum type="arabicPeriod"/>
            </a:pPr>
            <a:r>
              <a:rPr lang="es-ES" sz="2400" dirty="0"/>
              <a:t>Limitó las cláusulas exonerativas para el transportista.</a:t>
            </a:r>
          </a:p>
          <a:p>
            <a:pPr marL="457200" lvl="0" indent="-457200">
              <a:buFont typeface="+mj-lt"/>
              <a:buAutoNum type="arabicPeriod"/>
            </a:pPr>
            <a:r>
              <a:rPr lang="es-ES" sz="2400" dirty="0"/>
              <a:t>Incrementó el plazo de prescripción de acciones contra el Porteador.</a:t>
            </a:r>
          </a:p>
          <a:p>
            <a:pPr marL="457200" lvl="0" indent="-457200">
              <a:buFont typeface="+mj-lt"/>
              <a:buAutoNum type="arabicPeriod"/>
            </a:pPr>
            <a:r>
              <a:rPr lang="es-ES" sz="2400" dirty="0"/>
              <a:t>Los </a:t>
            </a:r>
            <a:r>
              <a:rPr lang="es-ES" sz="2400" b="1" u="sng" dirty="0">
                <a:solidFill>
                  <a:srgbClr val="0070C0"/>
                </a:solidFill>
              </a:rPr>
              <a:t>límites económicos de responsabilidad por bultos o unidades perdidas o extraviadas</a:t>
            </a:r>
            <a:r>
              <a:rPr lang="es-ES" sz="2400" dirty="0"/>
              <a:t>,  fueron aumentados de las 100 libras oro (100 libras esterlinas) por bulto establecido en las Reglas de La Haya, a 10,000 francos Poincaré (USD 870.00).</a:t>
            </a:r>
          </a:p>
          <a:p>
            <a:pPr marL="457200" lvl="0" indent="-457200">
              <a:buFont typeface="+mj-lt"/>
              <a:buAutoNum type="arabicPeriod"/>
            </a:pPr>
            <a:r>
              <a:rPr lang="es-ES" sz="2400" dirty="0"/>
              <a:t>Se le dio el carácter imperativo de ley a este Protocolo, estableciendo que los Estados Parte se obligaban a su aplicación.</a:t>
            </a:r>
          </a:p>
          <a:p>
            <a:pPr marL="457200" lvl="0" indent="-457200">
              <a:buFont typeface="+mj-lt"/>
              <a:buAutoNum type="arabicPeriod"/>
            </a:pPr>
            <a:r>
              <a:rPr lang="es-ES" sz="2400" dirty="0"/>
              <a:t>Fueron contemplados los medios fundamentales del transporte marítimo con nueva tecnología, como los portacontenedores, los roll-on/roll-off, los multipropósito y otros. </a:t>
            </a:r>
          </a:p>
        </p:txBody>
      </p:sp>
    </p:spTree>
    <p:extLst>
      <p:ext uri="{BB962C8B-B14F-4D97-AF65-F5344CB8AC3E}">
        <p14:creationId xmlns:p14="http://schemas.microsoft.com/office/powerpoint/2010/main" val="766467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1348603" y="90812"/>
            <a:ext cx="9517541" cy="1077218"/>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REGLAS INTERNACIONALES DEL </a:t>
            </a:r>
          </a:p>
          <a:p>
            <a:r>
              <a:rPr lang="es-ES" dirty="0"/>
              <a:t>TRANSPORTE DE MERCANCÍAS POR MAR</a:t>
            </a:r>
            <a:endParaRPr lang="es-ES" sz="2800" dirty="0"/>
          </a:p>
        </p:txBody>
      </p:sp>
      <p:sp>
        <p:nvSpPr>
          <p:cNvPr id="6" name="Rectángulo 5"/>
          <p:cNvSpPr/>
          <p:nvPr/>
        </p:nvSpPr>
        <p:spPr>
          <a:xfrm>
            <a:off x="4028767" y="3244334"/>
            <a:ext cx="312906" cy="369332"/>
          </a:xfrm>
          <a:prstGeom prst="rect">
            <a:avLst/>
          </a:prstGeom>
        </p:spPr>
        <p:txBody>
          <a:bodyPr wrap="none">
            <a:spAutoFit/>
          </a:bodyPr>
          <a:lstStyle/>
          <a:p>
            <a:r>
              <a:rPr lang="es-ES" dirty="0">
                <a:latin typeface="Arial" panose="020B0604020202020204" pitchFamily="34" charset="0"/>
                <a:ea typeface="Calibri" panose="020F0502020204030204" pitchFamily="34" charset="0"/>
              </a:rPr>
              <a:t>, </a:t>
            </a:r>
            <a:endParaRPr lang="es-ES" dirty="0"/>
          </a:p>
        </p:txBody>
      </p:sp>
      <p:sp>
        <p:nvSpPr>
          <p:cNvPr id="4" name="Rectángulo 3"/>
          <p:cNvSpPr/>
          <p:nvPr/>
        </p:nvSpPr>
        <p:spPr>
          <a:xfrm>
            <a:off x="515021" y="1265857"/>
            <a:ext cx="11184194" cy="5262979"/>
          </a:xfrm>
          <a:prstGeom prst="rect">
            <a:avLst/>
          </a:prstGeom>
        </p:spPr>
        <p:txBody>
          <a:bodyPr wrap="square">
            <a:spAutoFit/>
          </a:bodyPr>
          <a:lstStyle/>
          <a:p>
            <a:pPr marL="514350" indent="-514350">
              <a:spcAft>
                <a:spcPts val="0"/>
              </a:spcAft>
              <a:buFont typeface="+mj-lt"/>
              <a:buAutoNum type="romanUcPeriod" startAt="3"/>
            </a:pPr>
            <a:r>
              <a:rPr lang="es-ES" sz="2400" b="1" dirty="0">
                <a:solidFill>
                  <a:srgbClr val="FF0000"/>
                </a:solidFill>
                <a:latin typeface="Arial" pitchFamily="34" charset="0"/>
                <a:cs typeface="Arial" pitchFamily="34" charset="0"/>
              </a:rPr>
              <a:t>Reglas de Hamburgo de 1978</a:t>
            </a:r>
          </a:p>
          <a:p>
            <a:pPr marL="342900" indent="-342900">
              <a:spcAft>
                <a:spcPts val="0"/>
              </a:spcAft>
              <a:buFont typeface="Arial" pitchFamily="34" charset="0"/>
              <a:buChar char="•"/>
            </a:pPr>
            <a:r>
              <a:rPr lang="es-ES" sz="2400" b="1" dirty="0"/>
              <a:t>Aspectos más significativos de estas Reglas:</a:t>
            </a:r>
          </a:p>
          <a:p>
            <a:pPr marL="457200" lvl="0" indent="-457200">
              <a:buFont typeface="+mj-lt"/>
              <a:buAutoNum type="arabicPeriod"/>
            </a:pPr>
            <a:r>
              <a:rPr lang="es-ES" dirty="0"/>
              <a:t>Prácticamente eliminaron las cláusulas exonerativas, las que se vieron constreñidas a las causas de fuerza mayor. </a:t>
            </a:r>
          </a:p>
          <a:p>
            <a:pPr marL="457200" lvl="0" indent="-457200">
              <a:buFont typeface="+mj-lt"/>
              <a:buAutoNum type="arabicPeriod"/>
            </a:pPr>
            <a:r>
              <a:rPr lang="es-ES" b="1" dirty="0">
                <a:solidFill>
                  <a:srgbClr val="0070C0"/>
                </a:solidFill>
              </a:rPr>
              <a:t>Le dan </a:t>
            </a:r>
            <a:r>
              <a:rPr lang="es-ES" b="1" u="sng" dirty="0">
                <a:solidFill>
                  <a:srgbClr val="0070C0"/>
                </a:solidFill>
              </a:rPr>
              <a:t>categoría de contrato</a:t>
            </a:r>
            <a:r>
              <a:rPr lang="es-ES" b="1" dirty="0">
                <a:solidFill>
                  <a:srgbClr val="0070C0"/>
                </a:solidFill>
              </a:rPr>
              <a:t> al Conocimiento de Embarque (art. 1.7), al calificarlo como </a:t>
            </a:r>
            <a:r>
              <a:rPr lang="es-ES" b="1" u="sng" dirty="0">
                <a:solidFill>
                  <a:srgbClr val="0070C0"/>
                </a:solidFill>
              </a:rPr>
              <a:t>medio regulador de las normas del Contrato de Transporte Marítimo</a:t>
            </a:r>
            <a:r>
              <a:rPr lang="es-ES" b="1" dirty="0">
                <a:solidFill>
                  <a:srgbClr val="0070C0"/>
                </a:solidFill>
              </a:rPr>
              <a:t>.</a:t>
            </a:r>
          </a:p>
          <a:p>
            <a:pPr marL="457200" lvl="0" indent="-457200">
              <a:buFont typeface="+mj-lt"/>
              <a:buAutoNum type="arabicPeriod"/>
            </a:pPr>
            <a:r>
              <a:rPr lang="es-ES" dirty="0"/>
              <a:t>Dispone que cualquier documento que se opusiere a este Convenio carece de validez y por lo tanto es nulo y sin efecto, estableciendo al mismo tiempo la obligación para los árbitros de aplicar las normas reguladoras del propio  Convenio.</a:t>
            </a:r>
          </a:p>
          <a:p>
            <a:pPr marL="457200" lvl="0" indent="-457200">
              <a:buFont typeface="+mj-lt"/>
              <a:buAutoNum type="arabicPeriod"/>
            </a:pPr>
            <a:r>
              <a:rPr lang="es-ES" dirty="0"/>
              <a:t>Eliminó la exoneración del Transportista por errores náuticos, así como por negligencia.</a:t>
            </a:r>
          </a:p>
          <a:p>
            <a:pPr marL="457200" lvl="0" indent="-457200">
              <a:buFont typeface="+mj-lt"/>
              <a:buAutoNum type="arabicPeriod" startAt="4"/>
            </a:pPr>
            <a:r>
              <a:rPr lang="es-ES" dirty="0"/>
              <a:t>Incrementó el </a:t>
            </a:r>
            <a:r>
              <a:rPr lang="es-ES" b="1" u="sng" dirty="0">
                <a:solidFill>
                  <a:srgbClr val="0070C0"/>
                </a:solidFill>
              </a:rPr>
              <a:t>límite de responsabilidad pecuniaria para el transportista por bulto perdido o dañado</a:t>
            </a:r>
            <a:r>
              <a:rPr lang="es-ES" dirty="0"/>
              <a:t>, a 835 DEG (Derecho Especial de Giro) (USD 1,090.00).</a:t>
            </a:r>
          </a:p>
          <a:p>
            <a:pPr marL="457200" lvl="0" indent="-457200">
              <a:buFont typeface="+mj-lt"/>
              <a:buAutoNum type="arabicPeriod" startAt="4"/>
            </a:pPr>
            <a:r>
              <a:rPr lang="es-ES" dirty="0"/>
              <a:t>Amplió la </a:t>
            </a:r>
            <a:r>
              <a:rPr lang="es-ES" b="1" u="sng" dirty="0">
                <a:solidFill>
                  <a:srgbClr val="0070C0"/>
                </a:solidFill>
              </a:rPr>
              <a:t>responsabilidad sobre la carga al momento en que la carga entra en el recinto portuario</a:t>
            </a:r>
            <a:r>
              <a:rPr lang="es-ES" dirty="0"/>
              <a:t> y hasta su entrega en el destino final previsto.</a:t>
            </a:r>
          </a:p>
          <a:p>
            <a:pPr marL="457200" lvl="0" indent="-457200">
              <a:buFont typeface="+mj-lt"/>
              <a:buAutoNum type="arabicPeriod" startAt="4"/>
            </a:pPr>
            <a:r>
              <a:rPr lang="es-ES" dirty="0"/>
              <a:t>Se </a:t>
            </a:r>
            <a:r>
              <a:rPr lang="es-ES" b="1" u="sng" dirty="0">
                <a:solidFill>
                  <a:srgbClr val="0070C0"/>
                </a:solidFill>
              </a:rPr>
              <a:t>invirtió la carga de la prueba</a:t>
            </a:r>
            <a:r>
              <a:rPr lang="es-ES" dirty="0"/>
              <a:t>, al establecer que el transportista era responsable de cualquier afectación causada a la carga, salvo que el propio transportista pudiera demostrar lo contrario.</a:t>
            </a:r>
          </a:p>
          <a:p>
            <a:pPr marL="457200" lvl="0" indent="-457200">
              <a:buFont typeface="+mj-lt"/>
              <a:buAutoNum type="arabicPeriod" startAt="4"/>
            </a:pPr>
            <a:r>
              <a:rPr lang="es-ES" dirty="0"/>
              <a:t>Se dispuso que los Cargadores estén exentos de responsabilidad, salvo que se demuestre por el reclamante que el daño causado es por negligencia de estos.</a:t>
            </a:r>
          </a:p>
          <a:p>
            <a:pPr marL="457200" lvl="0" indent="-457200">
              <a:buFont typeface="+mj-lt"/>
              <a:buAutoNum type="arabicPeriod" startAt="4"/>
            </a:pPr>
            <a:r>
              <a:rPr lang="es-ES" dirty="0"/>
              <a:t>Extendió la </a:t>
            </a:r>
            <a:r>
              <a:rPr lang="es-ES" b="1" u="sng" dirty="0">
                <a:solidFill>
                  <a:srgbClr val="0070C0"/>
                </a:solidFill>
              </a:rPr>
              <a:t>prescripción</a:t>
            </a:r>
            <a:r>
              <a:rPr lang="es-ES" dirty="0"/>
              <a:t> al término de dos años.</a:t>
            </a:r>
          </a:p>
        </p:txBody>
      </p:sp>
    </p:spTree>
    <p:extLst>
      <p:ext uri="{BB962C8B-B14F-4D97-AF65-F5344CB8AC3E}">
        <p14:creationId xmlns:p14="http://schemas.microsoft.com/office/powerpoint/2010/main" val="1278365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1348603" y="90812"/>
            <a:ext cx="9517541" cy="1077218"/>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defPPr>
              <a:defRPr lang="es-ES"/>
            </a:defPPr>
            <a:lvl1pPr algn="ctr">
              <a:defRPr sz="3200">
                <a:solidFill>
                  <a:schemeClr val="dk1"/>
                </a:solidFill>
                <a:latin typeface="Arial Black" panose="020B0A0402010202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a:t>REGLAS INTERNACIONALES DEL </a:t>
            </a:r>
          </a:p>
          <a:p>
            <a:r>
              <a:rPr lang="es-ES" dirty="0"/>
              <a:t>TRANSPORTE DE MERCANCÍAS POR MAR</a:t>
            </a:r>
            <a:endParaRPr lang="es-ES" sz="2800" dirty="0"/>
          </a:p>
        </p:txBody>
      </p:sp>
      <p:sp>
        <p:nvSpPr>
          <p:cNvPr id="6" name="Rectángulo 5"/>
          <p:cNvSpPr/>
          <p:nvPr/>
        </p:nvSpPr>
        <p:spPr>
          <a:xfrm>
            <a:off x="4028767" y="3244334"/>
            <a:ext cx="312906" cy="369332"/>
          </a:xfrm>
          <a:prstGeom prst="rect">
            <a:avLst/>
          </a:prstGeom>
        </p:spPr>
        <p:txBody>
          <a:bodyPr wrap="none">
            <a:spAutoFit/>
          </a:bodyPr>
          <a:lstStyle/>
          <a:p>
            <a:r>
              <a:rPr lang="es-ES" dirty="0">
                <a:latin typeface="Arial" panose="020B0604020202020204" pitchFamily="34" charset="0"/>
                <a:ea typeface="Calibri" panose="020F0502020204030204" pitchFamily="34" charset="0"/>
              </a:rPr>
              <a:t>, </a:t>
            </a:r>
            <a:endParaRPr lang="es-ES" dirty="0"/>
          </a:p>
        </p:txBody>
      </p:sp>
      <p:sp>
        <p:nvSpPr>
          <p:cNvPr id="4" name="Rectángulo 3"/>
          <p:cNvSpPr/>
          <p:nvPr/>
        </p:nvSpPr>
        <p:spPr>
          <a:xfrm>
            <a:off x="275770" y="1265857"/>
            <a:ext cx="11713029" cy="5539978"/>
          </a:xfrm>
          <a:prstGeom prst="rect">
            <a:avLst/>
          </a:prstGeom>
        </p:spPr>
        <p:txBody>
          <a:bodyPr wrap="square">
            <a:spAutoFit/>
          </a:bodyPr>
          <a:lstStyle/>
          <a:p>
            <a:pPr marL="514350" indent="-514350">
              <a:spcAft>
                <a:spcPts val="0"/>
              </a:spcAft>
              <a:buFont typeface="+mj-lt"/>
              <a:buAutoNum type="romanUcPeriod" startAt="4"/>
            </a:pPr>
            <a:r>
              <a:rPr lang="es-ES" sz="2400" b="1" dirty="0">
                <a:solidFill>
                  <a:srgbClr val="FF0000"/>
                </a:solidFill>
                <a:latin typeface="Arial" pitchFamily="34" charset="0"/>
                <a:cs typeface="Arial" pitchFamily="34" charset="0"/>
              </a:rPr>
              <a:t>Reglas de Róterdam de 2009</a:t>
            </a:r>
          </a:p>
          <a:p>
            <a:pPr marL="342900" indent="-342900">
              <a:spcAft>
                <a:spcPts val="0"/>
              </a:spcAft>
              <a:buFont typeface="Arial" pitchFamily="34" charset="0"/>
              <a:buChar char="•"/>
            </a:pPr>
            <a:r>
              <a:rPr lang="es-ES" sz="2400" b="1" dirty="0"/>
              <a:t>Aspectos de interés:</a:t>
            </a:r>
          </a:p>
          <a:p>
            <a:pPr marL="457200" indent="-457200">
              <a:buFont typeface="+mj-lt"/>
              <a:buAutoNum type="arabicPeriod"/>
            </a:pPr>
            <a:r>
              <a:rPr lang="es-ES" dirty="0"/>
              <a:t>Contiene regulaciones sobre la transportación de carga contenedorizada y el tráfico de línea regular y su publicidad, con servicio puerta-puerta dentro del ámbito marítimo sustituyendo el régimen puerto-puerto. </a:t>
            </a:r>
          </a:p>
          <a:p>
            <a:pPr marL="457200" lvl="0" indent="-457200">
              <a:buFont typeface="+mj-lt"/>
              <a:buAutoNum type="arabicPeriod"/>
            </a:pPr>
            <a:r>
              <a:rPr lang="es-ES" dirty="0"/>
              <a:t>La </a:t>
            </a:r>
            <a:r>
              <a:rPr lang="es-ES" b="1" u="sng" dirty="0">
                <a:solidFill>
                  <a:srgbClr val="0070C0"/>
                </a:solidFill>
              </a:rPr>
              <a:t>ampliación del período de responsabilidad del transportista</a:t>
            </a:r>
            <a:r>
              <a:rPr lang="es-ES" dirty="0"/>
              <a:t> en relación con la carga, disponiendo que comienza cuando el transportista o una parte ejecutante de él reciba la carga para su transportación, sea en puerto o en áreas terrestres fuera del puerto.</a:t>
            </a:r>
          </a:p>
          <a:p>
            <a:pPr marL="457200" lvl="0" indent="-457200">
              <a:buFont typeface="+mj-lt"/>
              <a:buAutoNum type="arabicPeriod" startAt="2"/>
            </a:pPr>
            <a:r>
              <a:rPr lang="es-ES" dirty="0"/>
              <a:t>La  aplicación en los transportes multimodales del régimen puerta-puerta.</a:t>
            </a:r>
          </a:p>
          <a:p>
            <a:pPr marL="457200" lvl="0" indent="-457200">
              <a:buFont typeface="+mj-lt"/>
              <a:buAutoNum type="arabicPeriod" startAt="2"/>
            </a:pPr>
            <a:r>
              <a:rPr lang="es-ES" dirty="0"/>
              <a:t>La </a:t>
            </a:r>
            <a:r>
              <a:rPr lang="es-ES" b="1" u="sng" dirty="0">
                <a:solidFill>
                  <a:srgbClr val="0070C0"/>
                </a:solidFill>
              </a:rPr>
              <a:t>responsabilidad pecuniaria por pérdida o daño a la carga</a:t>
            </a:r>
            <a:r>
              <a:rPr lang="es-ES" dirty="0"/>
              <a:t> por el transportista se incrementa a la cifra de 875 DEG (Derecho Especial de Giro).</a:t>
            </a:r>
          </a:p>
          <a:p>
            <a:pPr marL="457200" lvl="0" indent="-457200">
              <a:buFont typeface="+mj-lt"/>
              <a:buAutoNum type="arabicPeriod" startAt="2"/>
            </a:pPr>
            <a:r>
              <a:rPr lang="es-ES" dirty="0"/>
              <a:t>El Porteador o Transportista puede disponer de la carga e incluso venderla, cuando se trate de una carga peligrosa y que haya sido retirada. </a:t>
            </a:r>
          </a:p>
          <a:p>
            <a:pPr lvl="0"/>
            <a:r>
              <a:rPr lang="es-ES" dirty="0"/>
              <a:t>Entre otros.</a:t>
            </a:r>
          </a:p>
          <a:p>
            <a:pPr marL="342900" indent="-342900">
              <a:buFont typeface="Arial" pitchFamily="34" charset="0"/>
              <a:buChar char="•"/>
            </a:pPr>
            <a:r>
              <a:rPr lang="es-ES" dirty="0"/>
              <a:t>Se establece que el Estado que ratifique, apruebe o acceda a este Convenio y forme  parte de otra Regla, sea La Haya de 1924, La Haya-Visby en su Protocolo de 1968 o Hamburgo 1978 en vigor desde 1992, deberá denunciar ante el Organismo de Naciones Unidas la Regla de la que forme parte, renunciando a la misma.</a:t>
            </a:r>
          </a:p>
          <a:p>
            <a:pPr marL="342900" indent="-342900">
              <a:buFont typeface="Arial" pitchFamily="34" charset="0"/>
              <a:buChar char="•"/>
            </a:pPr>
            <a:r>
              <a:rPr lang="es-ES" b="1" dirty="0">
                <a:solidFill>
                  <a:srgbClr val="0070C0"/>
                </a:solidFill>
              </a:rPr>
              <a:t>Hasta el momento son pocos los países que la han ratificado y se afirma que por su contenido no parece que puedan lograr el equilibrio y la uniformidad deseados en el transporte marítimo internacional como aspiración del Derecho Marítimo como rama. </a:t>
            </a:r>
          </a:p>
        </p:txBody>
      </p:sp>
    </p:spTree>
    <p:extLst>
      <p:ext uri="{BB962C8B-B14F-4D97-AF65-F5344CB8AC3E}">
        <p14:creationId xmlns:p14="http://schemas.microsoft.com/office/powerpoint/2010/main" val="3715428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ángulo 4"/>
          <p:cNvSpPr/>
          <p:nvPr/>
        </p:nvSpPr>
        <p:spPr>
          <a:xfrm>
            <a:off x="682580" y="564411"/>
            <a:ext cx="10805375" cy="6001643"/>
          </a:xfrm>
          <a:prstGeom prst="rect">
            <a:avLst/>
          </a:prstGeom>
        </p:spPr>
        <p:txBody>
          <a:bodyPr wrap="square">
            <a:spAutoFit/>
          </a:bodyPr>
          <a:lstStyle/>
          <a:p>
            <a:pPr algn="just"/>
            <a:r>
              <a:rPr lang="es-ES" sz="2400" dirty="0">
                <a:latin typeface="Arial Black" panose="020B0A04020102020204" pitchFamily="34" charset="0"/>
                <a:ea typeface="Calibri" panose="020F0502020204030204" pitchFamily="34" charset="0"/>
              </a:rPr>
              <a:t>Para la doctrina, </a:t>
            </a:r>
            <a:r>
              <a:rPr lang="es-ES" sz="2400" dirty="0">
                <a:solidFill>
                  <a:srgbClr val="FF0000"/>
                </a:solidFill>
                <a:latin typeface="Arial Black" panose="020B0A04020102020204" pitchFamily="34" charset="0"/>
                <a:ea typeface="Calibri" panose="020F0502020204030204" pitchFamily="34" charset="0"/>
              </a:rPr>
              <a:t>el fletamento</a:t>
            </a:r>
            <a:r>
              <a:rPr lang="es-ES" sz="2400" dirty="0">
                <a:latin typeface="Arial Black" panose="020B0A04020102020204" pitchFamily="34" charset="0"/>
                <a:ea typeface="Calibri" panose="020F0502020204030204" pitchFamily="34" charset="0"/>
              </a:rPr>
              <a:t> constituye una de las actividades de mayor importancia dentro del Derecho Marítimo, y la función primordial del tráfico marítimo, por lo que </a:t>
            </a:r>
            <a:r>
              <a:rPr lang="es-ES" sz="2400" dirty="0">
                <a:solidFill>
                  <a:srgbClr val="FF0000"/>
                </a:solidFill>
                <a:latin typeface="Arial Black" panose="020B0A04020102020204" pitchFamily="34" charset="0"/>
                <a:ea typeface="Calibri" panose="020F0502020204030204" pitchFamily="34" charset="0"/>
              </a:rPr>
              <a:t>es considerado la base jurídica de los demás contratos de transporte marítimo</a:t>
            </a:r>
            <a:r>
              <a:rPr lang="es-ES" sz="2400" dirty="0">
                <a:latin typeface="Arial Black" panose="020B0A04020102020204" pitchFamily="34" charset="0"/>
                <a:ea typeface="Calibri" panose="020F0502020204030204" pitchFamily="34" charset="0"/>
              </a:rPr>
              <a:t>. </a:t>
            </a:r>
          </a:p>
          <a:p>
            <a:pPr algn="just"/>
            <a:endParaRPr lang="es-ES" sz="2400" dirty="0">
              <a:latin typeface="Arial Black" panose="020B0A04020102020204" pitchFamily="34" charset="0"/>
              <a:ea typeface="Calibri" panose="020F0502020204030204" pitchFamily="34" charset="0"/>
            </a:endParaRPr>
          </a:p>
          <a:p>
            <a:pPr algn="just"/>
            <a:r>
              <a:rPr lang="es-ES" sz="2400" dirty="0">
                <a:latin typeface="Arial Black" panose="020B0A04020102020204" pitchFamily="34" charset="0"/>
                <a:ea typeface="Calibri" panose="020F0502020204030204" pitchFamily="34" charset="0"/>
              </a:rPr>
              <a:t>Tanto la doctrina como la jurisprudencia no han querido establecer distinción entre las categorías </a:t>
            </a:r>
            <a:r>
              <a:rPr lang="es-ES" sz="2400" dirty="0">
                <a:solidFill>
                  <a:srgbClr val="FFC000"/>
                </a:solidFill>
                <a:latin typeface="Arial Black" panose="020B0A04020102020204" pitchFamily="34" charset="0"/>
                <a:ea typeface="Calibri" panose="020F0502020204030204" pitchFamily="34" charset="0"/>
              </a:rPr>
              <a:t>Contrato de Transporte Marítimo y Contrato de Fletamento</a:t>
            </a:r>
            <a:r>
              <a:rPr lang="es-ES" sz="2400" dirty="0">
                <a:latin typeface="Arial Black" panose="020B0A04020102020204" pitchFamily="34" charset="0"/>
                <a:ea typeface="Calibri" panose="020F0502020204030204" pitchFamily="34" charset="0"/>
              </a:rPr>
              <a:t>, al considerar que tienen el </a:t>
            </a:r>
            <a:r>
              <a:rPr lang="es-ES" sz="2400" dirty="0">
                <a:solidFill>
                  <a:srgbClr val="FFC000"/>
                </a:solidFill>
                <a:latin typeface="Arial Black" panose="020B0A04020102020204" pitchFamily="34" charset="0"/>
                <a:ea typeface="Calibri" panose="020F0502020204030204" pitchFamily="34" charset="0"/>
              </a:rPr>
              <a:t>mismo fin</a:t>
            </a:r>
            <a:r>
              <a:rPr lang="es-ES" sz="2400" dirty="0">
                <a:latin typeface="Arial Black" panose="020B0A04020102020204" pitchFamily="34" charset="0"/>
                <a:ea typeface="Calibri" panose="020F0502020204030204" pitchFamily="34" charset="0"/>
              </a:rPr>
              <a:t> (la transportación de mercancías por agua) y </a:t>
            </a:r>
            <a:r>
              <a:rPr lang="es-ES" sz="2400" dirty="0">
                <a:solidFill>
                  <a:srgbClr val="FFC000"/>
                </a:solidFill>
                <a:latin typeface="Arial Black" panose="020B0A04020102020204" pitchFamily="34" charset="0"/>
                <a:ea typeface="Calibri" panose="020F0502020204030204" pitchFamily="34" charset="0"/>
              </a:rPr>
              <a:t>su denominación depende del acto en sí</a:t>
            </a:r>
            <a:r>
              <a:rPr lang="es-ES" sz="2400" dirty="0">
                <a:latin typeface="Arial Black" panose="020B0A04020102020204" pitchFamily="34" charset="0"/>
                <a:ea typeface="Calibri" panose="020F0502020204030204" pitchFamily="34" charset="0"/>
              </a:rPr>
              <a:t>.</a:t>
            </a:r>
          </a:p>
          <a:p>
            <a:pPr algn="just"/>
            <a:endParaRPr lang="es-ES" sz="2400" dirty="0">
              <a:latin typeface="Arial Black" panose="020B0A04020102020204" pitchFamily="34" charset="0"/>
              <a:ea typeface="Calibri" panose="020F0502020204030204" pitchFamily="34" charset="0"/>
            </a:endParaRPr>
          </a:p>
          <a:p>
            <a:pPr algn="just"/>
            <a:r>
              <a:rPr lang="es-ES" sz="2400" b="1" dirty="0">
                <a:solidFill>
                  <a:srgbClr val="0070C0"/>
                </a:solidFill>
                <a:latin typeface="Arial Black" panose="020B0A04020102020204" pitchFamily="34" charset="0"/>
                <a:ea typeface="Calibri" panose="020F0502020204030204" pitchFamily="34" charset="0"/>
              </a:rPr>
              <a:t>La doctrina patria</a:t>
            </a:r>
            <a:r>
              <a:rPr lang="es-ES" sz="2400" dirty="0">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 </a:t>
            </a:r>
            <a:r>
              <a:rPr lang="es-ES" sz="2400" dirty="0">
                <a:latin typeface="Arial Black" panose="020B0A04020102020204" pitchFamily="34" charset="0"/>
                <a:ea typeface="Calibri" panose="020F0502020204030204" pitchFamily="34" charset="0"/>
              </a:rPr>
              <a:t>se adhiere a la corriente que lo unifica como uno solo, sin embargo, la norma los define particularmente. (A mi modo de ver, esto es innecesario, pues en rigor solo cambian los términos de los sujetos implicados en el negocio.)</a:t>
            </a:r>
            <a:endParaRPr lang="es-ES" sz="2400" dirty="0">
              <a:latin typeface="Arial Black" panose="020B0A04020102020204" pitchFamily="34" charset="0"/>
            </a:endParaRPr>
          </a:p>
        </p:txBody>
      </p:sp>
    </p:spTree>
    <p:extLst>
      <p:ext uri="{BB962C8B-B14F-4D97-AF65-F5344CB8AC3E}">
        <p14:creationId xmlns:p14="http://schemas.microsoft.com/office/powerpoint/2010/main" val="373431443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30693" y="108596"/>
            <a:ext cx="4047779" cy="181588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2800" dirty="0">
                <a:latin typeface="Arial Black" panose="020B0A04020102020204" pitchFamily="34" charset="0"/>
              </a:rPr>
              <a:t>Contrato de Transporte Marítimo de Mercancías</a:t>
            </a:r>
          </a:p>
        </p:txBody>
      </p:sp>
      <p:sp>
        <p:nvSpPr>
          <p:cNvPr id="6" name="CuadroTexto 5"/>
          <p:cNvSpPr txBox="1"/>
          <p:nvPr/>
        </p:nvSpPr>
        <p:spPr>
          <a:xfrm>
            <a:off x="6611394" y="612803"/>
            <a:ext cx="4047779"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ES" sz="3600" dirty="0">
                <a:latin typeface="Arial Black" panose="020B0A04020102020204" pitchFamily="34" charset="0"/>
              </a:rPr>
              <a:t>Contrato de Fletamento</a:t>
            </a:r>
          </a:p>
        </p:txBody>
      </p:sp>
      <p:sp>
        <p:nvSpPr>
          <p:cNvPr id="7" name="Rectángulo 6"/>
          <p:cNvSpPr/>
          <p:nvPr/>
        </p:nvSpPr>
        <p:spPr>
          <a:xfrm>
            <a:off x="389749" y="2570820"/>
            <a:ext cx="4289827" cy="415498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s-ES" sz="2400" dirty="0">
                <a:latin typeface="Arial Black" panose="020B0A04020102020204" pitchFamily="34" charset="0"/>
                <a:ea typeface="Calibri" panose="020F0502020204030204" pitchFamily="34" charset="0"/>
                <a:cs typeface="Times New Roman" panose="02020603050405020304" pitchFamily="18" charset="0"/>
              </a:rPr>
              <a:t>El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transportista</a:t>
            </a:r>
            <a:r>
              <a:rPr lang="es-ES" sz="2400" dirty="0">
                <a:latin typeface="Arial Black" panose="020B0A04020102020204" pitchFamily="34" charset="0"/>
                <a:ea typeface="Calibri" panose="020F0502020204030204" pitchFamily="34" charset="0"/>
                <a:cs typeface="Times New Roman" panose="02020603050405020304" pitchFamily="18" charset="0"/>
              </a:rPr>
              <a:t> se compromete a </a:t>
            </a:r>
            <a:r>
              <a:rPr lang="es-ES" sz="2400" dirty="0">
                <a:solidFill>
                  <a:srgbClr val="0070C0"/>
                </a:solidFill>
                <a:latin typeface="Arial Black" panose="020B0A04020102020204" pitchFamily="34" charset="0"/>
                <a:ea typeface="Calibri" panose="020F0502020204030204" pitchFamily="34" charset="0"/>
                <a:cs typeface="Times New Roman" panose="02020603050405020304" pitchFamily="18" charset="0"/>
              </a:rPr>
              <a:t>poner a disposición</a:t>
            </a:r>
            <a:r>
              <a:rPr lang="es-ES" sz="2400" dirty="0">
                <a:latin typeface="Arial Black" panose="020B0A04020102020204" pitchFamily="34" charset="0"/>
                <a:ea typeface="Calibri" panose="020F0502020204030204" pitchFamily="34" charset="0"/>
                <a:cs typeface="Times New Roman" panose="02020603050405020304" pitchFamily="18" charset="0"/>
              </a:rPr>
              <a:t> del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cargador</a:t>
            </a:r>
            <a:r>
              <a:rPr lang="es-ES" sz="2400" dirty="0">
                <a:latin typeface="Arial Black" panose="020B0A04020102020204" pitchFamily="34" charset="0"/>
                <a:ea typeface="Calibri" panose="020F0502020204030204" pitchFamily="34" charset="0"/>
                <a:cs typeface="Times New Roman" panose="02020603050405020304" pitchFamily="18" charset="0"/>
              </a:rPr>
              <a:t> </a:t>
            </a:r>
            <a:r>
              <a:rPr lang="es-ES" sz="2400" dirty="0">
                <a:solidFill>
                  <a:srgbClr val="00B050"/>
                </a:solidFill>
                <a:latin typeface="Arial Black" panose="020B0A04020102020204" pitchFamily="34" charset="0"/>
                <a:ea typeface="Calibri" panose="020F0502020204030204" pitchFamily="34" charset="0"/>
                <a:cs typeface="Times New Roman" panose="02020603050405020304" pitchFamily="18" charset="0"/>
              </a:rPr>
              <a:t>un buque o parte de este</a:t>
            </a:r>
            <a:r>
              <a:rPr lang="es-ES" sz="2400" dirty="0">
                <a:latin typeface="Arial Black" panose="020B0A04020102020204" pitchFamily="34" charset="0"/>
                <a:ea typeface="Calibri" panose="020F0502020204030204" pitchFamily="34" charset="0"/>
                <a:cs typeface="Times New Roman" panose="02020603050405020304" pitchFamily="18" charset="0"/>
              </a:rPr>
              <a:t> para la transportación de carga, o a </a:t>
            </a:r>
            <a:r>
              <a:rPr lang="es-ES" sz="2400" dirty="0">
                <a:solidFill>
                  <a:srgbClr val="0070C0"/>
                </a:solidFill>
                <a:latin typeface="Arial Black" panose="020B0A04020102020204" pitchFamily="34" charset="0"/>
                <a:ea typeface="Calibri" panose="020F0502020204030204" pitchFamily="34" charset="0"/>
                <a:cs typeface="Times New Roman" panose="02020603050405020304" pitchFamily="18" charset="0"/>
              </a:rPr>
              <a:t>efectuar su transportación </a:t>
            </a:r>
            <a:r>
              <a:rPr lang="es-ES" sz="2400" dirty="0">
                <a:latin typeface="Arial Black" panose="020B0A04020102020204" pitchFamily="34" charset="0"/>
                <a:ea typeface="Calibri" panose="020F0502020204030204" pitchFamily="34" charset="0"/>
                <a:cs typeface="Times New Roman" panose="02020603050405020304" pitchFamily="18" charset="0"/>
              </a:rPr>
              <a:t>a cambio del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pago de una cantidad de dinero </a:t>
            </a:r>
            <a:r>
              <a:rPr lang="es-ES" sz="2400" dirty="0">
                <a:latin typeface="Arial Black" panose="020B0A04020102020204" pitchFamily="34" charset="0"/>
                <a:ea typeface="Calibri" panose="020F0502020204030204" pitchFamily="34" charset="0"/>
                <a:cs typeface="Times New Roman" panose="02020603050405020304" pitchFamily="18" charset="0"/>
              </a:rPr>
              <a:t>previamente acordada. </a:t>
            </a:r>
            <a:endParaRPr lang="es-ES" sz="2400" dirty="0">
              <a:latin typeface="Arial Black" panose="020B0A04020102020204" pitchFamily="34" charset="0"/>
            </a:endParaRPr>
          </a:p>
        </p:txBody>
      </p:sp>
      <p:sp>
        <p:nvSpPr>
          <p:cNvPr id="8" name="Flecha abajo 7"/>
          <p:cNvSpPr/>
          <p:nvPr/>
        </p:nvSpPr>
        <p:spPr>
          <a:xfrm>
            <a:off x="2181409" y="1892550"/>
            <a:ext cx="464457" cy="67010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9" name="Rectángulo 8"/>
          <p:cNvSpPr/>
          <p:nvPr/>
        </p:nvSpPr>
        <p:spPr>
          <a:xfrm>
            <a:off x="5769736" y="3075675"/>
            <a:ext cx="5731098" cy="304698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s-ES" sz="2400" dirty="0">
                <a:latin typeface="Arial Black" panose="020B0A04020102020204" pitchFamily="34" charset="0"/>
                <a:ea typeface="Calibri" panose="020F0502020204030204" pitchFamily="34" charset="0"/>
                <a:cs typeface="Times New Roman" panose="02020603050405020304" pitchFamily="18" charset="0"/>
              </a:rPr>
              <a:t>El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naviero, fletante</a:t>
            </a:r>
            <a:r>
              <a:rPr lang="es-ES" sz="2400" dirty="0">
                <a:latin typeface="Arial Black" panose="020B0A04020102020204" pitchFamily="34" charset="0"/>
                <a:ea typeface="Calibri" panose="020F0502020204030204" pitchFamily="34" charset="0"/>
                <a:cs typeface="Times New Roman" panose="02020603050405020304" pitchFamily="18" charset="0"/>
              </a:rPr>
              <a:t>, pone un buque a disposición de otro, dueño de determinada carga denominado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fletador</a:t>
            </a:r>
            <a:r>
              <a:rPr lang="es-ES" sz="2400" dirty="0">
                <a:latin typeface="Arial Black" panose="020B0A04020102020204" pitchFamily="34" charset="0"/>
                <a:ea typeface="Calibri" panose="020F0502020204030204" pitchFamily="34" charset="0"/>
                <a:cs typeface="Times New Roman" panose="02020603050405020304" pitchFamily="18" charset="0"/>
              </a:rPr>
              <a:t>, para que este la transporte desde un puerto de origen a otro de destino, a cambio del </a:t>
            </a:r>
            <a:r>
              <a:rPr lang="es-ES" sz="2400" dirty="0">
                <a:solidFill>
                  <a:srgbClr val="FF0000"/>
                </a:solidFill>
                <a:latin typeface="Arial Black" panose="020B0A04020102020204" pitchFamily="34" charset="0"/>
                <a:ea typeface="Calibri" panose="020F0502020204030204" pitchFamily="34" charset="0"/>
                <a:cs typeface="Times New Roman" panose="02020603050405020304" pitchFamily="18" charset="0"/>
              </a:rPr>
              <a:t>pago del flete.</a:t>
            </a:r>
            <a:endParaRPr lang="es-ES" sz="2400" dirty="0">
              <a:solidFill>
                <a:srgbClr val="FF0000"/>
              </a:solidFill>
              <a:latin typeface="Arial Black" panose="020B0A04020102020204" pitchFamily="34" charset="0"/>
            </a:endParaRPr>
          </a:p>
        </p:txBody>
      </p:sp>
      <p:sp>
        <p:nvSpPr>
          <p:cNvPr id="10" name="Flecha abajo 9"/>
          <p:cNvSpPr/>
          <p:nvPr/>
        </p:nvSpPr>
        <p:spPr>
          <a:xfrm>
            <a:off x="8403056" y="2057147"/>
            <a:ext cx="464457" cy="67010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127218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CuadroTexto 8"/>
          <p:cNvSpPr txBox="1"/>
          <p:nvPr/>
        </p:nvSpPr>
        <p:spPr>
          <a:xfrm>
            <a:off x="1399847" y="439111"/>
            <a:ext cx="8527271" cy="584775"/>
          </a:xfrm>
          <a:prstGeom prst="rect">
            <a:avLst/>
          </a:prstGeom>
          <a:noFill/>
        </p:spPr>
        <p:txBody>
          <a:bodyPr wrap="none" rtlCol="0">
            <a:spAutoFit/>
          </a:bodyPr>
          <a:lstStyle/>
          <a:p>
            <a:r>
              <a:rPr lang="es-ES" sz="3200" dirty="0">
                <a:latin typeface="Arial Black" panose="020B0A04020102020204" pitchFamily="34" charset="0"/>
              </a:rPr>
              <a:t>Tratamiento en la legislación cubana</a:t>
            </a:r>
          </a:p>
        </p:txBody>
      </p:sp>
      <p:sp>
        <p:nvSpPr>
          <p:cNvPr id="2" name="CuadroTexto 1"/>
          <p:cNvSpPr txBox="1"/>
          <p:nvPr/>
        </p:nvSpPr>
        <p:spPr>
          <a:xfrm>
            <a:off x="3973149" y="1346238"/>
            <a:ext cx="3068725" cy="523220"/>
          </a:xfrm>
          <a:prstGeom prst="rect">
            <a:avLst/>
          </a:prstGeom>
          <a:noFill/>
        </p:spPr>
        <p:txBody>
          <a:bodyPr wrap="none" rtlCol="0">
            <a:spAutoFit/>
          </a:bodyPr>
          <a:lstStyle/>
          <a:p>
            <a:r>
              <a:rPr lang="es-ES" sz="2800" dirty="0">
                <a:latin typeface="Arial Black" panose="020B0A04020102020204" pitchFamily="34" charset="0"/>
              </a:rPr>
              <a:t>Ley No. 115/13</a:t>
            </a:r>
          </a:p>
        </p:txBody>
      </p:sp>
      <p:sp>
        <p:nvSpPr>
          <p:cNvPr id="12" name="CuadroTexto 11"/>
          <p:cNvSpPr txBox="1"/>
          <p:nvPr/>
        </p:nvSpPr>
        <p:spPr>
          <a:xfrm>
            <a:off x="421058" y="2191810"/>
            <a:ext cx="11092656"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2800" dirty="0">
                <a:latin typeface="Arial Black" panose="020B0A04020102020204" pitchFamily="34" charset="0"/>
              </a:rPr>
              <a:t>Contrato de Transporte Marítimo de Mercancías </a:t>
            </a:r>
          </a:p>
          <a:p>
            <a:pPr algn="ctr"/>
            <a:endParaRPr lang="es-ES" sz="2800" dirty="0">
              <a:latin typeface="Arial Black" panose="020B0A04020102020204" pitchFamily="34" charset="0"/>
            </a:endParaRPr>
          </a:p>
          <a:p>
            <a:pPr algn="ctr"/>
            <a:r>
              <a:rPr lang="es-ES" sz="2800" dirty="0">
                <a:latin typeface="Arial Black" panose="020B0A04020102020204" pitchFamily="34" charset="0"/>
              </a:rPr>
              <a:t>Artículo 130.1</a:t>
            </a:r>
          </a:p>
        </p:txBody>
      </p:sp>
      <p:sp>
        <p:nvSpPr>
          <p:cNvPr id="3" name="CuadroTexto 2"/>
          <p:cNvSpPr txBox="1"/>
          <p:nvPr/>
        </p:nvSpPr>
        <p:spPr>
          <a:xfrm>
            <a:off x="421057" y="4157606"/>
            <a:ext cx="11092656" cy="2308324"/>
          </a:xfrm>
          <a:prstGeom prst="rect">
            <a:avLst/>
          </a:prstGeom>
          <a:noFill/>
        </p:spPr>
        <p:txBody>
          <a:bodyPr wrap="square" rtlCol="0">
            <a:spAutoFit/>
          </a:bodyPr>
          <a:lstStyle/>
          <a:p>
            <a:pPr algn="just"/>
            <a:r>
              <a:rPr lang="es-ES" sz="2400" dirty="0">
                <a:latin typeface="Arial Black" panose="020B0A04020102020204" pitchFamily="34" charset="0"/>
              </a:rPr>
              <a:t>En el Contrato de Transporte Marítimo de Mercancías, </a:t>
            </a:r>
            <a:r>
              <a:rPr lang="es-ES" sz="2400" dirty="0">
                <a:solidFill>
                  <a:srgbClr val="FF0000"/>
                </a:solidFill>
                <a:latin typeface="Arial Black" panose="020B0A04020102020204" pitchFamily="34" charset="0"/>
              </a:rPr>
              <a:t>la Empresa armadora o naviera</a:t>
            </a:r>
            <a:r>
              <a:rPr lang="es-ES" sz="2400" dirty="0">
                <a:latin typeface="Arial Black" panose="020B0A04020102020204" pitchFamily="34" charset="0"/>
              </a:rPr>
              <a:t>, se obliga ante el </a:t>
            </a:r>
            <a:r>
              <a:rPr lang="es-ES" sz="2400" dirty="0">
                <a:solidFill>
                  <a:srgbClr val="FF0000"/>
                </a:solidFill>
                <a:latin typeface="Arial Black" panose="020B0A04020102020204" pitchFamily="34" charset="0"/>
              </a:rPr>
              <a:t>Embarcador o Cargador</a:t>
            </a:r>
            <a:r>
              <a:rPr lang="es-ES" sz="2400" dirty="0">
                <a:latin typeface="Arial Black" panose="020B0A04020102020204" pitchFamily="34" charset="0"/>
              </a:rPr>
              <a:t>, a </a:t>
            </a:r>
            <a:r>
              <a:rPr lang="es-ES" sz="2400" dirty="0">
                <a:solidFill>
                  <a:srgbClr val="0070C0"/>
                </a:solidFill>
                <a:latin typeface="Arial Black" panose="020B0A04020102020204" pitchFamily="34" charset="0"/>
              </a:rPr>
              <a:t>trasladar mercancías desde el punto de embarque hasta el punto de destino y entregarlas a su destinatario o consignatario</a:t>
            </a:r>
            <a:r>
              <a:rPr lang="es-ES" sz="2400" dirty="0">
                <a:latin typeface="Arial Black" panose="020B0A04020102020204" pitchFamily="34" charset="0"/>
              </a:rPr>
              <a:t>, y el Embarcador o Cargador se obliga al </a:t>
            </a:r>
            <a:r>
              <a:rPr lang="es-ES" sz="2400" dirty="0">
                <a:solidFill>
                  <a:srgbClr val="0070C0"/>
                </a:solidFill>
                <a:latin typeface="Arial Black" panose="020B0A04020102020204" pitchFamily="34" charset="0"/>
              </a:rPr>
              <a:t>pago de un flete</a:t>
            </a:r>
            <a:r>
              <a:rPr lang="es-ES" sz="2400" dirty="0">
                <a:latin typeface="Arial Black" panose="020B0A04020102020204" pitchFamily="34" charset="0"/>
              </a:rPr>
              <a:t>.</a:t>
            </a:r>
          </a:p>
        </p:txBody>
      </p:sp>
    </p:spTree>
    <p:extLst>
      <p:ext uri="{BB962C8B-B14F-4D97-AF65-F5344CB8AC3E}">
        <p14:creationId xmlns:p14="http://schemas.microsoft.com/office/powerpoint/2010/main" val="26369389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CuadroTexto 17"/>
          <p:cNvSpPr txBox="1"/>
          <p:nvPr/>
        </p:nvSpPr>
        <p:spPr>
          <a:xfrm>
            <a:off x="1399847" y="439111"/>
            <a:ext cx="8527271" cy="584775"/>
          </a:xfrm>
          <a:prstGeom prst="rect">
            <a:avLst/>
          </a:prstGeom>
          <a:noFill/>
        </p:spPr>
        <p:txBody>
          <a:bodyPr wrap="none" rtlCol="0">
            <a:spAutoFit/>
          </a:bodyPr>
          <a:lstStyle/>
          <a:p>
            <a:r>
              <a:rPr lang="es-ES" sz="3200" dirty="0">
                <a:latin typeface="Arial Black" panose="020B0A04020102020204" pitchFamily="34" charset="0"/>
              </a:rPr>
              <a:t>Tratamiento en la legislación cubana</a:t>
            </a:r>
          </a:p>
        </p:txBody>
      </p:sp>
      <p:sp>
        <p:nvSpPr>
          <p:cNvPr id="21" name="CuadroTexto 20"/>
          <p:cNvSpPr txBox="1"/>
          <p:nvPr/>
        </p:nvSpPr>
        <p:spPr>
          <a:xfrm>
            <a:off x="553792" y="2191810"/>
            <a:ext cx="10959922" cy="138499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s-ES" sz="2800" dirty="0">
                <a:latin typeface="Arial Black" panose="020B0A04020102020204" pitchFamily="34" charset="0"/>
              </a:rPr>
              <a:t>Contrato de Fletamento</a:t>
            </a:r>
          </a:p>
          <a:p>
            <a:pPr algn="ctr"/>
            <a:endParaRPr lang="es-ES" sz="2800" dirty="0">
              <a:latin typeface="Arial Black" panose="020B0A04020102020204" pitchFamily="34" charset="0"/>
            </a:endParaRPr>
          </a:p>
          <a:p>
            <a:pPr algn="ctr"/>
            <a:r>
              <a:rPr lang="es-ES" sz="2800" dirty="0">
                <a:latin typeface="Arial Black" panose="020B0A04020102020204" pitchFamily="34" charset="0"/>
              </a:rPr>
              <a:t>Artículo 132</a:t>
            </a:r>
          </a:p>
        </p:txBody>
      </p:sp>
      <p:sp>
        <p:nvSpPr>
          <p:cNvPr id="28" name="CuadroTexto 27"/>
          <p:cNvSpPr txBox="1"/>
          <p:nvPr/>
        </p:nvSpPr>
        <p:spPr>
          <a:xfrm>
            <a:off x="421057" y="3899157"/>
            <a:ext cx="11092656" cy="1938992"/>
          </a:xfrm>
          <a:prstGeom prst="rect">
            <a:avLst/>
          </a:prstGeom>
          <a:noFill/>
        </p:spPr>
        <p:txBody>
          <a:bodyPr wrap="square" rtlCol="0">
            <a:spAutoFit/>
          </a:bodyPr>
          <a:lstStyle/>
          <a:p>
            <a:pPr algn="just"/>
            <a:r>
              <a:rPr lang="es-ES" sz="2400" dirty="0">
                <a:latin typeface="Arial Black" panose="020B0A04020102020204" pitchFamily="34" charset="0"/>
              </a:rPr>
              <a:t>El Contrato de Fletamento es aquel en virtud del cual una parte denominada Fletante, pone a disposición de otra denominada Fletador </a:t>
            </a:r>
            <a:r>
              <a:rPr lang="es-ES" sz="2400" dirty="0">
                <a:solidFill>
                  <a:srgbClr val="FF0000"/>
                </a:solidFill>
                <a:latin typeface="Arial Black" panose="020B0A04020102020204" pitchFamily="34" charset="0"/>
              </a:rPr>
              <a:t>un medio naval o un espacio de este</a:t>
            </a:r>
            <a:r>
              <a:rPr lang="es-ES" sz="2400" dirty="0">
                <a:latin typeface="Arial Black" panose="020B0A04020102020204" pitchFamily="34" charset="0"/>
              </a:rPr>
              <a:t>, para el transporte por agua de </a:t>
            </a:r>
            <a:r>
              <a:rPr lang="es-ES" sz="2400" dirty="0">
                <a:solidFill>
                  <a:srgbClr val="0070C0"/>
                </a:solidFill>
                <a:latin typeface="Arial Black" panose="020B0A04020102020204" pitchFamily="34" charset="0"/>
              </a:rPr>
              <a:t>mercancías propias o ajenas</a:t>
            </a:r>
            <a:r>
              <a:rPr lang="es-ES" sz="2400" dirty="0">
                <a:latin typeface="Arial Black" panose="020B0A04020102020204" pitchFamily="34" charset="0"/>
              </a:rPr>
              <a:t>, a cambio del pago de una cantidad de dinero denominada flete.</a:t>
            </a:r>
          </a:p>
        </p:txBody>
      </p:sp>
      <p:sp>
        <p:nvSpPr>
          <p:cNvPr id="29" name="CuadroTexto 28"/>
          <p:cNvSpPr txBox="1"/>
          <p:nvPr/>
        </p:nvSpPr>
        <p:spPr>
          <a:xfrm>
            <a:off x="3973149" y="1346238"/>
            <a:ext cx="3068725" cy="523220"/>
          </a:xfrm>
          <a:prstGeom prst="rect">
            <a:avLst/>
          </a:prstGeom>
          <a:noFill/>
        </p:spPr>
        <p:txBody>
          <a:bodyPr wrap="none" rtlCol="0">
            <a:spAutoFit/>
          </a:bodyPr>
          <a:lstStyle/>
          <a:p>
            <a:r>
              <a:rPr lang="es-ES" sz="2800" dirty="0">
                <a:latin typeface="Arial Black" panose="020B0A04020102020204" pitchFamily="34" charset="0"/>
              </a:rPr>
              <a:t>Ley No. 115/13</a:t>
            </a:r>
          </a:p>
        </p:txBody>
      </p:sp>
    </p:spTree>
    <p:extLst>
      <p:ext uri="{BB962C8B-B14F-4D97-AF65-F5344CB8AC3E}">
        <p14:creationId xmlns:p14="http://schemas.microsoft.com/office/powerpoint/2010/main" val="429137272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uadroTexto 2"/>
          <p:cNvSpPr txBox="1"/>
          <p:nvPr/>
        </p:nvSpPr>
        <p:spPr>
          <a:xfrm>
            <a:off x="1657611" y="188684"/>
            <a:ext cx="8832867"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pPr algn="ctr"/>
            <a:r>
              <a:rPr lang="es-ES" sz="3200" dirty="0">
                <a:latin typeface="Arial Black" panose="020B0A04020102020204" pitchFamily="34" charset="0"/>
              </a:rPr>
              <a:t>Elementos del contrato de fletamento </a:t>
            </a:r>
          </a:p>
          <a:p>
            <a:pPr algn="ctr"/>
            <a:r>
              <a:rPr lang="es-ES" sz="3200" dirty="0">
                <a:latin typeface="Arial Black" panose="020B0A04020102020204" pitchFamily="34" charset="0"/>
              </a:rPr>
              <a:t>(elementos de la relación jurídica)</a:t>
            </a:r>
          </a:p>
        </p:txBody>
      </p:sp>
      <p:sp>
        <p:nvSpPr>
          <p:cNvPr id="10" name="Flecha abajo 9"/>
          <p:cNvSpPr/>
          <p:nvPr/>
        </p:nvSpPr>
        <p:spPr>
          <a:xfrm>
            <a:off x="5841815" y="1631946"/>
            <a:ext cx="464457" cy="67010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11" name="Rectángulo 10"/>
          <p:cNvSpPr/>
          <p:nvPr/>
        </p:nvSpPr>
        <p:spPr>
          <a:xfrm>
            <a:off x="548366" y="2529707"/>
            <a:ext cx="11051355" cy="46166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s-ES" sz="2400" dirty="0">
                <a:latin typeface="Arial Black" panose="020B0A04020102020204" pitchFamily="34" charset="0"/>
                <a:ea typeface="Calibri" panose="020F0502020204030204" pitchFamily="34" charset="0"/>
              </a:rPr>
              <a:t>Artículo 23 de la Ley No. 59 de 16 de julio de 1987, Código Civil </a:t>
            </a:r>
            <a:endParaRPr lang="es-ES" sz="2400" dirty="0">
              <a:latin typeface="Arial Black" panose="020B0A04020102020204" pitchFamily="34" charset="0"/>
            </a:endParaRPr>
          </a:p>
        </p:txBody>
      </p:sp>
      <p:sp>
        <p:nvSpPr>
          <p:cNvPr id="12" name="Flecha abajo 11"/>
          <p:cNvSpPr/>
          <p:nvPr/>
        </p:nvSpPr>
        <p:spPr>
          <a:xfrm rot="2175468">
            <a:off x="2602706" y="3172248"/>
            <a:ext cx="464457" cy="63315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13" name="Flecha abajo 12"/>
          <p:cNvSpPr/>
          <p:nvPr/>
        </p:nvSpPr>
        <p:spPr>
          <a:xfrm>
            <a:off x="5841815" y="3142737"/>
            <a:ext cx="464457" cy="6921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14" name="Flecha abajo 13"/>
          <p:cNvSpPr/>
          <p:nvPr/>
        </p:nvSpPr>
        <p:spPr>
          <a:xfrm rot="19754432">
            <a:off x="8914957" y="3215792"/>
            <a:ext cx="464457" cy="64992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15" name="Rectángulo 14"/>
          <p:cNvSpPr/>
          <p:nvPr/>
        </p:nvSpPr>
        <p:spPr>
          <a:xfrm>
            <a:off x="7983938" y="3966596"/>
            <a:ext cx="4091945" cy="230832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defRPr/>
            </a:pPr>
            <a:r>
              <a:rPr lang="es-ES" sz="2400" dirty="0">
                <a:latin typeface="Arial Black" panose="020B0A04020102020204" pitchFamily="34" charset="0"/>
                <a:ea typeface="Calibri" panose="020F0502020204030204" pitchFamily="34" charset="0"/>
                <a:cs typeface="Arial" panose="020B0604020202020204" pitchFamily="34" charset="0"/>
              </a:rPr>
              <a:t>Forma </a:t>
            </a:r>
          </a:p>
          <a:p>
            <a:pPr algn="ctr">
              <a:defRPr/>
            </a:pPr>
            <a:endParaRPr lang="es-ES" sz="2400" dirty="0">
              <a:latin typeface="Arial Black" panose="020B0A04020102020204" pitchFamily="34" charset="0"/>
              <a:ea typeface="Calibri" panose="020F0502020204030204" pitchFamily="34" charset="0"/>
              <a:cs typeface="Arial" panose="020B0604020202020204" pitchFamily="34" charset="0"/>
            </a:endParaRPr>
          </a:p>
          <a:p>
            <a:pPr algn="ctr">
              <a:defRPr/>
            </a:pPr>
            <a:r>
              <a:rPr lang="es-ES" sz="2400" dirty="0">
                <a:latin typeface="Arial Black" panose="020B0A04020102020204" pitchFamily="34" charset="0"/>
                <a:ea typeface="Calibri" panose="020F0502020204030204" pitchFamily="34" charset="0"/>
                <a:cs typeface="Arial" panose="020B0604020202020204" pitchFamily="34" charset="0"/>
              </a:rPr>
              <a:t>debe constar por escrito (generalmente mediante pólizas de fletamento)</a:t>
            </a:r>
          </a:p>
        </p:txBody>
      </p:sp>
      <p:sp>
        <p:nvSpPr>
          <p:cNvPr id="16" name="Rectángulo 15"/>
          <p:cNvSpPr/>
          <p:nvPr/>
        </p:nvSpPr>
        <p:spPr>
          <a:xfrm>
            <a:off x="109182" y="3944419"/>
            <a:ext cx="4024936"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ES" sz="2400" dirty="0">
                <a:latin typeface="Arial Black" panose="020B0A04020102020204" pitchFamily="34" charset="0"/>
                <a:ea typeface="Calibri" panose="020F0502020204030204" pitchFamily="34" charset="0"/>
                <a:cs typeface="Arial" panose="020B0604020202020204" pitchFamily="34" charset="0"/>
              </a:rPr>
              <a:t>Sujetos (elemento subjetivo o personal): </a:t>
            </a:r>
          </a:p>
          <a:p>
            <a:endParaRPr lang="es-ES" sz="2400" dirty="0">
              <a:latin typeface="Arial Black" panose="020B0A04020102020204" pitchFamily="34" charset="0"/>
              <a:ea typeface="Calibri" panose="020F0502020204030204" pitchFamily="34" charset="0"/>
              <a:cs typeface="Arial" panose="020B0604020202020204" pitchFamily="34" charset="0"/>
            </a:endParaRPr>
          </a:p>
          <a:p>
            <a:r>
              <a:rPr lang="es-ES" sz="2400" dirty="0">
                <a:latin typeface="Arial Black" panose="020B0A04020102020204" pitchFamily="34" charset="0"/>
                <a:ea typeface="Calibri" panose="020F0502020204030204" pitchFamily="34" charset="0"/>
                <a:cs typeface="Arial" panose="020B0604020202020204" pitchFamily="34" charset="0"/>
              </a:rPr>
              <a:t>fletante y fletador</a:t>
            </a:r>
            <a:endParaRPr lang="es-ES" sz="2400" dirty="0">
              <a:latin typeface="Arial Black" panose="020B0A04020102020204" pitchFamily="34" charset="0"/>
            </a:endParaRPr>
          </a:p>
        </p:txBody>
      </p:sp>
      <p:sp>
        <p:nvSpPr>
          <p:cNvPr id="17" name="Rectángulo 16"/>
          <p:cNvSpPr/>
          <p:nvPr/>
        </p:nvSpPr>
        <p:spPr>
          <a:xfrm>
            <a:off x="4251429" y="4276157"/>
            <a:ext cx="3645229" cy="156966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r>
              <a:rPr lang="es-ES" sz="2400" dirty="0">
                <a:latin typeface="Arial Black" panose="020B0A04020102020204" pitchFamily="34" charset="0"/>
                <a:ea typeface="Calibri" panose="020F0502020204030204" pitchFamily="34" charset="0"/>
                <a:cs typeface="Arial" panose="020B0604020202020204" pitchFamily="34" charset="0"/>
              </a:rPr>
              <a:t>Objeto </a:t>
            </a:r>
          </a:p>
          <a:p>
            <a:pPr algn="ctr"/>
            <a:r>
              <a:rPr lang="es-ES" sz="2400" dirty="0">
                <a:latin typeface="Arial Black" panose="020B0A04020102020204" pitchFamily="34" charset="0"/>
                <a:ea typeface="Calibri" panose="020F0502020204030204" pitchFamily="34" charset="0"/>
                <a:cs typeface="Arial" panose="020B0604020202020204" pitchFamily="34" charset="0"/>
              </a:rPr>
              <a:t>(elemento real): </a:t>
            </a:r>
          </a:p>
          <a:p>
            <a:pPr algn="ctr"/>
            <a:endParaRPr lang="es-ES" sz="2400" dirty="0">
              <a:latin typeface="Arial Black" panose="020B0A04020102020204" pitchFamily="34" charset="0"/>
              <a:ea typeface="Calibri" panose="020F0502020204030204" pitchFamily="34" charset="0"/>
              <a:cs typeface="Arial" panose="020B0604020202020204" pitchFamily="34" charset="0"/>
            </a:endParaRPr>
          </a:p>
          <a:p>
            <a:pPr algn="ctr"/>
            <a:r>
              <a:rPr lang="es-ES" sz="2400" dirty="0">
                <a:latin typeface="Arial Black" panose="020B0A04020102020204" pitchFamily="34" charset="0"/>
                <a:ea typeface="Calibri" panose="020F0502020204030204" pitchFamily="34" charset="0"/>
                <a:cs typeface="Arial" panose="020B0604020202020204" pitchFamily="34" charset="0"/>
              </a:rPr>
              <a:t>carga, flete y buque </a:t>
            </a:r>
            <a:endParaRPr lang="es-ES" sz="2400" dirty="0">
              <a:latin typeface="Arial Black" panose="020B0A04020102020204" pitchFamily="34" charset="0"/>
            </a:endParaRPr>
          </a:p>
        </p:txBody>
      </p:sp>
    </p:spTree>
    <p:extLst>
      <p:ext uri="{BB962C8B-B14F-4D97-AF65-F5344CB8AC3E}">
        <p14:creationId xmlns:p14="http://schemas.microsoft.com/office/powerpoint/2010/main" val="223406726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27553" y="285788"/>
            <a:ext cx="10708957" cy="584775"/>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r>
              <a:rPr lang="es-ES" sz="3200" dirty="0">
                <a:latin typeface="Arial Black" panose="020B0A04020102020204" pitchFamily="34" charset="0"/>
              </a:rPr>
              <a:t>Características de los contratos de fletamento</a:t>
            </a:r>
          </a:p>
        </p:txBody>
      </p:sp>
      <p:sp>
        <p:nvSpPr>
          <p:cNvPr id="5" name="CuadroTexto 4"/>
          <p:cNvSpPr txBox="1"/>
          <p:nvPr/>
        </p:nvSpPr>
        <p:spPr>
          <a:xfrm>
            <a:off x="856342" y="1317760"/>
            <a:ext cx="10747109" cy="954107"/>
          </a:xfrm>
          <a:prstGeom prst="rect">
            <a:avLst/>
          </a:prstGeom>
          <a:noFill/>
        </p:spPr>
        <p:txBody>
          <a:bodyPr wrap="none" rtlCol="0">
            <a:spAutoFit/>
          </a:bodyPr>
          <a:lstStyle/>
          <a:p>
            <a:pPr marL="514350" indent="-514350">
              <a:buAutoNum type="arabicPeriod"/>
            </a:pPr>
            <a:r>
              <a:rPr lang="es-ES" sz="2800" dirty="0">
                <a:latin typeface="Arial Black" panose="020B0A04020102020204" pitchFamily="34" charset="0"/>
              </a:rPr>
              <a:t>Consensual: el consentimiento de las partes como </a:t>
            </a:r>
          </a:p>
          <a:p>
            <a:r>
              <a:rPr lang="es-ES" sz="2800" dirty="0">
                <a:latin typeface="Arial Black" panose="020B0A04020102020204" pitchFamily="34" charset="0"/>
              </a:rPr>
              <a:t>    forma de perfeccionarse el contrato. </a:t>
            </a:r>
          </a:p>
        </p:txBody>
      </p:sp>
      <p:sp>
        <p:nvSpPr>
          <p:cNvPr id="6" name="CuadroTexto 5"/>
          <p:cNvSpPr txBox="1"/>
          <p:nvPr/>
        </p:nvSpPr>
        <p:spPr>
          <a:xfrm>
            <a:off x="856342" y="2390654"/>
            <a:ext cx="2303195" cy="523220"/>
          </a:xfrm>
          <a:prstGeom prst="rect">
            <a:avLst/>
          </a:prstGeom>
          <a:noFill/>
        </p:spPr>
        <p:txBody>
          <a:bodyPr wrap="none" rtlCol="0">
            <a:spAutoFit/>
          </a:bodyPr>
          <a:lstStyle/>
          <a:p>
            <a:r>
              <a:rPr lang="es-ES" sz="2800" dirty="0">
                <a:latin typeface="Arial Black" panose="020B0A04020102020204" pitchFamily="34" charset="0"/>
              </a:rPr>
              <a:t>2. Oneroso</a:t>
            </a:r>
          </a:p>
        </p:txBody>
      </p:sp>
      <p:sp>
        <p:nvSpPr>
          <p:cNvPr id="7" name="CuadroTexto 6"/>
          <p:cNvSpPr txBox="1"/>
          <p:nvPr/>
        </p:nvSpPr>
        <p:spPr>
          <a:xfrm>
            <a:off x="856342" y="3054108"/>
            <a:ext cx="2337499" cy="523220"/>
          </a:xfrm>
          <a:prstGeom prst="rect">
            <a:avLst/>
          </a:prstGeom>
          <a:noFill/>
        </p:spPr>
        <p:txBody>
          <a:bodyPr wrap="none" rtlCol="0">
            <a:spAutoFit/>
          </a:bodyPr>
          <a:lstStyle/>
          <a:p>
            <a:r>
              <a:rPr lang="es-ES" sz="2800" dirty="0">
                <a:latin typeface="Arial Black" panose="020B0A04020102020204" pitchFamily="34" charset="0"/>
              </a:rPr>
              <a:t>3. Bilateral</a:t>
            </a:r>
          </a:p>
        </p:txBody>
      </p:sp>
      <p:sp>
        <p:nvSpPr>
          <p:cNvPr id="8" name="CuadroTexto 7"/>
          <p:cNvSpPr txBox="1"/>
          <p:nvPr/>
        </p:nvSpPr>
        <p:spPr>
          <a:xfrm>
            <a:off x="856341" y="3717562"/>
            <a:ext cx="3793667" cy="523220"/>
          </a:xfrm>
          <a:prstGeom prst="rect">
            <a:avLst/>
          </a:prstGeom>
          <a:noFill/>
        </p:spPr>
        <p:txBody>
          <a:bodyPr wrap="none" rtlCol="0">
            <a:spAutoFit/>
          </a:bodyPr>
          <a:lstStyle/>
          <a:p>
            <a:r>
              <a:rPr lang="es-ES" sz="2800" dirty="0">
                <a:latin typeface="Arial Black" panose="020B0A04020102020204" pitchFamily="34" charset="0"/>
              </a:rPr>
              <a:t>4. Tracto sucesivo</a:t>
            </a:r>
          </a:p>
        </p:txBody>
      </p:sp>
      <p:sp>
        <p:nvSpPr>
          <p:cNvPr id="9" name="CuadroTexto 8"/>
          <p:cNvSpPr txBox="1"/>
          <p:nvPr/>
        </p:nvSpPr>
        <p:spPr>
          <a:xfrm>
            <a:off x="872621" y="4381016"/>
            <a:ext cx="2521588" cy="523220"/>
          </a:xfrm>
          <a:prstGeom prst="rect">
            <a:avLst/>
          </a:prstGeom>
          <a:noFill/>
        </p:spPr>
        <p:txBody>
          <a:bodyPr wrap="none" rtlCol="0">
            <a:spAutoFit/>
          </a:bodyPr>
          <a:lstStyle/>
          <a:p>
            <a:r>
              <a:rPr lang="es-ES" sz="2800" dirty="0">
                <a:latin typeface="Arial Black" panose="020B0A04020102020204" pitchFamily="34" charset="0"/>
              </a:rPr>
              <a:t>5. Mercantil</a:t>
            </a:r>
          </a:p>
        </p:txBody>
      </p:sp>
      <p:sp>
        <p:nvSpPr>
          <p:cNvPr id="10" name="CuadroTexto 8"/>
          <p:cNvSpPr txBox="1"/>
          <p:nvPr/>
        </p:nvSpPr>
        <p:spPr>
          <a:xfrm>
            <a:off x="874893" y="5011096"/>
            <a:ext cx="3479799" cy="523220"/>
          </a:xfrm>
          <a:prstGeom prst="rect">
            <a:avLst/>
          </a:prstGeom>
          <a:noFill/>
        </p:spPr>
        <p:txBody>
          <a:bodyPr wrap="none" rtlCol="0">
            <a:spAutoFit/>
          </a:bodyPr>
          <a:lstStyle/>
          <a:p>
            <a:r>
              <a:rPr lang="es-ES" sz="2800" dirty="0">
                <a:latin typeface="Arial Black" panose="020B0A04020102020204" pitchFamily="34" charset="0"/>
              </a:rPr>
              <a:t>6. Sinalagmático</a:t>
            </a:r>
          </a:p>
        </p:txBody>
      </p:sp>
    </p:spTree>
    <p:extLst>
      <p:ext uri="{BB962C8B-B14F-4D97-AF65-F5344CB8AC3E}">
        <p14:creationId xmlns:p14="http://schemas.microsoft.com/office/powerpoint/2010/main" val="123333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uadroTexto 1"/>
          <p:cNvSpPr txBox="1"/>
          <p:nvPr/>
        </p:nvSpPr>
        <p:spPr>
          <a:xfrm>
            <a:off x="3402432" y="158515"/>
            <a:ext cx="5237331"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3600" dirty="0">
                <a:latin typeface="Arial Black" panose="020B0A04020102020204" pitchFamily="34" charset="0"/>
              </a:rPr>
              <a:t>Tipos de fletamento</a:t>
            </a:r>
          </a:p>
        </p:txBody>
      </p:sp>
      <p:sp>
        <p:nvSpPr>
          <p:cNvPr id="8" name="Flecha abajo 7"/>
          <p:cNvSpPr/>
          <p:nvPr/>
        </p:nvSpPr>
        <p:spPr>
          <a:xfrm rot="2175468">
            <a:off x="2051400" y="1509983"/>
            <a:ext cx="464457" cy="65806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9" name="Flecha abajo 8"/>
          <p:cNvSpPr/>
          <p:nvPr/>
        </p:nvSpPr>
        <p:spPr>
          <a:xfrm>
            <a:off x="5947035" y="1505816"/>
            <a:ext cx="464457" cy="6921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10" name="Flecha abajo 9"/>
          <p:cNvSpPr/>
          <p:nvPr/>
        </p:nvSpPr>
        <p:spPr>
          <a:xfrm rot="19754432">
            <a:off x="9895443" y="1503215"/>
            <a:ext cx="464457" cy="73795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dirty="0"/>
          </a:p>
        </p:txBody>
      </p:sp>
      <p:sp>
        <p:nvSpPr>
          <p:cNvPr id="4" name="CuadroTexto 3"/>
          <p:cNvSpPr txBox="1"/>
          <p:nvPr/>
        </p:nvSpPr>
        <p:spPr>
          <a:xfrm>
            <a:off x="5056579" y="2268745"/>
            <a:ext cx="2307363"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2800" dirty="0">
                <a:latin typeface="Arial Black" panose="020B0A04020102020204" pitchFamily="34" charset="0"/>
              </a:rPr>
              <a:t>Por tiempo</a:t>
            </a:r>
          </a:p>
        </p:txBody>
      </p:sp>
      <p:sp>
        <p:nvSpPr>
          <p:cNvPr id="12" name="CuadroTexto 11"/>
          <p:cNvSpPr txBox="1"/>
          <p:nvPr/>
        </p:nvSpPr>
        <p:spPr>
          <a:xfrm>
            <a:off x="956481" y="2268745"/>
            <a:ext cx="1890582" cy="523220"/>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r>
              <a:rPr lang="es-ES" sz="2800" dirty="0">
                <a:latin typeface="Arial Black" panose="020B0A04020102020204" pitchFamily="34" charset="0"/>
              </a:rPr>
              <a:t>Por viaje</a:t>
            </a:r>
          </a:p>
        </p:txBody>
      </p:sp>
      <p:sp>
        <p:nvSpPr>
          <p:cNvPr id="13" name="CuadroTexto 12"/>
          <p:cNvSpPr txBox="1"/>
          <p:nvPr/>
        </p:nvSpPr>
        <p:spPr>
          <a:xfrm>
            <a:off x="8463465" y="2241679"/>
            <a:ext cx="3531736" cy="523220"/>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r>
              <a:rPr lang="es-ES" sz="2800" dirty="0">
                <a:latin typeface="Arial Black" panose="020B0A04020102020204" pitchFamily="34" charset="0"/>
              </a:rPr>
              <a:t>A casco desnudo</a:t>
            </a:r>
          </a:p>
        </p:txBody>
      </p:sp>
      <p:sp>
        <p:nvSpPr>
          <p:cNvPr id="14" name="CuadroTexto 13"/>
          <p:cNvSpPr txBox="1"/>
          <p:nvPr/>
        </p:nvSpPr>
        <p:spPr>
          <a:xfrm>
            <a:off x="2130940" y="831285"/>
            <a:ext cx="8158644"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lang="es-ES" sz="3200" dirty="0">
                <a:latin typeface="Arial Black" panose="020B0A04020102020204" pitchFamily="34" charset="0"/>
              </a:rPr>
              <a:t>Artículo 133 de la Ley No. 115/2013</a:t>
            </a:r>
          </a:p>
        </p:txBody>
      </p:sp>
      <p:sp>
        <p:nvSpPr>
          <p:cNvPr id="6" name="Rectángulo 5"/>
          <p:cNvSpPr/>
          <p:nvPr/>
        </p:nvSpPr>
        <p:spPr>
          <a:xfrm>
            <a:off x="58458" y="2791965"/>
            <a:ext cx="3686628" cy="369331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ES" dirty="0">
                <a:solidFill>
                  <a:srgbClr val="000000"/>
                </a:solidFill>
                <a:latin typeface="Arial Black" panose="020B0A04020102020204" pitchFamily="34" charset="0"/>
              </a:rPr>
              <a:t>Es aquel donde el Fletante pone un medio naval a disposición del Fletador en </a:t>
            </a:r>
            <a:r>
              <a:rPr lang="es-ES" dirty="0">
                <a:solidFill>
                  <a:srgbClr val="FF0000"/>
                </a:solidFill>
                <a:latin typeface="Arial Black" panose="020B0A04020102020204" pitchFamily="34" charset="0"/>
              </a:rPr>
              <a:t>perfecto estado de navegabilidad antes y durante el viaje</a:t>
            </a:r>
            <a:r>
              <a:rPr lang="es-ES" dirty="0">
                <a:solidFill>
                  <a:srgbClr val="000000"/>
                </a:solidFill>
                <a:latin typeface="Arial Black" panose="020B0A04020102020204" pitchFamily="34" charset="0"/>
              </a:rPr>
              <a:t>, </a:t>
            </a:r>
            <a:r>
              <a:rPr lang="es-ES" dirty="0">
                <a:solidFill>
                  <a:srgbClr val="FFFF00"/>
                </a:solidFill>
                <a:latin typeface="Arial Black" panose="020B0A04020102020204" pitchFamily="34" charset="0"/>
              </a:rPr>
              <a:t>debidamente dotado y equipado </a:t>
            </a:r>
            <a:r>
              <a:rPr lang="es-ES" dirty="0">
                <a:solidFill>
                  <a:srgbClr val="000000"/>
                </a:solidFill>
                <a:latin typeface="Arial Black" panose="020B0A04020102020204" pitchFamily="34" charset="0"/>
              </a:rPr>
              <a:t>para que el Fletador pueda realizar </a:t>
            </a:r>
            <a:r>
              <a:rPr lang="es-ES" dirty="0">
                <a:solidFill>
                  <a:schemeClr val="bg1"/>
                </a:solidFill>
                <a:latin typeface="Arial Black" panose="020B0A04020102020204" pitchFamily="34" charset="0"/>
              </a:rPr>
              <a:t>el viaje o los viajes convenidos </a:t>
            </a:r>
            <a:r>
              <a:rPr lang="es-ES" dirty="0">
                <a:solidFill>
                  <a:srgbClr val="C00000"/>
                </a:solidFill>
                <a:latin typeface="Arial Black" panose="020B0A04020102020204" pitchFamily="34" charset="0"/>
              </a:rPr>
              <a:t>con la debida celeridad y sin desvíos injustificados</a:t>
            </a:r>
            <a:r>
              <a:rPr lang="es-ES" dirty="0">
                <a:solidFill>
                  <a:srgbClr val="000000"/>
                </a:solidFill>
                <a:latin typeface="Times New Roman" panose="02020603050405020304" pitchFamily="18" charset="0"/>
              </a:rPr>
              <a:t>. </a:t>
            </a:r>
            <a:endParaRPr lang="es-ES" dirty="0"/>
          </a:p>
        </p:txBody>
      </p:sp>
      <p:sp>
        <p:nvSpPr>
          <p:cNvPr id="7" name="Rectángulo 6"/>
          <p:cNvSpPr/>
          <p:nvPr/>
        </p:nvSpPr>
        <p:spPr>
          <a:xfrm>
            <a:off x="3848668" y="2823481"/>
            <a:ext cx="4390019" cy="397031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ES" dirty="0">
                <a:solidFill>
                  <a:srgbClr val="000000"/>
                </a:solidFill>
                <a:latin typeface="Arial Black" panose="020B0A04020102020204" pitchFamily="34" charset="0"/>
              </a:rPr>
              <a:t>Es aquel en el que el Fletante se compromete a poner un medio naval a disposición del Fletador </a:t>
            </a:r>
            <a:r>
              <a:rPr lang="es-ES" dirty="0">
                <a:solidFill>
                  <a:schemeClr val="bg1"/>
                </a:solidFill>
                <a:latin typeface="Arial Black" panose="020B0A04020102020204" pitchFamily="34" charset="0"/>
              </a:rPr>
              <a:t>por un período de tiempo </a:t>
            </a:r>
            <a:r>
              <a:rPr lang="es-ES" dirty="0">
                <a:solidFill>
                  <a:srgbClr val="000000"/>
                </a:solidFill>
                <a:latin typeface="Arial Black" panose="020B0A04020102020204" pitchFamily="34" charset="0"/>
              </a:rPr>
              <a:t>en </a:t>
            </a:r>
            <a:r>
              <a:rPr lang="es-ES" dirty="0">
                <a:solidFill>
                  <a:srgbClr val="FF0000"/>
                </a:solidFill>
                <a:latin typeface="Arial Black" panose="020B0A04020102020204" pitchFamily="34" charset="0"/>
              </a:rPr>
              <a:t>perfecto estado de navegabilidad, antes y durante el viaje</a:t>
            </a:r>
            <a:r>
              <a:rPr lang="es-ES" dirty="0">
                <a:solidFill>
                  <a:srgbClr val="000000"/>
                </a:solidFill>
                <a:latin typeface="Arial Black" panose="020B0A04020102020204" pitchFamily="34" charset="0"/>
              </a:rPr>
              <a:t>, </a:t>
            </a:r>
            <a:r>
              <a:rPr lang="es-ES" dirty="0">
                <a:solidFill>
                  <a:srgbClr val="FFFF00"/>
                </a:solidFill>
                <a:latin typeface="Arial Black" panose="020B0A04020102020204" pitchFamily="34" charset="0"/>
              </a:rPr>
              <a:t>debidamente dotado y equipado </a:t>
            </a:r>
            <a:r>
              <a:rPr lang="es-ES" dirty="0">
                <a:solidFill>
                  <a:srgbClr val="000000"/>
                </a:solidFill>
                <a:latin typeface="Arial Black" panose="020B0A04020102020204" pitchFamily="34" charset="0"/>
              </a:rPr>
              <a:t>para transportar mercancías de lícito comercio, durante el cual </a:t>
            </a:r>
            <a:r>
              <a:rPr lang="es-ES" dirty="0">
                <a:solidFill>
                  <a:srgbClr val="C00000"/>
                </a:solidFill>
                <a:latin typeface="Arial Black" panose="020B0A04020102020204" pitchFamily="34" charset="0"/>
              </a:rPr>
              <a:t>el Fletador tiene a su cargo la explotación comercial del medio, sin que el Fletante pierda la posesión del mismo</a:t>
            </a:r>
            <a:r>
              <a:rPr lang="es-ES" dirty="0">
                <a:solidFill>
                  <a:srgbClr val="000000"/>
                </a:solidFill>
                <a:latin typeface="Arial Black" panose="020B0A04020102020204" pitchFamily="34" charset="0"/>
              </a:rPr>
              <a:t>. </a:t>
            </a:r>
          </a:p>
        </p:txBody>
      </p:sp>
      <p:sp>
        <p:nvSpPr>
          <p:cNvPr id="11" name="Rectángulo 10"/>
          <p:cNvSpPr/>
          <p:nvPr/>
        </p:nvSpPr>
        <p:spPr>
          <a:xfrm>
            <a:off x="8287168" y="2836112"/>
            <a:ext cx="3708033" cy="35394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s-ES" sz="1600" dirty="0">
                <a:solidFill>
                  <a:srgbClr val="000000"/>
                </a:solidFill>
                <a:latin typeface="Arial Black" panose="020B0A04020102020204" pitchFamily="34" charset="0"/>
              </a:rPr>
              <a:t>Es aquel mediante el cual el Fletador recibe un medio naval en </a:t>
            </a:r>
            <a:r>
              <a:rPr lang="es-ES" sz="1600" dirty="0">
                <a:solidFill>
                  <a:srgbClr val="FF0000"/>
                </a:solidFill>
                <a:latin typeface="Arial Black" panose="020B0A04020102020204" pitchFamily="34" charset="0"/>
              </a:rPr>
              <a:t>perfecto estado de navegabilidad</a:t>
            </a:r>
            <a:r>
              <a:rPr lang="es-ES" sz="1600" dirty="0">
                <a:solidFill>
                  <a:srgbClr val="000000"/>
                </a:solidFill>
                <a:latin typeface="Arial Black" panose="020B0A04020102020204" pitchFamily="34" charset="0"/>
              </a:rPr>
              <a:t>, </a:t>
            </a:r>
            <a:r>
              <a:rPr lang="es-ES" sz="1600" dirty="0">
                <a:solidFill>
                  <a:srgbClr val="FFFF00"/>
                </a:solidFill>
                <a:latin typeface="Arial Black" panose="020B0A04020102020204" pitchFamily="34" charset="0"/>
              </a:rPr>
              <a:t>sin dotación ni avituallamiento</a:t>
            </a:r>
            <a:r>
              <a:rPr lang="es-ES" sz="1600" dirty="0">
                <a:solidFill>
                  <a:srgbClr val="000000"/>
                </a:solidFill>
                <a:latin typeface="Arial Black" panose="020B0A04020102020204" pitchFamily="34" charset="0"/>
              </a:rPr>
              <a:t>, </a:t>
            </a:r>
            <a:r>
              <a:rPr lang="es-ES" sz="1600" dirty="0">
                <a:solidFill>
                  <a:srgbClr val="C00000"/>
                </a:solidFill>
                <a:latin typeface="Arial Black" panose="020B0A04020102020204" pitchFamily="34" charset="0"/>
              </a:rPr>
              <a:t>asumiendo el Fletador la plena posesión del medio, no así la propiedad, lo que constituye una facultad concesoria que </a:t>
            </a:r>
            <a:r>
              <a:rPr lang="es-ES" sz="1600" dirty="0">
                <a:solidFill>
                  <a:schemeClr val="bg1"/>
                </a:solidFill>
                <a:latin typeface="Arial Black" panose="020B0A04020102020204" pitchFamily="34" charset="0"/>
              </a:rPr>
              <a:t>le permite al Fletador emplear la nave a su discreción y nominar la dotación del mismo</a:t>
            </a:r>
            <a:r>
              <a:rPr lang="es-ES" sz="1600" dirty="0">
                <a:solidFill>
                  <a:srgbClr val="000000"/>
                </a:solidFill>
                <a:latin typeface="Arial Black" panose="020B0A04020102020204" pitchFamily="34" charset="0"/>
              </a:rPr>
              <a:t>. </a:t>
            </a:r>
            <a:r>
              <a:rPr lang="es-ES" sz="1600" dirty="0">
                <a:solidFill>
                  <a:srgbClr val="7030A0"/>
                </a:solidFill>
                <a:latin typeface="Arial Black" panose="020B0A04020102020204" pitchFamily="34" charset="0"/>
              </a:rPr>
              <a:t>En esta modalidad se puede pactar la opción de compra</a:t>
            </a:r>
            <a:r>
              <a:rPr lang="es-ES" sz="1600" dirty="0">
                <a:solidFill>
                  <a:srgbClr val="000000"/>
                </a:solidFill>
                <a:latin typeface="Arial Black" panose="020B0A04020102020204" pitchFamily="34" charset="0"/>
              </a:rPr>
              <a:t>. </a:t>
            </a:r>
          </a:p>
        </p:txBody>
      </p:sp>
    </p:spTree>
    <p:extLst>
      <p:ext uri="{BB962C8B-B14F-4D97-AF65-F5344CB8AC3E}">
        <p14:creationId xmlns:p14="http://schemas.microsoft.com/office/powerpoint/2010/main" val="208000366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565768" y="684590"/>
            <a:ext cx="8958863"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a:spAutoFit/>
          </a:bodyPr>
          <a:lstStyle/>
          <a:p>
            <a:r>
              <a:rPr lang="es-ES" sz="2800" dirty="0">
                <a:latin typeface="Arial Black" panose="020B0A04020102020204" pitchFamily="34" charset="0"/>
                <a:ea typeface="Calibri" panose="020F0502020204030204" pitchFamily="34" charset="0"/>
              </a:rPr>
              <a:t>Contratos auxiliares del transporte marítimo</a:t>
            </a:r>
            <a:endParaRPr lang="es-ES" sz="2800" dirty="0">
              <a:latin typeface="Arial Black" panose="020B0A04020102020204" pitchFamily="34" charset="0"/>
            </a:endParaRPr>
          </a:p>
        </p:txBody>
      </p:sp>
      <p:sp>
        <p:nvSpPr>
          <p:cNvPr id="5" name="Rectángulo 4"/>
          <p:cNvSpPr/>
          <p:nvPr/>
        </p:nvSpPr>
        <p:spPr>
          <a:xfrm>
            <a:off x="936682" y="1615564"/>
            <a:ext cx="10551886" cy="325704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457200" indent="-457200" algn="just">
              <a:lnSpc>
                <a:spcPct val="150000"/>
              </a:lnSpc>
              <a:spcAft>
                <a:spcPts val="0"/>
              </a:spcAft>
              <a:buFont typeface="Arial" pitchFamily="34" charset="0"/>
              <a:buChar char="•"/>
              <a:tabLst>
                <a:tab pos="4352290" algn="l"/>
              </a:tabLst>
            </a:pPr>
            <a:r>
              <a:rPr lang="es-ES" sz="2800" dirty="0">
                <a:latin typeface="Arial Black" panose="020B0A04020102020204" pitchFamily="34" charset="0"/>
                <a:ea typeface="Calibri" panose="020F0502020204030204" pitchFamily="34" charset="0"/>
                <a:cs typeface="Arial" panose="020B0604020202020204" pitchFamily="34" charset="0"/>
              </a:rPr>
              <a:t>Contrato de pasaje. </a:t>
            </a:r>
          </a:p>
          <a:p>
            <a:pPr marL="457200" indent="-457200" algn="just">
              <a:lnSpc>
                <a:spcPct val="150000"/>
              </a:lnSpc>
              <a:spcAft>
                <a:spcPts val="0"/>
              </a:spcAft>
              <a:buFont typeface="Arial" pitchFamily="34" charset="0"/>
              <a:buChar char="•"/>
              <a:tabLst>
                <a:tab pos="4352290" algn="l"/>
              </a:tabLst>
            </a:pPr>
            <a:r>
              <a:rPr lang="es-ES" sz="2800" dirty="0">
                <a:latin typeface="Arial Black" panose="020B0A04020102020204" pitchFamily="34" charset="0"/>
                <a:ea typeface="Calibri" panose="020F0502020204030204" pitchFamily="34" charset="0"/>
                <a:cs typeface="Arial" panose="020B0604020202020204" pitchFamily="34" charset="0"/>
              </a:rPr>
              <a:t>Contrato de remolque</a:t>
            </a:r>
          </a:p>
          <a:p>
            <a:pPr algn="just">
              <a:lnSpc>
                <a:spcPct val="150000"/>
              </a:lnSpc>
              <a:spcAft>
                <a:spcPts val="0"/>
              </a:spcAft>
              <a:tabLst>
                <a:tab pos="4352290" algn="l"/>
              </a:tabLst>
            </a:pPr>
            <a:r>
              <a:rPr lang="es-ES" sz="2800" dirty="0">
                <a:latin typeface="Arial Black" panose="020B0A04020102020204" pitchFamily="34" charset="0"/>
                <a:ea typeface="Calibri" panose="020F0502020204030204" pitchFamily="34" charset="0"/>
                <a:cs typeface="Arial" panose="020B0604020202020204" pitchFamily="34" charset="0"/>
              </a:rPr>
              <a:t>(Ambos regulados en los artículos 137 y 140, respectivamente, de la Ley No. 115/2013.)</a:t>
            </a:r>
          </a:p>
          <a:p>
            <a:pPr marL="457200" indent="-457200" algn="just">
              <a:lnSpc>
                <a:spcPct val="150000"/>
              </a:lnSpc>
              <a:spcAft>
                <a:spcPts val="0"/>
              </a:spcAft>
              <a:buFont typeface="Arial" pitchFamily="34" charset="0"/>
              <a:buChar char="•"/>
              <a:tabLst>
                <a:tab pos="4352290" algn="l"/>
              </a:tabLst>
            </a:pPr>
            <a:r>
              <a:rPr lang="es-ES" sz="2800" dirty="0">
                <a:latin typeface="Arial Black" panose="020B0A04020102020204" pitchFamily="34" charset="0"/>
                <a:ea typeface="Calibri" panose="020F0502020204030204" pitchFamily="34" charset="0"/>
                <a:cs typeface="Arial" panose="020B0604020202020204" pitchFamily="34" charset="0"/>
              </a:rPr>
              <a:t>Contrato de practicaje.</a:t>
            </a:r>
            <a:endParaRPr lang="es-ES" sz="2800" dirty="0">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7175028"/>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1413</TotalTime>
  <Words>1874</Words>
  <Application>Microsoft Office PowerPoint</Application>
  <PresentationFormat>Panorámica</PresentationFormat>
  <Paragraphs>128</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Arial Black</vt:lpstr>
      <vt:lpstr>Calibri</vt:lpstr>
      <vt:lpstr>Calibri Light</vt:lpstr>
      <vt:lpstr>Times New Roman</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Yankel</dc:creator>
  <cp:lastModifiedBy>Fabio</cp:lastModifiedBy>
  <cp:revision>226</cp:revision>
  <dcterms:created xsi:type="dcterms:W3CDTF">2014-09-01T19:14:26Z</dcterms:created>
  <dcterms:modified xsi:type="dcterms:W3CDTF">2026-03-20T14:51:02Z</dcterms:modified>
</cp:coreProperties>
</file>