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5"/>
  </p:notesMasterIdLst>
  <p:sldIdLst>
    <p:sldId id="276" r:id="rId2"/>
    <p:sldId id="266" r:id="rId3"/>
    <p:sldId id="386" r:id="rId4"/>
    <p:sldId id="387" r:id="rId5"/>
    <p:sldId id="388" r:id="rId6"/>
    <p:sldId id="389" r:id="rId7"/>
    <p:sldId id="390" r:id="rId8"/>
    <p:sldId id="391" r:id="rId9"/>
    <p:sldId id="392" r:id="rId10"/>
    <p:sldId id="393" r:id="rId11"/>
    <p:sldId id="394" r:id="rId12"/>
    <p:sldId id="395" r:id="rId13"/>
    <p:sldId id="396" r:id="rId14"/>
    <p:sldId id="397" r:id="rId15"/>
    <p:sldId id="398" r:id="rId16"/>
    <p:sldId id="399" r:id="rId17"/>
    <p:sldId id="400" r:id="rId18"/>
    <p:sldId id="401" r:id="rId19"/>
    <p:sldId id="402" r:id="rId20"/>
    <p:sldId id="403" r:id="rId21"/>
    <p:sldId id="404" r:id="rId22"/>
    <p:sldId id="405" r:id="rId23"/>
    <p:sldId id="406" r:id="rId24"/>
    <p:sldId id="407" r:id="rId25"/>
    <p:sldId id="408" r:id="rId26"/>
    <p:sldId id="409" r:id="rId27"/>
    <p:sldId id="410" r:id="rId28"/>
    <p:sldId id="411" r:id="rId29"/>
    <p:sldId id="412" r:id="rId30"/>
    <p:sldId id="413" r:id="rId31"/>
    <p:sldId id="414" r:id="rId32"/>
    <p:sldId id="383" r:id="rId33"/>
    <p:sldId id="384" r:id="rId34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8529" autoAdjust="0"/>
    <p:restoredTop sz="86481" autoAdjust="0"/>
  </p:normalViewPr>
  <p:slideViewPr>
    <p:cSldViewPr snapToGrid="0">
      <p:cViewPr varScale="1">
        <p:scale>
          <a:sx n="58" d="100"/>
          <a:sy n="58" d="100"/>
        </p:scale>
        <p:origin x="1440" y="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1245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E98550-A7A9-4963-B9F3-C5A1F6E665BC}" type="datetimeFigureOut">
              <a:rPr lang="es-ES" smtClean="0"/>
              <a:t>18/05/2026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575538-BD0C-4D02-97C8-ED4162583E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97089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A9DD572B-997E-46C6-B059-FBF79FC7DDD3}" type="slidenum">
              <a:rPr lang="es-ES" smtClean="0"/>
              <a:pPr>
                <a:spcBef>
                  <a:spcPct val="0"/>
                </a:spcBef>
              </a:pPr>
              <a:t>13</a:t>
            </a:fld>
            <a:endParaRPr lang="es-ES" smtClean="0"/>
          </a:p>
        </p:txBody>
      </p:sp>
      <p:sp>
        <p:nvSpPr>
          <p:cNvPr id="163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smtClean="0"/>
          </a:p>
        </p:txBody>
      </p:sp>
    </p:spTree>
    <p:extLst>
      <p:ext uri="{BB962C8B-B14F-4D97-AF65-F5344CB8AC3E}">
        <p14:creationId xmlns:p14="http://schemas.microsoft.com/office/powerpoint/2010/main" val="10562405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9CAE8568-3E4F-4FC6-842B-CBBC3EB960B3}" type="slidenum">
              <a:rPr lang="es-ES" smtClean="0"/>
              <a:pPr>
                <a:spcBef>
                  <a:spcPct val="0"/>
                </a:spcBef>
              </a:pPr>
              <a:t>19</a:t>
            </a:fld>
            <a:endParaRPr lang="es-ES" smtClean="0"/>
          </a:p>
        </p:txBody>
      </p:sp>
      <p:sp>
        <p:nvSpPr>
          <p:cNvPr id="235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smtClean="0"/>
          </a:p>
        </p:txBody>
      </p:sp>
    </p:spTree>
    <p:extLst>
      <p:ext uri="{BB962C8B-B14F-4D97-AF65-F5344CB8AC3E}">
        <p14:creationId xmlns:p14="http://schemas.microsoft.com/office/powerpoint/2010/main" val="794358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09C0ACA1-DCE0-476C-8B82-1D1B1B00C57A}" type="slidenum">
              <a:rPr lang="es-ES" smtClean="0"/>
              <a:pPr>
                <a:spcBef>
                  <a:spcPct val="0"/>
                </a:spcBef>
              </a:pPr>
              <a:t>20</a:t>
            </a:fld>
            <a:endParaRPr lang="es-ES" smtClean="0"/>
          </a:p>
        </p:txBody>
      </p:sp>
      <p:sp>
        <p:nvSpPr>
          <p:cNvPr id="256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smtClean="0"/>
          </a:p>
        </p:txBody>
      </p:sp>
    </p:spTree>
    <p:extLst>
      <p:ext uri="{BB962C8B-B14F-4D97-AF65-F5344CB8AC3E}">
        <p14:creationId xmlns:p14="http://schemas.microsoft.com/office/powerpoint/2010/main" val="36581956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Marcador de nota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 smtClean="0"/>
          </a:p>
        </p:txBody>
      </p:sp>
      <p:sp>
        <p:nvSpPr>
          <p:cNvPr id="53252" name="Marcador de número de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3A134A0D-B755-4B17-AD24-C3793441830E}" type="slidenum">
              <a:rPr lang="es-ES" sz="1200" smtClean="0"/>
              <a:pPr/>
              <a:t>32</a:t>
            </a:fld>
            <a:endParaRPr lang="es-ES" sz="1200" smtClean="0"/>
          </a:p>
        </p:txBody>
      </p:sp>
    </p:spTree>
    <p:extLst>
      <p:ext uri="{BB962C8B-B14F-4D97-AF65-F5344CB8AC3E}">
        <p14:creationId xmlns:p14="http://schemas.microsoft.com/office/powerpoint/2010/main" val="31826310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5021F6-D1F4-454C-994C-6C396DBCE2E8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3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AEE3685-DBCD-4EC0-9182-5D83F6C01009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970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E5C5519-FD4C-468F-AE9A-3347C697A79B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5896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FED45E-32E5-4D78-99D0-923AF5CFA5B9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7202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D46DF9-B4E0-4366-8485-D631D0DCF9E4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5421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8C0D9C0-6597-4B11-889A-0B49FD267BCC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4024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E8DCE0-2098-482E-842D-C317587CF605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7424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9874F7-575E-4A3B-A97E-CBCB6B06CF94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0454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C3BBCB-F1C0-41A4-98D6-C82A32A41234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2682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195516-8C11-4B52-9D0F-59EE11BDD807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984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MX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71E6C7-EA45-4055-8965-7247BF7497FC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1713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4ACA82D-05F6-44CE-A68B-7ADB85091072}" type="slidenum">
              <a:rPr lang="es-E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834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68680" y="228600"/>
            <a:ext cx="10363200" cy="3429000"/>
          </a:xfrm>
        </p:spPr>
        <p:txBody>
          <a:bodyPr/>
          <a:lstStyle/>
          <a:p>
            <a:r>
              <a:rPr lang="es-ES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/>
            </a:r>
            <a:br>
              <a:rPr lang="es-ES" dirty="0" smtClean="0">
                <a:solidFill>
                  <a:srgbClr val="FFFF00"/>
                </a:solidFill>
                <a:latin typeface="Arial Black" panose="020B0A04020102020204" pitchFamily="34" charset="0"/>
              </a:rPr>
            </a:br>
            <a:r>
              <a:rPr lang="es-ES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MAESTRÍA EN DIDÁCTICA</a:t>
            </a:r>
            <a:br>
              <a:rPr lang="es-ES" dirty="0" smtClean="0">
                <a:solidFill>
                  <a:srgbClr val="FFFF00"/>
                </a:solidFill>
                <a:latin typeface="Arial Black" panose="020B0A04020102020204" pitchFamily="34" charset="0"/>
              </a:rPr>
            </a:br>
            <a:r>
              <a:rPr lang="es-ES" dirty="0">
                <a:solidFill>
                  <a:srgbClr val="FFFF00"/>
                </a:solidFill>
                <a:latin typeface="Arial Black" panose="020B0A04020102020204" pitchFamily="34" charset="0"/>
              </a:rPr>
              <a:t/>
            </a:r>
            <a:br>
              <a:rPr lang="es-ES" dirty="0">
                <a:solidFill>
                  <a:srgbClr val="FFFF00"/>
                </a:solidFill>
                <a:latin typeface="Arial Black" panose="020B0A04020102020204" pitchFamily="34" charset="0"/>
              </a:rPr>
            </a:br>
            <a:r>
              <a:rPr lang="es-ES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Curso</a:t>
            </a:r>
            <a:r>
              <a:rPr lang="es-ES" dirty="0">
                <a:solidFill>
                  <a:srgbClr val="FFFF00"/>
                </a:solidFill>
                <a:latin typeface="Arial Black" panose="020B0A04020102020204" pitchFamily="34" charset="0"/>
              </a:rPr>
              <a:t>: </a:t>
            </a:r>
            <a:r>
              <a:rPr lang="es-ES" dirty="0" err="1">
                <a:solidFill>
                  <a:srgbClr val="FFFF00"/>
                </a:solidFill>
                <a:latin typeface="Arial Black" panose="020B0A04020102020204" pitchFamily="34" charset="0"/>
              </a:rPr>
              <a:t>Neuroeducación</a:t>
            </a:r>
            <a:r>
              <a:rPr lang="es-ES" dirty="0">
                <a:solidFill>
                  <a:srgbClr val="FFFF00"/>
                </a:solidFill>
                <a:latin typeface="Arial Black" panose="020B0A04020102020204" pitchFamily="34" charset="0"/>
              </a:rPr>
              <a:t> en el P</a:t>
            </a:r>
            <a:r>
              <a:rPr lang="es-ES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roceso </a:t>
            </a:r>
            <a:r>
              <a:rPr lang="es-ES" dirty="0">
                <a:solidFill>
                  <a:srgbClr val="FFFF00"/>
                </a:solidFill>
                <a:latin typeface="Arial Black" panose="020B0A04020102020204" pitchFamily="34" charset="0"/>
              </a:rPr>
              <a:t>de </a:t>
            </a:r>
            <a:br>
              <a:rPr lang="es-ES" dirty="0">
                <a:solidFill>
                  <a:srgbClr val="FFFF00"/>
                </a:solidFill>
                <a:latin typeface="Arial Black" panose="020B0A04020102020204" pitchFamily="34" charset="0"/>
              </a:rPr>
            </a:br>
            <a:r>
              <a:rPr lang="es-ES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Enseñanza-aprendizaje </a:t>
            </a:r>
            <a:r>
              <a:rPr lang="es-ES" dirty="0">
                <a:solidFill>
                  <a:srgbClr val="FFFF00"/>
                </a:solidFill>
                <a:latin typeface="Arial Black" panose="020B0A04020102020204" pitchFamily="34" charset="0"/>
              </a:rPr>
              <a:t/>
            </a:r>
            <a:br>
              <a:rPr lang="es-ES" dirty="0">
                <a:solidFill>
                  <a:srgbClr val="FFFF00"/>
                </a:solidFill>
                <a:latin typeface="Arial Black" panose="020B0A04020102020204" pitchFamily="34" charset="0"/>
              </a:rPr>
            </a:b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86840" y="4770120"/>
            <a:ext cx="8534400" cy="1752600"/>
          </a:xfrm>
        </p:spPr>
        <p:txBody>
          <a:bodyPr/>
          <a:lstStyle/>
          <a:p>
            <a:r>
              <a:rPr lang="es-ES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Dr. C. Raúl Rodríguez Calzado</a:t>
            </a:r>
            <a:endParaRPr lang="es-ES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5512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ángulo 1"/>
          <p:cNvSpPr>
            <a:spLocks noChangeArrowheads="1"/>
          </p:cNvSpPr>
          <p:nvPr/>
        </p:nvSpPr>
        <p:spPr bwMode="auto">
          <a:xfrm>
            <a:off x="2135189" y="2997201"/>
            <a:ext cx="6624637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s-ES" sz="2800">
                <a:solidFill>
                  <a:srgbClr val="FFFF99"/>
                </a:solidFill>
              </a:rPr>
              <a:t>Fuentes y Lupiáñez (2003) postulan la existencia de tres redes atencionales: de alerta, de orientación y ejecutiva, que funcionan de forma coordinada y complementaria.</a:t>
            </a:r>
          </a:p>
        </p:txBody>
      </p:sp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1531938" y="620714"/>
            <a:ext cx="8915400" cy="1570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s-ES" sz="2400">
                <a:solidFill>
                  <a:srgbClr val="FFFF99"/>
                </a:solidFill>
                <a:latin typeface="Arial Black" panose="020B0A04020102020204" pitchFamily="34" charset="0"/>
              </a:rPr>
              <a:t>* </a:t>
            </a:r>
            <a:r>
              <a:rPr lang="es-ES">
                <a:solidFill>
                  <a:srgbClr val="FFFF99"/>
                </a:solidFill>
                <a:latin typeface="Arial Black" panose="020B0A04020102020204" pitchFamily="34" charset="0"/>
              </a:rPr>
              <a:t>Diversidad de redes y estructuras cerebrales con predominio en hemisferio derecho</a:t>
            </a:r>
          </a:p>
        </p:txBody>
      </p:sp>
    </p:spTree>
    <p:extLst>
      <p:ext uri="{BB962C8B-B14F-4D97-AF65-F5344CB8AC3E}">
        <p14:creationId xmlns:p14="http://schemas.microsoft.com/office/powerpoint/2010/main" val="1433795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4" name="Picture 4"/>
          <p:cNvPicPr>
            <a:picLocks noChangeAspect="1" noChangeArrowheads="1"/>
          </p:cNvPicPr>
          <p:nvPr/>
        </p:nvPicPr>
        <p:blipFill>
          <a:blip r:embed="rId2">
            <a:lum bright="-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13" y="1412876"/>
            <a:ext cx="6337300" cy="4449763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15" name="Text Box 5"/>
          <p:cNvSpPr txBox="1">
            <a:spLocks noChangeArrowheads="1"/>
          </p:cNvSpPr>
          <p:nvPr/>
        </p:nvSpPr>
        <p:spPr bwMode="auto">
          <a:xfrm>
            <a:off x="2782888" y="333375"/>
            <a:ext cx="72009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ES" b="1">
                <a:solidFill>
                  <a:srgbClr val="FFFF99"/>
                </a:solidFill>
                <a:latin typeface="Arial" panose="020B0604020202020204" pitchFamily="34" charset="0"/>
              </a:rPr>
              <a:t>ÁREAS  SENSORIALES PRIMARIAS</a:t>
            </a:r>
          </a:p>
        </p:txBody>
      </p:sp>
    </p:spTree>
    <p:extLst>
      <p:ext uri="{BB962C8B-B14F-4D97-AF65-F5344CB8AC3E}">
        <p14:creationId xmlns:p14="http://schemas.microsoft.com/office/powerpoint/2010/main" val="2813653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26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2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>
          <a:xfrm>
            <a:off x="2351089" y="476250"/>
            <a:ext cx="6624637" cy="1081088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ÁREAS ASOCIATIVAS UNIMODALES</a:t>
            </a:r>
            <a:br>
              <a:rPr lang="en-US" sz="3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en-US" sz="32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14691" name="Text Box 3"/>
          <p:cNvSpPr txBox="1">
            <a:spLocks noChangeArrowheads="1"/>
          </p:cNvSpPr>
          <p:nvPr/>
        </p:nvSpPr>
        <p:spPr bwMode="auto">
          <a:xfrm>
            <a:off x="2041525" y="1920875"/>
            <a:ext cx="221138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b="1">
                <a:solidFill>
                  <a:srgbClr val="FFFF00"/>
                </a:solidFill>
                <a:latin typeface="Arial" panose="020B0604020202020204" pitchFamily="34" charset="0"/>
              </a:rPr>
              <a:t>Funciones</a:t>
            </a:r>
          </a:p>
        </p:txBody>
      </p:sp>
      <p:sp>
        <p:nvSpPr>
          <p:cNvPr id="114692" name="Text Box 4"/>
          <p:cNvSpPr txBox="1">
            <a:spLocks noChangeArrowheads="1"/>
          </p:cNvSpPr>
          <p:nvPr/>
        </p:nvSpPr>
        <p:spPr bwMode="auto">
          <a:xfrm>
            <a:off x="1992314" y="2781300"/>
            <a:ext cx="2388795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400" b="1">
                <a:solidFill>
                  <a:srgbClr val="FFFF00"/>
                </a:solidFill>
                <a:latin typeface="Arial" panose="020B0604020202020204" pitchFamily="34" charset="0"/>
              </a:rPr>
              <a:t>Elaboración de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400" b="1">
                <a:solidFill>
                  <a:srgbClr val="FFFF00"/>
                </a:solidFill>
                <a:latin typeface="Arial" panose="020B0604020202020204" pitchFamily="34" charset="0"/>
              </a:rPr>
              <a:t>percepciones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400" b="1">
                <a:solidFill>
                  <a:srgbClr val="FFFF00"/>
                </a:solidFill>
                <a:latin typeface="Arial" panose="020B0604020202020204" pitchFamily="34" charset="0"/>
              </a:rPr>
              <a:t>complejas de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400" b="1">
                <a:solidFill>
                  <a:srgbClr val="FFFF00"/>
                </a:solidFill>
                <a:latin typeface="Arial" panose="020B0604020202020204" pitchFamily="34" charset="0"/>
              </a:rPr>
              <a:t>una modalidad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400" b="1">
                <a:solidFill>
                  <a:srgbClr val="FFFF00"/>
                </a:solidFill>
                <a:latin typeface="Arial" panose="020B0604020202020204" pitchFamily="34" charset="0"/>
              </a:rPr>
              <a:t>sensorial.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400" b="1">
                <a:solidFill>
                  <a:srgbClr val="FFFF00"/>
                </a:solidFill>
                <a:latin typeface="Arial" panose="020B0604020202020204" pitchFamily="34" charset="0"/>
              </a:rPr>
              <a:t>Realización de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400" b="1">
                <a:solidFill>
                  <a:srgbClr val="FFFF00"/>
                </a:solidFill>
                <a:latin typeface="Arial" panose="020B0604020202020204" pitchFamily="34" charset="0"/>
              </a:rPr>
              <a:t>movimientos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400" b="1">
                <a:solidFill>
                  <a:srgbClr val="FFFF00"/>
                </a:solidFill>
                <a:latin typeface="Arial" panose="020B0604020202020204" pitchFamily="34" charset="0"/>
              </a:rPr>
              <a:t>hábiles.</a:t>
            </a:r>
          </a:p>
        </p:txBody>
      </p:sp>
      <p:pic>
        <p:nvPicPr>
          <p:cNvPr id="11469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2039" y="2060575"/>
            <a:ext cx="5464175" cy="3563938"/>
          </a:xfrm>
          <a:prstGeom prst="rect">
            <a:avLst/>
          </a:prstGeom>
          <a:noFill/>
          <a:ln w="571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4694" name="Rectangle 6"/>
          <p:cNvSpPr>
            <a:spLocks noChangeArrowheads="1"/>
          </p:cNvSpPr>
          <p:nvPr/>
        </p:nvSpPr>
        <p:spPr bwMode="auto">
          <a:xfrm>
            <a:off x="8688388" y="3429001"/>
            <a:ext cx="1439862" cy="576263"/>
          </a:xfrm>
          <a:prstGeom prst="rect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MX" sz="2400"/>
          </a:p>
        </p:txBody>
      </p:sp>
      <p:sp>
        <p:nvSpPr>
          <p:cNvPr id="114695" name="Rectangle 7"/>
          <p:cNvSpPr>
            <a:spLocks noChangeArrowheads="1"/>
          </p:cNvSpPr>
          <p:nvPr/>
        </p:nvSpPr>
        <p:spPr bwMode="auto">
          <a:xfrm>
            <a:off x="8472488" y="2852738"/>
            <a:ext cx="1511300" cy="576262"/>
          </a:xfrm>
          <a:prstGeom prst="rect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MX" sz="2400"/>
          </a:p>
        </p:txBody>
      </p:sp>
      <p:sp>
        <p:nvSpPr>
          <p:cNvPr id="114696" name="Rectangle 8"/>
          <p:cNvSpPr>
            <a:spLocks noChangeArrowheads="1"/>
          </p:cNvSpPr>
          <p:nvPr/>
        </p:nvSpPr>
        <p:spPr bwMode="auto">
          <a:xfrm>
            <a:off x="5232400" y="5229225"/>
            <a:ext cx="2159000" cy="287338"/>
          </a:xfrm>
          <a:prstGeom prst="rect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MX" sz="2400"/>
          </a:p>
        </p:txBody>
      </p:sp>
      <p:sp>
        <p:nvSpPr>
          <p:cNvPr id="114697" name="Rectangle 9"/>
          <p:cNvSpPr>
            <a:spLocks noChangeArrowheads="1"/>
          </p:cNvSpPr>
          <p:nvPr/>
        </p:nvSpPr>
        <p:spPr bwMode="auto">
          <a:xfrm>
            <a:off x="5303838" y="2276475"/>
            <a:ext cx="1223962" cy="647700"/>
          </a:xfrm>
          <a:prstGeom prst="rect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MX" sz="2400"/>
          </a:p>
        </p:txBody>
      </p:sp>
    </p:spTree>
    <p:extLst>
      <p:ext uri="{BB962C8B-B14F-4D97-AF65-F5344CB8AC3E}">
        <p14:creationId xmlns:p14="http://schemas.microsoft.com/office/powerpoint/2010/main" val="3686559292"/>
      </p:ext>
    </p:extLst>
  </p:cSld>
  <p:clrMapOvr>
    <a:masterClrMapping/>
  </p:clrMapOvr>
  <p:transition advClick="0" advTm="2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4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146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46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4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14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14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14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114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grpId="0" nodeType="withEffect">
                                  <p:stCondLst>
                                    <p:cond delay="7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14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grpId="0" nodeType="withEffect">
                                  <p:stCondLst>
                                    <p:cond delay="8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14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6" presetClass="emph" presetSubtype="0" fill="hold" grpId="1" nodeType="withEffect">
                                  <p:stCondLst>
                                    <p:cond delay="3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800" tmFilter="0, 0; .2, .5; .8, .5; 1, 0"/>
                                        <p:tgtEl>
                                          <p:spTgt spid="11469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900" autoRev="1" fill="hold"/>
                                        <p:tgtEl>
                                          <p:spTgt spid="11469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26" presetClass="emph" presetSubtype="0" fill="hold" grpId="1" nodeType="withEffect">
                                  <p:stCondLst>
                                    <p:cond delay="3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800" tmFilter="0, 0; .2, .5; .8, .5; 1, 0"/>
                                        <p:tgtEl>
                                          <p:spTgt spid="11469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900" autoRev="1" fill="hold"/>
                                        <p:tgtEl>
                                          <p:spTgt spid="11469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mph" presetSubtype="0" fill="hold" grpId="1" nodeType="withEffect">
                                  <p:stCondLst>
                                    <p:cond delay="3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800" tmFilter="0, 0; .2, .5; .8, .5; 1, 0"/>
                                        <p:tgtEl>
                                          <p:spTgt spid="11469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900" autoRev="1" fill="hold"/>
                                        <p:tgtEl>
                                          <p:spTgt spid="11469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26" presetClass="emph" presetSubtype="0" fill="hold" grpId="1" nodeType="withEffect">
                                  <p:stCondLst>
                                    <p:cond delay="3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800" tmFilter="0, 0; .2, .5; .8, .5; 1, 0"/>
                                        <p:tgtEl>
                                          <p:spTgt spid="11469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900" autoRev="1" fill="hold"/>
                                        <p:tgtEl>
                                          <p:spTgt spid="11469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690" grpId="0"/>
      <p:bldP spid="114691" grpId="0"/>
      <p:bldP spid="114692" grpId="0"/>
      <p:bldP spid="114694" grpId="0" animBg="1"/>
      <p:bldP spid="114694" grpId="1" animBg="1"/>
      <p:bldP spid="114695" grpId="0" animBg="1"/>
      <p:bldP spid="114695" grpId="1" animBg="1"/>
      <p:bldP spid="114696" grpId="0" animBg="1"/>
      <p:bldP spid="114696" grpId="1" animBg="1"/>
      <p:bldP spid="114697" grpId="0" animBg="1"/>
      <p:bldP spid="114697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>
          <a:xfrm>
            <a:off x="2255839" y="244475"/>
            <a:ext cx="7483475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ÁREAS ASOCIATIVAS MULTIMODALES</a:t>
            </a:r>
            <a:b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en-US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15715" name="Text Box 3"/>
          <p:cNvSpPr txBox="1">
            <a:spLocks noChangeArrowheads="1"/>
          </p:cNvSpPr>
          <p:nvPr/>
        </p:nvSpPr>
        <p:spPr bwMode="auto">
          <a:xfrm>
            <a:off x="1970089" y="1620838"/>
            <a:ext cx="32162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r>
              <a:rPr lang="es-E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ÁREA PREFRONTAL</a:t>
            </a:r>
            <a:endParaRPr lang="en-US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  <p:pic>
        <p:nvPicPr>
          <p:cNvPr id="11571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7575" y="2276475"/>
            <a:ext cx="4419600" cy="3760788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5717" name="Rectangle 5"/>
          <p:cNvSpPr>
            <a:spLocks noChangeArrowheads="1"/>
          </p:cNvSpPr>
          <p:nvPr/>
        </p:nvSpPr>
        <p:spPr bwMode="auto">
          <a:xfrm>
            <a:off x="1668463" y="2565401"/>
            <a:ext cx="43561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s-ES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Planificación de secuencias</a:t>
            </a:r>
          </a:p>
          <a:p>
            <a:pPr eaLnBrk="1" hangingPunct="1">
              <a:defRPr/>
            </a:pPr>
            <a:r>
              <a:rPr lang="es-ES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motoras complejas.</a:t>
            </a:r>
          </a:p>
        </p:txBody>
      </p:sp>
      <p:sp>
        <p:nvSpPr>
          <p:cNvPr id="115718" name="Rectangle 6"/>
          <p:cNvSpPr>
            <a:spLocks noChangeArrowheads="1"/>
          </p:cNvSpPr>
          <p:nvPr/>
        </p:nvSpPr>
        <p:spPr bwMode="auto">
          <a:xfrm>
            <a:off x="1703388" y="3573464"/>
            <a:ext cx="417671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s-E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Organización motora del</a:t>
            </a:r>
          </a:p>
          <a:p>
            <a:pPr eaLnBrk="1" hangingPunct="1">
              <a:defRPr/>
            </a:pPr>
            <a:r>
              <a:rPr lang="es-E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lenguaje. (área de Broca)</a:t>
            </a:r>
          </a:p>
        </p:txBody>
      </p:sp>
      <p:sp>
        <p:nvSpPr>
          <p:cNvPr id="115719" name="Rectangle 7"/>
          <p:cNvSpPr>
            <a:spLocks noChangeArrowheads="1"/>
          </p:cNvSpPr>
          <p:nvPr/>
        </p:nvSpPr>
        <p:spPr bwMode="auto">
          <a:xfrm>
            <a:off x="1703389" y="4652964"/>
            <a:ext cx="432117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 sz="2400" b="1">
                <a:solidFill>
                  <a:srgbClr val="FFFF00"/>
                </a:solidFill>
                <a:latin typeface="Arial" panose="020B0604020202020204" pitchFamily="34" charset="0"/>
              </a:rPr>
              <a:t>Organización del pensamiento</a:t>
            </a:r>
          </a:p>
        </p:txBody>
      </p:sp>
      <p:sp>
        <p:nvSpPr>
          <p:cNvPr id="115720" name="Line 8"/>
          <p:cNvSpPr>
            <a:spLocks noChangeShapeType="1"/>
          </p:cNvSpPr>
          <p:nvPr/>
        </p:nvSpPr>
        <p:spPr bwMode="auto">
          <a:xfrm>
            <a:off x="5303839" y="1916114"/>
            <a:ext cx="1152525" cy="1584325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15722" name="Text Box 10"/>
          <p:cNvSpPr txBox="1">
            <a:spLocks noChangeArrowheads="1"/>
          </p:cNvSpPr>
          <p:nvPr/>
        </p:nvSpPr>
        <p:spPr bwMode="auto">
          <a:xfrm>
            <a:off x="1703389" y="5708650"/>
            <a:ext cx="34829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r>
              <a:rPr lang="es-ES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Control de la conducta</a:t>
            </a:r>
            <a:endParaRPr lang="en-US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8002738"/>
      </p:ext>
    </p:extLst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5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15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15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57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57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5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15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grpId="0" nodeType="withEffect">
                                  <p:stCondLst>
                                    <p:cond delay="78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115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grpId="0" nodeType="withEffect">
                                  <p:stCondLst>
                                    <p:cond delay="78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15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grpId="0" nodeType="withEffect">
                                  <p:stCondLst>
                                    <p:cond delay="98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1000"/>
                                        <p:tgtEl>
                                          <p:spTgt spid="115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14" grpId="0"/>
      <p:bldP spid="115715" grpId="0"/>
      <p:bldP spid="115717" grpId="0"/>
      <p:bldP spid="115718" grpId="0"/>
      <p:bldP spid="115719" grpId="0"/>
      <p:bldP spid="115720" grpId="0" animBg="1"/>
      <p:bldP spid="11572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ángulo 1"/>
          <p:cNvSpPr>
            <a:spLocks noChangeArrowheads="1"/>
          </p:cNvSpPr>
          <p:nvPr/>
        </p:nvSpPr>
        <p:spPr bwMode="auto">
          <a:xfrm>
            <a:off x="2135188" y="981076"/>
            <a:ext cx="7632700" cy="550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71500" indent="-5715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0"/>
              </a:spcBef>
            </a:pPr>
            <a:r>
              <a:rPr lang="es-ES" sz="3600">
                <a:solidFill>
                  <a:srgbClr val="FFFF99"/>
                </a:solidFill>
              </a:rPr>
              <a:t>¿Cómo ocurre el desarrollo de las estructuras  y funciones del sistema nervioso asociadas a los procesos atencionales?</a:t>
            </a:r>
          </a:p>
          <a:p>
            <a:pPr algn="just">
              <a:spcBef>
                <a:spcPct val="0"/>
              </a:spcBef>
            </a:pPr>
            <a:endParaRPr lang="es-ES" sz="3600">
              <a:solidFill>
                <a:srgbClr val="FFFF99"/>
              </a:solidFill>
            </a:endParaRPr>
          </a:p>
          <a:p>
            <a:pPr algn="just">
              <a:spcBef>
                <a:spcPct val="0"/>
              </a:spcBef>
            </a:pPr>
            <a:endParaRPr lang="es-ES" sz="3600">
              <a:solidFill>
                <a:srgbClr val="FFFF99"/>
              </a:solidFill>
            </a:endParaRPr>
          </a:p>
          <a:p>
            <a:pPr algn="just">
              <a:spcBef>
                <a:spcPct val="0"/>
              </a:spcBef>
            </a:pPr>
            <a:r>
              <a:rPr lang="es-ES" sz="3600">
                <a:solidFill>
                  <a:srgbClr val="FFFF99"/>
                </a:solidFill>
              </a:rPr>
              <a:t>¿Cuáles son los factores asociados a los principales trastornos de la atención?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es-ES" sz="2800">
              <a:solidFill>
                <a:srgbClr val="FFFF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82173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2514600" y="228601"/>
            <a:ext cx="7620000" cy="107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s-ES">
                <a:solidFill>
                  <a:srgbClr val="FFFF99"/>
                </a:solidFill>
                <a:latin typeface="Arial Black" panose="020B0A04020102020204" pitchFamily="34" charset="0"/>
              </a:rPr>
              <a:t>BASES ANATOMOFISIOLÓGICAS DEL LENGUAJE </a:t>
            </a:r>
          </a:p>
        </p:txBody>
      </p:sp>
      <p:sp>
        <p:nvSpPr>
          <p:cNvPr id="18435" name="Rectángulo 1"/>
          <p:cNvSpPr>
            <a:spLocks noChangeArrowheads="1"/>
          </p:cNvSpPr>
          <p:nvPr/>
        </p:nvSpPr>
        <p:spPr bwMode="auto">
          <a:xfrm>
            <a:off x="1992313" y="2205038"/>
            <a:ext cx="7848600" cy="286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sz="3600">
                <a:solidFill>
                  <a:srgbClr val="FFFF99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Formas o procesos generales: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sz="3600">
                <a:solidFill>
                  <a:srgbClr val="FFFF99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spcBef>
                <a:spcPct val="0"/>
              </a:spcBef>
            </a:pPr>
            <a:r>
              <a:rPr lang="es-ES" sz="3600">
                <a:solidFill>
                  <a:srgbClr val="FFFF99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Los inherentes a la comprensión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sz="3600">
                <a:solidFill>
                  <a:srgbClr val="FFFF99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spcBef>
                <a:spcPct val="0"/>
              </a:spcBef>
            </a:pPr>
            <a:r>
              <a:rPr lang="es-ES" sz="3600">
                <a:solidFill>
                  <a:srgbClr val="FFFF99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Los inherentes a la producción.</a:t>
            </a:r>
            <a:endParaRPr lang="es-ES" sz="3600">
              <a:solidFill>
                <a:srgbClr val="FFFF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2661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ángulo 3"/>
          <p:cNvSpPr>
            <a:spLocks noChangeArrowheads="1"/>
          </p:cNvSpPr>
          <p:nvPr/>
        </p:nvSpPr>
        <p:spPr bwMode="auto">
          <a:xfrm>
            <a:off x="2135188" y="476251"/>
            <a:ext cx="7993062" cy="594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sz="4000" b="1">
                <a:solidFill>
                  <a:srgbClr val="FFFF99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Modalidades fundamentales:</a:t>
            </a:r>
          </a:p>
          <a:p>
            <a:pPr>
              <a:spcBef>
                <a:spcPct val="0"/>
              </a:spcBef>
              <a:buFontTx/>
              <a:buNone/>
            </a:pPr>
            <a:endParaRPr lang="es-ES" sz="3600" b="1">
              <a:solidFill>
                <a:srgbClr val="FFFF99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es-ES" sz="3600">
                <a:solidFill>
                  <a:srgbClr val="FFFF99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Oral</a:t>
            </a:r>
          </a:p>
          <a:p>
            <a:pPr>
              <a:spcBef>
                <a:spcPct val="0"/>
              </a:spcBef>
              <a:buFontTx/>
              <a:buNone/>
            </a:pPr>
            <a:endParaRPr lang="es-ES" sz="3600">
              <a:solidFill>
                <a:srgbClr val="FFFF99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es-ES" sz="3600">
                <a:solidFill>
                  <a:srgbClr val="FFFF99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Escrita</a:t>
            </a:r>
          </a:p>
          <a:p>
            <a:pPr>
              <a:spcBef>
                <a:spcPct val="0"/>
              </a:spcBef>
              <a:buFontTx/>
              <a:buNone/>
            </a:pPr>
            <a:endParaRPr lang="es-ES" sz="3600">
              <a:solidFill>
                <a:srgbClr val="FFFF99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s-ES">
                <a:solidFill>
                  <a:srgbClr val="FFFF99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*Procesos inherentes a la percepción auditiva o visual (estructuras y funciones   de ambos sistemas sensoriales) y las funciones motoras (sistema motor somático)</a:t>
            </a:r>
            <a:endParaRPr lang="es-ES">
              <a:solidFill>
                <a:srgbClr val="FFFF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47989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ángulo 1"/>
          <p:cNvSpPr>
            <a:spLocks noChangeArrowheads="1"/>
          </p:cNvSpPr>
          <p:nvPr/>
        </p:nvSpPr>
        <p:spPr bwMode="auto">
          <a:xfrm>
            <a:off x="2135188" y="476251"/>
            <a:ext cx="7993062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sz="3600" b="1">
                <a:solidFill>
                  <a:srgbClr val="FFFF99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Principales nervios involucrados:</a:t>
            </a:r>
          </a:p>
          <a:p>
            <a:pPr>
              <a:spcBef>
                <a:spcPct val="0"/>
              </a:spcBef>
              <a:buFontTx/>
              <a:buNone/>
            </a:pPr>
            <a:endParaRPr lang="es-ES" sz="3600" b="1">
              <a:solidFill>
                <a:srgbClr val="FFFF99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es-ES">
                <a:solidFill>
                  <a:srgbClr val="FFFF99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Percepción: VIII par craneal o estatoacústico (oral) y II par craneal o nervio óptico (escrito). </a:t>
            </a:r>
          </a:p>
          <a:p>
            <a:pPr>
              <a:spcBef>
                <a:spcPct val="0"/>
              </a:spcBef>
              <a:buFontTx/>
              <a:buNone/>
            </a:pPr>
            <a:endParaRPr lang="es-ES">
              <a:solidFill>
                <a:srgbClr val="FFFF99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s-ES">
              <a:solidFill>
                <a:srgbClr val="FFFF99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es-ES">
                <a:solidFill>
                  <a:srgbClr val="FFFF99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Componente motor: Nervios craneales VII, IX, X, XI y XII (oral) y nervios espinales relacionados con los movimientos de las manos (escrito).</a:t>
            </a:r>
          </a:p>
          <a:p>
            <a:pPr>
              <a:spcBef>
                <a:spcPct val="0"/>
              </a:spcBef>
              <a:buFontTx/>
              <a:buNone/>
            </a:pPr>
            <a:endParaRPr lang="es-ES">
              <a:solidFill>
                <a:srgbClr val="FFFF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9567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1992314" y="493713"/>
            <a:ext cx="8207375" cy="588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r>
              <a:rPr lang="es-ES" sz="2800" b="1">
                <a:solidFill>
                  <a:srgbClr val="FFFF00"/>
                </a:solidFill>
              </a:rPr>
              <a:t>REGIONES CEREBRALES ESPECIALMENTE IMPORTANTES PARA LA COMPRENSIÓN Y PRODUCCIÓN DEL LENGUAJE*:</a:t>
            </a:r>
            <a:endParaRPr lang="es-ES" sz="28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es-ES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  <a:p>
            <a:pPr algn="just" eaLnBrk="1" hangingPunct="1">
              <a:spcBef>
                <a:spcPct val="0"/>
              </a:spcBef>
              <a:defRPr/>
            </a:pPr>
            <a:r>
              <a:rPr lang="es-ES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Área de Wernicke (recuerdos de sonidos necesarios para la comprensión).</a:t>
            </a:r>
          </a:p>
          <a:p>
            <a:pPr algn="just" eaLnBrk="1" hangingPunct="1">
              <a:spcBef>
                <a:spcPct val="0"/>
              </a:spcBef>
              <a:defRPr/>
            </a:pPr>
            <a:endParaRPr lang="es-ES" sz="40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  <a:p>
            <a:pPr algn="just" eaLnBrk="1" hangingPunct="1">
              <a:spcBef>
                <a:spcPct val="0"/>
              </a:spcBef>
              <a:defRPr/>
            </a:pPr>
            <a:r>
              <a:rPr lang="es-ES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Área de Broca (recuerdos de patrones motores necesarios para la producción).</a:t>
            </a:r>
          </a:p>
          <a:p>
            <a:pPr algn="just" eaLnBrk="1" hangingPunct="1">
              <a:spcBef>
                <a:spcPct val="0"/>
              </a:spcBef>
              <a:defRPr/>
            </a:pPr>
            <a:endParaRPr lang="es-ES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r>
              <a:rPr lang="es-ES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* </a:t>
            </a:r>
            <a:r>
              <a:rPr lang="es-ES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Predominantes en hemisferio izquierdo en la mayoría de los seres humanos</a:t>
            </a:r>
            <a:endParaRPr lang="en-US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634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7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2552700"/>
            <a:ext cx="4533900" cy="3771900"/>
          </a:xfrm>
          <a:prstGeom prst="rect">
            <a:avLst/>
          </a:prstGeom>
          <a:noFill/>
          <a:ln w="571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8787" name="Text Box 3"/>
          <p:cNvSpPr txBox="1">
            <a:spLocks noChangeArrowheads="1"/>
          </p:cNvSpPr>
          <p:nvPr/>
        </p:nvSpPr>
        <p:spPr bwMode="auto">
          <a:xfrm>
            <a:off x="2351088" y="620713"/>
            <a:ext cx="7510462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r>
              <a:rPr lang="es-E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ORGANIZACIÓN FUNCIONAL DE LAS ÁREAS DEL LENGUAJE</a:t>
            </a:r>
            <a:endParaRPr lang="en-US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118788" name="Text Box 4"/>
          <p:cNvSpPr txBox="1">
            <a:spLocks noChangeArrowheads="1"/>
          </p:cNvSpPr>
          <p:nvPr/>
        </p:nvSpPr>
        <p:spPr bwMode="auto">
          <a:xfrm>
            <a:off x="5303838" y="5751513"/>
            <a:ext cx="20764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sz="1600" b="1">
                <a:latin typeface="Arial" panose="020B0604020202020204" pitchFamily="34" charset="0"/>
              </a:rPr>
              <a:t>AFASIA MOTORA</a:t>
            </a:r>
            <a:endParaRPr lang="en-US" sz="1600" b="1">
              <a:latin typeface="Arial" panose="020B0604020202020204" pitchFamily="34" charset="0"/>
            </a:endParaRPr>
          </a:p>
        </p:txBody>
      </p:sp>
      <p:pic>
        <p:nvPicPr>
          <p:cNvPr id="11878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8014" y="2057401"/>
            <a:ext cx="1068387" cy="1609725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8790" name="Text Box 6"/>
          <p:cNvSpPr txBox="1">
            <a:spLocks noChangeArrowheads="1"/>
          </p:cNvSpPr>
          <p:nvPr/>
        </p:nvSpPr>
        <p:spPr bwMode="auto">
          <a:xfrm>
            <a:off x="7985125" y="3773489"/>
            <a:ext cx="144142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Paul Broca</a:t>
            </a:r>
          </a:p>
          <a:p>
            <a:pPr eaLnBrk="1" hangingPunct="1">
              <a:defRPr/>
            </a:pPr>
            <a:r>
              <a:rPr lang="en-US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(1824-1880)</a:t>
            </a:r>
          </a:p>
        </p:txBody>
      </p:sp>
      <p:sp>
        <p:nvSpPr>
          <p:cNvPr id="118791" name="AutoShape 7"/>
          <p:cNvSpPr>
            <a:spLocks noChangeArrowheads="1"/>
          </p:cNvSpPr>
          <p:nvPr/>
        </p:nvSpPr>
        <p:spPr bwMode="auto">
          <a:xfrm rot="-402590">
            <a:off x="3886200" y="3962401"/>
            <a:ext cx="609600" cy="485775"/>
          </a:xfrm>
          <a:prstGeom prst="rightArrow">
            <a:avLst>
              <a:gd name="adj1" fmla="val 50000"/>
              <a:gd name="adj2" fmla="val 31373"/>
            </a:avLst>
          </a:prstGeom>
          <a:gradFill rotWithShape="1">
            <a:gsLst>
              <a:gs pos="0">
                <a:schemeClr val="bg2"/>
              </a:gs>
              <a:gs pos="100000">
                <a:srgbClr val="FF3300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MX" sz="2400"/>
          </a:p>
        </p:txBody>
      </p:sp>
      <p:sp>
        <p:nvSpPr>
          <p:cNvPr id="118792" name="AutoShape 8"/>
          <p:cNvSpPr>
            <a:spLocks noChangeArrowheads="1"/>
          </p:cNvSpPr>
          <p:nvPr/>
        </p:nvSpPr>
        <p:spPr bwMode="auto">
          <a:xfrm rot="-1602408">
            <a:off x="4703764" y="4292600"/>
            <a:ext cx="485775" cy="1905000"/>
          </a:xfrm>
          <a:prstGeom prst="downArrow">
            <a:avLst>
              <a:gd name="adj1" fmla="val 50000"/>
              <a:gd name="adj2" fmla="val 98039"/>
            </a:avLst>
          </a:prstGeom>
          <a:gradFill rotWithShape="1">
            <a:gsLst>
              <a:gs pos="0">
                <a:schemeClr val="bg2"/>
              </a:gs>
              <a:gs pos="100000">
                <a:srgbClr val="FF3300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MX" sz="2400"/>
          </a:p>
        </p:txBody>
      </p:sp>
      <p:sp>
        <p:nvSpPr>
          <p:cNvPr id="118793" name="Line 9"/>
          <p:cNvSpPr>
            <a:spLocks noChangeShapeType="1"/>
          </p:cNvSpPr>
          <p:nvPr/>
        </p:nvSpPr>
        <p:spPr bwMode="auto">
          <a:xfrm>
            <a:off x="3048000" y="3124200"/>
            <a:ext cx="685800" cy="1066800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13763367"/>
      </p:ext>
    </p:extLst>
  </p:cSld>
  <p:clrMapOvr>
    <a:masterClrMapping/>
  </p:clrMapOvr>
  <p:transition advClick="0" advTm="4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8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nodeType="withEffect">
                                  <p:stCondLst>
                                    <p:cond delay="16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187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87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8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16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18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5" presetClass="entr" presetSubtype="0" fill="hold" nodeType="withEffect">
                                  <p:stCondLst>
                                    <p:cond delay="126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87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87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8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16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18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262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18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grpId="0" nodeType="withEffect">
                                  <p:stCondLst>
                                    <p:cond delay="271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18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grpId="0" nodeType="withEffect">
                                  <p:stCondLst>
                                    <p:cond delay="286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18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787" grpId="0"/>
      <p:bldP spid="118788" grpId="0"/>
      <p:bldP spid="118790" grpId="0"/>
      <p:bldP spid="118791" grpId="0" animBg="1"/>
      <p:bldP spid="118792" grpId="0" animBg="1"/>
      <p:bldP spid="11879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4" name="Text Box 4"/>
          <p:cNvSpPr txBox="1">
            <a:spLocks noChangeArrowheads="1"/>
          </p:cNvSpPr>
          <p:nvPr/>
        </p:nvSpPr>
        <p:spPr bwMode="auto">
          <a:xfrm>
            <a:off x="594360" y="365419"/>
            <a:ext cx="10607040" cy="550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s-ES" sz="40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Tema 1. Bases neurobiológicas de las funciones nerviosas superiores en el proceso de enseñanza-aprendizaje (PEA)</a:t>
            </a:r>
            <a:r>
              <a:rPr lang="es-ES" dirty="0" smtClean="0">
                <a:solidFill>
                  <a:srgbClr val="FFFF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algn="just"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endParaRPr lang="es-ES" dirty="0" smtClean="0">
              <a:solidFill>
                <a:srgbClr val="FFFF00"/>
              </a:solidFill>
              <a:latin typeface="Arial Black" panose="020B0A04020102020204" pitchFamily="34" charset="0"/>
            </a:endParaRPr>
          </a:p>
          <a:p>
            <a:pPr algn="just"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s-ES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Sumario: </a:t>
            </a:r>
            <a:r>
              <a:rPr lang="es-ES" dirty="0">
                <a:solidFill>
                  <a:srgbClr val="FFFF00"/>
                </a:solidFill>
                <a:latin typeface="Arial Black" panose="020B0A04020102020204" pitchFamily="34" charset="0"/>
              </a:rPr>
              <a:t>Las funciones nerviosas superiores (FNS). </a:t>
            </a:r>
            <a:r>
              <a:rPr lang="es-ES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Bases </a:t>
            </a:r>
            <a:r>
              <a:rPr lang="es-ES" dirty="0">
                <a:solidFill>
                  <a:srgbClr val="FFFF00"/>
                </a:solidFill>
                <a:latin typeface="Arial Black" panose="020B0A04020102020204" pitchFamily="34" charset="0"/>
              </a:rPr>
              <a:t>neurobiológicas </a:t>
            </a:r>
            <a:r>
              <a:rPr lang="es-ES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de la atención y el lenguaje. Sus implicaciones </a:t>
            </a:r>
            <a:r>
              <a:rPr lang="es-ES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para la educación y el PEA.</a:t>
            </a:r>
          </a:p>
        </p:txBody>
      </p:sp>
    </p:spTree>
    <p:extLst>
      <p:ext uri="{BB962C8B-B14F-4D97-AF65-F5344CB8AC3E}">
        <p14:creationId xmlns:p14="http://schemas.microsoft.com/office/powerpoint/2010/main" val="1753274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7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834" name="Picture 2"/>
          <p:cNvPicPr>
            <a:picLocks noChangeAspect="1" noChangeArrowheads="1"/>
          </p:cNvPicPr>
          <p:nvPr/>
        </p:nvPicPr>
        <p:blipFill>
          <a:blip r:embed="rId3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188" y="2349500"/>
            <a:ext cx="4533900" cy="3771900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0835" name="Rectangle 3"/>
          <p:cNvSpPr>
            <a:spLocks noChangeArrowheads="1"/>
          </p:cNvSpPr>
          <p:nvPr/>
        </p:nvSpPr>
        <p:spPr bwMode="auto">
          <a:xfrm>
            <a:off x="2667000" y="449263"/>
            <a:ext cx="758825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r>
              <a:rPr lang="es-ES" sz="3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ORGANIZACIÓN FUNCIONAL DE LAS </a:t>
            </a:r>
          </a:p>
          <a:p>
            <a:pPr algn="ctr" eaLnBrk="1" hangingPunct="1">
              <a:defRPr/>
            </a:pPr>
            <a:r>
              <a:rPr lang="es-ES" sz="3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ÁREAS DEL LENGUAJE</a:t>
            </a:r>
            <a:endParaRPr lang="en-US" sz="32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120836" name="Text Box 4"/>
          <p:cNvSpPr txBox="1">
            <a:spLocks noChangeArrowheads="1"/>
          </p:cNvSpPr>
          <p:nvPr/>
        </p:nvSpPr>
        <p:spPr bwMode="auto">
          <a:xfrm>
            <a:off x="2057400" y="5589588"/>
            <a:ext cx="24320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sz="1800" b="1">
                <a:latin typeface="Arial" panose="020B0604020202020204" pitchFamily="34" charset="0"/>
              </a:rPr>
              <a:t>AFASIA SENSORIAL</a:t>
            </a:r>
            <a:endParaRPr lang="en-US" sz="1800" b="1">
              <a:latin typeface="Arial" panose="020B0604020202020204" pitchFamily="34" charset="0"/>
            </a:endParaRPr>
          </a:p>
        </p:txBody>
      </p:sp>
      <p:pic>
        <p:nvPicPr>
          <p:cNvPr id="12083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1" y="1981200"/>
            <a:ext cx="1247775" cy="17526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0838" name="Text Box 6"/>
          <p:cNvSpPr txBox="1">
            <a:spLocks noChangeArrowheads="1"/>
          </p:cNvSpPr>
          <p:nvPr/>
        </p:nvSpPr>
        <p:spPr bwMode="auto">
          <a:xfrm>
            <a:off x="7391401" y="3657601"/>
            <a:ext cx="2096279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400">
                <a:solidFill>
                  <a:srgbClr val="FFFF00"/>
                </a:solidFill>
                <a:latin typeface="Arial" panose="020B0604020202020204" pitchFamily="34" charset="0"/>
              </a:rPr>
              <a:t>Karl Wernicke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400">
                <a:solidFill>
                  <a:srgbClr val="FFFF00"/>
                </a:solidFill>
                <a:latin typeface="Arial" panose="020B0604020202020204" pitchFamily="34" charset="0"/>
              </a:rPr>
              <a:t>(1848-1905)</a:t>
            </a:r>
          </a:p>
        </p:txBody>
      </p:sp>
      <p:sp>
        <p:nvSpPr>
          <p:cNvPr id="120839" name="Line 7"/>
          <p:cNvSpPr>
            <a:spLocks noChangeShapeType="1"/>
          </p:cNvSpPr>
          <p:nvPr/>
        </p:nvSpPr>
        <p:spPr bwMode="auto">
          <a:xfrm flipH="1" flipV="1">
            <a:off x="4876800" y="4267200"/>
            <a:ext cx="76200" cy="1143000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20840" name="AutoShape 8"/>
          <p:cNvSpPr>
            <a:spLocks noChangeArrowheads="1"/>
          </p:cNvSpPr>
          <p:nvPr/>
        </p:nvSpPr>
        <p:spPr bwMode="auto">
          <a:xfrm rot="8475234">
            <a:off x="2927350" y="4581526"/>
            <a:ext cx="1906588" cy="485775"/>
          </a:xfrm>
          <a:prstGeom prst="rightArrow">
            <a:avLst>
              <a:gd name="adj1" fmla="val 50000"/>
              <a:gd name="adj2" fmla="val 98121"/>
            </a:avLst>
          </a:prstGeom>
          <a:gradFill rotWithShape="1">
            <a:gsLst>
              <a:gs pos="0">
                <a:schemeClr val="bg2"/>
              </a:gs>
              <a:gs pos="100000">
                <a:srgbClr val="FF3300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MX" sz="2400"/>
          </a:p>
        </p:txBody>
      </p:sp>
      <p:sp>
        <p:nvSpPr>
          <p:cNvPr id="120842" name="AutoShape 10"/>
          <p:cNvSpPr>
            <a:spLocks noChangeArrowheads="1"/>
          </p:cNvSpPr>
          <p:nvPr/>
        </p:nvSpPr>
        <p:spPr bwMode="auto">
          <a:xfrm rot="5207949">
            <a:off x="4521201" y="3490913"/>
            <a:ext cx="609600" cy="485775"/>
          </a:xfrm>
          <a:prstGeom prst="rightArrow">
            <a:avLst>
              <a:gd name="adj1" fmla="val 50000"/>
              <a:gd name="adj2" fmla="val 31373"/>
            </a:avLst>
          </a:prstGeom>
          <a:gradFill rotWithShape="1">
            <a:gsLst>
              <a:gs pos="0">
                <a:schemeClr val="bg2"/>
              </a:gs>
              <a:gs pos="100000">
                <a:srgbClr val="FF3300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MX" sz="2400"/>
          </a:p>
        </p:txBody>
      </p:sp>
    </p:spTree>
    <p:extLst>
      <p:ext uri="{BB962C8B-B14F-4D97-AF65-F5344CB8AC3E}">
        <p14:creationId xmlns:p14="http://schemas.microsoft.com/office/powerpoint/2010/main" val="2646288080"/>
      </p:ext>
    </p:extLst>
  </p:cSld>
  <p:clrMapOvr>
    <a:masterClrMapping/>
  </p:clrMapOvr>
  <p:transition advClick="0" advTm="2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0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208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08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0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20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186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3800"/>
                                        <p:tgtEl>
                                          <p:spTgt spid="120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5" presetClass="entr" presetSubtype="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08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08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0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20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grpId="0" nodeType="withEffect">
                                  <p:stCondLst>
                                    <p:cond delay="20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20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grpId="0" nodeType="withEffect">
                                  <p:stCondLst>
                                    <p:cond delay="139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800"/>
                                        <p:tgtEl>
                                          <p:spTgt spid="120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35" grpId="0"/>
      <p:bldP spid="120836" grpId="0"/>
      <p:bldP spid="120838" grpId="0"/>
      <p:bldP spid="120839" grpId="0" animBg="1"/>
      <p:bldP spid="120840" grpId="0" animBg="1"/>
      <p:bldP spid="12084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ángulo 3"/>
          <p:cNvSpPr>
            <a:spLocks noChangeArrowheads="1"/>
          </p:cNvSpPr>
          <p:nvPr/>
        </p:nvSpPr>
        <p:spPr bwMode="auto">
          <a:xfrm>
            <a:off x="1992313" y="333375"/>
            <a:ext cx="7848600" cy="6370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sz="3600" b="1">
                <a:solidFill>
                  <a:srgbClr val="FFFF99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Otros procesos involucrados*: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sz="3600">
                <a:solidFill>
                  <a:srgbClr val="FFFF99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spcBef>
                <a:spcPct val="0"/>
              </a:spcBef>
            </a:pPr>
            <a:r>
              <a:rPr lang="es-ES" sz="2800">
                <a:solidFill>
                  <a:srgbClr val="FFFF99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Lexical (palabras): Participación de diversas áreas cerebrales (ampliamente distribuidos)</a:t>
            </a:r>
          </a:p>
          <a:p>
            <a:pPr>
              <a:spcBef>
                <a:spcPct val="0"/>
              </a:spcBef>
              <a:buFontTx/>
              <a:buNone/>
            </a:pPr>
            <a:endParaRPr lang="es-ES" sz="2800">
              <a:solidFill>
                <a:srgbClr val="FFFF99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es-ES" sz="2800">
                <a:solidFill>
                  <a:srgbClr val="FFFF99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Morfosintáctico: Participación importante del giro supramarginal (parietal inferior)</a:t>
            </a:r>
          </a:p>
          <a:p>
            <a:pPr>
              <a:spcBef>
                <a:spcPct val="0"/>
              </a:spcBef>
              <a:buFontTx/>
              <a:buNone/>
            </a:pPr>
            <a:endParaRPr lang="es-ES" sz="2800">
              <a:solidFill>
                <a:srgbClr val="FFFF99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es-ES" sz="2800">
                <a:solidFill>
                  <a:srgbClr val="FFFF99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Semántico: Participación importante del pliegue curvo (parietal inferior)</a:t>
            </a:r>
          </a:p>
          <a:p>
            <a:pPr>
              <a:spcBef>
                <a:spcPct val="0"/>
              </a:spcBef>
            </a:pPr>
            <a:endParaRPr lang="es-ES" sz="2800">
              <a:solidFill>
                <a:srgbClr val="FFFF99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es-ES" sz="2800">
                <a:solidFill>
                  <a:srgbClr val="FFFF99"/>
                </a:solidFill>
                <a:latin typeface="Arial" panose="020B0604020202020204" pitchFamily="34" charset="0"/>
              </a:rPr>
              <a:t>* Procesos más analíticos con predominio izquierdo y los más globales y prosódicos en hemisferio derecho).</a:t>
            </a:r>
            <a:endParaRPr lang="es-ES" sz="2800">
              <a:solidFill>
                <a:srgbClr val="FFFF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4893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/>
          <p:cNvSpPr>
            <a:spLocks noChangeArrowheads="1"/>
          </p:cNvSpPr>
          <p:nvPr/>
        </p:nvSpPr>
        <p:spPr bwMode="auto">
          <a:xfrm>
            <a:off x="7391400" y="609600"/>
            <a:ext cx="12954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_tradnl" sz="1600" b="1"/>
              <a:t>Palabra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1600" b="1"/>
              <a:t>escrita</a:t>
            </a:r>
            <a:endParaRPr lang="es-ES_tradnl" sz="2000"/>
          </a:p>
        </p:txBody>
      </p:sp>
      <p:sp>
        <p:nvSpPr>
          <p:cNvPr id="27651" name="Rectangle 4"/>
          <p:cNvSpPr>
            <a:spLocks noChangeArrowheads="1"/>
          </p:cNvSpPr>
          <p:nvPr/>
        </p:nvSpPr>
        <p:spPr bwMode="auto">
          <a:xfrm>
            <a:off x="2743200" y="609600"/>
            <a:ext cx="12954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_tradnl" sz="1600" b="1"/>
              <a:t>Palabra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1600" b="1"/>
              <a:t> hablada</a:t>
            </a:r>
            <a:endParaRPr lang="es-ES_tradnl" sz="2000"/>
          </a:p>
        </p:txBody>
      </p:sp>
      <p:sp>
        <p:nvSpPr>
          <p:cNvPr id="27652" name="Rectangle 5"/>
          <p:cNvSpPr>
            <a:spLocks noChangeArrowheads="1"/>
          </p:cNvSpPr>
          <p:nvPr/>
        </p:nvSpPr>
        <p:spPr bwMode="auto">
          <a:xfrm>
            <a:off x="3048000" y="1524000"/>
            <a:ext cx="12954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_tradnl" sz="1600" b="1"/>
              <a:t>Sistema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1600" b="1"/>
              <a:t>de análisis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1600" b="1"/>
              <a:t>auditivo</a:t>
            </a:r>
            <a:endParaRPr lang="es-ES_tradnl" sz="1400" b="1"/>
          </a:p>
        </p:txBody>
      </p:sp>
      <p:sp>
        <p:nvSpPr>
          <p:cNvPr id="27653" name="Rectangle 6"/>
          <p:cNvSpPr>
            <a:spLocks noChangeArrowheads="1"/>
          </p:cNvSpPr>
          <p:nvPr/>
        </p:nvSpPr>
        <p:spPr bwMode="auto">
          <a:xfrm>
            <a:off x="7086600" y="1524000"/>
            <a:ext cx="12954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_tradnl" sz="1600" b="1"/>
              <a:t>Sistema de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1600" b="1"/>
              <a:t>análisis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1600" b="1"/>
              <a:t>visual</a:t>
            </a:r>
            <a:endParaRPr lang="es-ES_tradnl" sz="1400"/>
          </a:p>
        </p:txBody>
      </p:sp>
      <p:sp>
        <p:nvSpPr>
          <p:cNvPr id="27654" name="Rectangle 7"/>
          <p:cNvSpPr>
            <a:spLocks noChangeArrowheads="1"/>
          </p:cNvSpPr>
          <p:nvPr/>
        </p:nvSpPr>
        <p:spPr bwMode="auto">
          <a:xfrm>
            <a:off x="4038600" y="2514600"/>
            <a:ext cx="12954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_tradnl" sz="1600" b="1"/>
              <a:t>Léxico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1600" b="1"/>
              <a:t>de entrada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1600" b="1"/>
              <a:t> auditiva</a:t>
            </a:r>
            <a:endParaRPr lang="es-ES_tradnl" sz="2000"/>
          </a:p>
        </p:txBody>
      </p:sp>
      <p:sp>
        <p:nvSpPr>
          <p:cNvPr id="27655" name="Rectangle 8"/>
          <p:cNvSpPr>
            <a:spLocks noChangeArrowheads="1"/>
          </p:cNvSpPr>
          <p:nvPr/>
        </p:nvSpPr>
        <p:spPr bwMode="auto">
          <a:xfrm>
            <a:off x="6400800" y="2514600"/>
            <a:ext cx="12954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_tradnl" sz="1600" b="1"/>
              <a:t>Léxico de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1600" b="1"/>
              <a:t>entrada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1600" b="1"/>
              <a:t>visual</a:t>
            </a:r>
            <a:endParaRPr lang="es-ES_tradnl" sz="2000"/>
          </a:p>
        </p:txBody>
      </p:sp>
      <p:sp>
        <p:nvSpPr>
          <p:cNvPr id="27656" name="Rectangle 9"/>
          <p:cNvSpPr>
            <a:spLocks noChangeArrowheads="1"/>
          </p:cNvSpPr>
          <p:nvPr/>
        </p:nvSpPr>
        <p:spPr bwMode="auto">
          <a:xfrm>
            <a:off x="5257800" y="3352800"/>
            <a:ext cx="12954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_tradnl" sz="2000" b="1"/>
              <a:t>Sistema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2000" b="1"/>
              <a:t>semántico</a:t>
            </a:r>
            <a:endParaRPr lang="es-ES_tradnl" sz="2000"/>
          </a:p>
        </p:txBody>
      </p:sp>
      <p:sp>
        <p:nvSpPr>
          <p:cNvPr id="27657" name="Rectangle 10"/>
          <p:cNvSpPr>
            <a:spLocks noChangeArrowheads="1"/>
          </p:cNvSpPr>
          <p:nvPr/>
        </p:nvSpPr>
        <p:spPr bwMode="auto">
          <a:xfrm>
            <a:off x="4038600" y="4267200"/>
            <a:ext cx="12954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_tradnl" sz="1600" b="1"/>
              <a:t>Léxico de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1600" b="1"/>
              <a:t>salida del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1600" b="1"/>
              <a:t>habla</a:t>
            </a:r>
          </a:p>
        </p:txBody>
      </p:sp>
      <p:sp>
        <p:nvSpPr>
          <p:cNvPr id="27658" name="Rectangle 11"/>
          <p:cNvSpPr>
            <a:spLocks noChangeArrowheads="1"/>
          </p:cNvSpPr>
          <p:nvPr/>
        </p:nvSpPr>
        <p:spPr bwMode="auto">
          <a:xfrm>
            <a:off x="6400800" y="4267200"/>
            <a:ext cx="12954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_tradnl" sz="1600" b="1"/>
              <a:t>Léxico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1600" b="1"/>
              <a:t>grafémico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1600" b="1"/>
              <a:t>de salida</a:t>
            </a:r>
            <a:endParaRPr lang="es-ES_tradnl" sz="2000"/>
          </a:p>
        </p:txBody>
      </p:sp>
      <p:sp>
        <p:nvSpPr>
          <p:cNvPr id="27659" name="Rectangle 12"/>
          <p:cNvSpPr>
            <a:spLocks noChangeArrowheads="1"/>
          </p:cNvSpPr>
          <p:nvPr/>
        </p:nvSpPr>
        <p:spPr bwMode="auto">
          <a:xfrm>
            <a:off x="7391400" y="5105400"/>
            <a:ext cx="12954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_tradnl" sz="1600" b="1"/>
              <a:t>Nivel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1600" b="1"/>
              <a:t>grafémico</a:t>
            </a:r>
          </a:p>
        </p:txBody>
      </p:sp>
      <p:sp>
        <p:nvSpPr>
          <p:cNvPr id="27660" name="Rectangle 13"/>
          <p:cNvSpPr>
            <a:spLocks noChangeArrowheads="1"/>
          </p:cNvSpPr>
          <p:nvPr/>
        </p:nvSpPr>
        <p:spPr bwMode="auto">
          <a:xfrm>
            <a:off x="7467600" y="6172200"/>
            <a:ext cx="12954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_tradnl" sz="1600" b="1"/>
              <a:t>Escritura</a:t>
            </a:r>
            <a:endParaRPr lang="es-ES_tradnl" sz="1600"/>
          </a:p>
        </p:txBody>
      </p:sp>
      <p:sp>
        <p:nvSpPr>
          <p:cNvPr id="27661" name="Rectangle 14"/>
          <p:cNvSpPr>
            <a:spLocks noChangeArrowheads="1"/>
          </p:cNvSpPr>
          <p:nvPr/>
        </p:nvSpPr>
        <p:spPr bwMode="auto">
          <a:xfrm>
            <a:off x="2895600" y="5181600"/>
            <a:ext cx="12954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_tradnl" sz="1600" b="1"/>
              <a:t>Nivel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1600" b="1"/>
              <a:t>fonémico</a:t>
            </a:r>
            <a:endParaRPr lang="es-ES_tradnl" sz="2000"/>
          </a:p>
        </p:txBody>
      </p:sp>
      <p:sp>
        <p:nvSpPr>
          <p:cNvPr id="27662" name="Rectangle 15"/>
          <p:cNvSpPr>
            <a:spLocks noChangeArrowheads="1"/>
          </p:cNvSpPr>
          <p:nvPr/>
        </p:nvSpPr>
        <p:spPr bwMode="auto">
          <a:xfrm>
            <a:off x="2819400" y="6172200"/>
            <a:ext cx="12954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_tradnl" sz="1600" b="1"/>
              <a:t>Habla</a:t>
            </a:r>
          </a:p>
        </p:txBody>
      </p:sp>
      <p:sp>
        <p:nvSpPr>
          <p:cNvPr id="27663" name="Rectangle 16"/>
          <p:cNvSpPr>
            <a:spLocks noChangeArrowheads="1"/>
          </p:cNvSpPr>
          <p:nvPr/>
        </p:nvSpPr>
        <p:spPr bwMode="auto">
          <a:xfrm>
            <a:off x="8839200" y="3352800"/>
            <a:ext cx="12954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_tradnl" sz="1600" b="1"/>
              <a:t>Conversión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1600" b="1"/>
              <a:t>grafema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1600" b="1"/>
              <a:t>fonema</a:t>
            </a:r>
          </a:p>
        </p:txBody>
      </p:sp>
      <p:sp>
        <p:nvSpPr>
          <p:cNvPr id="27664" name="Line 17"/>
          <p:cNvSpPr>
            <a:spLocks noChangeShapeType="1"/>
          </p:cNvSpPr>
          <p:nvPr/>
        </p:nvSpPr>
        <p:spPr bwMode="auto">
          <a:xfrm>
            <a:off x="3657600" y="1295400"/>
            <a:ext cx="0" cy="228600"/>
          </a:xfrm>
          <a:prstGeom prst="line">
            <a:avLst/>
          </a:prstGeom>
          <a:noFill/>
          <a:ln w="9525">
            <a:solidFill>
              <a:srgbClr val="FFFF99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27665" name="Line 18"/>
          <p:cNvSpPr>
            <a:spLocks noChangeShapeType="1"/>
          </p:cNvSpPr>
          <p:nvPr/>
        </p:nvSpPr>
        <p:spPr bwMode="auto">
          <a:xfrm>
            <a:off x="7696200" y="1295400"/>
            <a:ext cx="0" cy="228600"/>
          </a:xfrm>
          <a:prstGeom prst="line">
            <a:avLst/>
          </a:prstGeom>
          <a:noFill/>
          <a:ln w="9525">
            <a:solidFill>
              <a:srgbClr val="FFFF99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27666" name="Line 19"/>
          <p:cNvSpPr>
            <a:spLocks noChangeShapeType="1"/>
          </p:cNvSpPr>
          <p:nvPr/>
        </p:nvSpPr>
        <p:spPr bwMode="auto">
          <a:xfrm>
            <a:off x="3505200" y="5943600"/>
            <a:ext cx="0" cy="228600"/>
          </a:xfrm>
          <a:prstGeom prst="line">
            <a:avLst/>
          </a:prstGeom>
          <a:noFill/>
          <a:ln w="9525">
            <a:solidFill>
              <a:srgbClr val="FFFF99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27667" name="Line 20"/>
          <p:cNvSpPr>
            <a:spLocks noChangeShapeType="1"/>
          </p:cNvSpPr>
          <p:nvPr/>
        </p:nvSpPr>
        <p:spPr bwMode="auto">
          <a:xfrm>
            <a:off x="4953000" y="3200400"/>
            <a:ext cx="304800" cy="152400"/>
          </a:xfrm>
          <a:prstGeom prst="line">
            <a:avLst/>
          </a:prstGeom>
          <a:noFill/>
          <a:ln w="9525">
            <a:solidFill>
              <a:srgbClr val="FFFF99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27668" name="Line 21"/>
          <p:cNvSpPr>
            <a:spLocks noChangeShapeType="1"/>
          </p:cNvSpPr>
          <p:nvPr/>
        </p:nvSpPr>
        <p:spPr bwMode="auto">
          <a:xfrm>
            <a:off x="7696200" y="4876800"/>
            <a:ext cx="304800" cy="152400"/>
          </a:xfrm>
          <a:prstGeom prst="line">
            <a:avLst/>
          </a:prstGeom>
          <a:noFill/>
          <a:ln w="9525">
            <a:solidFill>
              <a:srgbClr val="FFFF99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27669" name="Line 22"/>
          <p:cNvSpPr>
            <a:spLocks noChangeShapeType="1"/>
          </p:cNvSpPr>
          <p:nvPr/>
        </p:nvSpPr>
        <p:spPr bwMode="auto">
          <a:xfrm flipH="1">
            <a:off x="6324600" y="3200400"/>
            <a:ext cx="228600" cy="152400"/>
          </a:xfrm>
          <a:prstGeom prst="line">
            <a:avLst/>
          </a:prstGeom>
          <a:noFill/>
          <a:ln w="9525">
            <a:solidFill>
              <a:srgbClr val="FFFF99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27670" name="Line 23"/>
          <p:cNvSpPr>
            <a:spLocks noChangeShapeType="1"/>
          </p:cNvSpPr>
          <p:nvPr/>
        </p:nvSpPr>
        <p:spPr bwMode="auto">
          <a:xfrm flipH="1">
            <a:off x="5105400" y="4038600"/>
            <a:ext cx="228600" cy="152400"/>
          </a:xfrm>
          <a:prstGeom prst="line">
            <a:avLst/>
          </a:prstGeom>
          <a:noFill/>
          <a:ln w="9525">
            <a:solidFill>
              <a:srgbClr val="FFFF99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27671" name="Line 24"/>
          <p:cNvSpPr>
            <a:spLocks noChangeShapeType="1"/>
          </p:cNvSpPr>
          <p:nvPr/>
        </p:nvSpPr>
        <p:spPr bwMode="auto">
          <a:xfrm>
            <a:off x="6477000" y="4038600"/>
            <a:ext cx="304800" cy="152400"/>
          </a:xfrm>
          <a:prstGeom prst="line">
            <a:avLst/>
          </a:prstGeom>
          <a:noFill/>
          <a:ln w="9525">
            <a:solidFill>
              <a:srgbClr val="FFFF99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27672" name="Line 25"/>
          <p:cNvSpPr>
            <a:spLocks noChangeShapeType="1"/>
          </p:cNvSpPr>
          <p:nvPr/>
        </p:nvSpPr>
        <p:spPr bwMode="auto">
          <a:xfrm flipH="1">
            <a:off x="3733800" y="4953000"/>
            <a:ext cx="228600" cy="152400"/>
          </a:xfrm>
          <a:prstGeom prst="line">
            <a:avLst/>
          </a:prstGeom>
          <a:noFill/>
          <a:ln w="9525">
            <a:solidFill>
              <a:srgbClr val="FFFF99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27673" name="Line 26"/>
          <p:cNvSpPr>
            <a:spLocks noChangeShapeType="1"/>
          </p:cNvSpPr>
          <p:nvPr/>
        </p:nvSpPr>
        <p:spPr bwMode="auto">
          <a:xfrm>
            <a:off x="8534400" y="2362200"/>
            <a:ext cx="838200" cy="838200"/>
          </a:xfrm>
          <a:prstGeom prst="line">
            <a:avLst/>
          </a:prstGeom>
          <a:noFill/>
          <a:ln w="9525">
            <a:solidFill>
              <a:srgbClr val="FFFF99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27674" name="Line 27"/>
          <p:cNvSpPr>
            <a:spLocks noChangeShapeType="1"/>
          </p:cNvSpPr>
          <p:nvPr/>
        </p:nvSpPr>
        <p:spPr bwMode="auto">
          <a:xfrm flipH="1">
            <a:off x="5105400" y="5867400"/>
            <a:ext cx="4343400" cy="0"/>
          </a:xfrm>
          <a:prstGeom prst="line">
            <a:avLst/>
          </a:prstGeom>
          <a:noFill/>
          <a:ln w="9525">
            <a:solidFill>
              <a:srgbClr val="FFFF99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27675" name="Line 28"/>
          <p:cNvSpPr>
            <a:spLocks noChangeShapeType="1"/>
          </p:cNvSpPr>
          <p:nvPr/>
        </p:nvSpPr>
        <p:spPr bwMode="auto">
          <a:xfrm flipV="1">
            <a:off x="5181600" y="5562600"/>
            <a:ext cx="0" cy="304800"/>
          </a:xfrm>
          <a:prstGeom prst="line">
            <a:avLst/>
          </a:prstGeom>
          <a:noFill/>
          <a:ln w="9525">
            <a:solidFill>
              <a:srgbClr val="FFFF99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27676" name="Line 29"/>
          <p:cNvSpPr>
            <a:spLocks noChangeShapeType="1"/>
          </p:cNvSpPr>
          <p:nvPr/>
        </p:nvSpPr>
        <p:spPr bwMode="auto">
          <a:xfrm flipH="1">
            <a:off x="4191000" y="5638800"/>
            <a:ext cx="914400" cy="0"/>
          </a:xfrm>
          <a:prstGeom prst="line">
            <a:avLst/>
          </a:prstGeom>
          <a:noFill/>
          <a:ln w="9525">
            <a:solidFill>
              <a:srgbClr val="FFFF99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27677" name="Line 30"/>
          <p:cNvSpPr>
            <a:spLocks noChangeShapeType="1"/>
          </p:cNvSpPr>
          <p:nvPr/>
        </p:nvSpPr>
        <p:spPr bwMode="auto">
          <a:xfrm>
            <a:off x="9525000" y="4114800"/>
            <a:ext cx="0" cy="1752600"/>
          </a:xfrm>
          <a:prstGeom prst="line">
            <a:avLst/>
          </a:prstGeom>
          <a:noFill/>
          <a:ln w="9525">
            <a:solidFill>
              <a:srgbClr val="FFFF99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27678" name="Line 31"/>
          <p:cNvSpPr>
            <a:spLocks noChangeShapeType="1"/>
          </p:cNvSpPr>
          <p:nvPr/>
        </p:nvSpPr>
        <p:spPr bwMode="auto">
          <a:xfrm>
            <a:off x="3200400" y="2286000"/>
            <a:ext cx="0" cy="2819400"/>
          </a:xfrm>
          <a:prstGeom prst="line">
            <a:avLst/>
          </a:prstGeom>
          <a:noFill/>
          <a:ln w="9525">
            <a:solidFill>
              <a:srgbClr val="FFFF99"/>
            </a:solidFill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27679" name="Line 32"/>
          <p:cNvSpPr>
            <a:spLocks noChangeShapeType="1"/>
          </p:cNvSpPr>
          <p:nvPr/>
        </p:nvSpPr>
        <p:spPr bwMode="auto">
          <a:xfrm flipH="1">
            <a:off x="7315200" y="2286000"/>
            <a:ext cx="228600" cy="152400"/>
          </a:xfrm>
          <a:prstGeom prst="line">
            <a:avLst/>
          </a:prstGeom>
          <a:noFill/>
          <a:ln w="9525">
            <a:solidFill>
              <a:srgbClr val="FFFF99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27680" name="Line 33"/>
          <p:cNvSpPr>
            <a:spLocks noChangeShapeType="1"/>
          </p:cNvSpPr>
          <p:nvPr/>
        </p:nvSpPr>
        <p:spPr bwMode="auto">
          <a:xfrm>
            <a:off x="3962400" y="2286000"/>
            <a:ext cx="228600" cy="152400"/>
          </a:xfrm>
          <a:prstGeom prst="line">
            <a:avLst/>
          </a:prstGeom>
          <a:noFill/>
          <a:ln w="9525">
            <a:solidFill>
              <a:srgbClr val="FFFF99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27681" name="Line 34"/>
          <p:cNvSpPr>
            <a:spLocks noChangeShapeType="1"/>
          </p:cNvSpPr>
          <p:nvPr/>
        </p:nvSpPr>
        <p:spPr bwMode="auto">
          <a:xfrm>
            <a:off x="8153400" y="2362200"/>
            <a:ext cx="0" cy="2590800"/>
          </a:xfrm>
          <a:prstGeom prst="line">
            <a:avLst/>
          </a:prstGeom>
          <a:noFill/>
          <a:ln w="9525">
            <a:solidFill>
              <a:srgbClr val="FFFF99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27682" name="Line 35"/>
          <p:cNvSpPr>
            <a:spLocks noChangeShapeType="1"/>
          </p:cNvSpPr>
          <p:nvPr/>
        </p:nvSpPr>
        <p:spPr bwMode="auto">
          <a:xfrm>
            <a:off x="8077200" y="5791200"/>
            <a:ext cx="0" cy="381000"/>
          </a:xfrm>
          <a:prstGeom prst="line">
            <a:avLst/>
          </a:prstGeom>
          <a:noFill/>
          <a:ln w="9525">
            <a:solidFill>
              <a:srgbClr val="FFFF99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27683" name="CuadroTexto 1"/>
          <p:cNvSpPr txBox="1">
            <a:spLocks noChangeArrowheads="1"/>
          </p:cNvSpPr>
          <p:nvPr/>
        </p:nvSpPr>
        <p:spPr bwMode="auto">
          <a:xfrm>
            <a:off x="1524001" y="52389"/>
            <a:ext cx="85121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sz="1800" b="1">
                <a:solidFill>
                  <a:srgbClr val="FFFF99"/>
                </a:solidFill>
              </a:rPr>
              <a:t>ESQUEMA DE PROCESOS DE COPRENSIÓN Y PRODUCCIÓN DE PALABRAS</a:t>
            </a:r>
          </a:p>
        </p:txBody>
      </p:sp>
    </p:spTree>
    <p:extLst>
      <p:ext uri="{BB962C8B-B14F-4D97-AF65-F5344CB8AC3E}">
        <p14:creationId xmlns:p14="http://schemas.microsoft.com/office/powerpoint/2010/main" val="2373444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Text Box 2"/>
          <p:cNvSpPr txBox="1">
            <a:spLocks noChangeArrowheads="1"/>
          </p:cNvSpPr>
          <p:nvPr/>
        </p:nvSpPr>
        <p:spPr bwMode="auto">
          <a:xfrm>
            <a:off x="2457450" y="238125"/>
            <a:ext cx="5867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 sz="2400" b="1">
                <a:solidFill>
                  <a:srgbClr val="FFFF99"/>
                </a:solidFill>
              </a:rPr>
              <a:t>Temple, 2002</a:t>
            </a:r>
          </a:p>
        </p:txBody>
      </p:sp>
      <p:sp>
        <p:nvSpPr>
          <p:cNvPr id="91139" name="Text Box 3"/>
          <p:cNvSpPr txBox="1">
            <a:spLocks noChangeArrowheads="1"/>
          </p:cNvSpPr>
          <p:nvPr/>
        </p:nvSpPr>
        <p:spPr bwMode="auto">
          <a:xfrm>
            <a:off x="2819400" y="804863"/>
            <a:ext cx="7086600" cy="267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2400" b="1">
                <a:solidFill>
                  <a:srgbClr val="FFFF99"/>
                </a:solidFill>
              </a:rPr>
              <a:t>Estudios con MNRf en disléxicos. </a:t>
            </a:r>
          </a:p>
          <a:p>
            <a:pPr eaLnBrk="1" hangingPunct="1">
              <a:spcBef>
                <a:spcPct val="50000"/>
              </a:spcBef>
            </a:pPr>
            <a:r>
              <a:rPr lang="es-ES" sz="2400" b="1">
                <a:solidFill>
                  <a:srgbClr val="FFFF99"/>
                </a:solidFill>
              </a:rPr>
              <a:t>Efecto del entrenamiento en la actividad cerebral prefrontal izquierda,  posterior al entrenamiento.</a:t>
            </a:r>
          </a:p>
          <a:p>
            <a:pPr eaLnBrk="1" hangingPunct="1">
              <a:spcBef>
                <a:spcPct val="50000"/>
              </a:spcBef>
            </a:pPr>
            <a:r>
              <a:rPr lang="es-ES" sz="2400" b="1">
                <a:solidFill>
                  <a:srgbClr val="FFFF99"/>
                </a:solidFill>
              </a:rPr>
              <a:t>Mejores resultados en procesamiento auditivo a estímulos presentados rápidamente y en pruebas de comprensión.</a:t>
            </a:r>
          </a:p>
        </p:txBody>
      </p:sp>
      <p:sp>
        <p:nvSpPr>
          <p:cNvPr id="91140" name="Text Box 4"/>
          <p:cNvSpPr txBox="1">
            <a:spLocks noChangeArrowheads="1"/>
          </p:cNvSpPr>
          <p:nvPr/>
        </p:nvSpPr>
        <p:spPr bwMode="auto">
          <a:xfrm>
            <a:off x="2457450" y="3798888"/>
            <a:ext cx="419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 sz="2400" b="1">
                <a:solidFill>
                  <a:srgbClr val="FFFF99"/>
                </a:solidFill>
              </a:rPr>
              <a:t>Rosenberg y Rosenberg, 2002</a:t>
            </a:r>
          </a:p>
        </p:txBody>
      </p:sp>
      <p:sp>
        <p:nvSpPr>
          <p:cNvPr id="91141" name="Text Box 5"/>
          <p:cNvSpPr txBox="1">
            <a:spLocks noChangeArrowheads="1"/>
          </p:cNvSpPr>
          <p:nvPr/>
        </p:nvSpPr>
        <p:spPr bwMode="auto">
          <a:xfrm>
            <a:off x="2724150" y="4365626"/>
            <a:ext cx="7277100" cy="230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2400" b="1">
                <a:solidFill>
                  <a:srgbClr val="FFFF99"/>
                </a:solidFill>
              </a:rPr>
              <a:t>Estudios con  niños disléxicos.</a:t>
            </a:r>
          </a:p>
          <a:p>
            <a:pPr eaLnBrk="1" hangingPunct="1">
              <a:spcBef>
                <a:spcPct val="50000"/>
              </a:spcBef>
            </a:pPr>
            <a:r>
              <a:rPr lang="es-ES" sz="2400" b="1">
                <a:solidFill>
                  <a:srgbClr val="FFFF99"/>
                </a:solidFill>
              </a:rPr>
              <a:t>Efecto del remedial sobre la actividad cerebral témporoparietal izquierda.</a:t>
            </a:r>
          </a:p>
          <a:p>
            <a:pPr eaLnBrk="1" hangingPunct="1">
              <a:spcBef>
                <a:spcPct val="50000"/>
              </a:spcBef>
            </a:pPr>
            <a:r>
              <a:rPr lang="es-ES" sz="2400" b="1">
                <a:solidFill>
                  <a:srgbClr val="FFFF99"/>
                </a:solidFill>
              </a:rPr>
              <a:t>Aumento de las habilidades de lectura,  posterior a la actividad remedial.</a:t>
            </a:r>
          </a:p>
        </p:txBody>
      </p:sp>
    </p:spTree>
    <p:extLst>
      <p:ext uri="{BB962C8B-B14F-4D97-AF65-F5344CB8AC3E}">
        <p14:creationId xmlns:p14="http://schemas.microsoft.com/office/powerpoint/2010/main" val="833526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1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1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1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1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1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1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1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1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38" grpId="0" autoUpdateAnimBg="0"/>
      <p:bldP spid="91139" grpId="0" autoUpdateAnimBg="0"/>
      <p:bldP spid="91140" grpId="0" autoUpdateAnimBg="0"/>
      <p:bldP spid="91141" grpId="0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6" y="1484314"/>
            <a:ext cx="4905375" cy="423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2495550" y="404813"/>
            <a:ext cx="2736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 sz="2400" b="1">
                <a:solidFill>
                  <a:srgbClr val="FFFF99"/>
                </a:solidFill>
                <a:cs typeface="Arial" panose="020B0604020202020204" pitchFamily="34" charset="0"/>
              </a:rPr>
              <a:t>Temple, 2002</a:t>
            </a:r>
          </a:p>
        </p:txBody>
      </p:sp>
    </p:spTree>
    <p:extLst>
      <p:ext uri="{BB962C8B-B14F-4D97-AF65-F5344CB8AC3E}">
        <p14:creationId xmlns:p14="http://schemas.microsoft.com/office/powerpoint/2010/main" val="588348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ángulo 1"/>
          <p:cNvSpPr>
            <a:spLocks noChangeArrowheads="1"/>
          </p:cNvSpPr>
          <p:nvPr/>
        </p:nvSpPr>
        <p:spPr bwMode="auto">
          <a:xfrm>
            <a:off x="2063750" y="476250"/>
            <a:ext cx="7632700" cy="606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71500" indent="-5715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0"/>
              </a:spcBef>
            </a:pPr>
            <a:r>
              <a:rPr lang="es-ES" sz="3600">
                <a:solidFill>
                  <a:srgbClr val="FFFF99"/>
                </a:solidFill>
              </a:rPr>
              <a:t>¿Cómo ocurre el desarrollo de las estructuras  y funciones del sistema nervioso asociadas a los procesos del lenguaje?</a:t>
            </a:r>
          </a:p>
          <a:p>
            <a:pPr algn="just">
              <a:spcBef>
                <a:spcPct val="0"/>
              </a:spcBef>
            </a:pPr>
            <a:endParaRPr lang="es-ES" sz="3600">
              <a:solidFill>
                <a:srgbClr val="FFFF99"/>
              </a:solidFill>
            </a:endParaRPr>
          </a:p>
          <a:p>
            <a:pPr algn="just">
              <a:spcBef>
                <a:spcPct val="0"/>
              </a:spcBef>
            </a:pPr>
            <a:endParaRPr lang="es-ES" sz="3600">
              <a:solidFill>
                <a:srgbClr val="FFFF99"/>
              </a:solidFill>
            </a:endParaRPr>
          </a:p>
          <a:p>
            <a:pPr algn="just">
              <a:spcBef>
                <a:spcPct val="0"/>
              </a:spcBef>
            </a:pPr>
            <a:r>
              <a:rPr lang="es-ES" sz="3600">
                <a:solidFill>
                  <a:srgbClr val="FFFF99"/>
                </a:solidFill>
              </a:rPr>
              <a:t>¿Cuáles son los factores asociados a las principales dificultades de aprendizaje relacionadas con el lenguaje ?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es-ES" sz="2800">
              <a:solidFill>
                <a:srgbClr val="FFFF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6775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2628900" y="476250"/>
            <a:ext cx="6934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s-ES">
                <a:solidFill>
                  <a:srgbClr val="FFFF99"/>
                </a:solidFill>
                <a:latin typeface="Arial Black" panose="020B0A04020102020204" pitchFamily="34" charset="0"/>
              </a:rPr>
              <a:t>C0NCLUSIONES</a:t>
            </a:r>
          </a:p>
        </p:txBody>
      </p:sp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2057400" y="1341438"/>
            <a:ext cx="8077200" cy="501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s-ES">
                <a:solidFill>
                  <a:srgbClr val="FFFF99"/>
                </a:solidFill>
                <a:latin typeface="Arial Black" panose="020B0A04020102020204" pitchFamily="34" charset="0"/>
              </a:rPr>
              <a:t>Los procesos atencionales y del lenguaje, como partes de la psiquis humana, tienen su base biológica en el funcionamiento serial y en paralelo de una gran cantidad de circuitos neurales que abarcan los dos hemisferios cerebrales y una amplia participación de diversas áreas corticales.</a:t>
            </a:r>
          </a:p>
        </p:txBody>
      </p:sp>
    </p:spTree>
    <p:extLst>
      <p:ext uri="{BB962C8B-B14F-4D97-AF65-F5344CB8AC3E}">
        <p14:creationId xmlns:p14="http://schemas.microsoft.com/office/powerpoint/2010/main" val="4184698709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 autoUpdateAnimBg="0"/>
      <p:bldP spid="21507" grpId="0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1866900" y="908051"/>
            <a:ext cx="8820150" cy="354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>
                <a:solidFill>
                  <a:srgbClr val="FFFF99"/>
                </a:solidFill>
                <a:latin typeface="Arial Black" panose="020B0A04020102020204" pitchFamily="34" charset="0"/>
              </a:rPr>
              <a:t>Como el resto de las funciones cerebrales estas varían con el desarrollo del ser humano, dependiendo de los factores maduracionales del sistema nervioso y en estrecha relación con los factores psicosociales.  </a:t>
            </a:r>
          </a:p>
        </p:txBody>
      </p:sp>
    </p:spTree>
    <p:extLst>
      <p:ext uri="{BB962C8B-B14F-4D97-AF65-F5344CB8AC3E}">
        <p14:creationId xmlns:p14="http://schemas.microsoft.com/office/powerpoint/2010/main" val="344996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8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1847850" y="476250"/>
            <a:ext cx="8820150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>
                <a:solidFill>
                  <a:srgbClr val="FFFF99"/>
                </a:solidFill>
                <a:latin typeface="Arial Black" panose="020B0A04020102020204" pitchFamily="34" charset="0"/>
              </a:rPr>
              <a:t>Los procesos de la atención y el lenguaje pueden verse alterados en el desarrollo a partir de diversos factores de naturaleza biológica, dando lugar a dificultades de aprendizaje.  </a:t>
            </a: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1774825" y="3811589"/>
            <a:ext cx="8820150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 dirty="0">
                <a:solidFill>
                  <a:srgbClr val="FFFF99"/>
                </a:solidFill>
                <a:latin typeface="Arial Black" panose="020B0A04020102020204" pitchFamily="34" charset="0"/>
              </a:rPr>
              <a:t>El conocimiento de las bases biológicas de esos procesos son de gran importancia para la labor profesional de </a:t>
            </a:r>
            <a:r>
              <a:rPr lang="es-ES" dirty="0" smtClean="0">
                <a:solidFill>
                  <a:srgbClr val="FFFF99"/>
                </a:solidFill>
                <a:latin typeface="Arial Black" panose="020B0A04020102020204" pitchFamily="34" charset="0"/>
              </a:rPr>
              <a:t>los educadores.  </a:t>
            </a:r>
            <a:endParaRPr lang="es-ES" dirty="0">
              <a:solidFill>
                <a:srgbClr val="FFFF99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3712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8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2" grpId="0"/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ángulo 1"/>
          <p:cNvSpPr>
            <a:spLocks noChangeArrowheads="1"/>
          </p:cNvSpPr>
          <p:nvPr/>
        </p:nvSpPr>
        <p:spPr bwMode="auto">
          <a:xfrm>
            <a:off x="1703389" y="476250"/>
            <a:ext cx="8785225" cy="5447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50000"/>
              </a:spcBef>
              <a:buFontTx/>
              <a:buNone/>
              <a:defRPr/>
            </a:pPr>
            <a:r>
              <a:rPr lang="es-ES" sz="4000" dirty="0">
                <a:solidFill>
                  <a:srgbClr val="FFFF99"/>
                </a:solidFill>
                <a:latin typeface="Arial Black" panose="020B0A04020102020204" pitchFamily="34" charset="0"/>
              </a:rPr>
              <a:t>Para estudiar:</a:t>
            </a:r>
          </a:p>
          <a:p>
            <a:pPr marL="514350" indent="-514350" algn="just">
              <a:spcBef>
                <a:spcPct val="50000"/>
              </a:spcBef>
              <a:buFontTx/>
              <a:buAutoNum type="arabicPeriod"/>
              <a:defRPr/>
            </a:pPr>
            <a:r>
              <a:rPr lang="es-ES" dirty="0" smtClean="0">
                <a:solidFill>
                  <a:srgbClr val="FFFF99"/>
                </a:solidFill>
                <a:latin typeface="Arial Black" panose="020B0A04020102020204" pitchFamily="34" charset="0"/>
              </a:rPr>
              <a:t>Estudie </a:t>
            </a:r>
            <a:r>
              <a:rPr lang="es-ES" dirty="0">
                <a:solidFill>
                  <a:srgbClr val="FFFF99"/>
                </a:solidFill>
                <a:latin typeface="Arial Black" panose="020B0A04020102020204" pitchFamily="34" charset="0"/>
              </a:rPr>
              <a:t>por </a:t>
            </a:r>
            <a:r>
              <a:rPr lang="es-ES" dirty="0" smtClean="0">
                <a:solidFill>
                  <a:srgbClr val="FFFF99"/>
                </a:solidFill>
                <a:latin typeface="Arial Black" panose="020B0A04020102020204" pitchFamily="34" charset="0"/>
              </a:rPr>
              <a:t>las diversas fuentes suministradas lo </a:t>
            </a:r>
            <a:r>
              <a:rPr lang="es-ES" dirty="0">
                <a:solidFill>
                  <a:srgbClr val="FFFF99"/>
                </a:solidFill>
                <a:latin typeface="Arial Black" panose="020B0A04020102020204" pitchFamily="34" charset="0"/>
              </a:rPr>
              <a:t>inherente a las bases biológicas de los procesos de </a:t>
            </a:r>
            <a:r>
              <a:rPr lang="es-ES" dirty="0" smtClean="0">
                <a:solidFill>
                  <a:srgbClr val="FFFF99"/>
                </a:solidFill>
                <a:latin typeface="Arial Black" panose="020B0A04020102020204" pitchFamily="34" charset="0"/>
              </a:rPr>
              <a:t>atención, así </a:t>
            </a:r>
            <a:r>
              <a:rPr lang="es-ES" dirty="0">
                <a:solidFill>
                  <a:srgbClr val="FFFF99"/>
                </a:solidFill>
                <a:latin typeface="Arial Black" panose="020B0A04020102020204" pitchFamily="34" charset="0"/>
              </a:rPr>
              <a:t>como las correspondientes a los procesos del </a:t>
            </a:r>
            <a:r>
              <a:rPr lang="es-ES" dirty="0" smtClean="0">
                <a:solidFill>
                  <a:srgbClr val="FFFF99"/>
                </a:solidFill>
                <a:latin typeface="Arial Black" panose="020B0A04020102020204" pitchFamily="34" charset="0"/>
              </a:rPr>
              <a:t>lenguaje. Pueden acudir también al libro de AFDEI, así como otras fuentes vía Internet o de IA. </a:t>
            </a:r>
            <a:endParaRPr lang="es-ES" sz="2800" dirty="0">
              <a:solidFill>
                <a:srgbClr val="FFFF99"/>
              </a:solidFill>
              <a:latin typeface="Arial Black" panose="020B0A04020102020204" pitchFamily="34" charset="0"/>
            </a:endParaRPr>
          </a:p>
          <a:p>
            <a:pPr algn="just">
              <a:spcBef>
                <a:spcPct val="50000"/>
              </a:spcBef>
              <a:buFontTx/>
              <a:buNone/>
              <a:defRPr/>
            </a:pPr>
            <a:r>
              <a:rPr lang="es-ES" sz="2400" dirty="0">
                <a:solidFill>
                  <a:srgbClr val="FFFF99"/>
                </a:solidFill>
                <a:latin typeface="Arial Black" panose="020B0A04020102020204" pitchFamily="34" charset="0"/>
              </a:rPr>
              <a:t> 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1657142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2292350" y="404813"/>
            <a:ext cx="7391400" cy="341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s-ES" sz="3600">
                <a:solidFill>
                  <a:srgbClr val="FFFF99"/>
                </a:solidFill>
                <a:latin typeface="Arial Black" panose="020B0A04020102020204" pitchFamily="34" charset="0"/>
              </a:rPr>
              <a:t>Objetivo: Fundamentar desde el punto de vista biológico, los procesos de atención y el lenguaje, como parte de las funciones nerviosas superiores.</a:t>
            </a: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2855914" y="5589588"/>
            <a:ext cx="62642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 sz="2800">
                <a:solidFill>
                  <a:srgbClr val="FFFF99"/>
                </a:solidFill>
                <a:latin typeface="Arial Black" panose="020B0A04020102020204" pitchFamily="34" charset="0"/>
              </a:rPr>
              <a:t>Dr. C. Raúl Rodríguez Calzado</a:t>
            </a:r>
          </a:p>
        </p:txBody>
      </p:sp>
    </p:spTree>
    <p:extLst>
      <p:ext uri="{BB962C8B-B14F-4D97-AF65-F5344CB8AC3E}">
        <p14:creationId xmlns:p14="http://schemas.microsoft.com/office/powerpoint/2010/main" val="2042896943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autoUpdateAnimBg="0"/>
      <p:bldP spid="409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ángulo 1"/>
          <p:cNvSpPr>
            <a:spLocks noChangeArrowheads="1"/>
          </p:cNvSpPr>
          <p:nvPr/>
        </p:nvSpPr>
        <p:spPr bwMode="auto">
          <a:xfrm>
            <a:off x="2063750" y="549275"/>
            <a:ext cx="8064500" cy="600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50000"/>
              </a:spcBef>
              <a:buFontTx/>
              <a:buNone/>
            </a:pPr>
            <a:r>
              <a:rPr lang="es-ES" dirty="0">
                <a:solidFill>
                  <a:srgbClr val="FFFF99"/>
                </a:solidFill>
                <a:latin typeface="Arial Black" panose="020B0A04020102020204" pitchFamily="34" charset="0"/>
              </a:rPr>
              <a:t>2.	La mayoría de los niños  y niñas desarrollan el lenguaje en correspondencia con el desarrollo de los sistemas sensoriales auditivo y visual, así como del sistema motor somático involucrado en el habla y la escritura, entre otras estructuras corticales. ¿Cómo </a:t>
            </a:r>
            <a:r>
              <a:rPr lang="es-ES" dirty="0" smtClean="0">
                <a:solidFill>
                  <a:srgbClr val="FFFF99"/>
                </a:solidFill>
                <a:latin typeface="Arial Black" panose="020B0A04020102020204" pitchFamily="34" charset="0"/>
              </a:rPr>
              <a:t>explicaría </a:t>
            </a:r>
            <a:r>
              <a:rPr lang="es-ES" dirty="0">
                <a:solidFill>
                  <a:srgbClr val="FFFF99"/>
                </a:solidFill>
                <a:latin typeface="Arial Black" panose="020B0A04020102020204" pitchFamily="34" charset="0"/>
              </a:rPr>
              <a:t>la participación de esos sistemas en individuos con afectaciones sensoriales auditivas o visuales? .</a:t>
            </a:r>
          </a:p>
        </p:txBody>
      </p:sp>
    </p:spTree>
    <p:extLst>
      <p:ext uri="{BB962C8B-B14F-4D97-AF65-F5344CB8AC3E}">
        <p14:creationId xmlns:p14="http://schemas.microsoft.com/office/powerpoint/2010/main" val="1014778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ángulo 1"/>
          <p:cNvSpPr>
            <a:spLocks noChangeArrowheads="1"/>
          </p:cNvSpPr>
          <p:nvPr/>
        </p:nvSpPr>
        <p:spPr bwMode="auto">
          <a:xfrm>
            <a:off x="2279650" y="1484314"/>
            <a:ext cx="8064500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50000"/>
              </a:spcBef>
              <a:buFontTx/>
              <a:buNone/>
            </a:pPr>
            <a:r>
              <a:rPr lang="es-ES" dirty="0">
                <a:solidFill>
                  <a:srgbClr val="FFFF99"/>
                </a:solidFill>
                <a:latin typeface="Arial Black" panose="020B0A04020102020204" pitchFamily="34" charset="0"/>
              </a:rPr>
              <a:t>3.	</a:t>
            </a:r>
            <a:r>
              <a:rPr lang="es-ES" dirty="0" smtClean="0">
                <a:solidFill>
                  <a:srgbClr val="FFFF99"/>
                </a:solidFill>
                <a:latin typeface="Arial Black" panose="020B0A04020102020204" pitchFamily="34" charset="0"/>
              </a:rPr>
              <a:t> </a:t>
            </a:r>
            <a:r>
              <a:rPr lang="es-ES" dirty="0">
                <a:solidFill>
                  <a:srgbClr val="FFFF99"/>
                </a:solidFill>
                <a:latin typeface="Arial Black" panose="020B0A04020102020204" pitchFamily="34" charset="0"/>
              </a:rPr>
              <a:t>¿Qué factores están asociados a las dificultades de aprendizaje relacionadas con esas funciones? </a:t>
            </a:r>
            <a:r>
              <a:rPr lang="es-ES" dirty="0" smtClean="0">
                <a:solidFill>
                  <a:srgbClr val="FFFF99"/>
                </a:solidFill>
                <a:latin typeface="Arial Black" panose="020B0A04020102020204" pitchFamily="34" charset="0"/>
              </a:rPr>
              <a:t>Puede auxiliarse </a:t>
            </a:r>
            <a:r>
              <a:rPr lang="es-ES" dirty="0">
                <a:solidFill>
                  <a:srgbClr val="FFFF99"/>
                </a:solidFill>
                <a:latin typeface="Arial Black" panose="020B0A04020102020204" pitchFamily="34" charset="0"/>
              </a:rPr>
              <a:t>de la Internet y la IA.</a:t>
            </a:r>
          </a:p>
        </p:txBody>
      </p:sp>
    </p:spTree>
    <p:extLst>
      <p:ext uri="{BB962C8B-B14F-4D97-AF65-F5344CB8AC3E}">
        <p14:creationId xmlns:p14="http://schemas.microsoft.com/office/powerpoint/2010/main" val="1729886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ángulo 1"/>
          <p:cNvSpPr>
            <a:spLocks noChangeArrowheads="1"/>
          </p:cNvSpPr>
          <p:nvPr/>
        </p:nvSpPr>
        <p:spPr bwMode="auto">
          <a:xfrm>
            <a:off x="2264411" y="1027113"/>
            <a:ext cx="7127875" cy="477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50000"/>
              </a:spcBef>
              <a:buFontTx/>
              <a:buNone/>
            </a:pPr>
            <a:r>
              <a:rPr lang="es-ES" dirty="0">
                <a:solidFill>
                  <a:srgbClr val="FFFF99"/>
                </a:solidFill>
                <a:latin typeface="Arial Black" panose="020B0A04020102020204" pitchFamily="34" charset="0"/>
              </a:rPr>
              <a:t>3. </a:t>
            </a:r>
            <a:r>
              <a:rPr lang="es-ES" dirty="0" smtClean="0">
                <a:solidFill>
                  <a:srgbClr val="FFFF99"/>
                </a:solidFill>
                <a:latin typeface="Arial Black" panose="020B0A04020102020204" pitchFamily="34" charset="0"/>
              </a:rPr>
              <a:t>Argumente </a:t>
            </a:r>
            <a:r>
              <a:rPr lang="es-ES" dirty="0">
                <a:solidFill>
                  <a:srgbClr val="FFFF99"/>
                </a:solidFill>
                <a:latin typeface="Arial Black" panose="020B0A04020102020204" pitchFamily="34" charset="0"/>
              </a:rPr>
              <a:t>y </a:t>
            </a:r>
            <a:r>
              <a:rPr lang="es-ES" dirty="0" smtClean="0">
                <a:solidFill>
                  <a:srgbClr val="FFFF99"/>
                </a:solidFill>
                <a:latin typeface="Arial Black" panose="020B0A04020102020204" pitchFamily="34" charset="0"/>
              </a:rPr>
              <a:t>ejemplifique  </a:t>
            </a:r>
            <a:r>
              <a:rPr lang="es-ES" dirty="0">
                <a:solidFill>
                  <a:srgbClr val="FFFF99"/>
                </a:solidFill>
                <a:latin typeface="Arial Black" panose="020B0A04020102020204" pitchFamily="34" charset="0"/>
              </a:rPr>
              <a:t>qué </a:t>
            </a:r>
            <a:r>
              <a:rPr lang="es-ES" dirty="0" smtClean="0">
                <a:solidFill>
                  <a:srgbClr val="FFFF99"/>
                </a:solidFill>
                <a:latin typeface="Arial Black" panose="020B0A04020102020204" pitchFamily="34" charset="0"/>
              </a:rPr>
              <a:t>implicaciones tienen </a:t>
            </a:r>
            <a:r>
              <a:rPr lang="es-ES" dirty="0">
                <a:solidFill>
                  <a:srgbClr val="FFFF99"/>
                </a:solidFill>
                <a:latin typeface="Arial Black" panose="020B0A04020102020204" pitchFamily="34" charset="0"/>
              </a:rPr>
              <a:t>esos conocimientos para </a:t>
            </a:r>
            <a:r>
              <a:rPr lang="es-ES" dirty="0" smtClean="0">
                <a:solidFill>
                  <a:srgbClr val="FFFF99"/>
                </a:solidFill>
                <a:latin typeface="Arial Black" panose="020B0A04020102020204" pitchFamily="34" charset="0"/>
              </a:rPr>
              <a:t>la educación en general y el PEA en particular.</a:t>
            </a:r>
            <a:endParaRPr lang="es-ES" dirty="0">
              <a:solidFill>
                <a:srgbClr val="FFFF99"/>
              </a:solidFill>
              <a:latin typeface="Arial Black" panose="020B0A04020102020204" pitchFamily="34" charset="0"/>
            </a:endParaRPr>
          </a:p>
          <a:p>
            <a:pPr algn="just">
              <a:spcBef>
                <a:spcPct val="50000"/>
              </a:spcBef>
              <a:buFontTx/>
              <a:buNone/>
            </a:pPr>
            <a:endParaRPr lang="es-ES" dirty="0">
              <a:solidFill>
                <a:srgbClr val="FFFF99"/>
              </a:solidFill>
              <a:latin typeface="Arial Black" panose="020B0A04020102020204" pitchFamily="34" charset="0"/>
            </a:endParaRPr>
          </a:p>
          <a:p>
            <a:pPr algn="just">
              <a:spcBef>
                <a:spcPct val="50000"/>
              </a:spcBef>
              <a:buFontTx/>
              <a:buNone/>
            </a:pPr>
            <a:endParaRPr lang="es-ES" dirty="0">
              <a:solidFill>
                <a:srgbClr val="FFFF99"/>
              </a:solidFill>
              <a:latin typeface="Arial Black" panose="020B0A04020102020204" pitchFamily="34" charset="0"/>
            </a:endParaRPr>
          </a:p>
          <a:p>
            <a:pPr algn="just">
              <a:spcBef>
                <a:spcPct val="50000"/>
              </a:spcBef>
              <a:buFontTx/>
              <a:buNone/>
            </a:pPr>
            <a:endParaRPr lang="es-ES" dirty="0">
              <a:solidFill>
                <a:srgbClr val="FFFF99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8947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ángulo 1"/>
          <p:cNvSpPr>
            <a:spLocks noChangeArrowheads="1"/>
          </p:cNvSpPr>
          <p:nvPr/>
        </p:nvSpPr>
        <p:spPr bwMode="auto">
          <a:xfrm>
            <a:off x="2135188" y="1341439"/>
            <a:ext cx="7200900" cy="403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50000"/>
              </a:spcBef>
              <a:buFontTx/>
              <a:buNone/>
            </a:pPr>
            <a:r>
              <a:rPr lang="es-ES" dirty="0">
                <a:solidFill>
                  <a:srgbClr val="FFFF99"/>
                </a:solidFill>
                <a:latin typeface="Arial Black" panose="020B0A04020102020204" pitchFamily="34" charset="0"/>
              </a:rPr>
              <a:t>4. </a:t>
            </a:r>
            <a:r>
              <a:rPr lang="es-ES" dirty="0" smtClean="0">
                <a:solidFill>
                  <a:srgbClr val="FFFF99"/>
                </a:solidFill>
                <a:latin typeface="Arial Black" panose="020B0A04020102020204" pitchFamily="34" charset="0"/>
              </a:rPr>
              <a:t>Continúe integrando, </a:t>
            </a:r>
            <a:r>
              <a:rPr lang="es-ES" dirty="0">
                <a:solidFill>
                  <a:srgbClr val="FFFF99"/>
                </a:solidFill>
                <a:latin typeface="Arial Black" panose="020B0A04020102020204" pitchFamily="34" charset="0"/>
              </a:rPr>
              <a:t>desde los fundamentos biológicos estudiados, cómo estos se relacionan con los fundamentos </a:t>
            </a:r>
            <a:r>
              <a:rPr lang="es-ES" dirty="0" smtClean="0">
                <a:solidFill>
                  <a:srgbClr val="FFFF99"/>
                </a:solidFill>
                <a:latin typeface="Arial Black" panose="020B0A04020102020204" pitchFamily="34" charset="0"/>
              </a:rPr>
              <a:t>didácticos </a:t>
            </a:r>
            <a:r>
              <a:rPr lang="es-ES" dirty="0">
                <a:solidFill>
                  <a:srgbClr val="FFFF99"/>
                </a:solidFill>
                <a:latin typeface="Arial Black" panose="020B0A04020102020204" pitchFamily="34" charset="0"/>
              </a:rPr>
              <a:t>que </a:t>
            </a:r>
            <a:r>
              <a:rPr lang="es-ES" dirty="0" smtClean="0">
                <a:solidFill>
                  <a:srgbClr val="FFFF99"/>
                </a:solidFill>
                <a:latin typeface="Arial Black" panose="020B0A04020102020204" pitchFamily="34" charset="0"/>
              </a:rPr>
              <a:t>está </a:t>
            </a:r>
            <a:r>
              <a:rPr lang="es-ES" dirty="0">
                <a:solidFill>
                  <a:srgbClr val="FFFF99"/>
                </a:solidFill>
                <a:latin typeface="Arial Black" panose="020B0A04020102020204" pitchFamily="34" charset="0"/>
              </a:rPr>
              <a:t>construyendo para el trabajo </a:t>
            </a:r>
            <a:r>
              <a:rPr lang="es-ES" dirty="0" smtClean="0">
                <a:solidFill>
                  <a:srgbClr val="FFFF99"/>
                </a:solidFill>
                <a:latin typeface="Arial Black" panose="020B0A04020102020204" pitchFamily="34" charset="0"/>
              </a:rPr>
              <a:t>final del curso o la tesis que está elaborando. </a:t>
            </a:r>
            <a:endParaRPr lang="es-ES" dirty="0">
              <a:solidFill>
                <a:srgbClr val="FFFF99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8581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2590800" y="228601"/>
            <a:ext cx="7391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s-ES" sz="2800">
                <a:solidFill>
                  <a:srgbClr val="FFFF99"/>
                </a:solidFill>
                <a:latin typeface="Arial Black" panose="020B0A04020102020204" pitchFamily="34" charset="0"/>
              </a:rPr>
              <a:t>ANTECEDENTES IMPORTANTES</a:t>
            </a:r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2279650" y="3324225"/>
            <a:ext cx="76962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s-ES">
                <a:solidFill>
                  <a:srgbClr val="FFFF99"/>
                </a:solidFill>
                <a:latin typeface="Arial Black" panose="020B0A04020102020204" pitchFamily="34" charset="0"/>
              </a:rPr>
              <a:t>Niveles funcionales del sistema nervioso</a:t>
            </a: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2279650" y="1557338"/>
            <a:ext cx="72390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s-ES">
                <a:solidFill>
                  <a:srgbClr val="FFFF99"/>
                </a:solidFill>
                <a:latin typeface="Arial Black" panose="020B0A04020102020204" pitchFamily="34" charset="0"/>
              </a:rPr>
              <a:t>Características y propiedades de la neurona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2317750" y="5078414"/>
            <a:ext cx="7696200" cy="107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s-ES">
                <a:solidFill>
                  <a:srgbClr val="FFFF99"/>
                </a:solidFill>
                <a:latin typeface="Arial Black" panose="020B0A04020102020204" pitchFamily="34" charset="0"/>
              </a:rPr>
              <a:t>Procesos relacionados con el desarrollo del sistema nervioso</a:t>
            </a:r>
          </a:p>
        </p:txBody>
      </p:sp>
    </p:spTree>
    <p:extLst>
      <p:ext uri="{BB962C8B-B14F-4D97-AF65-F5344CB8AC3E}">
        <p14:creationId xmlns:p14="http://schemas.microsoft.com/office/powerpoint/2010/main" val="3913825068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/>
      <p:bldP spid="5124" grpId="0"/>
      <p:bldP spid="5125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1992313" y="1052514"/>
            <a:ext cx="7696200" cy="470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s-ES" sz="3600">
                <a:solidFill>
                  <a:srgbClr val="FFFF99"/>
                </a:solidFill>
                <a:latin typeface="Arial Black" panose="020B0A04020102020204" pitchFamily="34" charset="0"/>
              </a:rPr>
              <a:t>Atención: Fenómeno  relacionado con el carácter selectivo de la psiquis. Constituye un procesamiento preferencial de una fuente de información por encima de las demás.</a:t>
            </a:r>
          </a:p>
          <a:p>
            <a:pPr>
              <a:spcBef>
                <a:spcPct val="50000"/>
              </a:spcBef>
              <a:buFontTx/>
              <a:buNone/>
            </a:pPr>
            <a:endParaRPr lang="es-ES">
              <a:solidFill>
                <a:srgbClr val="FFFF99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3077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063750" y="1"/>
            <a:ext cx="7704138" cy="45243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s-ES" sz="3200" b="1" dirty="0">
                <a:solidFill>
                  <a:srgbClr val="FFFF99"/>
                </a:solidFill>
              </a:rPr>
              <a:t>Algunas peculiaridades: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s-ES" sz="3200" dirty="0">
                <a:solidFill>
                  <a:srgbClr val="FFFF99"/>
                </a:solidFill>
              </a:rPr>
              <a:t>Proceso activo.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s-ES" sz="3200" dirty="0">
                <a:solidFill>
                  <a:srgbClr val="FFFF99"/>
                </a:solidFill>
              </a:rPr>
              <a:t>Depende de los intereses, expectativas y experiencias previas del sujeto.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s-ES" sz="3200" dirty="0">
                <a:solidFill>
                  <a:srgbClr val="FFFF99"/>
                </a:solidFill>
              </a:rPr>
              <a:t>Exige una alta implicación conductual, emocional y motivacional.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s-ES" sz="3200" dirty="0">
                <a:solidFill>
                  <a:srgbClr val="FFFF99"/>
                </a:solidFill>
              </a:rPr>
              <a:t>Se desarrolla en correspondencia con las estructuras del sistema nervioso involucradas.</a:t>
            </a: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2208213" y="4652963"/>
            <a:ext cx="7696200" cy="206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indent="0">
              <a:spcBef>
                <a:spcPct val="50000"/>
              </a:spcBef>
              <a:buNone/>
              <a:defRPr/>
            </a:pPr>
            <a:r>
              <a:rPr lang="es-ES" b="1" dirty="0">
                <a:solidFill>
                  <a:srgbClr val="FFFF99"/>
                </a:solidFill>
                <a:latin typeface="+mn-lt"/>
              </a:rPr>
              <a:t>Tipos o modalidades más generales:</a:t>
            </a:r>
          </a:p>
          <a:p>
            <a:pPr>
              <a:spcBef>
                <a:spcPct val="50000"/>
              </a:spcBef>
              <a:defRPr/>
            </a:pPr>
            <a:r>
              <a:rPr lang="es-ES" dirty="0">
                <a:solidFill>
                  <a:srgbClr val="FFFF99"/>
                </a:solidFill>
                <a:latin typeface="+mn-lt"/>
              </a:rPr>
              <a:t>Inespecífica o involuntaria</a:t>
            </a:r>
          </a:p>
          <a:p>
            <a:pPr>
              <a:spcBef>
                <a:spcPct val="50000"/>
              </a:spcBef>
              <a:defRPr/>
            </a:pPr>
            <a:r>
              <a:rPr lang="es-ES" dirty="0">
                <a:solidFill>
                  <a:srgbClr val="FFFF99"/>
                </a:solidFill>
                <a:latin typeface="+mn-lt"/>
              </a:rPr>
              <a:t>Específica o voluntaria</a:t>
            </a:r>
          </a:p>
        </p:txBody>
      </p:sp>
    </p:spTree>
    <p:extLst>
      <p:ext uri="{BB962C8B-B14F-4D97-AF65-F5344CB8AC3E}">
        <p14:creationId xmlns:p14="http://schemas.microsoft.com/office/powerpoint/2010/main" val="15263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Text Box 2"/>
          <p:cNvSpPr txBox="1">
            <a:spLocks noChangeArrowheads="1"/>
          </p:cNvSpPr>
          <p:nvPr/>
        </p:nvSpPr>
        <p:spPr bwMode="auto">
          <a:xfrm>
            <a:off x="2514600" y="228600"/>
            <a:ext cx="76200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s-ES">
                <a:solidFill>
                  <a:srgbClr val="FFFF99"/>
                </a:solidFill>
                <a:latin typeface="Arial Black" panose="020B0A04020102020204" pitchFamily="34" charset="0"/>
              </a:rPr>
              <a:t>FUNDAMENTOS ANATOMOFISIOLÓGICOS DE LA ATENCIÓN</a:t>
            </a:r>
          </a:p>
        </p:txBody>
      </p:sp>
      <p:sp>
        <p:nvSpPr>
          <p:cNvPr id="111619" name="Text Box 3"/>
          <p:cNvSpPr txBox="1">
            <a:spLocks noChangeArrowheads="1"/>
          </p:cNvSpPr>
          <p:nvPr/>
        </p:nvSpPr>
        <p:spPr bwMode="auto">
          <a:xfrm>
            <a:off x="1919288" y="2492376"/>
            <a:ext cx="8610600" cy="3846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s-ES" sz="2800">
                <a:solidFill>
                  <a:srgbClr val="FFFF99"/>
                </a:solidFill>
                <a:latin typeface="Arial Black" panose="020B0A04020102020204" pitchFamily="34" charset="0"/>
              </a:rPr>
              <a:t>PARTICIPACIÓN DE LA FORMACIÓN RETICULAR: </a:t>
            </a:r>
            <a:r>
              <a:rPr lang="es-ES" sz="3600">
                <a:solidFill>
                  <a:srgbClr val="FFFF99"/>
                </a:solidFill>
              </a:rPr>
              <a:t>Porción de tejido nervioso que se extiende desde la médula espinal hasta el diencéfalo (tálamo). Participa en el mantenimiento del estado de vigilia y de un tono cortical que permita al individuo desarrollar su actividad</a:t>
            </a:r>
            <a:endParaRPr lang="es-ES" sz="3600">
              <a:solidFill>
                <a:srgbClr val="FFFF99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8144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16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16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18" grpId="0" autoUpdateAnimBg="0"/>
      <p:bldP spid="111619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▷ Formación reticular: estructura, funciones y enfermedades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5" y="1052514"/>
            <a:ext cx="8718550" cy="501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91720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Text Box 2"/>
          <p:cNvSpPr txBox="1">
            <a:spLocks noChangeArrowheads="1"/>
          </p:cNvSpPr>
          <p:nvPr/>
        </p:nvSpPr>
        <p:spPr bwMode="auto">
          <a:xfrm>
            <a:off x="2135188" y="228600"/>
            <a:ext cx="8532812" cy="157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s-ES">
                <a:solidFill>
                  <a:srgbClr val="FFFF99"/>
                </a:solidFill>
                <a:latin typeface="Arial Black" panose="020B0A04020102020204" pitchFamily="34" charset="0"/>
              </a:rPr>
              <a:t>FUNDAMENTOS ANATOMOFISIOLÓGICOS DE LA ATENCIÓN</a:t>
            </a:r>
          </a:p>
        </p:txBody>
      </p:sp>
      <p:sp>
        <p:nvSpPr>
          <p:cNvPr id="111620" name="Text Box 4"/>
          <p:cNvSpPr txBox="1">
            <a:spLocks noChangeArrowheads="1"/>
          </p:cNvSpPr>
          <p:nvPr/>
        </p:nvSpPr>
        <p:spPr bwMode="auto">
          <a:xfrm>
            <a:off x="1944688" y="2106613"/>
            <a:ext cx="8964612" cy="830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s-ES" sz="2400">
                <a:solidFill>
                  <a:srgbClr val="FFFF99"/>
                </a:solidFill>
                <a:latin typeface="Arial Black" panose="020B0A04020102020204" pitchFamily="34" charset="0"/>
              </a:rPr>
              <a:t>ACTIVACIÓN DE ÁREAS SENSORIALES DE MODALIDAD ESPECÍFICA</a:t>
            </a:r>
          </a:p>
        </p:txBody>
      </p:sp>
      <p:sp>
        <p:nvSpPr>
          <p:cNvPr id="111621" name="Text Box 5"/>
          <p:cNvSpPr txBox="1">
            <a:spLocks noChangeArrowheads="1"/>
          </p:cNvSpPr>
          <p:nvPr/>
        </p:nvSpPr>
        <p:spPr bwMode="auto">
          <a:xfrm>
            <a:off x="2009775" y="3317876"/>
            <a:ext cx="864870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s-ES" sz="2400">
                <a:solidFill>
                  <a:srgbClr val="FFFF99"/>
                </a:solidFill>
                <a:latin typeface="Arial Black" panose="020B0A04020102020204" pitchFamily="34" charset="0"/>
              </a:rPr>
              <a:t>ÁREAS DE LA CORTEZA PARIETAL POSTERIOR</a:t>
            </a:r>
          </a:p>
        </p:txBody>
      </p:sp>
      <p:sp>
        <p:nvSpPr>
          <p:cNvPr id="111622" name="Text Box 6"/>
          <p:cNvSpPr txBox="1">
            <a:spLocks noChangeArrowheads="1"/>
          </p:cNvSpPr>
          <p:nvPr/>
        </p:nvSpPr>
        <p:spPr bwMode="auto">
          <a:xfrm>
            <a:off x="1944688" y="4144963"/>
            <a:ext cx="8915400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s-ES" sz="2400">
                <a:solidFill>
                  <a:srgbClr val="FFFF99"/>
                </a:solidFill>
                <a:latin typeface="Arial Black" panose="020B0A04020102020204" pitchFamily="34" charset="0"/>
              </a:rPr>
              <a:t>REGIONES DE LA CORTEZA FRONTAL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1944688" y="5013326"/>
            <a:ext cx="8915400" cy="83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s-ES" sz="2400">
                <a:solidFill>
                  <a:srgbClr val="FFFF99"/>
                </a:solidFill>
                <a:latin typeface="Arial Black" panose="020B0A04020102020204" pitchFamily="34" charset="0"/>
              </a:rPr>
              <a:t>ÁREAS DEL SISTEMA LÍMBICO, GANGLIOS BASALES Y TALÁMICAS</a:t>
            </a:r>
          </a:p>
        </p:txBody>
      </p:sp>
    </p:spTree>
    <p:extLst>
      <p:ext uri="{BB962C8B-B14F-4D97-AF65-F5344CB8AC3E}">
        <p14:creationId xmlns:p14="http://schemas.microsoft.com/office/powerpoint/2010/main" val="682074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16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16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16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16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16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16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18" grpId="0" autoUpdateAnimBg="0"/>
      <p:bldP spid="111620" grpId="0" autoUpdateAnimBg="0"/>
      <p:bldP spid="111621" grpId="0" autoUpdateAnimBg="0"/>
      <p:bldP spid="111622" grpId="0" autoUpdateAnimBg="0"/>
      <p:bldP spid="7" grpId="0" autoUpdateAnimBg="0"/>
    </p:bld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iseño predeterminad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1684</TotalTime>
  <Words>1039</Words>
  <Application>Microsoft Office PowerPoint</Application>
  <PresentationFormat>Panorámica</PresentationFormat>
  <Paragraphs>160</Paragraphs>
  <Slides>33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33</vt:i4>
      </vt:variant>
    </vt:vector>
  </HeadingPairs>
  <TitlesOfParts>
    <vt:vector size="38" baseType="lpstr">
      <vt:lpstr>Arial</vt:lpstr>
      <vt:lpstr>Arial Black</vt:lpstr>
      <vt:lpstr>Calibri</vt:lpstr>
      <vt:lpstr>Times New Roman</vt:lpstr>
      <vt:lpstr>Diseño predeterminado</vt:lpstr>
      <vt:lpstr> MAESTRÍA EN DIDÁCTICA  Curso: Neuroeducación en el Proceso de  Enseñanza-aprendizaje 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ÁREAS ASOCIATIVAS UNIMODALES </vt:lpstr>
      <vt:lpstr>ÁREAS ASOCIATIVAS MULTIMODALES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Raul</dc:creator>
  <cp:lastModifiedBy>Raul</cp:lastModifiedBy>
  <cp:revision>171</cp:revision>
  <dcterms:created xsi:type="dcterms:W3CDTF">2024-09-18T18:26:03Z</dcterms:created>
  <dcterms:modified xsi:type="dcterms:W3CDTF">2026-05-18T16:58:49Z</dcterms:modified>
</cp:coreProperties>
</file>