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1" r:id="rId3"/>
    <p:sldId id="259" r:id="rId4"/>
    <p:sldId id="260" r:id="rId5"/>
    <p:sldId id="262" r:id="rId6"/>
    <p:sldId id="284" r:id="rId7"/>
    <p:sldId id="280" r:id="rId8"/>
    <p:sldId id="267" r:id="rId9"/>
    <p:sldId id="278" r:id="rId10"/>
    <p:sldId id="268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B6405-2313-4213-8DF0-DE3956B99E06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8DD12-D561-4433-A129-606768E6F3E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391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n-US" smtClean="0"/>
          </a:p>
        </p:txBody>
      </p:sp>
      <p:sp>
        <p:nvSpPr>
          <p:cNvPr id="31748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66C490D-B2A6-4E9B-A821-CDC2E5993A31}" type="slidenum">
              <a:rPr lang="es-CO" altLang="en-US" sz="1200"/>
              <a:pPr algn="r"/>
              <a:t>7</a:t>
            </a:fld>
            <a:endParaRPr lang="es-CO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8DD12-D561-4433-A129-606768E6F3E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6831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1497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226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954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785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5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489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462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49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3883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06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215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65846-E18C-4CD8-960D-BDB259C09F04}" type="datetimeFigureOut">
              <a:rPr lang="en-US" smtClean="0"/>
              <a:pPr/>
              <a:t>1/1/2007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A7EA2-B24C-4D85-B25D-89305C363FB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727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43000" y="990600"/>
            <a:ext cx="7086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METHODOLOGY OF INVESTIGATION</a:t>
            </a:r>
          </a:p>
          <a:p>
            <a:pPr algn="ctr"/>
            <a:endParaRPr lang="es-ES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es-ES" sz="4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es-ES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Prof.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MSc.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Patricia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Fundora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Ramírez</a:t>
            </a:r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09800" y="228600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ScientificMethod</a:t>
            </a:r>
            <a:r>
              <a:rPr lang="es-ES" sz="2800" dirty="0" smtClean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 CIENTÍFICO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57200" y="685800"/>
            <a:ext cx="8382000" cy="108337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dirty="0" smtClean="0">
                <a:latin typeface="Comic Sans MS"/>
                <a:ea typeface="Calibri"/>
                <a:cs typeface="Times New Roman"/>
              </a:rPr>
              <a:t>It is a procedure applied in an investigation for fulfilling the problem. </a:t>
            </a:r>
            <a:endParaRPr lang="en-U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457200" y="1905000"/>
            <a:ext cx="8382000" cy="3065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How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apply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it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:</a:t>
            </a:r>
            <a:endParaRPr lang="en-US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514350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ask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questions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good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formulated</a:t>
            </a:r>
            <a:endParaRPr lang="en-US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514350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elaborate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statements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related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the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experience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for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answering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questions</a:t>
            </a:r>
            <a:endParaRPr lang="en-US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514350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derive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logical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consequences</a:t>
            </a:r>
            <a:endParaRPr lang="en-US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514350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apply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different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techniques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63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71600" y="2286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EDUCATIVE INVESTIGATION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2400" y="914400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Scientific production activity in the Educational Sciences</a:t>
            </a:r>
            <a:endParaRPr lang="es-ES" sz="28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The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educative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reality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is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studied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in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all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the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spheres</a:t>
            </a:r>
            <a:endParaRPr lang="es-ES" sz="28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It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integrates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the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sources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of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Pedagogical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Sciences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Psychology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of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Education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the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ociology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of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E</a:t>
            </a:r>
            <a:r>
              <a:rPr lang="es-ES" sz="2800" b="1" smtClean="0">
                <a:solidFill>
                  <a:srgbClr val="002060"/>
                </a:solidFill>
                <a:latin typeface="Comic Sans MS" panose="030F0702030302020204" pitchFamily="66" charset="0"/>
              </a:rPr>
              <a:t>ducation</a:t>
            </a:r>
            <a:r>
              <a:rPr lang="es-E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etc</a:t>
            </a:r>
            <a:endParaRPr lang="es-ES" sz="28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 pedagogical investigation is related to the problems of the education at the school</a:t>
            </a:r>
            <a:endParaRPr lang="es-E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50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8600" y="990600"/>
            <a:ext cx="8686800" cy="554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give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information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about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theoretical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and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methodological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foundations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of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pedagogical</a:t>
            </a:r>
            <a:r>
              <a:rPr lang="es-E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investigation</a:t>
            </a:r>
            <a:endParaRPr lang="es-ES" sz="2800" b="1" dirty="0" smtClean="0">
              <a:solidFill>
                <a:srgbClr val="002060"/>
              </a:solidFill>
              <a:latin typeface="Comic Sans MS"/>
              <a:ea typeface="Calibri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 answer to the presented problems in the teaching – learning process using different investigations</a:t>
            </a:r>
          </a:p>
          <a:p>
            <a:pPr algn="just">
              <a:lnSpc>
                <a:spcPct val="115000"/>
              </a:lnSpc>
            </a:pPr>
            <a:endParaRPr lang="es-ES" sz="2800" b="1" dirty="0" smtClean="0">
              <a:solidFill>
                <a:srgbClr val="002060"/>
              </a:solidFill>
              <a:latin typeface="Comic Sans MS"/>
              <a:ea typeface="Calibri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To characterize the different elements  of the pedagogical process for doing the design of investigation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28728" y="381000"/>
            <a:ext cx="6000792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2800" b="1" dirty="0" smtClean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OBJECTIVES OF THE SUBJECT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34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428992" y="0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THEMES</a:t>
            </a:r>
            <a:endParaRPr lang="en-US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57158" y="539347"/>
            <a:ext cx="8477280" cy="588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Theme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I: </a:t>
            </a:r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educative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investigation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Main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_tradnl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characteristics</a:t>
            </a:r>
            <a:r>
              <a:rPr lang="es-ES_tradnl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endParaRPr lang="es-ES" sz="28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Theme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II: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stages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of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investigation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</a:p>
          <a:p>
            <a:endParaRPr lang="es-ES" sz="28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Theme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  III: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theoretical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design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of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investigation</a:t>
            </a:r>
            <a:endParaRPr lang="es-ES" sz="28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endParaRPr lang="es-ES" sz="28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marL="342900" indent="-342900">
              <a:lnSpc>
                <a:spcPct val="115000"/>
              </a:lnSpc>
            </a:pP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Theme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IV: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methods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and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units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of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investigation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</a:p>
          <a:p>
            <a:pPr marL="342900" indent="-342900">
              <a:lnSpc>
                <a:spcPct val="115000"/>
              </a:lnSpc>
            </a:pPr>
            <a:endParaRPr lang="es-ES" sz="28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Theme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V: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Communication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of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results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of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investigation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  <a:endParaRPr lang="es-ES" sz="28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2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1000" y="298747"/>
            <a:ext cx="8610600" cy="5721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3200" b="1" dirty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FORMAS DE ORGANIZACI</a:t>
            </a:r>
            <a:r>
              <a:rPr lang="es-ES" sz="3200" b="1" dirty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es-ES" sz="3200" b="1" dirty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ÓN </a:t>
            </a:r>
            <a:endParaRPr lang="en-US" sz="32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Conferencias, seminarios-talleres y clases </a:t>
            </a: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prácticas</a:t>
            </a:r>
          </a:p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Discusiones   </a:t>
            </a: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sobre diferentes  problemas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Análisis de estrategias  </a:t>
            </a: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para la solución de problemas por la vía científica </a:t>
            </a:r>
            <a:endParaRPr lang="es-ES" sz="3200" b="1" dirty="0" smtClean="0">
              <a:solidFill>
                <a:srgbClr val="002060"/>
              </a:solidFill>
              <a:latin typeface="Comic Sans MS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 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Ensayo de </a:t>
            </a: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la toma de decisiones ante situaciones investigativas </a:t>
            </a: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dadas</a:t>
            </a: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 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65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5800" y="1905000"/>
            <a:ext cx="80772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FRECUENTE</a:t>
            </a: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: participación en clases prácticas y seminarios, realización de </a:t>
            </a:r>
            <a:r>
              <a:rPr lang="es-ES" sz="3200" b="1" dirty="0" smtClean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tareas</a:t>
            </a:r>
          </a:p>
          <a:p>
            <a:pPr algn="just">
              <a:lnSpc>
                <a:spcPct val="115000"/>
              </a:lnSpc>
            </a:pP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s-ES" sz="3200" b="1" dirty="0">
                <a:solidFill>
                  <a:srgbClr val="002060"/>
                </a:solidFill>
                <a:latin typeface="Comic Sans MS"/>
                <a:ea typeface="Calibri"/>
                <a:cs typeface="Times New Roman"/>
              </a:rPr>
              <a:t>FINAL: presentación y defensa del proyecto de investigación</a:t>
            </a:r>
            <a:endParaRPr lang="en-US" sz="3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057400" y="609600"/>
            <a:ext cx="3200400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3200" b="1" dirty="0" smtClean="0">
                <a:solidFill>
                  <a:srgbClr val="C00000"/>
                </a:solidFill>
                <a:latin typeface="Comic Sans MS"/>
                <a:ea typeface="Calibri"/>
                <a:cs typeface="Times New Roman"/>
              </a:rPr>
              <a:t>EVALUACIÓN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4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28600" y="3810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Theme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 I: </a:t>
            </a:r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The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educative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investigation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Main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3600" b="1" dirty="0" err="1" smtClean="0">
                <a:solidFill>
                  <a:srgbClr val="FF0000"/>
                </a:solidFill>
                <a:latin typeface="Comic Sans MS" pitchFamily="66" charset="0"/>
              </a:rPr>
              <a:t>characteristics</a:t>
            </a:r>
            <a:r>
              <a:rPr lang="es-ES_tradnl" sz="3600" b="1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endParaRPr lang="en-US" sz="36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4282" y="2428868"/>
            <a:ext cx="8610600" cy="32778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5000"/>
              </a:lnSpc>
              <a:defRPr sz="3600" b="1">
                <a:solidFill>
                  <a:srgbClr val="C00000"/>
                </a:solidFill>
                <a:latin typeface="Comic Sans MS"/>
                <a:ea typeface="Calibri"/>
                <a:cs typeface="Times New Roman"/>
              </a:defRPr>
            </a:lvl1pPr>
          </a:lstStyle>
          <a:p>
            <a:pPr algn="ctr"/>
            <a:r>
              <a:rPr lang="es-ES" dirty="0" smtClean="0"/>
              <a:t>CONTENT: </a:t>
            </a:r>
            <a:endParaRPr lang="es-ES" dirty="0" smtClean="0"/>
          </a:p>
          <a:p>
            <a:pPr algn="ctr"/>
            <a:r>
              <a:rPr lang="es-ES" dirty="0" err="1" smtClean="0"/>
              <a:t>Knowledge</a:t>
            </a:r>
            <a:r>
              <a:rPr lang="es-ES" dirty="0" smtClean="0"/>
              <a:t> and </a:t>
            </a:r>
            <a:r>
              <a:rPr lang="es-ES" dirty="0" err="1" smtClean="0"/>
              <a:t>scientific</a:t>
            </a:r>
            <a:r>
              <a:rPr lang="es-ES" dirty="0" smtClean="0"/>
              <a:t> </a:t>
            </a:r>
            <a:r>
              <a:rPr lang="es-ES" dirty="0" err="1" smtClean="0"/>
              <a:t>knowledge</a:t>
            </a:r>
            <a:r>
              <a:rPr lang="es-ES" dirty="0" smtClean="0"/>
              <a:t>.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scientific</a:t>
            </a:r>
            <a:r>
              <a:rPr lang="es-ES" dirty="0" smtClean="0"/>
              <a:t> </a:t>
            </a:r>
            <a:r>
              <a:rPr lang="es-ES" dirty="0" err="1" smtClean="0"/>
              <a:t>method</a:t>
            </a:r>
            <a:r>
              <a:rPr lang="es-ES" dirty="0" smtClean="0"/>
              <a:t>. </a:t>
            </a:r>
            <a:r>
              <a:rPr lang="es-ES" dirty="0" err="1" smtClean="0"/>
              <a:t>Science</a:t>
            </a:r>
            <a:r>
              <a:rPr lang="es-ES" dirty="0" smtClean="0"/>
              <a:t> and </a:t>
            </a:r>
            <a:r>
              <a:rPr lang="es-ES" dirty="0" err="1" smtClean="0"/>
              <a:t>scientific</a:t>
            </a:r>
            <a:r>
              <a:rPr lang="es-ES" dirty="0" smtClean="0"/>
              <a:t> </a:t>
            </a:r>
            <a:r>
              <a:rPr lang="es-ES" dirty="0" err="1" smtClean="0"/>
              <a:t>investigation</a:t>
            </a:r>
            <a:r>
              <a:rPr lang="es-ES" dirty="0" smtClean="0"/>
              <a:t>. </a:t>
            </a:r>
            <a:r>
              <a:rPr lang="es-ES" dirty="0" err="1" smtClean="0"/>
              <a:t>Educative</a:t>
            </a:r>
            <a:r>
              <a:rPr lang="es-ES" dirty="0" smtClean="0"/>
              <a:t> </a:t>
            </a:r>
            <a:r>
              <a:rPr lang="es-ES" dirty="0" err="1" smtClean="0"/>
              <a:t>investigations</a:t>
            </a:r>
            <a:r>
              <a:rPr lang="es-E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78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18" name="Text Box 74"/>
          <p:cNvSpPr txBox="1">
            <a:spLocks noChangeArrowheads="1"/>
          </p:cNvSpPr>
          <p:nvPr/>
        </p:nvSpPr>
        <p:spPr bwMode="auto">
          <a:xfrm>
            <a:off x="684213" y="685800"/>
            <a:ext cx="8105775" cy="830997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</a:pPr>
            <a:r>
              <a:rPr lang="en-US" altLang="en-US" sz="2400" dirty="0" smtClean="0">
                <a:solidFill>
                  <a:srgbClr val="CB1E01"/>
                </a:solidFill>
                <a:latin typeface="Comic Sans MS" panose="030F0702030302020204" pitchFamily="66" charset="0"/>
              </a:rPr>
              <a:t>Notional</a:t>
            </a:r>
            <a:r>
              <a:rPr lang="en-US" alt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en-US" altLang="en-US" sz="2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It is based on the acceptation of unknown facts</a:t>
            </a:r>
            <a:r>
              <a:rPr lang="en-US" alt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and its explanation with notional referents. </a:t>
            </a:r>
            <a:endParaRPr lang="en-US" altLang="en-U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3971" name="Text Box 75"/>
          <p:cNvSpPr txBox="1">
            <a:spLocks noChangeArrowheads="1"/>
          </p:cNvSpPr>
          <p:nvPr/>
        </p:nvSpPr>
        <p:spPr bwMode="auto">
          <a:xfrm>
            <a:off x="1643063" y="76200"/>
            <a:ext cx="6205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3200" dirty="0" err="1" smtClean="0">
                <a:latin typeface="Tahoma" pitchFamily="34" charset="0"/>
              </a:rPr>
              <a:t>Forms</a:t>
            </a:r>
            <a:r>
              <a:rPr lang="es-ES" altLang="en-US" sz="3200" dirty="0" smtClean="0">
                <a:latin typeface="Tahoma" pitchFamily="34" charset="0"/>
              </a:rPr>
              <a:t> of </a:t>
            </a:r>
            <a:r>
              <a:rPr lang="es-ES" altLang="en-US" sz="3200" dirty="0" err="1" smtClean="0">
                <a:latin typeface="Tahoma" pitchFamily="34" charset="0"/>
              </a:rPr>
              <a:t>Knowledge</a:t>
            </a:r>
            <a:endParaRPr lang="es-ES" altLang="en-US" sz="3200" dirty="0">
              <a:latin typeface="Tahoma" pitchFamily="34" charset="0"/>
            </a:endParaRPr>
          </a:p>
        </p:txBody>
      </p:sp>
      <p:sp>
        <p:nvSpPr>
          <p:cNvPr id="2" name="Text Box 74"/>
          <p:cNvSpPr txBox="1">
            <a:spLocks noChangeArrowheads="1"/>
          </p:cNvSpPr>
          <p:nvPr/>
        </p:nvSpPr>
        <p:spPr bwMode="auto">
          <a:xfrm>
            <a:off x="714348" y="2000240"/>
            <a:ext cx="8105775" cy="156966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just">
              <a:spcBef>
                <a:spcPts val="600"/>
              </a:spcBef>
              <a:defRPr sz="2400" b="1">
                <a:solidFill>
                  <a:srgbClr val="CB1E01"/>
                </a:solidFill>
                <a:latin typeface="Comic Sans MS" panose="030F0702030302020204" pitchFamily="66" charset="0"/>
              </a:defRPr>
            </a:lvl1pPr>
            <a:lvl2pPr marL="742950" indent="-285750">
              <a:defRPr b="1">
                <a:latin typeface="Arial" charset="0"/>
              </a:defRPr>
            </a:lvl2pPr>
            <a:lvl3pPr marL="1143000" indent="-228600">
              <a:defRPr b="1">
                <a:latin typeface="Arial" charset="0"/>
              </a:defRPr>
            </a:lvl3pPr>
            <a:lvl4pPr marL="1600200" indent="-228600">
              <a:defRPr b="1">
                <a:latin typeface="Arial" charset="0"/>
              </a:defRPr>
            </a:lvl4pPr>
            <a:lvl5pPr marL="2057400" indent="-228600">
              <a:defRPr b="1">
                <a:latin typeface="Arial" charset="0"/>
              </a:defRPr>
            </a:lvl5pPr>
            <a:lvl6pPr marL="25146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6pPr>
            <a:lvl7pPr marL="29718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7pPr>
            <a:lvl8pPr marL="34290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8pPr>
            <a:lvl9pPr marL="38862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9pPr>
          </a:lstStyle>
          <a:p>
            <a:r>
              <a:rPr lang="en-US" altLang="en-US" dirty="0" smtClean="0"/>
              <a:t>Empirical: </a:t>
            </a:r>
            <a:r>
              <a:rPr lang="en-US" altLang="en-US" dirty="0" smtClean="0">
                <a:solidFill>
                  <a:srgbClr val="0070C0"/>
                </a:solidFill>
              </a:rPr>
              <a:t>It is based on the simple observation and the repetition of facts without any intention. It is pragmatic, spontaneous and proper of people´s daily activities.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3" name="Text Box 74"/>
          <p:cNvSpPr txBox="1">
            <a:spLocks noChangeArrowheads="1"/>
          </p:cNvSpPr>
          <p:nvPr/>
        </p:nvSpPr>
        <p:spPr bwMode="auto">
          <a:xfrm>
            <a:off x="642910" y="4071942"/>
            <a:ext cx="8105775" cy="193899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just">
              <a:spcBef>
                <a:spcPts val="600"/>
              </a:spcBef>
              <a:defRPr sz="2400" b="1">
                <a:solidFill>
                  <a:srgbClr val="CB1E01"/>
                </a:solidFill>
                <a:latin typeface="Comic Sans MS" panose="030F0702030302020204" pitchFamily="66" charset="0"/>
              </a:defRPr>
            </a:lvl1pPr>
            <a:lvl2pPr marL="742950" indent="-285750">
              <a:defRPr b="1">
                <a:latin typeface="Arial" charset="0"/>
              </a:defRPr>
            </a:lvl2pPr>
            <a:lvl3pPr marL="1143000" indent="-228600">
              <a:defRPr b="1">
                <a:latin typeface="Arial" charset="0"/>
              </a:defRPr>
            </a:lvl3pPr>
            <a:lvl4pPr marL="1600200" indent="-228600">
              <a:defRPr b="1">
                <a:latin typeface="Arial" charset="0"/>
              </a:defRPr>
            </a:lvl4pPr>
            <a:lvl5pPr marL="2057400" indent="-228600">
              <a:defRPr b="1">
                <a:latin typeface="Arial" charset="0"/>
              </a:defRPr>
            </a:lvl5pPr>
            <a:lvl6pPr marL="25146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6pPr>
            <a:lvl7pPr marL="29718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7pPr>
            <a:lvl8pPr marL="34290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8pPr>
            <a:lvl9pPr marL="3886200" indent="-228600" algn="ctr" eaLnBrk="0" fontAlgn="base" hangingPunct="0">
              <a:spcBef>
                <a:spcPts val="100"/>
              </a:spcBef>
              <a:spcAft>
                <a:spcPct val="0"/>
              </a:spcAft>
              <a:defRPr b="1">
                <a:latin typeface="Arial" charset="0"/>
              </a:defRPr>
            </a:lvl9pPr>
          </a:lstStyle>
          <a:p>
            <a:r>
              <a:rPr lang="en-US" altLang="en-US" dirty="0" smtClean="0"/>
              <a:t>Scientific</a:t>
            </a:r>
            <a:r>
              <a:rPr lang="en-US" altLang="en-US" dirty="0" smtClean="0"/>
              <a:t>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0070C0"/>
                </a:solidFill>
              </a:rPr>
              <a:t>It is based on the study of the reality, through the formulation of problems, </a:t>
            </a:r>
            <a:r>
              <a:rPr lang="en-US" altLang="en-US" dirty="0" err="1" smtClean="0">
                <a:solidFill>
                  <a:srgbClr val="0070C0"/>
                </a:solidFill>
              </a:rPr>
              <a:t>hyphotesis</a:t>
            </a:r>
            <a:r>
              <a:rPr lang="en-US" altLang="en-US" dirty="0" smtClean="0">
                <a:solidFill>
                  <a:srgbClr val="0070C0"/>
                </a:solidFill>
              </a:rPr>
              <a:t>, predictions and scientific questions, its solution and evaluation with proper methods and instruments of the scientific activity. </a:t>
            </a:r>
            <a:endParaRPr lang="en-US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02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18" grpId="0" animBg="1"/>
      <p:bldP spid="83971" grpId="0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834063" y="2901950"/>
            <a:ext cx="7395537" cy="14414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033CC"/>
            </a:solidFill>
            <a:round/>
            <a:headEnd/>
            <a:tailEnd/>
          </a:ln>
          <a:effectLst>
            <a:prstShdw prst="shdw17" dist="17961" dir="2700000">
              <a:srgbClr val="0033CC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034540" y="3262312"/>
            <a:ext cx="556260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_tradnl" altLang="en-US" sz="2400" b="1" kern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Main</a:t>
            </a:r>
            <a:r>
              <a:rPr lang="es-ES_tradnl" altLang="en-US" sz="2400" b="1" kern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_tradnl" altLang="en-US" sz="2400" b="1" kern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characteristics</a:t>
            </a:r>
            <a:r>
              <a:rPr lang="es-ES_tradnl" altLang="en-US" sz="2400" b="1" kern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of </a:t>
            </a:r>
            <a:r>
              <a:rPr lang="es-ES_tradnl" altLang="en-US" sz="2400" b="1" kern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scientific</a:t>
            </a:r>
            <a:r>
              <a:rPr lang="es-ES_tradnl" altLang="en-US" sz="2400" b="1" kern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_tradnl" altLang="en-US" sz="2400" b="1" kern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knowledge</a:t>
            </a:r>
            <a:endParaRPr kumimoji="0" lang="es-ES_tradnl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3400" y="1686580"/>
            <a:ext cx="189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Objective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0400" y="1143000"/>
            <a:ext cx="2743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latin typeface="Comic Sans MS" panose="030F0702030302020204" pitchFamily="66" charset="0"/>
              </a:defRPr>
            </a:lvl1pPr>
          </a:lstStyle>
          <a:p>
            <a:r>
              <a:rPr lang="en-US" dirty="0" smtClean="0"/>
              <a:t>Rational and General</a:t>
            </a:r>
            <a:endParaRPr lang="en-US" dirty="0"/>
          </a:p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400800" y="1789331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latin typeface="Comic Sans MS" panose="030F0702030302020204" pitchFamily="66" charset="0"/>
              </a:defRPr>
            </a:lvl1pPr>
          </a:lstStyle>
          <a:p>
            <a:r>
              <a:rPr lang="en-US" dirty="0" err="1" smtClean="0"/>
              <a:t>Contractable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533400" y="511558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latin typeface="Comic Sans MS" panose="030F0702030302020204" pitchFamily="66" charset="0"/>
              </a:defRPr>
            </a:lvl1pPr>
          </a:lstStyle>
          <a:p>
            <a:r>
              <a:rPr lang="en-US" dirty="0" smtClean="0"/>
              <a:t>Deductive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5181600" y="51054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en-US" dirty="0" smtClean="0"/>
              <a:t>Systemic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443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09600" y="3048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What is the difference between the scientific knowledge and the ordinal one?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09600" y="2819400"/>
            <a:ext cx="7848600" cy="22467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Comic Sans MS" panose="030F0702030302020204" pitchFamily="66" charset="0"/>
              </a:rPr>
              <a:t>It could have the same object of study, but they a difference in the method for obtaining the knowledge, the scientific knowledge is acquired using the scientific method.</a:t>
            </a:r>
            <a:endParaRPr lang="en-US" sz="28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509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435</Words>
  <Application>Microsoft Office PowerPoint</Application>
  <PresentationFormat>Presentación en pantalla (4:3)</PresentationFormat>
  <Paragraphs>61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</dc:creator>
  <cp:lastModifiedBy>Home</cp:lastModifiedBy>
  <cp:revision>67</cp:revision>
  <dcterms:created xsi:type="dcterms:W3CDTF">2014-10-01T14:25:51Z</dcterms:created>
  <dcterms:modified xsi:type="dcterms:W3CDTF">2007-01-02T04:10:04Z</dcterms:modified>
</cp:coreProperties>
</file>