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58" r:id="rId4"/>
    <p:sldId id="276" r:id="rId5"/>
    <p:sldId id="277" r:id="rId6"/>
    <p:sldId id="270" r:id="rId7"/>
    <p:sldId id="271" r:id="rId8"/>
    <p:sldId id="272" r:id="rId9"/>
    <p:sldId id="278" r:id="rId10"/>
    <p:sldId id="275" r:id="rId11"/>
    <p:sldId id="267" r:id="rId12"/>
  </p:sldIdLst>
  <p:sldSz cx="13258800" cy="7772400"/>
  <p:notesSz cx="6858000" cy="9144000"/>
  <p:defaultTextStyle>
    <a:defPPr>
      <a:defRPr lang="en-US"/>
    </a:defPPr>
    <a:lvl1pPr marL="0" algn="l" defTabSz="1201704" rtl="0" eaLnBrk="1" latinLnBrk="0" hangingPunct="1">
      <a:defRPr sz="2400" kern="1200">
        <a:solidFill>
          <a:schemeClr val="tx1"/>
        </a:solidFill>
        <a:latin typeface="+mn-lt"/>
        <a:ea typeface="+mn-ea"/>
        <a:cs typeface="+mn-cs"/>
      </a:defRPr>
    </a:lvl1pPr>
    <a:lvl2pPr marL="600852" algn="l" defTabSz="1201704" rtl="0" eaLnBrk="1" latinLnBrk="0" hangingPunct="1">
      <a:defRPr sz="2400" kern="1200">
        <a:solidFill>
          <a:schemeClr val="tx1"/>
        </a:solidFill>
        <a:latin typeface="+mn-lt"/>
        <a:ea typeface="+mn-ea"/>
        <a:cs typeface="+mn-cs"/>
      </a:defRPr>
    </a:lvl2pPr>
    <a:lvl3pPr marL="1201704" algn="l" defTabSz="1201704" rtl="0" eaLnBrk="1" latinLnBrk="0" hangingPunct="1">
      <a:defRPr sz="2400" kern="1200">
        <a:solidFill>
          <a:schemeClr val="tx1"/>
        </a:solidFill>
        <a:latin typeface="+mn-lt"/>
        <a:ea typeface="+mn-ea"/>
        <a:cs typeface="+mn-cs"/>
      </a:defRPr>
    </a:lvl3pPr>
    <a:lvl4pPr marL="1802557" algn="l" defTabSz="1201704" rtl="0" eaLnBrk="1" latinLnBrk="0" hangingPunct="1">
      <a:defRPr sz="2400" kern="1200">
        <a:solidFill>
          <a:schemeClr val="tx1"/>
        </a:solidFill>
        <a:latin typeface="+mn-lt"/>
        <a:ea typeface="+mn-ea"/>
        <a:cs typeface="+mn-cs"/>
      </a:defRPr>
    </a:lvl4pPr>
    <a:lvl5pPr marL="2403409" algn="l" defTabSz="1201704" rtl="0" eaLnBrk="1" latinLnBrk="0" hangingPunct="1">
      <a:defRPr sz="2400" kern="1200">
        <a:solidFill>
          <a:schemeClr val="tx1"/>
        </a:solidFill>
        <a:latin typeface="+mn-lt"/>
        <a:ea typeface="+mn-ea"/>
        <a:cs typeface="+mn-cs"/>
      </a:defRPr>
    </a:lvl5pPr>
    <a:lvl6pPr marL="3004261" algn="l" defTabSz="1201704" rtl="0" eaLnBrk="1" latinLnBrk="0" hangingPunct="1">
      <a:defRPr sz="2400" kern="1200">
        <a:solidFill>
          <a:schemeClr val="tx1"/>
        </a:solidFill>
        <a:latin typeface="+mn-lt"/>
        <a:ea typeface="+mn-ea"/>
        <a:cs typeface="+mn-cs"/>
      </a:defRPr>
    </a:lvl6pPr>
    <a:lvl7pPr marL="3605113" algn="l" defTabSz="1201704" rtl="0" eaLnBrk="1" latinLnBrk="0" hangingPunct="1">
      <a:defRPr sz="2400" kern="1200">
        <a:solidFill>
          <a:schemeClr val="tx1"/>
        </a:solidFill>
        <a:latin typeface="+mn-lt"/>
        <a:ea typeface="+mn-ea"/>
        <a:cs typeface="+mn-cs"/>
      </a:defRPr>
    </a:lvl7pPr>
    <a:lvl8pPr marL="4205966" algn="l" defTabSz="1201704" rtl="0" eaLnBrk="1" latinLnBrk="0" hangingPunct="1">
      <a:defRPr sz="2400" kern="1200">
        <a:solidFill>
          <a:schemeClr val="tx1"/>
        </a:solidFill>
        <a:latin typeface="+mn-lt"/>
        <a:ea typeface="+mn-ea"/>
        <a:cs typeface="+mn-cs"/>
      </a:defRPr>
    </a:lvl8pPr>
    <a:lvl9pPr marL="4806818" algn="l" defTabSz="1201704"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0" d="100"/>
          <a:sy n="60" d="100"/>
        </p:scale>
        <p:origin x="-876" y="-84"/>
      </p:cViewPr>
      <p:guideLst>
        <p:guide orient="horz" pos="2448"/>
        <p:guide pos="4176"/>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94410" y="2414482"/>
            <a:ext cx="11269980" cy="1666028"/>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988820" y="4404360"/>
            <a:ext cx="9281160" cy="1986280"/>
          </a:xfrm>
        </p:spPr>
        <p:txBody>
          <a:bodyPr/>
          <a:lstStyle>
            <a:lvl1pPr marL="0" indent="0" algn="ctr">
              <a:buNone/>
              <a:defRPr>
                <a:solidFill>
                  <a:schemeClr val="tx1">
                    <a:tint val="75000"/>
                  </a:schemeClr>
                </a:solidFill>
              </a:defRPr>
            </a:lvl1pPr>
            <a:lvl2pPr marL="600852" indent="0" algn="ctr">
              <a:buNone/>
              <a:defRPr>
                <a:solidFill>
                  <a:schemeClr val="tx1">
                    <a:tint val="75000"/>
                  </a:schemeClr>
                </a:solidFill>
              </a:defRPr>
            </a:lvl2pPr>
            <a:lvl3pPr marL="1201704" indent="0" algn="ctr">
              <a:buNone/>
              <a:defRPr>
                <a:solidFill>
                  <a:schemeClr val="tx1">
                    <a:tint val="75000"/>
                  </a:schemeClr>
                </a:solidFill>
              </a:defRPr>
            </a:lvl3pPr>
            <a:lvl4pPr marL="1802557" indent="0" algn="ctr">
              <a:buNone/>
              <a:defRPr>
                <a:solidFill>
                  <a:schemeClr val="tx1">
                    <a:tint val="75000"/>
                  </a:schemeClr>
                </a:solidFill>
              </a:defRPr>
            </a:lvl4pPr>
            <a:lvl5pPr marL="2403409" indent="0" algn="ctr">
              <a:buNone/>
              <a:defRPr>
                <a:solidFill>
                  <a:schemeClr val="tx1">
                    <a:tint val="75000"/>
                  </a:schemeClr>
                </a:solidFill>
              </a:defRPr>
            </a:lvl5pPr>
            <a:lvl6pPr marL="3004261" indent="0" algn="ctr">
              <a:buNone/>
              <a:defRPr>
                <a:solidFill>
                  <a:schemeClr val="tx1">
                    <a:tint val="75000"/>
                  </a:schemeClr>
                </a:solidFill>
              </a:defRPr>
            </a:lvl6pPr>
            <a:lvl7pPr marL="3605113" indent="0" algn="ctr">
              <a:buNone/>
              <a:defRPr>
                <a:solidFill>
                  <a:schemeClr val="tx1">
                    <a:tint val="75000"/>
                  </a:schemeClr>
                </a:solidFill>
              </a:defRPr>
            </a:lvl7pPr>
            <a:lvl8pPr marL="4205966" indent="0" algn="ctr">
              <a:buNone/>
              <a:defRPr>
                <a:solidFill>
                  <a:schemeClr val="tx1">
                    <a:tint val="75000"/>
                  </a:schemeClr>
                </a:solidFill>
              </a:defRPr>
            </a:lvl8pPr>
            <a:lvl9pPr marL="4806818"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1456752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3199637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612630" y="311257"/>
            <a:ext cx="2983230" cy="6631728"/>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662940" y="311257"/>
            <a:ext cx="8728710" cy="663172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16792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3888724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7354" y="4994487"/>
            <a:ext cx="11269980" cy="1543685"/>
          </a:xfrm>
        </p:spPr>
        <p:txBody>
          <a:bodyPr anchor="t"/>
          <a:lstStyle>
            <a:lvl1pPr algn="l">
              <a:defRPr sz="53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1047354" y="3294275"/>
            <a:ext cx="11269980" cy="1700212"/>
          </a:xfrm>
        </p:spPr>
        <p:txBody>
          <a:bodyPr anchor="b"/>
          <a:lstStyle>
            <a:lvl1pPr marL="0" indent="0">
              <a:buNone/>
              <a:defRPr sz="2600">
                <a:solidFill>
                  <a:schemeClr val="tx1">
                    <a:tint val="75000"/>
                  </a:schemeClr>
                </a:solidFill>
              </a:defRPr>
            </a:lvl1pPr>
            <a:lvl2pPr marL="600852" indent="0">
              <a:buNone/>
              <a:defRPr sz="2400">
                <a:solidFill>
                  <a:schemeClr val="tx1">
                    <a:tint val="75000"/>
                  </a:schemeClr>
                </a:solidFill>
              </a:defRPr>
            </a:lvl2pPr>
            <a:lvl3pPr marL="1201704" indent="0">
              <a:buNone/>
              <a:defRPr sz="2100">
                <a:solidFill>
                  <a:schemeClr val="tx1">
                    <a:tint val="75000"/>
                  </a:schemeClr>
                </a:solidFill>
              </a:defRPr>
            </a:lvl3pPr>
            <a:lvl4pPr marL="1802557" indent="0">
              <a:buNone/>
              <a:defRPr sz="1800">
                <a:solidFill>
                  <a:schemeClr val="tx1">
                    <a:tint val="75000"/>
                  </a:schemeClr>
                </a:solidFill>
              </a:defRPr>
            </a:lvl4pPr>
            <a:lvl5pPr marL="2403409" indent="0">
              <a:buNone/>
              <a:defRPr sz="1800">
                <a:solidFill>
                  <a:schemeClr val="tx1">
                    <a:tint val="75000"/>
                  </a:schemeClr>
                </a:solidFill>
              </a:defRPr>
            </a:lvl5pPr>
            <a:lvl6pPr marL="3004261" indent="0">
              <a:buNone/>
              <a:defRPr sz="1800">
                <a:solidFill>
                  <a:schemeClr val="tx1">
                    <a:tint val="75000"/>
                  </a:schemeClr>
                </a:solidFill>
              </a:defRPr>
            </a:lvl6pPr>
            <a:lvl7pPr marL="3605113" indent="0">
              <a:buNone/>
              <a:defRPr sz="1800">
                <a:solidFill>
                  <a:schemeClr val="tx1">
                    <a:tint val="75000"/>
                  </a:schemeClr>
                </a:solidFill>
              </a:defRPr>
            </a:lvl7pPr>
            <a:lvl8pPr marL="4205966" indent="0">
              <a:buNone/>
              <a:defRPr sz="1800">
                <a:solidFill>
                  <a:schemeClr val="tx1">
                    <a:tint val="75000"/>
                  </a:schemeClr>
                </a:solidFill>
              </a:defRPr>
            </a:lvl8pPr>
            <a:lvl9pPr marL="4806818" indent="0">
              <a:buNone/>
              <a:defRPr sz="18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3590010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662940" y="1813560"/>
            <a:ext cx="5855970" cy="5129425"/>
          </a:xfrm>
        </p:spPr>
        <p:txBody>
          <a:bodyPr/>
          <a:lstStyle>
            <a:lvl1pPr>
              <a:defRPr sz="3700"/>
            </a:lvl1pPr>
            <a:lvl2pPr>
              <a:defRPr sz="3200"/>
            </a:lvl2pPr>
            <a:lvl3pPr>
              <a:defRPr sz="2600"/>
            </a:lvl3pPr>
            <a:lvl4pPr>
              <a:defRPr sz="2400"/>
            </a:lvl4pPr>
            <a:lvl5pPr>
              <a:defRPr sz="2400"/>
            </a:lvl5pPr>
            <a:lvl6pPr>
              <a:defRPr sz="2400"/>
            </a:lvl6pPr>
            <a:lvl7pPr>
              <a:defRPr sz="2400"/>
            </a:lvl7pPr>
            <a:lvl8pPr>
              <a:defRPr sz="2400"/>
            </a:lvl8pPr>
            <a:lvl9pPr>
              <a:defRPr sz="2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6739890" y="1813560"/>
            <a:ext cx="5855970" cy="5129425"/>
          </a:xfrm>
        </p:spPr>
        <p:txBody>
          <a:bodyPr/>
          <a:lstStyle>
            <a:lvl1pPr>
              <a:defRPr sz="3700"/>
            </a:lvl1pPr>
            <a:lvl2pPr>
              <a:defRPr sz="3200"/>
            </a:lvl2pPr>
            <a:lvl3pPr>
              <a:defRPr sz="2600"/>
            </a:lvl3pPr>
            <a:lvl4pPr>
              <a:defRPr sz="2400"/>
            </a:lvl4pPr>
            <a:lvl5pPr>
              <a:defRPr sz="2400"/>
            </a:lvl5pPr>
            <a:lvl6pPr>
              <a:defRPr sz="2400"/>
            </a:lvl6pPr>
            <a:lvl7pPr>
              <a:defRPr sz="2400"/>
            </a:lvl7pPr>
            <a:lvl8pPr>
              <a:defRPr sz="2400"/>
            </a:lvl8pPr>
            <a:lvl9pPr>
              <a:defRPr sz="2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343089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662940" y="1739795"/>
            <a:ext cx="5858273" cy="725064"/>
          </a:xfrm>
        </p:spPr>
        <p:txBody>
          <a:bodyPr anchor="b"/>
          <a:lstStyle>
            <a:lvl1pPr marL="0" indent="0">
              <a:buNone/>
              <a:defRPr sz="3200" b="1"/>
            </a:lvl1pPr>
            <a:lvl2pPr marL="600852" indent="0">
              <a:buNone/>
              <a:defRPr sz="2600" b="1"/>
            </a:lvl2pPr>
            <a:lvl3pPr marL="1201704" indent="0">
              <a:buNone/>
              <a:defRPr sz="2400" b="1"/>
            </a:lvl3pPr>
            <a:lvl4pPr marL="1802557" indent="0">
              <a:buNone/>
              <a:defRPr sz="2100" b="1"/>
            </a:lvl4pPr>
            <a:lvl5pPr marL="2403409" indent="0">
              <a:buNone/>
              <a:defRPr sz="2100" b="1"/>
            </a:lvl5pPr>
            <a:lvl6pPr marL="3004261" indent="0">
              <a:buNone/>
              <a:defRPr sz="2100" b="1"/>
            </a:lvl6pPr>
            <a:lvl7pPr marL="3605113" indent="0">
              <a:buNone/>
              <a:defRPr sz="2100" b="1"/>
            </a:lvl7pPr>
            <a:lvl8pPr marL="4205966" indent="0">
              <a:buNone/>
              <a:defRPr sz="2100" b="1"/>
            </a:lvl8pPr>
            <a:lvl9pPr marL="4806818" indent="0">
              <a:buNone/>
              <a:defRPr sz="21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62940" y="2464859"/>
            <a:ext cx="5858273" cy="4478126"/>
          </a:xfrm>
        </p:spPr>
        <p:txBody>
          <a:bodyPr/>
          <a:lstStyle>
            <a:lvl1pPr>
              <a:defRPr sz="32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6735287" y="1739795"/>
            <a:ext cx="5860574" cy="725064"/>
          </a:xfrm>
        </p:spPr>
        <p:txBody>
          <a:bodyPr anchor="b"/>
          <a:lstStyle>
            <a:lvl1pPr marL="0" indent="0">
              <a:buNone/>
              <a:defRPr sz="3200" b="1"/>
            </a:lvl1pPr>
            <a:lvl2pPr marL="600852" indent="0">
              <a:buNone/>
              <a:defRPr sz="2600" b="1"/>
            </a:lvl2pPr>
            <a:lvl3pPr marL="1201704" indent="0">
              <a:buNone/>
              <a:defRPr sz="2400" b="1"/>
            </a:lvl3pPr>
            <a:lvl4pPr marL="1802557" indent="0">
              <a:buNone/>
              <a:defRPr sz="2100" b="1"/>
            </a:lvl4pPr>
            <a:lvl5pPr marL="2403409" indent="0">
              <a:buNone/>
              <a:defRPr sz="2100" b="1"/>
            </a:lvl5pPr>
            <a:lvl6pPr marL="3004261" indent="0">
              <a:buNone/>
              <a:defRPr sz="2100" b="1"/>
            </a:lvl6pPr>
            <a:lvl7pPr marL="3605113" indent="0">
              <a:buNone/>
              <a:defRPr sz="2100" b="1"/>
            </a:lvl7pPr>
            <a:lvl8pPr marL="4205966" indent="0">
              <a:buNone/>
              <a:defRPr sz="2100" b="1"/>
            </a:lvl8pPr>
            <a:lvl9pPr marL="4806818" indent="0">
              <a:buNone/>
              <a:defRPr sz="21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735287" y="2464859"/>
            <a:ext cx="5860574" cy="4478126"/>
          </a:xfrm>
        </p:spPr>
        <p:txBody>
          <a:bodyPr/>
          <a:lstStyle>
            <a:lvl1pPr>
              <a:defRPr sz="32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1413513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1467259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55095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1" y="309457"/>
            <a:ext cx="4362054" cy="1316990"/>
          </a:xfrm>
        </p:spPr>
        <p:txBody>
          <a:bodyPr anchor="b"/>
          <a:lstStyle>
            <a:lvl1pPr algn="l">
              <a:defRPr sz="26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5183822" y="309457"/>
            <a:ext cx="7412038" cy="6633528"/>
          </a:xfrm>
        </p:spPr>
        <p:txBody>
          <a:bodyPr/>
          <a:lstStyle>
            <a:lvl1pPr>
              <a:defRPr sz="4200"/>
            </a:lvl1pPr>
            <a:lvl2pPr>
              <a:defRPr sz="3700"/>
            </a:lvl2pPr>
            <a:lvl3pPr>
              <a:defRPr sz="3200"/>
            </a:lvl3pPr>
            <a:lvl4pPr>
              <a:defRPr sz="2600"/>
            </a:lvl4pPr>
            <a:lvl5pPr>
              <a:defRPr sz="2600"/>
            </a:lvl5pPr>
            <a:lvl6pPr>
              <a:defRPr sz="2600"/>
            </a:lvl6pPr>
            <a:lvl7pPr>
              <a:defRPr sz="2600"/>
            </a:lvl7pPr>
            <a:lvl8pPr>
              <a:defRPr sz="2600"/>
            </a:lvl8pPr>
            <a:lvl9pPr>
              <a:defRPr sz="2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662941" y="1626447"/>
            <a:ext cx="4362054" cy="5316538"/>
          </a:xfrm>
        </p:spPr>
        <p:txBody>
          <a:bodyPr/>
          <a:lstStyle>
            <a:lvl1pPr marL="0" indent="0">
              <a:buNone/>
              <a:defRPr sz="1800"/>
            </a:lvl1pPr>
            <a:lvl2pPr marL="600852" indent="0">
              <a:buNone/>
              <a:defRPr sz="1600"/>
            </a:lvl2pPr>
            <a:lvl3pPr marL="1201704" indent="0">
              <a:buNone/>
              <a:defRPr sz="1300"/>
            </a:lvl3pPr>
            <a:lvl4pPr marL="1802557" indent="0">
              <a:buNone/>
              <a:defRPr sz="1200"/>
            </a:lvl4pPr>
            <a:lvl5pPr marL="2403409" indent="0">
              <a:buNone/>
              <a:defRPr sz="1200"/>
            </a:lvl5pPr>
            <a:lvl6pPr marL="3004261" indent="0">
              <a:buNone/>
              <a:defRPr sz="1200"/>
            </a:lvl6pPr>
            <a:lvl7pPr marL="3605113" indent="0">
              <a:buNone/>
              <a:defRPr sz="1200"/>
            </a:lvl7pPr>
            <a:lvl8pPr marL="4205966" indent="0">
              <a:buNone/>
              <a:defRPr sz="1200"/>
            </a:lvl8pPr>
            <a:lvl9pPr marL="4806818" indent="0">
              <a:buNone/>
              <a:defRPr sz="12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2873565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598818" y="5440680"/>
            <a:ext cx="7955280" cy="642303"/>
          </a:xfrm>
        </p:spPr>
        <p:txBody>
          <a:bodyPr anchor="b"/>
          <a:lstStyle>
            <a:lvl1pPr algn="l">
              <a:defRPr sz="26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2598818" y="694478"/>
            <a:ext cx="7955280" cy="4663440"/>
          </a:xfrm>
        </p:spPr>
        <p:txBody>
          <a:bodyPr/>
          <a:lstStyle>
            <a:lvl1pPr marL="0" indent="0">
              <a:buNone/>
              <a:defRPr sz="4200"/>
            </a:lvl1pPr>
            <a:lvl2pPr marL="600852" indent="0">
              <a:buNone/>
              <a:defRPr sz="3700"/>
            </a:lvl2pPr>
            <a:lvl3pPr marL="1201704" indent="0">
              <a:buNone/>
              <a:defRPr sz="3200"/>
            </a:lvl3pPr>
            <a:lvl4pPr marL="1802557" indent="0">
              <a:buNone/>
              <a:defRPr sz="2600"/>
            </a:lvl4pPr>
            <a:lvl5pPr marL="2403409" indent="0">
              <a:buNone/>
              <a:defRPr sz="2600"/>
            </a:lvl5pPr>
            <a:lvl6pPr marL="3004261" indent="0">
              <a:buNone/>
              <a:defRPr sz="2600"/>
            </a:lvl6pPr>
            <a:lvl7pPr marL="3605113" indent="0">
              <a:buNone/>
              <a:defRPr sz="2600"/>
            </a:lvl7pPr>
            <a:lvl8pPr marL="4205966" indent="0">
              <a:buNone/>
              <a:defRPr sz="2600"/>
            </a:lvl8pPr>
            <a:lvl9pPr marL="4806818" indent="0">
              <a:buNone/>
              <a:defRPr sz="2600"/>
            </a:lvl9pPr>
          </a:lstStyle>
          <a:p>
            <a:endParaRPr lang="en-US"/>
          </a:p>
        </p:txBody>
      </p:sp>
      <p:sp>
        <p:nvSpPr>
          <p:cNvPr id="4" name="3 Marcador de texto"/>
          <p:cNvSpPr>
            <a:spLocks noGrp="1"/>
          </p:cNvSpPr>
          <p:nvPr>
            <p:ph type="body" sz="half" idx="2"/>
          </p:nvPr>
        </p:nvSpPr>
        <p:spPr>
          <a:xfrm>
            <a:off x="2598818" y="6082983"/>
            <a:ext cx="7955280" cy="912177"/>
          </a:xfrm>
        </p:spPr>
        <p:txBody>
          <a:bodyPr/>
          <a:lstStyle>
            <a:lvl1pPr marL="0" indent="0">
              <a:buNone/>
              <a:defRPr sz="1800"/>
            </a:lvl1pPr>
            <a:lvl2pPr marL="600852" indent="0">
              <a:buNone/>
              <a:defRPr sz="1600"/>
            </a:lvl2pPr>
            <a:lvl3pPr marL="1201704" indent="0">
              <a:buNone/>
              <a:defRPr sz="1300"/>
            </a:lvl3pPr>
            <a:lvl4pPr marL="1802557" indent="0">
              <a:buNone/>
              <a:defRPr sz="1200"/>
            </a:lvl4pPr>
            <a:lvl5pPr marL="2403409" indent="0">
              <a:buNone/>
              <a:defRPr sz="1200"/>
            </a:lvl5pPr>
            <a:lvl6pPr marL="3004261" indent="0">
              <a:buNone/>
              <a:defRPr sz="1200"/>
            </a:lvl6pPr>
            <a:lvl7pPr marL="3605113" indent="0">
              <a:buNone/>
              <a:defRPr sz="1200"/>
            </a:lvl7pPr>
            <a:lvl8pPr marL="4205966" indent="0">
              <a:buNone/>
              <a:defRPr sz="1200"/>
            </a:lvl8pPr>
            <a:lvl9pPr marL="4806818" indent="0">
              <a:buNone/>
              <a:defRPr sz="12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D53137E-799B-4C89-B305-2167EC9EF321}" type="datetimeFigureOut">
              <a:rPr lang="en-US" smtClean="0"/>
              <a:pPr/>
              <a:t>1/14/2022</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3829754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62940" y="311256"/>
            <a:ext cx="11932920" cy="1295400"/>
          </a:xfrm>
          <a:prstGeom prst="rect">
            <a:avLst/>
          </a:prstGeom>
        </p:spPr>
        <p:txBody>
          <a:bodyPr vert="horz" lIns="120170" tIns="60085" rIns="120170" bIns="60085" rtlCol="0" anchor="ctr">
            <a:normAutofit/>
          </a:body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662940" y="1813560"/>
            <a:ext cx="11932920" cy="5129425"/>
          </a:xfrm>
          <a:prstGeom prst="rect">
            <a:avLst/>
          </a:prstGeom>
        </p:spPr>
        <p:txBody>
          <a:bodyPr vert="horz" lIns="120170" tIns="60085" rIns="120170" bIns="60085"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2"/>
          </p:nvPr>
        </p:nvSpPr>
        <p:spPr>
          <a:xfrm>
            <a:off x="662940" y="7203864"/>
            <a:ext cx="3093720" cy="413808"/>
          </a:xfrm>
          <a:prstGeom prst="rect">
            <a:avLst/>
          </a:prstGeom>
        </p:spPr>
        <p:txBody>
          <a:bodyPr vert="horz" lIns="120170" tIns="60085" rIns="120170" bIns="60085" rtlCol="0" anchor="ctr"/>
          <a:lstStyle>
            <a:lvl1pPr algn="l">
              <a:defRPr sz="1600">
                <a:solidFill>
                  <a:schemeClr val="tx1">
                    <a:tint val="75000"/>
                  </a:schemeClr>
                </a:solidFill>
              </a:defRPr>
            </a:lvl1pPr>
          </a:lstStyle>
          <a:p>
            <a:fld id="{3D53137E-799B-4C89-B305-2167EC9EF321}" type="datetimeFigureOut">
              <a:rPr lang="en-US" smtClean="0"/>
              <a:pPr/>
              <a:t>1/14/2022</a:t>
            </a:fld>
            <a:endParaRPr lang="en-US"/>
          </a:p>
        </p:txBody>
      </p:sp>
      <p:sp>
        <p:nvSpPr>
          <p:cNvPr id="5" name="4 Marcador de pie de página"/>
          <p:cNvSpPr>
            <a:spLocks noGrp="1"/>
          </p:cNvSpPr>
          <p:nvPr>
            <p:ph type="ftr" sz="quarter" idx="3"/>
          </p:nvPr>
        </p:nvSpPr>
        <p:spPr>
          <a:xfrm>
            <a:off x="4530090" y="7203864"/>
            <a:ext cx="4198620" cy="413808"/>
          </a:xfrm>
          <a:prstGeom prst="rect">
            <a:avLst/>
          </a:prstGeom>
        </p:spPr>
        <p:txBody>
          <a:bodyPr vert="horz" lIns="120170" tIns="60085" rIns="120170" bIns="60085" rtlCol="0" anchor="ctr"/>
          <a:lstStyle>
            <a:lvl1pPr algn="ctr">
              <a:defRPr sz="1600">
                <a:solidFill>
                  <a:schemeClr val="tx1">
                    <a:tint val="75000"/>
                  </a:schemeClr>
                </a:solidFill>
              </a:defRPr>
            </a:lvl1pPr>
          </a:lstStyle>
          <a:p>
            <a:endParaRPr lang="en-US"/>
          </a:p>
        </p:txBody>
      </p:sp>
      <p:sp>
        <p:nvSpPr>
          <p:cNvPr id="6" name="5 Marcador de número de diapositiva"/>
          <p:cNvSpPr>
            <a:spLocks noGrp="1"/>
          </p:cNvSpPr>
          <p:nvPr>
            <p:ph type="sldNum" sz="quarter" idx="4"/>
          </p:nvPr>
        </p:nvSpPr>
        <p:spPr>
          <a:xfrm>
            <a:off x="9502140" y="7203864"/>
            <a:ext cx="3093720" cy="413808"/>
          </a:xfrm>
          <a:prstGeom prst="rect">
            <a:avLst/>
          </a:prstGeom>
        </p:spPr>
        <p:txBody>
          <a:bodyPr vert="horz" lIns="120170" tIns="60085" rIns="120170" bIns="60085" rtlCol="0" anchor="ctr"/>
          <a:lstStyle>
            <a:lvl1pPr algn="r">
              <a:defRPr sz="1600">
                <a:solidFill>
                  <a:schemeClr val="tx1">
                    <a:tint val="75000"/>
                  </a:schemeClr>
                </a:solidFill>
              </a:defRPr>
            </a:lvl1pPr>
          </a:lstStyle>
          <a:p>
            <a:fld id="{AAA76BBC-7DCC-4371-8D1D-114E04591B2A}" type="slidenum">
              <a:rPr lang="en-US" smtClean="0"/>
              <a:pPr/>
              <a:t>‹Nº›</a:t>
            </a:fld>
            <a:endParaRPr lang="en-US"/>
          </a:p>
        </p:txBody>
      </p:sp>
    </p:spTree>
    <p:extLst>
      <p:ext uri="{BB962C8B-B14F-4D97-AF65-F5344CB8AC3E}">
        <p14:creationId xmlns="" xmlns:p14="http://schemas.microsoft.com/office/powerpoint/2010/main" val="428440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01704" rtl="0" eaLnBrk="1" latinLnBrk="0" hangingPunct="1">
        <a:spcBef>
          <a:spcPct val="0"/>
        </a:spcBef>
        <a:buNone/>
        <a:defRPr sz="5800" kern="1200">
          <a:solidFill>
            <a:schemeClr val="tx1"/>
          </a:solidFill>
          <a:latin typeface="+mj-lt"/>
          <a:ea typeface="+mj-ea"/>
          <a:cs typeface="+mj-cs"/>
        </a:defRPr>
      </a:lvl1pPr>
    </p:titleStyle>
    <p:bodyStyle>
      <a:lvl1pPr marL="450639" indent="-450639" algn="l" defTabSz="1201704" rtl="0" eaLnBrk="1" latinLnBrk="0" hangingPunct="1">
        <a:spcBef>
          <a:spcPct val="20000"/>
        </a:spcBef>
        <a:buFont typeface="Arial" pitchFamily="34" charset="0"/>
        <a:buChar char="•"/>
        <a:defRPr sz="4200" kern="1200">
          <a:solidFill>
            <a:schemeClr val="tx1"/>
          </a:solidFill>
          <a:latin typeface="+mn-lt"/>
          <a:ea typeface="+mn-ea"/>
          <a:cs typeface="+mn-cs"/>
        </a:defRPr>
      </a:lvl1pPr>
      <a:lvl2pPr marL="976385" indent="-375533" algn="l" defTabSz="1201704" rtl="0" eaLnBrk="1" latinLnBrk="0" hangingPunct="1">
        <a:spcBef>
          <a:spcPct val="20000"/>
        </a:spcBef>
        <a:buFont typeface="Arial" pitchFamily="34" charset="0"/>
        <a:buChar char="–"/>
        <a:defRPr sz="3700" kern="1200">
          <a:solidFill>
            <a:schemeClr val="tx1"/>
          </a:solidFill>
          <a:latin typeface="+mn-lt"/>
          <a:ea typeface="+mn-ea"/>
          <a:cs typeface="+mn-cs"/>
        </a:defRPr>
      </a:lvl2pPr>
      <a:lvl3pPr marL="1502131" indent="-300426" algn="l" defTabSz="1201704"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02983"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703835"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304687"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905540"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506392"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5107244"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201704" rtl="0" eaLnBrk="1" latinLnBrk="0" hangingPunct="1">
        <a:defRPr sz="2400" kern="1200">
          <a:solidFill>
            <a:schemeClr val="tx1"/>
          </a:solidFill>
          <a:latin typeface="+mn-lt"/>
          <a:ea typeface="+mn-ea"/>
          <a:cs typeface="+mn-cs"/>
        </a:defRPr>
      </a:lvl1pPr>
      <a:lvl2pPr marL="600852" algn="l" defTabSz="1201704" rtl="0" eaLnBrk="1" latinLnBrk="0" hangingPunct="1">
        <a:defRPr sz="2400" kern="1200">
          <a:solidFill>
            <a:schemeClr val="tx1"/>
          </a:solidFill>
          <a:latin typeface="+mn-lt"/>
          <a:ea typeface="+mn-ea"/>
          <a:cs typeface="+mn-cs"/>
        </a:defRPr>
      </a:lvl2pPr>
      <a:lvl3pPr marL="1201704" algn="l" defTabSz="1201704" rtl="0" eaLnBrk="1" latinLnBrk="0" hangingPunct="1">
        <a:defRPr sz="2400" kern="1200">
          <a:solidFill>
            <a:schemeClr val="tx1"/>
          </a:solidFill>
          <a:latin typeface="+mn-lt"/>
          <a:ea typeface="+mn-ea"/>
          <a:cs typeface="+mn-cs"/>
        </a:defRPr>
      </a:lvl3pPr>
      <a:lvl4pPr marL="1802557" algn="l" defTabSz="1201704" rtl="0" eaLnBrk="1" latinLnBrk="0" hangingPunct="1">
        <a:defRPr sz="2400" kern="1200">
          <a:solidFill>
            <a:schemeClr val="tx1"/>
          </a:solidFill>
          <a:latin typeface="+mn-lt"/>
          <a:ea typeface="+mn-ea"/>
          <a:cs typeface="+mn-cs"/>
        </a:defRPr>
      </a:lvl4pPr>
      <a:lvl5pPr marL="2403409" algn="l" defTabSz="1201704" rtl="0" eaLnBrk="1" latinLnBrk="0" hangingPunct="1">
        <a:defRPr sz="2400" kern="1200">
          <a:solidFill>
            <a:schemeClr val="tx1"/>
          </a:solidFill>
          <a:latin typeface="+mn-lt"/>
          <a:ea typeface="+mn-ea"/>
          <a:cs typeface="+mn-cs"/>
        </a:defRPr>
      </a:lvl5pPr>
      <a:lvl6pPr marL="3004261" algn="l" defTabSz="1201704" rtl="0" eaLnBrk="1" latinLnBrk="0" hangingPunct="1">
        <a:defRPr sz="2400" kern="1200">
          <a:solidFill>
            <a:schemeClr val="tx1"/>
          </a:solidFill>
          <a:latin typeface="+mn-lt"/>
          <a:ea typeface="+mn-ea"/>
          <a:cs typeface="+mn-cs"/>
        </a:defRPr>
      </a:lvl6pPr>
      <a:lvl7pPr marL="3605113" algn="l" defTabSz="1201704" rtl="0" eaLnBrk="1" latinLnBrk="0" hangingPunct="1">
        <a:defRPr sz="2400" kern="1200">
          <a:solidFill>
            <a:schemeClr val="tx1"/>
          </a:solidFill>
          <a:latin typeface="+mn-lt"/>
          <a:ea typeface="+mn-ea"/>
          <a:cs typeface="+mn-cs"/>
        </a:defRPr>
      </a:lvl7pPr>
      <a:lvl8pPr marL="4205966" algn="l" defTabSz="1201704" rtl="0" eaLnBrk="1" latinLnBrk="0" hangingPunct="1">
        <a:defRPr sz="2400" kern="1200">
          <a:solidFill>
            <a:schemeClr val="tx1"/>
          </a:solidFill>
          <a:latin typeface="+mn-lt"/>
          <a:ea typeface="+mn-ea"/>
          <a:cs typeface="+mn-cs"/>
        </a:defRPr>
      </a:lvl8pPr>
      <a:lvl9pPr marL="4806818" algn="l" defTabSz="1201704"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music93@gmail.com" TargetMode="External"/><Relationship Id="rId2" Type="http://schemas.openxmlformats.org/officeDocument/2006/relationships/hyperlink" Target="mailto:rbd93@nauta.cu"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mailto:damusic93@gmail.com" TargetMode="External"/><Relationship Id="rId2" Type="http://schemas.openxmlformats.org/officeDocument/2006/relationships/hyperlink" Target="mailto:rbd93@nauta.cu"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09812" y="1524000"/>
            <a:ext cx="10639176" cy="3416320"/>
          </a:xfrm>
          <a:prstGeom prst="rect">
            <a:avLst/>
          </a:prstGeom>
          <a:noFill/>
        </p:spPr>
        <p:txBody>
          <a:bodyPr wrap="square" lIns="91440" tIns="45720" rIns="91440" bIns="45720">
            <a:spAutoFit/>
          </a:bodyPr>
          <a:lstStyle/>
          <a:p>
            <a:pPr algn="ctr"/>
            <a:r>
              <a:rPr lang="es-ES" sz="7200" b="1" cap="none" spc="0" dirty="0" smtClean="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Ingeniería de métodos y tiempos</a:t>
            </a:r>
            <a:endParaRPr lang="es-ES" sz="7200" b="1" cap="none" spc="0" dirty="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2 CuadroTexto"/>
          <p:cNvSpPr txBox="1"/>
          <p:nvPr/>
        </p:nvSpPr>
        <p:spPr>
          <a:xfrm>
            <a:off x="228600" y="5715000"/>
            <a:ext cx="10058400" cy="1815882"/>
          </a:xfrm>
          <a:prstGeom prst="rect">
            <a:avLst/>
          </a:prstGeom>
          <a:noFill/>
        </p:spPr>
        <p:txBody>
          <a:bodyPr wrap="square" rtlCol="0">
            <a:spAutoFit/>
          </a:bodyPr>
          <a:lstStyle/>
          <a:p>
            <a:r>
              <a:rPr lang="es-ES" sz="2800" b="1" dirty="0" smtClean="0"/>
              <a:t>Profesor: Ing. Damian Rivero Delgado</a:t>
            </a:r>
          </a:p>
          <a:p>
            <a:r>
              <a:rPr lang="es-ES" sz="2800" b="1" dirty="0" smtClean="0"/>
              <a:t>Teléfono: +53 51809234</a:t>
            </a:r>
          </a:p>
          <a:p>
            <a:r>
              <a:rPr lang="es-ES" sz="2800" b="1" dirty="0" smtClean="0"/>
              <a:t>Email: </a:t>
            </a:r>
            <a:r>
              <a:rPr lang="es-ES" sz="2800" b="1" dirty="0" smtClean="0">
                <a:hlinkClick r:id="rId2"/>
              </a:rPr>
              <a:t>rbd93@nauta.cu</a:t>
            </a:r>
            <a:endParaRPr lang="es-ES" sz="2800" b="1" dirty="0" smtClean="0"/>
          </a:p>
          <a:p>
            <a:r>
              <a:rPr lang="es-ES" sz="2800" b="1" dirty="0"/>
              <a:t> </a:t>
            </a:r>
            <a:r>
              <a:rPr lang="es-ES" sz="2800" b="1" dirty="0" smtClean="0"/>
              <a:t>           </a:t>
            </a:r>
            <a:r>
              <a:rPr lang="es-ES" sz="2800" b="1" dirty="0" smtClean="0">
                <a:hlinkClick r:id="rId3"/>
              </a:rPr>
              <a:t>damusic93@gmail.com</a:t>
            </a:r>
            <a:r>
              <a:rPr lang="es-ES" sz="2800" b="1" dirty="0" smtClean="0"/>
              <a:t> </a:t>
            </a:r>
            <a:endParaRPr lang="en-US" sz="2800" b="1" dirty="0"/>
          </a:p>
        </p:txBody>
      </p:sp>
    </p:spTree>
    <p:extLst>
      <p:ext uri="{BB962C8B-B14F-4D97-AF65-F5344CB8AC3E}">
        <p14:creationId xmlns="" xmlns:p14="http://schemas.microsoft.com/office/powerpoint/2010/main" val="4147529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42856" y="314300"/>
            <a:ext cx="12573000" cy="7294305"/>
          </a:xfrm>
          <a:prstGeom prst="rect">
            <a:avLst/>
          </a:prstGeom>
        </p:spPr>
        <p:txBody>
          <a:bodyPr wrap="square">
            <a:spAutoFit/>
          </a:bodyPr>
          <a:lstStyle/>
          <a:p>
            <a:pPr algn="just"/>
            <a:r>
              <a:rPr lang="es-ES" sz="3600" b="1" dirty="0" smtClean="0"/>
              <a:t>Estudio Independiente:</a:t>
            </a:r>
            <a:endParaRPr lang="es-ES" sz="3600" b="1" dirty="0" smtClean="0"/>
          </a:p>
          <a:p>
            <a:pPr algn="just"/>
            <a:r>
              <a:rPr lang="es-ES" dirty="0" smtClean="0"/>
              <a:t>Un </a:t>
            </a:r>
            <a:r>
              <a:rPr lang="es-ES" dirty="0" smtClean="0"/>
              <a:t>obrero del taller de maquinado realiza su trabajo de la siguiente forma:</a:t>
            </a:r>
          </a:p>
          <a:p>
            <a:pPr marL="457200" lvl="0" indent="-457200" algn="just">
              <a:buFont typeface="+mj-lt"/>
              <a:buAutoNum type="arabicPeriod"/>
            </a:pPr>
            <a:r>
              <a:rPr lang="es-ES" dirty="0" smtClean="0"/>
              <a:t>Toma la pieza situada al lado de su puesto la instala en la máquina herramienta y la ajusta centrándola para el correcto maquinado, en un tiempo medio de 150 segundos.</a:t>
            </a:r>
          </a:p>
          <a:p>
            <a:pPr marL="457200" lvl="0" indent="-457200" algn="just">
              <a:buFont typeface="+mj-lt"/>
              <a:buAutoNum type="arabicPeriod"/>
            </a:pPr>
            <a:r>
              <a:rPr lang="es-ES" dirty="0" smtClean="0"/>
              <a:t>Elaboración de cada artículo según cronometraje realizado.</a:t>
            </a:r>
          </a:p>
          <a:p>
            <a:pPr marL="457200" lvl="0" indent="-457200" algn="just">
              <a:buFont typeface="+mj-lt"/>
              <a:buAutoNum type="arabicPeriod"/>
            </a:pPr>
            <a:r>
              <a:rPr lang="es-ES" dirty="0" smtClean="0"/>
              <a:t>Cuando ha elaborado 10 artículos los recoge y los coloca al lado en una caja en un tiempo de 60 segundos.</a:t>
            </a:r>
          </a:p>
          <a:p>
            <a:pPr marL="457200" lvl="0" indent="-457200" algn="just">
              <a:buFont typeface="+mj-lt"/>
              <a:buAutoNum type="arabicPeriod"/>
            </a:pPr>
            <a:r>
              <a:rPr lang="es-ES" dirty="0" smtClean="0"/>
              <a:t>Cuando termina transporta la caja para el almacén y la entrega en un tiempo medio de 1200 segundos.</a:t>
            </a:r>
          </a:p>
          <a:p>
            <a:pPr algn="just"/>
            <a:r>
              <a:rPr lang="es-ES" dirty="0" smtClean="0"/>
              <a:t> </a:t>
            </a:r>
          </a:p>
          <a:p>
            <a:pPr algn="just"/>
            <a:r>
              <a:rPr lang="es-ES" dirty="0" smtClean="0"/>
              <a:t>De un estudio técnico organizativo se obtuvo que  el TPC es 15 minutos, TDNP es 30 minutos, TIDO es 10 minutos, el TITO es 15 minutos, TS es 10 minutos, TA es 15 minutos y TO es 385 minutos.</a:t>
            </a:r>
          </a:p>
          <a:p>
            <a:pPr algn="just"/>
            <a:r>
              <a:rPr lang="es-ES" dirty="0" smtClean="0"/>
              <a:t>Si </a:t>
            </a:r>
            <a:r>
              <a:rPr lang="es-ES" dirty="0" smtClean="0"/>
              <a:t>se conoce el cronometraje de la operación B, además que existe regularidad estadística, distribución  normal de frecuencias y baja dispersión, requiriéndose un NC = 95% y S = +- 10%.</a:t>
            </a:r>
          </a:p>
          <a:p>
            <a:pPr algn="just"/>
            <a:r>
              <a:rPr lang="es-ES" dirty="0" smtClean="0"/>
              <a:t> </a:t>
            </a:r>
          </a:p>
          <a:p>
            <a:pPr algn="ctr"/>
            <a:r>
              <a:rPr lang="es-MX" dirty="0" smtClean="0"/>
              <a:t> 24, </a:t>
            </a:r>
            <a:r>
              <a:rPr lang="es-MX" dirty="0" smtClean="0"/>
              <a:t>28</a:t>
            </a:r>
            <a:r>
              <a:rPr lang="es-MX" dirty="0" smtClean="0"/>
              <a:t>, 26, 23, 26, </a:t>
            </a:r>
            <a:r>
              <a:rPr lang="es-MX" dirty="0" smtClean="0"/>
              <a:t>24, </a:t>
            </a:r>
            <a:r>
              <a:rPr lang="es-MX" dirty="0" smtClean="0"/>
              <a:t>24, 26, 24</a:t>
            </a:r>
            <a:r>
              <a:rPr lang="es-MX" dirty="0" smtClean="0"/>
              <a:t>, </a:t>
            </a:r>
            <a:r>
              <a:rPr lang="es-MX" dirty="0" smtClean="0"/>
              <a:t>25, 23, 24, </a:t>
            </a:r>
            <a:r>
              <a:rPr lang="es-MX" dirty="0" smtClean="0"/>
              <a:t>24,26</a:t>
            </a:r>
            <a:r>
              <a:rPr lang="es-MX" dirty="0" smtClean="0"/>
              <a:t>, 25, 24, 25, 29, 26, 22, 25, 25, 25, 25, 25, 27, 25, 25, 24, 25, 24, 24, 25, 26, 27, 28.</a:t>
            </a:r>
            <a:endParaRPr lang="es-ES" dirty="0" smtClean="0"/>
          </a:p>
          <a:p>
            <a:pPr lvl="0" algn="just"/>
            <a:endParaRPr lang="es-ES" dirty="0" smtClean="0"/>
          </a:p>
          <a:p>
            <a:pPr lvl="0" algn="just"/>
            <a:r>
              <a:rPr lang="es-ES" dirty="0" smtClean="0"/>
              <a:t>Determine </a:t>
            </a:r>
            <a:r>
              <a:rPr lang="es-ES" dirty="0" smtClean="0"/>
              <a:t>la norma de tiempo y de producción de la operación de maquinado</a:t>
            </a:r>
            <a:r>
              <a:rPr lang="es-ES" dirty="0" smtClean="0"/>
              <a:t>.</a:t>
            </a:r>
            <a:endParaRPr lang="en-US" sz="3600" dirty="0"/>
          </a:p>
        </p:txBody>
      </p:sp>
    </p:spTree>
    <p:extLst>
      <p:ext uri="{BB962C8B-B14F-4D97-AF65-F5344CB8AC3E}">
        <p14:creationId xmlns="" xmlns:p14="http://schemas.microsoft.com/office/powerpoint/2010/main" val="155393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09812" y="1524000"/>
            <a:ext cx="10639176" cy="3416320"/>
          </a:xfrm>
          <a:prstGeom prst="rect">
            <a:avLst/>
          </a:prstGeom>
          <a:noFill/>
        </p:spPr>
        <p:txBody>
          <a:bodyPr wrap="square" lIns="91440" tIns="45720" rIns="91440" bIns="45720">
            <a:spAutoFit/>
          </a:bodyPr>
          <a:lstStyle/>
          <a:p>
            <a:pPr algn="ctr"/>
            <a:r>
              <a:rPr lang="es-ES" sz="7200" b="1" cap="none" spc="0" dirty="0" smtClean="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Ingeniería de métodos y tiempos</a:t>
            </a:r>
            <a:endParaRPr lang="es-ES" sz="7200" b="1" cap="none" spc="0" dirty="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2 CuadroTexto"/>
          <p:cNvSpPr txBox="1"/>
          <p:nvPr/>
        </p:nvSpPr>
        <p:spPr>
          <a:xfrm>
            <a:off x="228600" y="5715000"/>
            <a:ext cx="10058400" cy="1815882"/>
          </a:xfrm>
          <a:prstGeom prst="rect">
            <a:avLst/>
          </a:prstGeom>
          <a:noFill/>
        </p:spPr>
        <p:txBody>
          <a:bodyPr wrap="square" rtlCol="0">
            <a:spAutoFit/>
          </a:bodyPr>
          <a:lstStyle/>
          <a:p>
            <a:r>
              <a:rPr lang="es-ES" sz="2800" b="1" dirty="0" smtClean="0"/>
              <a:t>Profesor: Ing. Damian Rivero Delgado</a:t>
            </a:r>
          </a:p>
          <a:p>
            <a:r>
              <a:rPr lang="es-ES" sz="2800" b="1" dirty="0" smtClean="0"/>
              <a:t>Teléfono: +53 51809234</a:t>
            </a:r>
          </a:p>
          <a:p>
            <a:r>
              <a:rPr lang="es-ES" sz="2800" b="1" dirty="0" smtClean="0"/>
              <a:t>Email: </a:t>
            </a:r>
            <a:r>
              <a:rPr lang="es-ES" sz="2800" b="1" dirty="0" smtClean="0">
                <a:hlinkClick r:id="rId2"/>
              </a:rPr>
              <a:t>rbd93@nauta.cu</a:t>
            </a:r>
            <a:endParaRPr lang="es-ES" sz="2800" b="1" dirty="0" smtClean="0"/>
          </a:p>
          <a:p>
            <a:r>
              <a:rPr lang="es-ES" sz="2800" b="1" dirty="0"/>
              <a:t> </a:t>
            </a:r>
            <a:r>
              <a:rPr lang="es-ES" sz="2800" b="1" dirty="0" smtClean="0"/>
              <a:t>           </a:t>
            </a:r>
            <a:r>
              <a:rPr lang="es-ES" sz="2800" b="1" dirty="0" smtClean="0">
                <a:hlinkClick r:id="rId3"/>
              </a:rPr>
              <a:t>damusic93@gmail.com</a:t>
            </a:r>
            <a:r>
              <a:rPr lang="es-ES" sz="2800" b="1" dirty="0" smtClean="0"/>
              <a:t> </a:t>
            </a:r>
            <a:endParaRPr lang="en-US" sz="2800" b="1" dirty="0"/>
          </a:p>
        </p:txBody>
      </p:sp>
    </p:spTree>
    <p:extLst>
      <p:ext uri="{BB962C8B-B14F-4D97-AF65-F5344CB8AC3E}">
        <p14:creationId xmlns="" xmlns:p14="http://schemas.microsoft.com/office/powerpoint/2010/main" val="213967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548580"/>
            <a:ext cx="13258800" cy="5632311"/>
          </a:xfrm>
          <a:prstGeom prst="rect">
            <a:avLst/>
          </a:prstGeom>
        </p:spPr>
        <p:txBody>
          <a:bodyPr wrap="square">
            <a:spAutoFit/>
          </a:bodyPr>
          <a:lstStyle/>
          <a:p>
            <a:pPr algn="ctr"/>
            <a:r>
              <a:rPr lang="es-ES" sz="4800" b="1" dirty="0"/>
              <a:t>Sumario: </a:t>
            </a:r>
            <a:endParaRPr lang="es-ES" sz="4800" b="1" dirty="0" smtClean="0"/>
          </a:p>
          <a:p>
            <a:pPr algn="ctr"/>
            <a:endParaRPr lang="es-ES" sz="4800" b="1" dirty="0"/>
          </a:p>
          <a:p>
            <a:pPr>
              <a:buFont typeface="Arial" pitchFamily="34" charset="0"/>
              <a:buChar char="•"/>
            </a:pPr>
            <a:r>
              <a:rPr lang="es-ES" sz="4400" dirty="0" smtClean="0"/>
              <a:t>Introducción a la normación del trabajo. </a:t>
            </a:r>
          </a:p>
          <a:p>
            <a:pPr>
              <a:buFont typeface="Arial" pitchFamily="34" charset="0"/>
              <a:buChar char="•"/>
            </a:pPr>
            <a:endParaRPr lang="es-US" sz="4400" dirty="0" smtClean="0"/>
          </a:p>
          <a:p>
            <a:pPr>
              <a:buFont typeface="Arial" pitchFamily="34" charset="0"/>
              <a:buChar char="•"/>
            </a:pPr>
            <a:endParaRPr lang="es-ES" sz="4400" dirty="0" smtClean="0"/>
          </a:p>
          <a:p>
            <a:pPr>
              <a:buFont typeface="Arial" pitchFamily="34" charset="0"/>
              <a:buChar char="•"/>
            </a:pPr>
            <a:r>
              <a:rPr lang="es-ES" sz="4400" dirty="0" smtClean="0"/>
              <a:t>Estudios de tiempos con cronómetros para actividades repetitivas y no repetitivas.</a:t>
            </a:r>
          </a:p>
          <a:p>
            <a:pPr marL="571500" indent="-571500" algn="just"/>
            <a:endParaRPr lang="en-US" sz="4400" dirty="0"/>
          </a:p>
        </p:txBody>
      </p:sp>
    </p:spTree>
    <p:extLst>
      <p:ext uri="{BB962C8B-B14F-4D97-AF65-F5344CB8AC3E}">
        <p14:creationId xmlns="" xmlns:p14="http://schemas.microsoft.com/office/powerpoint/2010/main" val="1719796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19100" y="152400"/>
            <a:ext cx="12420600" cy="6986528"/>
          </a:xfrm>
          <a:prstGeom prst="rect">
            <a:avLst/>
          </a:prstGeom>
        </p:spPr>
        <p:txBody>
          <a:bodyPr wrap="square">
            <a:spAutoFit/>
          </a:bodyPr>
          <a:lstStyle/>
          <a:p>
            <a:r>
              <a:rPr lang="es-ES" sz="3200" b="1" dirty="0" smtClean="0"/>
              <a:t>Objetivos:</a:t>
            </a:r>
            <a:endParaRPr lang="es-ES" sz="3200" dirty="0" smtClean="0"/>
          </a:p>
          <a:p>
            <a:pPr marL="514350" lvl="0" indent="-514350" algn="just">
              <a:buFont typeface="+mj-lt"/>
              <a:buAutoNum type="arabicPeriod"/>
            </a:pPr>
            <a:r>
              <a:rPr lang="es-ES" sz="3200" dirty="0" smtClean="0"/>
              <a:t>Argumentar la importancia de la normación del trabajo mediante el estudio de sus conceptos básicos a fin de mejorar nuestra percepción del proceso como actividad con carácter temporal, buscando siempre la mejora del mismo.</a:t>
            </a:r>
          </a:p>
          <a:p>
            <a:pPr marL="514350" lvl="0" indent="-514350" algn="just">
              <a:buFont typeface="+mj-lt"/>
              <a:buAutoNum type="arabicPeriod"/>
            </a:pPr>
            <a:endParaRPr lang="es-US" sz="3200" dirty="0" smtClean="0"/>
          </a:p>
          <a:p>
            <a:pPr marL="514350" lvl="0" indent="-514350" algn="just">
              <a:buFont typeface="+mj-lt"/>
              <a:buAutoNum type="arabicPeriod"/>
            </a:pPr>
            <a:endParaRPr lang="es-ES" sz="3200" dirty="0" smtClean="0"/>
          </a:p>
          <a:p>
            <a:pPr marL="514350" lvl="0" indent="-514350" algn="just">
              <a:buFont typeface="+mj-lt"/>
              <a:buAutoNum type="arabicPeriod"/>
            </a:pPr>
            <a:r>
              <a:rPr lang="es-ES" sz="3200" dirty="0" smtClean="0"/>
              <a:t>Explicar la metodología para aplicación del estudio de tiempos con cronómetros en un periodo de trabajo en correspondencia con un nivel de confianza predeterminado y un número </a:t>
            </a:r>
            <a:r>
              <a:rPr lang="es-ES" sz="3200" b="1" dirty="0" smtClean="0"/>
              <a:t>N </a:t>
            </a:r>
            <a:r>
              <a:rPr lang="es-ES" sz="3200" dirty="0" smtClean="0"/>
              <a:t>de observaciones.</a:t>
            </a:r>
          </a:p>
          <a:p>
            <a:pPr marL="514350" indent="-514350" algn="just">
              <a:buFont typeface="+mj-lt"/>
              <a:buAutoNum type="arabicPeriod"/>
            </a:pPr>
            <a:endParaRPr lang="es-US" sz="3200" dirty="0" smtClean="0"/>
          </a:p>
          <a:p>
            <a:pPr marL="514350" indent="-514350" algn="just">
              <a:buFont typeface="+mj-lt"/>
              <a:buAutoNum type="arabicPeriod"/>
            </a:pPr>
            <a:endParaRPr lang="es-ES" sz="3200" dirty="0" smtClean="0"/>
          </a:p>
          <a:p>
            <a:r>
              <a:rPr lang="es-ES" sz="3200" b="1" dirty="0" smtClean="0"/>
              <a:t>Medios: </a:t>
            </a:r>
            <a:r>
              <a:rPr lang="es-ES" sz="3200" dirty="0" smtClean="0"/>
              <a:t>Documento de conferencia 3 – </a:t>
            </a:r>
            <a:r>
              <a:rPr lang="es-ES" sz="3200" dirty="0" err="1" smtClean="0"/>
              <a:t>Power</a:t>
            </a:r>
            <a:r>
              <a:rPr lang="es-ES" sz="3200" dirty="0" smtClean="0"/>
              <a:t> Point de conferencia 3 – </a:t>
            </a:r>
            <a:r>
              <a:rPr lang="es-ES" sz="3200" dirty="0" err="1" smtClean="0"/>
              <a:t>Marsán</a:t>
            </a:r>
            <a:r>
              <a:rPr lang="es-ES" sz="3200" dirty="0" smtClean="0"/>
              <a:t> J. Organización del trabajo. Tomo II (estudio de tiempos). 2008.</a:t>
            </a:r>
            <a:endParaRPr lang="es-ES" sz="3200" dirty="0"/>
          </a:p>
        </p:txBody>
      </p:sp>
    </p:spTree>
    <p:extLst>
      <p:ext uri="{BB962C8B-B14F-4D97-AF65-F5344CB8AC3E}">
        <p14:creationId xmlns="" xmlns:p14="http://schemas.microsoft.com/office/powerpoint/2010/main" val="3876018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485732" y="670639"/>
            <a:ext cx="1221589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a:t>
            </a:r>
            <a:r>
              <a:rPr kumimoji="0" lang="es-ES" sz="3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RONOMETRAJE DE OPERACIONES</a:t>
            </a:r>
            <a:r>
              <a:rPr kumimoji="0" lang="es-ES" sz="3200" b="0" i="0" u="none" strike="noStrike" cap="none" normalizeH="0" baseline="0" dirty="0" smtClean="0" bmk="_Toc217047926">
                <a:ln>
                  <a:noFill/>
                </a:ln>
                <a:solidFill>
                  <a:schemeClr val="tx1"/>
                </a:solidFill>
                <a:effectLst/>
                <a:latin typeface="Arial" pitchFamily="34" charset="0"/>
                <a:ea typeface="Times New Roman" pitchFamily="18" charset="0"/>
                <a:cs typeface="Arial" pitchFamily="34" charset="0"/>
              </a:rPr>
              <a:t>.</a:t>
            </a:r>
            <a:r>
              <a:rPr kumimoji="0" lang="es-ES" sz="32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El cronometraje es el conjunto de técnicas que empleando algún tipo de aparato medidor de tiempos, permiten determinar el tiempo óptimo que requiere emplear una persona calificada y bien entrenada en la ejecución de una tarea especificada por un método. El equipo mayormente utilizado es el cronometro, sin embargo en la actualidad se puede utilizar la computadora asociada y conectada al proceso de manera que ella sola registre el tiempo de las operaciones y las cámaras de video u otros equipos que registran al unísono las imágenes y los  tiempos en que ellas tienen lugar. </a:t>
            </a:r>
            <a:endParaRPr kumimoji="0" lang="es-ES"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85732" y="670639"/>
            <a:ext cx="1221589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s-ES" sz="3200" dirty="0" smtClean="0"/>
              <a:t>Para el registro y análisis de los tiempos de las operaciones a partir del cronometraje se pueden seguir dos procedimientos: </a:t>
            </a:r>
          </a:p>
          <a:p>
            <a:pPr lvl="0" algn="just">
              <a:buFont typeface="Arial" pitchFamily="34" charset="0"/>
              <a:buChar char="•"/>
            </a:pPr>
            <a:r>
              <a:rPr lang="es-ES" sz="3200" dirty="0" smtClean="0"/>
              <a:t>Cronometraje con </a:t>
            </a:r>
            <a:r>
              <a:rPr lang="es-ES_tradnl" sz="3200" dirty="0" smtClean="0"/>
              <a:t>valoración de la actividad o ritmo de trabajo. </a:t>
            </a:r>
            <a:endParaRPr lang="es-ES" sz="3200" dirty="0" smtClean="0"/>
          </a:p>
          <a:p>
            <a:pPr lvl="0" algn="just">
              <a:buFont typeface="Arial" pitchFamily="34" charset="0"/>
              <a:buChar char="•"/>
            </a:pPr>
            <a:r>
              <a:rPr lang="es-ES" sz="3200" dirty="0" smtClean="0"/>
              <a:t>Cronometraje con </a:t>
            </a:r>
            <a:r>
              <a:rPr lang="es-ES_tradnl" sz="3200" dirty="0" smtClean="0"/>
              <a:t>análisis estadístico de los tiempos registrados. </a:t>
            </a:r>
            <a:endParaRPr lang="es-ES" sz="3200" dirty="0" smtClean="0"/>
          </a:p>
          <a:p>
            <a:pPr algn="just"/>
            <a:r>
              <a:rPr lang="es-ES" sz="3200" b="1" dirty="0" smtClean="0"/>
              <a:t> </a:t>
            </a:r>
            <a:endParaRPr lang="es-ES" sz="3200" dirty="0" smtClean="0"/>
          </a:p>
          <a:p>
            <a:pPr algn="just"/>
            <a:r>
              <a:rPr lang="es-ES" sz="3200" dirty="0" smtClean="0"/>
              <a:t>Una vez elegido el trabajo que se va a analizar, el estudio de tiempos suele constar de las etapas siguientes:</a:t>
            </a:r>
          </a:p>
          <a:p>
            <a:pPr lvl="0" algn="just">
              <a:buFont typeface="Arial" pitchFamily="34" charset="0"/>
              <a:buChar char="•"/>
            </a:pPr>
            <a:r>
              <a:rPr lang="es-ES" sz="3200" dirty="0" smtClean="0"/>
              <a:t>Ambientación.</a:t>
            </a:r>
          </a:p>
          <a:p>
            <a:pPr lvl="0" algn="just">
              <a:buFont typeface="Arial" pitchFamily="34" charset="0"/>
              <a:buChar char="•"/>
            </a:pPr>
            <a:r>
              <a:rPr lang="es-ES" sz="3200" dirty="0" smtClean="0"/>
              <a:t>Diseño del estudio.</a:t>
            </a:r>
          </a:p>
          <a:p>
            <a:pPr lvl="0" algn="just">
              <a:buFont typeface="Arial" pitchFamily="34" charset="0"/>
              <a:buChar char="•"/>
            </a:pPr>
            <a:r>
              <a:rPr lang="es-ES" sz="3200" dirty="0" smtClean="0"/>
              <a:t>Realización de las observaciones. </a:t>
            </a:r>
          </a:p>
          <a:p>
            <a:pPr lvl="0" algn="just">
              <a:buFont typeface="Arial" pitchFamily="34" charset="0"/>
              <a:buChar char="•"/>
            </a:pPr>
            <a:r>
              <a:rPr lang="es-ES" sz="3200" dirty="0" smtClean="0"/>
              <a:t>Análisis de los resultados.</a:t>
            </a:r>
          </a:p>
          <a:p>
            <a:pPr lvl="0" algn="just">
              <a:buFont typeface="Arial" pitchFamily="34" charset="0"/>
              <a:buChar char="•"/>
            </a:pPr>
            <a:r>
              <a:rPr lang="es-ES" sz="3200" dirty="0" smtClean="0"/>
              <a:t>Determinación de la norma de tiempo o tiempo tipo para la operación.</a:t>
            </a:r>
            <a:endParaRPr lang="es-E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0"/>
            <a:ext cx="13258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a:spLocks noChangeArrowheads="1"/>
          </p:cNvSpPr>
          <p:nvPr/>
        </p:nvSpPr>
        <p:spPr bwMode="auto">
          <a:xfrm>
            <a:off x="0" y="704850"/>
            <a:ext cx="132588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0" y="1171575"/>
            <a:ext cx="13258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6 Rectángulo"/>
          <p:cNvSpPr/>
          <p:nvPr/>
        </p:nvSpPr>
        <p:spPr>
          <a:xfrm rot="20700535">
            <a:off x="-285436" y="2396173"/>
            <a:ext cx="13398560" cy="1323439"/>
          </a:xfrm>
          <a:prstGeom prst="rect">
            <a:avLst/>
          </a:prstGeom>
          <a:noFill/>
        </p:spPr>
        <p:txBody>
          <a:bodyPr wrap="square" lIns="91440" tIns="45720" rIns="91440" bIns="45720">
            <a:spAutoFit/>
          </a:bodyPr>
          <a:lstStyle/>
          <a:p>
            <a:pPr algn="ctr"/>
            <a:r>
              <a:rPr lang="es-ES" sz="80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FORMULACIÓN</a:t>
            </a:r>
            <a:endParaRPr lang="es-ES" sz="8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2054" name="Picture 6" descr="C:\Program Files (x86)\Microsoft Office\MEDIA\CAGCAT10\j023413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077200" y="3352800"/>
            <a:ext cx="3414666" cy="36310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296616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92" name="Picture 20"/>
          <p:cNvPicPr>
            <a:picLocks noChangeAspect="1" noChangeArrowheads="1"/>
          </p:cNvPicPr>
          <p:nvPr/>
        </p:nvPicPr>
        <p:blipFill>
          <a:blip r:embed="rId2"/>
          <a:srcRect l="21449" t="30469" r="22547" b="20703"/>
          <a:stretch>
            <a:fillRect/>
          </a:stretch>
        </p:blipFill>
        <p:spPr bwMode="auto">
          <a:xfrm>
            <a:off x="271417" y="242862"/>
            <a:ext cx="12387349" cy="7072362"/>
          </a:xfrm>
          <a:prstGeom prst="rect">
            <a:avLst/>
          </a:prstGeom>
          <a:noFill/>
          <a:ln w="9525">
            <a:noFill/>
            <a:miter lim="800000"/>
            <a:headEnd/>
            <a:tailEnd/>
          </a:ln>
          <a:effectLst/>
        </p:spPr>
      </p:pic>
    </p:spTree>
    <p:extLst>
      <p:ext uri="{BB962C8B-B14F-4D97-AF65-F5344CB8AC3E}">
        <p14:creationId xmlns="" xmlns:p14="http://schemas.microsoft.com/office/powerpoint/2010/main" val="1673366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71418" y="171424"/>
            <a:ext cx="12573088" cy="74174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Trabajadores					Cumplimiento (%)</a:t>
            </a: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José Fernández					115</a:t>
            </a: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Juan Pérez						106</a:t>
            </a:r>
            <a:endParaRPr lang="es-ES" sz="2800" dirty="0" smtClean="0">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Raúl Valdés			           	117</a:t>
            </a: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René Rodríguez					120</a:t>
            </a: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Antonio Méndez					114</a:t>
            </a: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Manuel Martínez					  96</a:t>
            </a:r>
          </a:p>
          <a:p>
            <a:pPr marL="0" marR="0" lvl="0" indent="0" algn="ctr" defTabSz="914400" rtl="0" eaLnBrk="0" fontAlgn="base" latinLnBrk="0" hangingPunct="0">
              <a:lnSpc>
                <a:spcPct val="100000"/>
              </a:lnSpc>
              <a:spcBef>
                <a:spcPct val="0"/>
              </a:spcBef>
              <a:spcAft>
                <a:spcPct val="0"/>
              </a:spcAft>
              <a:buClrTx/>
              <a:buSzTx/>
              <a:buFontTx/>
              <a:buNone/>
              <a:tabLst/>
            </a:pPr>
            <a:endParaRPr lang="es-US" sz="2800" dirty="0" smtClean="0">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 este caso el cumplimiento medio de la norma, excluyendo a Manuel Martínez que no cumplió la norma, será:</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8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115+106+117+120+114</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114,4%</a:t>
            </a: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5</a:t>
            </a:r>
            <a:endPar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Por tanto, el operario que debe escogerse para realizar la observación es Antonio Méndez, siempre que este reúna los demás requisitos necesarios.</a:t>
            </a:r>
            <a:endParaRPr kumimoji="0" lang="es-ES" sz="4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106860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132588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3073" name="Object 1"/>
          <p:cNvGraphicFramePr>
            <a:graphicFrameLocks noChangeAspect="1"/>
          </p:cNvGraphicFramePr>
          <p:nvPr/>
        </p:nvGraphicFramePr>
        <p:xfrm>
          <a:off x="628608" y="671490"/>
          <a:ext cx="5139493" cy="2214578"/>
        </p:xfrm>
        <a:graphic>
          <a:graphicData uri="http://schemas.openxmlformats.org/presentationml/2006/ole">
            <p:oleObj spid="_x0000_s3073" name="Ecuación" r:id="rId3" imgW="1168400" imgH="508000" progId="Equation.3">
              <p:embed/>
            </p:oleObj>
          </a:graphicData>
        </a:graphic>
      </p:graphicFrame>
      <p:pic>
        <p:nvPicPr>
          <p:cNvPr id="3093" name="Picture 21"/>
          <p:cNvPicPr>
            <a:picLocks noChangeAspect="1" noChangeArrowheads="1"/>
          </p:cNvPicPr>
          <p:nvPr/>
        </p:nvPicPr>
        <p:blipFill>
          <a:blip r:embed="rId4"/>
          <a:srcRect l="20351" t="53906" r="43411" b="28516"/>
          <a:stretch>
            <a:fillRect/>
          </a:stretch>
        </p:blipFill>
        <p:spPr bwMode="auto">
          <a:xfrm>
            <a:off x="628608" y="3600448"/>
            <a:ext cx="11787270" cy="321471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119</TotalTime>
  <Words>408</Words>
  <Application>Microsoft Office PowerPoint</Application>
  <PresentationFormat>Personalizado</PresentationFormat>
  <Paragraphs>67</Paragraphs>
  <Slides>11</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11</vt:i4>
      </vt:variant>
    </vt:vector>
  </HeadingPairs>
  <TitlesOfParts>
    <vt:vector size="13" baseType="lpstr">
      <vt:lpstr>Tema de Office</vt:lpstr>
      <vt:lpstr>Microsoft Editor de ecuaciones 3.0</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Damian</dc:creator>
  <cp:lastModifiedBy>Yudit</cp:lastModifiedBy>
  <cp:revision>13</cp:revision>
  <dcterms:created xsi:type="dcterms:W3CDTF">2021-12-01T23:42:53Z</dcterms:created>
  <dcterms:modified xsi:type="dcterms:W3CDTF">2022-01-14T10:58:38Z</dcterms:modified>
</cp:coreProperties>
</file>