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79" r:id="rId2"/>
    <p:sldId id="362" r:id="rId3"/>
    <p:sldId id="363" r:id="rId4"/>
    <p:sldId id="436" r:id="rId5"/>
    <p:sldId id="450" r:id="rId6"/>
    <p:sldId id="451" r:id="rId7"/>
    <p:sldId id="461" r:id="rId8"/>
    <p:sldId id="452" r:id="rId9"/>
    <p:sldId id="453" r:id="rId10"/>
    <p:sldId id="471" r:id="rId11"/>
    <p:sldId id="454" r:id="rId12"/>
    <p:sldId id="455" r:id="rId13"/>
    <p:sldId id="472" r:id="rId14"/>
    <p:sldId id="456" r:id="rId15"/>
    <p:sldId id="458" r:id="rId16"/>
    <p:sldId id="473" r:id="rId17"/>
    <p:sldId id="463" r:id="rId18"/>
    <p:sldId id="459" r:id="rId19"/>
    <p:sldId id="460" r:id="rId20"/>
    <p:sldId id="464" r:id="rId21"/>
    <p:sldId id="432" r:id="rId22"/>
    <p:sldId id="426" r:id="rId23"/>
    <p:sldId id="465" r:id="rId24"/>
    <p:sldId id="466" r:id="rId25"/>
    <p:sldId id="467" r:id="rId26"/>
    <p:sldId id="468" r:id="rId27"/>
    <p:sldId id="470" r:id="rId28"/>
    <p:sldId id="448" r:id="rId29"/>
    <p:sldId id="410" r:id="rId30"/>
    <p:sldId id="435"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DEFA"/>
    <a:srgbClr val="0FFD7B"/>
    <a:srgbClr val="32FC10"/>
    <a:srgbClr val="F5FB11"/>
    <a:srgbClr val="FFAE8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81542" autoAdjust="0"/>
  </p:normalViewPr>
  <p:slideViewPr>
    <p:cSldViewPr snapToGrid="0">
      <p:cViewPr varScale="1">
        <p:scale>
          <a:sx n="50" d="100"/>
          <a:sy n="50" d="100"/>
        </p:scale>
        <p:origin x="1416" y="48"/>
      </p:cViewPr>
      <p:guideLst/>
    </p:cSldViewPr>
  </p:slideViewPr>
  <p:outlineViewPr>
    <p:cViewPr>
      <p:scale>
        <a:sx n="33" d="100"/>
        <a:sy n="33" d="100"/>
      </p:scale>
      <p:origin x="0" y="-864"/>
    </p:cViewPr>
  </p:outlineViewPr>
  <p:notesTextViewPr>
    <p:cViewPr>
      <p:scale>
        <a:sx n="1" d="1"/>
        <a:sy n="1" d="1"/>
      </p:scale>
      <p:origin x="0" y="0"/>
    </p:cViewPr>
  </p:notesTextViewPr>
  <p:notesViewPr>
    <p:cSldViewPr snapToGrid="0">
      <p:cViewPr varScale="1">
        <p:scale>
          <a:sx n="44" d="100"/>
          <a:sy n="44" d="100"/>
        </p:scale>
        <p:origin x="199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4F14A-B965-4FBC-A337-D093BA85A56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EA3DEFFB-02C9-4C59-82E4-6C2C978E61A8}">
      <dgm:prSet phldrT="[Texto]" custT="1"/>
      <dgm:spPr/>
      <dgm:t>
        <a:bodyPr/>
        <a:lstStyle/>
        <a:p>
          <a:r>
            <a:rPr lang="es-ES" sz="2400" b="1" dirty="0" smtClean="0"/>
            <a:t>De cuotas (términos amortizativo) constantes:</a:t>
          </a:r>
          <a:endParaRPr lang="es-ES" sz="2400" b="1" dirty="0"/>
        </a:p>
      </dgm:t>
    </dgm:pt>
    <dgm:pt modelId="{B3815738-C7F5-4628-B4E2-553D7CBA91B6}" type="parTrans" cxnId="{E4596860-2C56-409F-A1CC-5AE94F9421B7}">
      <dgm:prSet/>
      <dgm:spPr/>
      <dgm:t>
        <a:bodyPr/>
        <a:lstStyle/>
        <a:p>
          <a:endParaRPr lang="es-ES" sz="2400"/>
        </a:p>
      </dgm:t>
    </dgm:pt>
    <dgm:pt modelId="{705A6ABA-83E2-4406-BA2A-A84D28F9FCD8}" type="sibTrans" cxnId="{E4596860-2C56-409F-A1CC-5AE94F9421B7}">
      <dgm:prSet/>
      <dgm:spPr/>
      <dgm:t>
        <a:bodyPr/>
        <a:lstStyle/>
        <a:p>
          <a:endParaRPr lang="es-ES" sz="2400"/>
        </a:p>
      </dgm:t>
    </dgm:pt>
    <dgm:pt modelId="{96B3FA04-C806-442C-97ED-8D3772C58CE9}">
      <dgm:prSet phldrT="[Texto]" custT="1"/>
      <dgm:spPr/>
      <dgm:t>
        <a:bodyPr/>
        <a:lstStyle/>
        <a:p>
          <a:r>
            <a:rPr lang="es-ES" sz="2400" dirty="0" smtClean="0"/>
            <a:t>Método Americano.</a:t>
          </a:r>
          <a:endParaRPr lang="es-ES" sz="2400" dirty="0"/>
        </a:p>
      </dgm:t>
    </dgm:pt>
    <dgm:pt modelId="{A6D8DB8A-BA6D-4897-B769-5DD17C19FE4B}" type="parTrans" cxnId="{5476A6F2-BAFE-4739-B16F-E5F40FF37EEE}">
      <dgm:prSet/>
      <dgm:spPr/>
      <dgm:t>
        <a:bodyPr/>
        <a:lstStyle/>
        <a:p>
          <a:endParaRPr lang="es-ES" sz="2400"/>
        </a:p>
      </dgm:t>
    </dgm:pt>
    <dgm:pt modelId="{65A50E03-5317-454A-ABAC-AE096B249C96}" type="sibTrans" cxnId="{5476A6F2-BAFE-4739-B16F-E5F40FF37EEE}">
      <dgm:prSet/>
      <dgm:spPr/>
      <dgm:t>
        <a:bodyPr/>
        <a:lstStyle/>
        <a:p>
          <a:endParaRPr lang="es-ES" sz="2400"/>
        </a:p>
      </dgm:t>
    </dgm:pt>
    <dgm:pt modelId="{FF8DC986-0ACF-47DE-B9FF-32C76B3BE595}">
      <dgm:prSet phldrT="[Texto]" custT="1"/>
      <dgm:spPr/>
      <dgm:t>
        <a:bodyPr/>
        <a:lstStyle/>
        <a:p>
          <a:r>
            <a:rPr lang="es-ES" sz="2400" dirty="0" smtClean="0"/>
            <a:t>Método Francés.</a:t>
          </a:r>
          <a:endParaRPr lang="es-ES" sz="2400" dirty="0"/>
        </a:p>
      </dgm:t>
    </dgm:pt>
    <dgm:pt modelId="{F3606B67-7F97-4F7E-9B3E-A95EF4D3CCD5}" type="parTrans" cxnId="{3AE5ADA5-A5FA-46B9-93B0-501481B4DBFD}">
      <dgm:prSet/>
      <dgm:spPr/>
      <dgm:t>
        <a:bodyPr/>
        <a:lstStyle/>
        <a:p>
          <a:endParaRPr lang="es-ES" sz="2400"/>
        </a:p>
      </dgm:t>
    </dgm:pt>
    <dgm:pt modelId="{55E1F803-34F4-4874-82DB-875C30BDFC93}" type="sibTrans" cxnId="{3AE5ADA5-A5FA-46B9-93B0-501481B4DBFD}">
      <dgm:prSet/>
      <dgm:spPr/>
      <dgm:t>
        <a:bodyPr/>
        <a:lstStyle/>
        <a:p>
          <a:endParaRPr lang="es-ES" sz="2400"/>
        </a:p>
      </dgm:t>
    </dgm:pt>
    <dgm:pt modelId="{1A9B8091-1AA3-499C-9FCC-53BAEBE8CBE4}">
      <dgm:prSet phldrT="[Texto]" custT="1"/>
      <dgm:spPr/>
      <dgm:t>
        <a:bodyPr/>
        <a:lstStyle/>
        <a:p>
          <a:r>
            <a:rPr lang="es-ES" sz="2400" b="1" dirty="0" smtClean="0"/>
            <a:t>De cuotas (términos amortizativo) variables</a:t>
          </a:r>
          <a:r>
            <a:rPr lang="es-ES" sz="2400" dirty="0" smtClean="0"/>
            <a:t>:</a:t>
          </a:r>
          <a:endParaRPr lang="es-ES" sz="2400" dirty="0"/>
        </a:p>
      </dgm:t>
    </dgm:pt>
    <dgm:pt modelId="{47F4DA0A-EBB3-4789-AEFA-0F83B37C9EEF}" type="parTrans" cxnId="{C9C16969-FA87-4CDB-8844-D9185505B361}">
      <dgm:prSet/>
      <dgm:spPr/>
      <dgm:t>
        <a:bodyPr/>
        <a:lstStyle/>
        <a:p>
          <a:endParaRPr lang="es-ES" sz="2400"/>
        </a:p>
      </dgm:t>
    </dgm:pt>
    <dgm:pt modelId="{B373FDCC-FCE9-493A-B4C6-D2B341D3684C}" type="sibTrans" cxnId="{C9C16969-FA87-4CDB-8844-D9185505B361}">
      <dgm:prSet/>
      <dgm:spPr/>
      <dgm:t>
        <a:bodyPr/>
        <a:lstStyle/>
        <a:p>
          <a:endParaRPr lang="es-ES" sz="2400"/>
        </a:p>
      </dgm:t>
    </dgm:pt>
    <dgm:pt modelId="{5875B94D-4FF6-4765-99A8-422B5C342E31}">
      <dgm:prSet phldrT="[Texto]" custT="1"/>
      <dgm:spPr/>
      <dgm:t>
        <a:bodyPr/>
        <a:lstStyle/>
        <a:p>
          <a:r>
            <a:rPr lang="es-ES" sz="2400" dirty="0" smtClean="0"/>
            <a:t>Método de cuotas de amortización constantes.</a:t>
          </a:r>
          <a:endParaRPr lang="es-ES" sz="2400" dirty="0"/>
        </a:p>
      </dgm:t>
    </dgm:pt>
    <dgm:pt modelId="{EA6FED05-5411-434E-813D-77A982EB6756}" type="parTrans" cxnId="{1D8EC13E-7719-43B2-BA76-EBD95862EDD4}">
      <dgm:prSet/>
      <dgm:spPr/>
      <dgm:t>
        <a:bodyPr/>
        <a:lstStyle/>
        <a:p>
          <a:endParaRPr lang="es-ES" sz="2400"/>
        </a:p>
      </dgm:t>
    </dgm:pt>
    <dgm:pt modelId="{F97DC569-6A47-4FF8-97D6-3A9B58D98749}" type="sibTrans" cxnId="{1D8EC13E-7719-43B2-BA76-EBD95862EDD4}">
      <dgm:prSet/>
      <dgm:spPr/>
      <dgm:t>
        <a:bodyPr/>
        <a:lstStyle/>
        <a:p>
          <a:endParaRPr lang="es-ES" sz="2400"/>
        </a:p>
      </dgm:t>
    </dgm:pt>
    <dgm:pt modelId="{7BB6BC8E-28DF-429D-B039-3E1D233FE1E5}">
      <dgm:prSet phldrT="[Texto]" custT="1"/>
      <dgm:spPr/>
      <dgm:t>
        <a:bodyPr/>
        <a:lstStyle/>
        <a:p>
          <a:r>
            <a:rPr lang="es-ES" sz="2400" dirty="0" smtClean="0"/>
            <a:t>Método de términos amortizativo variables en progresión geométrica.</a:t>
          </a:r>
          <a:endParaRPr lang="es-ES" sz="2400" dirty="0"/>
        </a:p>
      </dgm:t>
    </dgm:pt>
    <dgm:pt modelId="{C5516503-CD6A-4D74-A826-673B394E1C4E}" type="parTrans" cxnId="{C9A40AFD-92F7-4101-8EDE-E8DAF766F6A6}">
      <dgm:prSet/>
      <dgm:spPr/>
      <dgm:t>
        <a:bodyPr/>
        <a:lstStyle/>
        <a:p>
          <a:endParaRPr lang="es-ES" sz="2400"/>
        </a:p>
      </dgm:t>
    </dgm:pt>
    <dgm:pt modelId="{EE2B4357-2DE8-40AA-922E-53B368CAA0A6}" type="sibTrans" cxnId="{C9A40AFD-92F7-4101-8EDE-E8DAF766F6A6}">
      <dgm:prSet/>
      <dgm:spPr/>
      <dgm:t>
        <a:bodyPr/>
        <a:lstStyle/>
        <a:p>
          <a:endParaRPr lang="es-ES" sz="2400"/>
        </a:p>
      </dgm:t>
    </dgm:pt>
    <dgm:pt modelId="{019A479B-1E52-4C8D-8777-A658437A5A59}">
      <dgm:prSet phldrT="[Texto]" custT="1"/>
      <dgm:spPr/>
      <dgm:t>
        <a:bodyPr/>
        <a:lstStyle/>
        <a:p>
          <a:r>
            <a:rPr lang="es-ES" sz="2400" dirty="0" smtClean="0"/>
            <a:t>Método Alemán.</a:t>
          </a:r>
          <a:endParaRPr lang="es-ES" sz="2400" dirty="0"/>
        </a:p>
      </dgm:t>
    </dgm:pt>
    <dgm:pt modelId="{BD74C7F3-53BE-4D69-BD13-BF3CAC33C1BA}" type="parTrans" cxnId="{248057B8-9BD9-43A4-B972-8D913ED1C192}">
      <dgm:prSet/>
      <dgm:spPr/>
      <dgm:t>
        <a:bodyPr/>
        <a:lstStyle/>
        <a:p>
          <a:endParaRPr lang="es-ES" sz="2400"/>
        </a:p>
      </dgm:t>
    </dgm:pt>
    <dgm:pt modelId="{6F13ED76-4DC8-4454-AC3B-D4965588440B}" type="sibTrans" cxnId="{248057B8-9BD9-43A4-B972-8D913ED1C192}">
      <dgm:prSet/>
      <dgm:spPr/>
      <dgm:t>
        <a:bodyPr/>
        <a:lstStyle/>
        <a:p>
          <a:endParaRPr lang="es-ES" sz="2400"/>
        </a:p>
      </dgm:t>
    </dgm:pt>
    <dgm:pt modelId="{2404FC9B-516C-46B8-BB83-8A451F390B65}" type="pres">
      <dgm:prSet presAssocID="{7C24F14A-B965-4FBC-A337-D093BA85A561}" presName="diagram" presStyleCnt="0">
        <dgm:presLayoutVars>
          <dgm:chPref val="1"/>
          <dgm:dir/>
          <dgm:animOne val="branch"/>
          <dgm:animLvl val="lvl"/>
          <dgm:resizeHandles/>
        </dgm:presLayoutVars>
      </dgm:prSet>
      <dgm:spPr/>
      <dgm:t>
        <a:bodyPr/>
        <a:lstStyle/>
        <a:p>
          <a:endParaRPr lang="es-ES"/>
        </a:p>
      </dgm:t>
    </dgm:pt>
    <dgm:pt modelId="{ED58391B-393B-46BB-A1DE-8D3BDC07FC6B}" type="pres">
      <dgm:prSet presAssocID="{EA3DEFFB-02C9-4C59-82E4-6C2C978E61A8}" presName="root" presStyleCnt="0"/>
      <dgm:spPr/>
    </dgm:pt>
    <dgm:pt modelId="{563A7391-B3B6-4670-B242-C4B844259DEE}" type="pres">
      <dgm:prSet presAssocID="{EA3DEFFB-02C9-4C59-82E4-6C2C978E61A8}" presName="rootComposite" presStyleCnt="0"/>
      <dgm:spPr/>
    </dgm:pt>
    <dgm:pt modelId="{266138F2-D8DD-40BA-85E5-F6F3E9790D4D}" type="pres">
      <dgm:prSet presAssocID="{EA3DEFFB-02C9-4C59-82E4-6C2C978E61A8}" presName="rootText" presStyleLbl="node1" presStyleIdx="0" presStyleCnt="2" custScaleX="157855"/>
      <dgm:spPr/>
      <dgm:t>
        <a:bodyPr/>
        <a:lstStyle/>
        <a:p>
          <a:endParaRPr lang="es-ES"/>
        </a:p>
      </dgm:t>
    </dgm:pt>
    <dgm:pt modelId="{C935E117-0760-4D9E-8A17-8E308DE28A5A}" type="pres">
      <dgm:prSet presAssocID="{EA3DEFFB-02C9-4C59-82E4-6C2C978E61A8}" presName="rootConnector" presStyleLbl="node1" presStyleIdx="0" presStyleCnt="2"/>
      <dgm:spPr/>
      <dgm:t>
        <a:bodyPr/>
        <a:lstStyle/>
        <a:p>
          <a:endParaRPr lang="es-ES"/>
        </a:p>
      </dgm:t>
    </dgm:pt>
    <dgm:pt modelId="{12F11705-9D3D-44E0-A353-BA318FC29986}" type="pres">
      <dgm:prSet presAssocID="{EA3DEFFB-02C9-4C59-82E4-6C2C978E61A8}" presName="childShape" presStyleCnt="0"/>
      <dgm:spPr/>
    </dgm:pt>
    <dgm:pt modelId="{67290108-E072-4977-8B93-93365E47A7C4}" type="pres">
      <dgm:prSet presAssocID="{A6D8DB8A-BA6D-4897-B769-5DD17C19FE4B}" presName="Name13" presStyleLbl="parChTrans1D2" presStyleIdx="0" presStyleCnt="5"/>
      <dgm:spPr/>
      <dgm:t>
        <a:bodyPr/>
        <a:lstStyle/>
        <a:p>
          <a:endParaRPr lang="es-ES"/>
        </a:p>
      </dgm:t>
    </dgm:pt>
    <dgm:pt modelId="{A08F9B61-59F2-4F67-8831-516FBE3FEB5F}" type="pres">
      <dgm:prSet presAssocID="{96B3FA04-C806-442C-97ED-8D3772C58CE9}" presName="childText" presStyleLbl="bgAcc1" presStyleIdx="0" presStyleCnt="5">
        <dgm:presLayoutVars>
          <dgm:bulletEnabled val="1"/>
        </dgm:presLayoutVars>
      </dgm:prSet>
      <dgm:spPr/>
      <dgm:t>
        <a:bodyPr/>
        <a:lstStyle/>
        <a:p>
          <a:endParaRPr lang="es-ES"/>
        </a:p>
      </dgm:t>
    </dgm:pt>
    <dgm:pt modelId="{1201E24B-7558-495A-B632-9434386CAF1B}" type="pres">
      <dgm:prSet presAssocID="{F3606B67-7F97-4F7E-9B3E-A95EF4D3CCD5}" presName="Name13" presStyleLbl="parChTrans1D2" presStyleIdx="1" presStyleCnt="5"/>
      <dgm:spPr/>
      <dgm:t>
        <a:bodyPr/>
        <a:lstStyle/>
        <a:p>
          <a:endParaRPr lang="es-ES"/>
        </a:p>
      </dgm:t>
    </dgm:pt>
    <dgm:pt modelId="{B766CAFF-2A04-404F-8B8B-F4DC25407087}" type="pres">
      <dgm:prSet presAssocID="{FF8DC986-0ACF-47DE-B9FF-32C76B3BE595}" presName="childText" presStyleLbl="bgAcc1" presStyleIdx="1" presStyleCnt="5">
        <dgm:presLayoutVars>
          <dgm:bulletEnabled val="1"/>
        </dgm:presLayoutVars>
      </dgm:prSet>
      <dgm:spPr/>
      <dgm:t>
        <a:bodyPr/>
        <a:lstStyle/>
        <a:p>
          <a:endParaRPr lang="es-ES"/>
        </a:p>
      </dgm:t>
    </dgm:pt>
    <dgm:pt modelId="{C9B91D58-C440-4365-9AD5-77344D480B6C}" type="pres">
      <dgm:prSet presAssocID="{BD74C7F3-53BE-4D69-BD13-BF3CAC33C1BA}" presName="Name13" presStyleLbl="parChTrans1D2" presStyleIdx="2" presStyleCnt="5"/>
      <dgm:spPr/>
      <dgm:t>
        <a:bodyPr/>
        <a:lstStyle/>
        <a:p>
          <a:endParaRPr lang="es-ES"/>
        </a:p>
      </dgm:t>
    </dgm:pt>
    <dgm:pt modelId="{73D55EC9-19A0-4449-BA91-FC1094B5FB07}" type="pres">
      <dgm:prSet presAssocID="{019A479B-1E52-4C8D-8777-A658437A5A59}" presName="childText" presStyleLbl="bgAcc1" presStyleIdx="2" presStyleCnt="5">
        <dgm:presLayoutVars>
          <dgm:bulletEnabled val="1"/>
        </dgm:presLayoutVars>
      </dgm:prSet>
      <dgm:spPr/>
      <dgm:t>
        <a:bodyPr/>
        <a:lstStyle/>
        <a:p>
          <a:endParaRPr lang="es-ES"/>
        </a:p>
      </dgm:t>
    </dgm:pt>
    <dgm:pt modelId="{DD9FC847-F64E-4A52-B3F0-84A036A66EF7}" type="pres">
      <dgm:prSet presAssocID="{1A9B8091-1AA3-499C-9FCC-53BAEBE8CBE4}" presName="root" presStyleCnt="0"/>
      <dgm:spPr/>
    </dgm:pt>
    <dgm:pt modelId="{C60B8591-4D0C-48EA-9FEC-08CD4253DF31}" type="pres">
      <dgm:prSet presAssocID="{1A9B8091-1AA3-499C-9FCC-53BAEBE8CBE4}" presName="rootComposite" presStyleCnt="0"/>
      <dgm:spPr/>
    </dgm:pt>
    <dgm:pt modelId="{ACFAD5FE-4F31-4618-997E-9536481433AC}" type="pres">
      <dgm:prSet presAssocID="{1A9B8091-1AA3-499C-9FCC-53BAEBE8CBE4}" presName="rootText" presStyleLbl="node1" presStyleIdx="1" presStyleCnt="2" custScaleX="146502"/>
      <dgm:spPr/>
      <dgm:t>
        <a:bodyPr/>
        <a:lstStyle/>
        <a:p>
          <a:endParaRPr lang="es-ES"/>
        </a:p>
      </dgm:t>
    </dgm:pt>
    <dgm:pt modelId="{C08A9EA1-06EB-4056-A070-F7B7BD68BCEA}" type="pres">
      <dgm:prSet presAssocID="{1A9B8091-1AA3-499C-9FCC-53BAEBE8CBE4}" presName="rootConnector" presStyleLbl="node1" presStyleIdx="1" presStyleCnt="2"/>
      <dgm:spPr/>
      <dgm:t>
        <a:bodyPr/>
        <a:lstStyle/>
        <a:p>
          <a:endParaRPr lang="es-ES"/>
        </a:p>
      </dgm:t>
    </dgm:pt>
    <dgm:pt modelId="{9B6AA585-03FB-4480-A332-9FF2D69934BA}" type="pres">
      <dgm:prSet presAssocID="{1A9B8091-1AA3-499C-9FCC-53BAEBE8CBE4}" presName="childShape" presStyleCnt="0"/>
      <dgm:spPr/>
    </dgm:pt>
    <dgm:pt modelId="{287B309E-1432-47E4-BE53-31C51DD5B1DD}" type="pres">
      <dgm:prSet presAssocID="{EA6FED05-5411-434E-813D-77A982EB6756}" presName="Name13" presStyleLbl="parChTrans1D2" presStyleIdx="3" presStyleCnt="5"/>
      <dgm:spPr/>
      <dgm:t>
        <a:bodyPr/>
        <a:lstStyle/>
        <a:p>
          <a:endParaRPr lang="es-ES"/>
        </a:p>
      </dgm:t>
    </dgm:pt>
    <dgm:pt modelId="{F81496DE-A974-4AAA-8379-8066DC40F595}" type="pres">
      <dgm:prSet presAssocID="{5875B94D-4FF6-4765-99A8-422B5C342E31}" presName="childText" presStyleLbl="bgAcc1" presStyleIdx="3" presStyleCnt="5" custScaleX="145997">
        <dgm:presLayoutVars>
          <dgm:bulletEnabled val="1"/>
        </dgm:presLayoutVars>
      </dgm:prSet>
      <dgm:spPr/>
      <dgm:t>
        <a:bodyPr/>
        <a:lstStyle/>
        <a:p>
          <a:endParaRPr lang="es-ES"/>
        </a:p>
      </dgm:t>
    </dgm:pt>
    <dgm:pt modelId="{8E5C63CE-17C2-4C26-B967-EF50F9E3161B}" type="pres">
      <dgm:prSet presAssocID="{C5516503-CD6A-4D74-A826-673B394E1C4E}" presName="Name13" presStyleLbl="parChTrans1D2" presStyleIdx="4" presStyleCnt="5"/>
      <dgm:spPr/>
      <dgm:t>
        <a:bodyPr/>
        <a:lstStyle/>
        <a:p>
          <a:endParaRPr lang="es-ES"/>
        </a:p>
      </dgm:t>
    </dgm:pt>
    <dgm:pt modelId="{E2D68812-2764-4F06-9179-4F42B33180C4}" type="pres">
      <dgm:prSet presAssocID="{7BB6BC8E-28DF-429D-B039-3E1D233FE1E5}" presName="childText" presStyleLbl="bgAcc1" presStyleIdx="4" presStyleCnt="5" custScaleX="210697">
        <dgm:presLayoutVars>
          <dgm:bulletEnabled val="1"/>
        </dgm:presLayoutVars>
      </dgm:prSet>
      <dgm:spPr/>
      <dgm:t>
        <a:bodyPr/>
        <a:lstStyle/>
        <a:p>
          <a:endParaRPr lang="es-ES"/>
        </a:p>
      </dgm:t>
    </dgm:pt>
  </dgm:ptLst>
  <dgm:cxnLst>
    <dgm:cxn modelId="{248057B8-9BD9-43A4-B972-8D913ED1C192}" srcId="{EA3DEFFB-02C9-4C59-82E4-6C2C978E61A8}" destId="{019A479B-1E52-4C8D-8777-A658437A5A59}" srcOrd="2" destOrd="0" parTransId="{BD74C7F3-53BE-4D69-BD13-BF3CAC33C1BA}" sibTransId="{6F13ED76-4DC8-4454-AC3B-D4965588440B}"/>
    <dgm:cxn modelId="{3AE5ADA5-A5FA-46B9-93B0-501481B4DBFD}" srcId="{EA3DEFFB-02C9-4C59-82E4-6C2C978E61A8}" destId="{FF8DC986-0ACF-47DE-B9FF-32C76B3BE595}" srcOrd="1" destOrd="0" parTransId="{F3606B67-7F97-4F7E-9B3E-A95EF4D3CCD5}" sibTransId="{55E1F803-34F4-4874-82DB-875C30BDFC93}"/>
    <dgm:cxn modelId="{92D3BDB3-3CDD-47D6-8CD3-BD33160103B7}" type="presOf" srcId="{EA3DEFFB-02C9-4C59-82E4-6C2C978E61A8}" destId="{266138F2-D8DD-40BA-85E5-F6F3E9790D4D}" srcOrd="0" destOrd="0" presId="urn:microsoft.com/office/officeart/2005/8/layout/hierarchy3"/>
    <dgm:cxn modelId="{4F335E70-7C7C-4055-B209-84653CAF842D}" type="presOf" srcId="{BD74C7F3-53BE-4D69-BD13-BF3CAC33C1BA}" destId="{C9B91D58-C440-4365-9AD5-77344D480B6C}" srcOrd="0" destOrd="0" presId="urn:microsoft.com/office/officeart/2005/8/layout/hierarchy3"/>
    <dgm:cxn modelId="{349A2B0E-33E3-4F4A-998D-E91361C78187}" type="presOf" srcId="{EA6FED05-5411-434E-813D-77A982EB6756}" destId="{287B309E-1432-47E4-BE53-31C51DD5B1DD}" srcOrd="0" destOrd="0" presId="urn:microsoft.com/office/officeart/2005/8/layout/hierarchy3"/>
    <dgm:cxn modelId="{7E76D251-D96D-4486-A3E7-CCFC333ADAAB}" type="presOf" srcId="{A6D8DB8A-BA6D-4897-B769-5DD17C19FE4B}" destId="{67290108-E072-4977-8B93-93365E47A7C4}" srcOrd="0" destOrd="0" presId="urn:microsoft.com/office/officeart/2005/8/layout/hierarchy3"/>
    <dgm:cxn modelId="{450BB7B7-FCB9-431E-BA74-6838970A4186}" type="presOf" srcId="{FF8DC986-0ACF-47DE-B9FF-32C76B3BE595}" destId="{B766CAFF-2A04-404F-8B8B-F4DC25407087}" srcOrd="0" destOrd="0" presId="urn:microsoft.com/office/officeart/2005/8/layout/hierarchy3"/>
    <dgm:cxn modelId="{881974CC-07A0-4798-AA78-57EB985AC95D}" type="presOf" srcId="{EA3DEFFB-02C9-4C59-82E4-6C2C978E61A8}" destId="{C935E117-0760-4D9E-8A17-8E308DE28A5A}" srcOrd="1" destOrd="0" presId="urn:microsoft.com/office/officeart/2005/8/layout/hierarchy3"/>
    <dgm:cxn modelId="{E4596860-2C56-409F-A1CC-5AE94F9421B7}" srcId="{7C24F14A-B965-4FBC-A337-D093BA85A561}" destId="{EA3DEFFB-02C9-4C59-82E4-6C2C978E61A8}" srcOrd="0" destOrd="0" parTransId="{B3815738-C7F5-4628-B4E2-553D7CBA91B6}" sibTransId="{705A6ABA-83E2-4406-BA2A-A84D28F9FCD8}"/>
    <dgm:cxn modelId="{C86B77F0-8A0A-454E-BFB2-92047D5AB6A1}" type="presOf" srcId="{019A479B-1E52-4C8D-8777-A658437A5A59}" destId="{73D55EC9-19A0-4449-BA91-FC1094B5FB07}" srcOrd="0" destOrd="0" presId="urn:microsoft.com/office/officeart/2005/8/layout/hierarchy3"/>
    <dgm:cxn modelId="{21EB7BD4-C462-4D3F-B5E6-8674102FA599}" type="presOf" srcId="{5875B94D-4FF6-4765-99A8-422B5C342E31}" destId="{F81496DE-A974-4AAA-8379-8066DC40F595}" srcOrd="0" destOrd="0" presId="urn:microsoft.com/office/officeart/2005/8/layout/hierarchy3"/>
    <dgm:cxn modelId="{5E666DE9-DD77-448E-9398-2465C2D50BEA}" type="presOf" srcId="{7C24F14A-B965-4FBC-A337-D093BA85A561}" destId="{2404FC9B-516C-46B8-BB83-8A451F390B65}" srcOrd="0" destOrd="0" presId="urn:microsoft.com/office/officeart/2005/8/layout/hierarchy3"/>
    <dgm:cxn modelId="{C9C16969-FA87-4CDB-8844-D9185505B361}" srcId="{7C24F14A-B965-4FBC-A337-D093BA85A561}" destId="{1A9B8091-1AA3-499C-9FCC-53BAEBE8CBE4}" srcOrd="1" destOrd="0" parTransId="{47F4DA0A-EBB3-4789-AEFA-0F83B37C9EEF}" sibTransId="{B373FDCC-FCE9-493A-B4C6-D2B341D3684C}"/>
    <dgm:cxn modelId="{1D8EC13E-7719-43B2-BA76-EBD95862EDD4}" srcId="{1A9B8091-1AA3-499C-9FCC-53BAEBE8CBE4}" destId="{5875B94D-4FF6-4765-99A8-422B5C342E31}" srcOrd="0" destOrd="0" parTransId="{EA6FED05-5411-434E-813D-77A982EB6756}" sibTransId="{F97DC569-6A47-4FF8-97D6-3A9B58D98749}"/>
    <dgm:cxn modelId="{5476A6F2-BAFE-4739-B16F-E5F40FF37EEE}" srcId="{EA3DEFFB-02C9-4C59-82E4-6C2C978E61A8}" destId="{96B3FA04-C806-442C-97ED-8D3772C58CE9}" srcOrd="0" destOrd="0" parTransId="{A6D8DB8A-BA6D-4897-B769-5DD17C19FE4B}" sibTransId="{65A50E03-5317-454A-ABAC-AE096B249C96}"/>
    <dgm:cxn modelId="{E2541A2F-178E-4A01-8259-904C5002F9B7}" type="presOf" srcId="{96B3FA04-C806-442C-97ED-8D3772C58CE9}" destId="{A08F9B61-59F2-4F67-8831-516FBE3FEB5F}" srcOrd="0" destOrd="0" presId="urn:microsoft.com/office/officeart/2005/8/layout/hierarchy3"/>
    <dgm:cxn modelId="{F573531B-4D07-42E3-8A86-7E0ED79F4118}" type="presOf" srcId="{C5516503-CD6A-4D74-A826-673B394E1C4E}" destId="{8E5C63CE-17C2-4C26-B967-EF50F9E3161B}" srcOrd="0" destOrd="0" presId="urn:microsoft.com/office/officeart/2005/8/layout/hierarchy3"/>
    <dgm:cxn modelId="{7EC5098A-4D8B-463C-B5F2-A4CEC1923FD9}" type="presOf" srcId="{1A9B8091-1AA3-499C-9FCC-53BAEBE8CBE4}" destId="{C08A9EA1-06EB-4056-A070-F7B7BD68BCEA}" srcOrd="1" destOrd="0" presId="urn:microsoft.com/office/officeart/2005/8/layout/hierarchy3"/>
    <dgm:cxn modelId="{C9A40AFD-92F7-4101-8EDE-E8DAF766F6A6}" srcId="{1A9B8091-1AA3-499C-9FCC-53BAEBE8CBE4}" destId="{7BB6BC8E-28DF-429D-B039-3E1D233FE1E5}" srcOrd="1" destOrd="0" parTransId="{C5516503-CD6A-4D74-A826-673B394E1C4E}" sibTransId="{EE2B4357-2DE8-40AA-922E-53B368CAA0A6}"/>
    <dgm:cxn modelId="{398A5B5A-2711-4C8B-B323-218758D8DC18}" type="presOf" srcId="{1A9B8091-1AA3-499C-9FCC-53BAEBE8CBE4}" destId="{ACFAD5FE-4F31-4618-997E-9536481433AC}" srcOrd="0" destOrd="0" presId="urn:microsoft.com/office/officeart/2005/8/layout/hierarchy3"/>
    <dgm:cxn modelId="{6EC59E8B-C362-48C7-83C4-7DE8A8E050B1}" type="presOf" srcId="{F3606B67-7F97-4F7E-9B3E-A95EF4D3CCD5}" destId="{1201E24B-7558-495A-B632-9434386CAF1B}" srcOrd="0" destOrd="0" presId="urn:microsoft.com/office/officeart/2005/8/layout/hierarchy3"/>
    <dgm:cxn modelId="{26AACED4-7D28-42F9-9132-9F465C719370}" type="presOf" srcId="{7BB6BC8E-28DF-429D-B039-3E1D233FE1E5}" destId="{E2D68812-2764-4F06-9179-4F42B33180C4}" srcOrd="0" destOrd="0" presId="urn:microsoft.com/office/officeart/2005/8/layout/hierarchy3"/>
    <dgm:cxn modelId="{1D07FEB1-695D-4CE4-A965-008653464709}" type="presParOf" srcId="{2404FC9B-516C-46B8-BB83-8A451F390B65}" destId="{ED58391B-393B-46BB-A1DE-8D3BDC07FC6B}" srcOrd="0" destOrd="0" presId="urn:microsoft.com/office/officeart/2005/8/layout/hierarchy3"/>
    <dgm:cxn modelId="{49582B7A-4C2A-4711-B772-4B83BFBBF4EF}" type="presParOf" srcId="{ED58391B-393B-46BB-A1DE-8D3BDC07FC6B}" destId="{563A7391-B3B6-4670-B242-C4B844259DEE}" srcOrd="0" destOrd="0" presId="urn:microsoft.com/office/officeart/2005/8/layout/hierarchy3"/>
    <dgm:cxn modelId="{59CF1D22-1466-4B41-9101-D82FE2D1C480}" type="presParOf" srcId="{563A7391-B3B6-4670-B242-C4B844259DEE}" destId="{266138F2-D8DD-40BA-85E5-F6F3E9790D4D}" srcOrd="0" destOrd="0" presId="urn:microsoft.com/office/officeart/2005/8/layout/hierarchy3"/>
    <dgm:cxn modelId="{4FAE71AE-BCF7-412D-9535-B4970CB30DE8}" type="presParOf" srcId="{563A7391-B3B6-4670-B242-C4B844259DEE}" destId="{C935E117-0760-4D9E-8A17-8E308DE28A5A}" srcOrd="1" destOrd="0" presId="urn:microsoft.com/office/officeart/2005/8/layout/hierarchy3"/>
    <dgm:cxn modelId="{D9615E94-E6CE-4F91-A7CC-EF5852095D81}" type="presParOf" srcId="{ED58391B-393B-46BB-A1DE-8D3BDC07FC6B}" destId="{12F11705-9D3D-44E0-A353-BA318FC29986}" srcOrd="1" destOrd="0" presId="urn:microsoft.com/office/officeart/2005/8/layout/hierarchy3"/>
    <dgm:cxn modelId="{57D1C725-775C-4785-8E51-B3A37D7D1397}" type="presParOf" srcId="{12F11705-9D3D-44E0-A353-BA318FC29986}" destId="{67290108-E072-4977-8B93-93365E47A7C4}" srcOrd="0" destOrd="0" presId="urn:microsoft.com/office/officeart/2005/8/layout/hierarchy3"/>
    <dgm:cxn modelId="{F940577D-D0A1-422D-95FB-B038921C5F7E}" type="presParOf" srcId="{12F11705-9D3D-44E0-A353-BA318FC29986}" destId="{A08F9B61-59F2-4F67-8831-516FBE3FEB5F}" srcOrd="1" destOrd="0" presId="urn:microsoft.com/office/officeart/2005/8/layout/hierarchy3"/>
    <dgm:cxn modelId="{47D92182-5552-4C6B-8D92-10A50FBFA080}" type="presParOf" srcId="{12F11705-9D3D-44E0-A353-BA318FC29986}" destId="{1201E24B-7558-495A-B632-9434386CAF1B}" srcOrd="2" destOrd="0" presId="urn:microsoft.com/office/officeart/2005/8/layout/hierarchy3"/>
    <dgm:cxn modelId="{A8C66F0F-1AA4-4B18-976C-8F01E491063E}" type="presParOf" srcId="{12F11705-9D3D-44E0-A353-BA318FC29986}" destId="{B766CAFF-2A04-404F-8B8B-F4DC25407087}" srcOrd="3" destOrd="0" presId="urn:microsoft.com/office/officeart/2005/8/layout/hierarchy3"/>
    <dgm:cxn modelId="{4F8581F9-F594-4829-AD25-C7291E89994F}" type="presParOf" srcId="{12F11705-9D3D-44E0-A353-BA318FC29986}" destId="{C9B91D58-C440-4365-9AD5-77344D480B6C}" srcOrd="4" destOrd="0" presId="urn:microsoft.com/office/officeart/2005/8/layout/hierarchy3"/>
    <dgm:cxn modelId="{6E59696C-EF48-47E9-B50C-B34CE7E796A4}" type="presParOf" srcId="{12F11705-9D3D-44E0-A353-BA318FC29986}" destId="{73D55EC9-19A0-4449-BA91-FC1094B5FB07}" srcOrd="5" destOrd="0" presId="urn:microsoft.com/office/officeart/2005/8/layout/hierarchy3"/>
    <dgm:cxn modelId="{29EE03B8-7BB6-4AB1-824B-6A097424D058}" type="presParOf" srcId="{2404FC9B-516C-46B8-BB83-8A451F390B65}" destId="{DD9FC847-F64E-4A52-B3F0-84A036A66EF7}" srcOrd="1" destOrd="0" presId="urn:microsoft.com/office/officeart/2005/8/layout/hierarchy3"/>
    <dgm:cxn modelId="{F29CEDA7-E0B6-45B3-AA2B-7254435E8C3E}" type="presParOf" srcId="{DD9FC847-F64E-4A52-B3F0-84A036A66EF7}" destId="{C60B8591-4D0C-48EA-9FEC-08CD4253DF31}" srcOrd="0" destOrd="0" presId="urn:microsoft.com/office/officeart/2005/8/layout/hierarchy3"/>
    <dgm:cxn modelId="{9663735B-DCC4-45ED-9784-0F4252F1385D}" type="presParOf" srcId="{C60B8591-4D0C-48EA-9FEC-08CD4253DF31}" destId="{ACFAD5FE-4F31-4618-997E-9536481433AC}" srcOrd="0" destOrd="0" presId="urn:microsoft.com/office/officeart/2005/8/layout/hierarchy3"/>
    <dgm:cxn modelId="{9C2ED43B-E104-4292-B184-C6040C7C5193}" type="presParOf" srcId="{C60B8591-4D0C-48EA-9FEC-08CD4253DF31}" destId="{C08A9EA1-06EB-4056-A070-F7B7BD68BCEA}" srcOrd="1" destOrd="0" presId="urn:microsoft.com/office/officeart/2005/8/layout/hierarchy3"/>
    <dgm:cxn modelId="{7B7FD598-BCE6-43DD-81A9-3AD4E9624D2D}" type="presParOf" srcId="{DD9FC847-F64E-4A52-B3F0-84A036A66EF7}" destId="{9B6AA585-03FB-4480-A332-9FF2D69934BA}" srcOrd="1" destOrd="0" presId="urn:microsoft.com/office/officeart/2005/8/layout/hierarchy3"/>
    <dgm:cxn modelId="{52E78678-CC68-4FAB-91B7-FC51820E50CA}" type="presParOf" srcId="{9B6AA585-03FB-4480-A332-9FF2D69934BA}" destId="{287B309E-1432-47E4-BE53-31C51DD5B1DD}" srcOrd="0" destOrd="0" presId="urn:microsoft.com/office/officeart/2005/8/layout/hierarchy3"/>
    <dgm:cxn modelId="{161BF863-8EF9-421F-BBCD-C77247F93728}" type="presParOf" srcId="{9B6AA585-03FB-4480-A332-9FF2D69934BA}" destId="{F81496DE-A974-4AAA-8379-8066DC40F595}" srcOrd="1" destOrd="0" presId="urn:microsoft.com/office/officeart/2005/8/layout/hierarchy3"/>
    <dgm:cxn modelId="{8B5943C2-08FE-4139-8103-B8A5B71FCED9}" type="presParOf" srcId="{9B6AA585-03FB-4480-A332-9FF2D69934BA}" destId="{8E5C63CE-17C2-4C26-B967-EF50F9E3161B}" srcOrd="2" destOrd="0" presId="urn:microsoft.com/office/officeart/2005/8/layout/hierarchy3"/>
    <dgm:cxn modelId="{422D83C9-19B3-4CEA-9C7B-8FDC4DF499A7}" type="presParOf" srcId="{9B6AA585-03FB-4480-A332-9FF2D69934BA}" destId="{E2D68812-2764-4F06-9179-4F42B33180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38F2-D8DD-40BA-85E5-F6F3E9790D4D}">
      <dsp:nvSpPr>
        <dsp:cNvPr id="0" name=""/>
        <dsp:cNvSpPr/>
      </dsp:nvSpPr>
      <dsp:spPr>
        <a:xfrm>
          <a:off x="274316" y="2624"/>
          <a:ext cx="3544939" cy="1122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De cuotas (términos amortizativo) constantes:</a:t>
          </a:r>
          <a:endParaRPr lang="es-ES" sz="2400" b="1" kern="1200" dirty="0"/>
        </a:p>
      </dsp:txBody>
      <dsp:txXfrm>
        <a:off x="307203" y="35511"/>
        <a:ext cx="3479165" cy="1057072"/>
      </dsp:txXfrm>
    </dsp:sp>
    <dsp:sp modelId="{67290108-E072-4977-8B93-93365E47A7C4}">
      <dsp:nvSpPr>
        <dsp:cNvPr id="0" name=""/>
        <dsp:cNvSpPr/>
      </dsp:nvSpPr>
      <dsp:spPr>
        <a:xfrm>
          <a:off x="628810" y="1125471"/>
          <a:ext cx="354493" cy="842135"/>
        </a:xfrm>
        <a:custGeom>
          <a:avLst/>
          <a:gdLst/>
          <a:ahLst/>
          <a:cxnLst/>
          <a:rect l="0" t="0" r="0" b="0"/>
          <a:pathLst>
            <a:path>
              <a:moveTo>
                <a:pt x="0" y="0"/>
              </a:moveTo>
              <a:lnTo>
                <a:pt x="0" y="842135"/>
              </a:lnTo>
              <a:lnTo>
                <a:pt x="354493" y="8421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8F9B61-59F2-4F67-8831-516FBE3FEB5F}">
      <dsp:nvSpPr>
        <dsp:cNvPr id="0" name=""/>
        <dsp:cNvSpPr/>
      </dsp:nvSpPr>
      <dsp:spPr>
        <a:xfrm>
          <a:off x="983304" y="1406182"/>
          <a:ext cx="1796554" cy="11228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Método Americano.</a:t>
          </a:r>
          <a:endParaRPr lang="es-ES" sz="2400" kern="1200" dirty="0"/>
        </a:p>
      </dsp:txBody>
      <dsp:txXfrm>
        <a:off x="1016191" y="1439069"/>
        <a:ext cx="1730780" cy="1057072"/>
      </dsp:txXfrm>
    </dsp:sp>
    <dsp:sp modelId="{1201E24B-7558-495A-B632-9434386CAF1B}">
      <dsp:nvSpPr>
        <dsp:cNvPr id="0" name=""/>
        <dsp:cNvSpPr/>
      </dsp:nvSpPr>
      <dsp:spPr>
        <a:xfrm>
          <a:off x="628810" y="1125471"/>
          <a:ext cx="354493" cy="2245693"/>
        </a:xfrm>
        <a:custGeom>
          <a:avLst/>
          <a:gdLst/>
          <a:ahLst/>
          <a:cxnLst/>
          <a:rect l="0" t="0" r="0" b="0"/>
          <a:pathLst>
            <a:path>
              <a:moveTo>
                <a:pt x="0" y="0"/>
              </a:moveTo>
              <a:lnTo>
                <a:pt x="0" y="2245693"/>
              </a:lnTo>
              <a:lnTo>
                <a:pt x="354493" y="2245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66CAFF-2A04-404F-8B8B-F4DC25407087}">
      <dsp:nvSpPr>
        <dsp:cNvPr id="0" name=""/>
        <dsp:cNvSpPr/>
      </dsp:nvSpPr>
      <dsp:spPr>
        <a:xfrm>
          <a:off x="983304" y="2809741"/>
          <a:ext cx="1796554" cy="11228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Método Francés.</a:t>
          </a:r>
          <a:endParaRPr lang="es-ES" sz="2400" kern="1200" dirty="0"/>
        </a:p>
      </dsp:txBody>
      <dsp:txXfrm>
        <a:off x="1016191" y="2842628"/>
        <a:ext cx="1730780" cy="1057072"/>
      </dsp:txXfrm>
    </dsp:sp>
    <dsp:sp modelId="{C9B91D58-C440-4365-9AD5-77344D480B6C}">
      <dsp:nvSpPr>
        <dsp:cNvPr id="0" name=""/>
        <dsp:cNvSpPr/>
      </dsp:nvSpPr>
      <dsp:spPr>
        <a:xfrm>
          <a:off x="628810" y="1125471"/>
          <a:ext cx="354493" cy="3649252"/>
        </a:xfrm>
        <a:custGeom>
          <a:avLst/>
          <a:gdLst/>
          <a:ahLst/>
          <a:cxnLst/>
          <a:rect l="0" t="0" r="0" b="0"/>
          <a:pathLst>
            <a:path>
              <a:moveTo>
                <a:pt x="0" y="0"/>
              </a:moveTo>
              <a:lnTo>
                <a:pt x="0" y="3649252"/>
              </a:lnTo>
              <a:lnTo>
                <a:pt x="354493" y="3649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55EC9-19A0-4449-BA91-FC1094B5FB07}">
      <dsp:nvSpPr>
        <dsp:cNvPr id="0" name=""/>
        <dsp:cNvSpPr/>
      </dsp:nvSpPr>
      <dsp:spPr>
        <a:xfrm>
          <a:off x="983304" y="4213299"/>
          <a:ext cx="1796554" cy="11228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Método Alemán.</a:t>
          </a:r>
          <a:endParaRPr lang="es-ES" sz="2400" kern="1200" dirty="0"/>
        </a:p>
      </dsp:txBody>
      <dsp:txXfrm>
        <a:off x="1016191" y="4246186"/>
        <a:ext cx="1730780" cy="1057072"/>
      </dsp:txXfrm>
    </dsp:sp>
    <dsp:sp modelId="{ACFAD5FE-4F31-4618-997E-9536481433AC}">
      <dsp:nvSpPr>
        <dsp:cNvPr id="0" name=""/>
        <dsp:cNvSpPr/>
      </dsp:nvSpPr>
      <dsp:spPr>
        <a:xfrm>
          <a:off x="4380679" y="2624"/>
          <a:ext cx="3289986" cy="1122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De cuotas (términos amortizativo) variables</a:t>
          </a:r>
          <a:r>
            <a:rPr lang="es-ES" sz="2400" kern="1200" dirty="0" smtClean="0"/>
            <a:t>:</a:t>
          </a:r>
          <a:endParaRPr lang="es-ES" sz="2400" kern="1200" dirty="0"/>
        </a:p>
      </dsp:txBody>
      <dsp:txXfrm>
        <a:off x="4413566" y="35511"/>
        <a:ext cx="3224212" cy="1057072"/>
      </dsp:txXfrm>
    </dsp:sp>
    <dsp:sp modelId="{287B309E-1432-47E4-BE53-31C51DD5B1DD}">
      <dsp:nvSpPr>
        <dsp:cNvPr id="0" name=""/>
        <dsp:cNvSpPr/>
      </dsp:nvSpPr>
      <dsp:spPr>
        <a:xfrm>
          <a:off x="4709677" y="1125471"/>
          <a:ext cx="328998" cy="842135"/>
        </a:xfrm>
        <a:custGeom>
          <a:avLst/>
          <a:gdLst/>
          <a:ahLst/>
          <a:cxnLst/>
          <a:rect l="0" t="0" r="0" b="0"/>
          <a:pathLst>
            <a:path>
              <a:moveTo>
                <a:pt x="0" y="0"/>
              </a:moveTo>
              <a:lnTo>
                <a:pt x="0" y="842135"/>
              </a:lnTo>
              <a:lnTo>
                <a:pt x="328998" y="8421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496DE-A974-4AAA-8379-8066DC40F595}">
      <dsp:nvSpPr>
        <dsp:cNvPr id="0" name=""/>
        <dsp:cNvSpPr/>
      </dsp:nvSpPr>
      <dsp:spPr>
        <a:xfrm>
          <a:off x="5038676" y="1406182"/>
          <a:ext cx="2622916" cy="11228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Método de cuotas de amortización constantes.</a:t>
          </a:r>
          <a:endParaRPr lang="es-ES" sz="2400" kern="1200" dirty="0"/>
        </a:p>
      </dsp:txBody>
      <dsp:txXfrm>
        <a:off x="5071563" y="1439069"/>
        <a:ext cx="2557142" cy="1057072"/>
      </dsp:txXfrm>
    </dsp:sp>
    <dsp:sp modelId="{8E5C63CE-17C2-4C26-B967-EF50F9E3161B}">
      <dsp:nvSpPr>
        <dsp:cNvPr id="0" name=""/>
        <dsp:cNvSpPr/>
      </dsp:nvSpPr>
      <dsp:spPr>
        <a:xfrm>
          <a:off x="4709677" y="1125471"/>
          <a:ext cx="328998" cy="2245693"/>
        </a:xfrm>
        <a:custGeom>
          <a:avLst/>
          <a:gdLst/>
          <a:ahLst/>
          <a:cxnLst/>
          <a:rect l="0" t="0" r="0" b="0"/>
          <a:pathLst>
            <a:path>
              <a:moveTo>
                <a:pt x="0" y="0"/>
              </a:moveTo>
              <a:lnTo>
                <a:pt x="0" y="2245693"/>
              </a:lnTo>
              <a:lnTo>
                <a:pt x="328998" y="2245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D68812-2764-4F06-9179-4F42B33180C4}">
      <dsp:nvSpPr>
        <dsp:cNvPr id="0" name=""/>
        <dsp:cNvSpPr/>
      </dsp:nvSpPr>
      <dsp:spPr>
        <a:xfrm>
          <a:off x="5038676" y="2809741"/>
          <a:ext cx="3785287" cy="11228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kern="1200" dirty="0" smtClean="0"/>
            <a:t>Método de términos amortizativo variables en progresión geométrica.</a:t>
          </a:r>
          <a:endParaRPr lang="es-ES" sz="2400" kern="1200" dirty="0"/>
        </a:p>
      </dsp:txBody>
      <dsp:txXfrm>
        <a:off x="5071563" y="2842628"/>
        <a:ext cx="3719513" cy="10570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1F9A0-43BC-4E45-B791-E33D5B2FDDB6}" type="datetimeFigureOut">
              <a:rPr lang="es-ES" smtClean="0"/>
              <a:t>21/01/2026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38546-05A4-4A1F-B0E0-F75A5E1F2780}" type="slidenum">
              <a:rPr lang="es-ES" smtClean="0"/>
              <a:t>‹Nº›</a:t>
            </a:fld>
            <a:endParaRPr lang="es-ES"/>
          </a:p>
        </p:txBody>
      </p:sp>
    </p:spTree>
    <p:extLst>
      <p:ext uri="{BB962C8B-B14F-4D97-AF65-F5344CB8AC3E}">
        <p14:creationId xmlns:p14="http://schemas.microsoft.com/office/powerpoint/2010/main" val="184513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Menos seleccionado para sacar un préstamo, ya que el capital se paga integro en la última cuota (al final)</a:t>
            </a:r>
          </a:p>
          <a:p>
            <a:endParaRPr lang="es-ES" dirty="0"/>
          </a:p>
        </p:txBody>
      </p:sp>
      <p:sp>
        <p:nvSpPr>
          <p:cNvPr id="4" name="Marcador de número de diapositiva 3"/>
          <p:cNvSpPr>
            <a:spLocks noGrp="1"/>
          </p:cNvSpPr>
          <p:nvPr>
            <p:ph type="sldNum" sz="quarter" idx="10"/>
          </p:nvPr>
        </p:nvSpPr>
        <p:spPr/>
        <p:txBody>
          <a:bodyPr/>
          <a:lstStyle/>
          <a:p>
            <a:fld id="{2B538546-05A4-4A1F-B0E0-F75A5E1F2780}" type="slidenum">
              <a:rPr lang="es-ES" smtClean="0"/>
              <a:t>10</a:t>
            </a:fld>
            <a:endParaRPr lang="es-ES"/>
          </a:p>
        </p:txBody>
      </p:sp>
    </p:spTree>
    <p:extLst>
      <p:ext uri="{BB962C8B-B14F-4D97-AF65-F5344CB8AC3E}">
        <p14:creationId xmlns:p14="http://schemas.microsoft.com/office/powerpoint/2010/main" val="2961610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Rectangle 22"/>
          <p:cNvSpPr>
            <a:spLocks noChangeArrowheads="1"/>
          </p:cNvSpPr>
          <p:nvPr userDrawn="1"/>
        </p:nvSpPr>
        <p:spPr bwMode="auto">
          <a:xfrm>
            <a:off x="0" y="260358"/>
            <a:ext cx="12192000" cy="576263"/>
          </a:xfrm>
          <a:prstGeom prst="rect">
            <a:avLst/>
          </a:prstGeom>
          <a:solidFill>
            <a:srgbClr val="A6A5A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7" name="Rectangle 20"/>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8" name="Rectangle 26"/>
          <p:cNvSpPr>
            <a:spLocks noChangeArrowheads="1"/>
          </p:cNvSpPr>
          <p:nvPr userDrawn="1"/>
        </p:nvSpPr>
        <p:spPr bwMode="auto">
          <a:xfrm>
            <a:off x="11827937" y="260350"/>
            <a:ext cx="364067"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anchor="ctr"/>
          <a:lstStyle/>
          <a:p>
            <a:pPr eaLnBrk="0" hangingPunct="0">
              <a:defRPr/>
            </a:pPr>
            <a:endParaRPr lang="de-DE" sz="1276">
              <a:solidFill>
                <a:prstClr val="black"/>
              </a:solidFill>
            </a:endParaRPr>
          </a:p>
        </p:txBody>
      </p:sp>
      <p:sp>
        <p:nvSpPr>
          <p:cNvPr id="9" name="Rectangle 12"/>
          <p:cNvSpPr>
            <a:spLocks noChangeArrowheads="1"/>
          </p:cNvSpPr>
          <p:nvPr userDrawn="1"/>
        </p:nvSpPr>
        <p:spPr bwMode="auto">
          <a:xfrm>
            <a:off x="1" y="261938"/>
            <a:ext cx="3962400" cy="1262062"/>
          </a:xfrm>
          <a:prstGeom prst="rect">
            <a:avLst/>
          </a:prstGeom>
          <a:solidFill>
            <a:schemeClr val="bg1"/>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0" name="Rectangle 12"/>
          <p:cNvSpPr>
            <a:spLocks noChangeArrowheads="1"/>
          </p:cNvSpPr>
          <p:nvPr userDrawn="1"/>
        </p:nvSpPr>
        <p:spPr bwMode="auto">
          <a:xfrm>
            <a:off x="3947585" y="271463"/>
            <a:ext cx="7888816" cy="1223962"/>
          </a:xfrm>
          <a:prstGeom prst="rect">
            <a:avLst/>
          </a:prstGeom>
          <a:solidFill>
            <a:srgbClr val="A6A5A4"/>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1" name="Rectangle 7"/>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lIns="55225" tIns="27613" rIns="55225" bIns="27613" anchor="ctr"/>
          <a:lstStyle/>
          <a:p>
            <a:pPr algn="ctr" eaLnBrk="0" hangingPunct="0">
              <a:defRPr/>
            </a:pPr>
            <a:endParaRPr lang="de-DE" sz="1276">
              <a:solidFill>
                <a:srgbClr val="FF0000"/>
              </a:solidFill>
            </a:endParaRPr>
          </a:p>
        </p:txBody>
      </p:sp>
      <p:sp>
        <p:nvSpPr>
          <p:cNvPr id="12" name="Rectangle 15"/>
          <p:cNvSpPr>
            <a:spLocks noChangeArrowheads="1"/>
          </p:cNvSpPr>
          <p:nvPr userDrawn="1"/>
        </p:nvSpPr>
        <p:spPr bwMode="auto">
          <a:xfrm>
            <a:off x="11855452" y="260350"/>
            <a:ext cx="336549"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lIns="55225" tIns="27613" rIns="55225" bIns="27613" anchor="ctr"/>
          <a:lstStyle/>
          <a:p>
            <a:pPr eaLnBrk="0" hangingPunct="0">
              <a:defRPr/>
            </a:pPr>
            <a:endParaRPr lang="de-DE" sz="1276">
              <a:solidFill>
                <a:prstClr val="black"/>
              </a:solidFill>
            </a:endParaRPr>
          </a:p>
        </p:txBody>
      </p:sp>
      <p:pic>
        <p:nvPicPr>
          <p:cNvPr id="13" name="Picture 2" descr="Fi-cujae"/>
          <p:cNvPicPr>
            <a:picLocks noChangeAspect="1" noChangeArrowheads="1"/>
          </p:cNvPicPr>
          <p:nvPr userDrawn="1"/>
        </p:nvPicPr>
        <p:blipFill>
          <a:blip r:embed="rId2" cstate="print"/>
          <a:srcRect/>
          <a:stretch>
            <a:fillRect/>
          </a:stretch>
        </p:blipFill>
        <p:spPr bwMode="auto">
          <a:xfrm>
            <a:off x="230717" y="436563"/>
            <a:ext cx="3505200" cy="1016000"/>
          </a:xfrm>
          <a:prstGeom prst="rect">
            <a:avLst/>
          </a:prstGeom>
          <a:noFill/>
          <a:ln w="9525">
            <a:noFill/>
            <a:miter lim="800000"/>
            <a:headEnd/>
            <a:tailEnd/>
          </a:ln>
        </p:spPr>
      </p:pic>
      <p:pic>
        <p:nvPicPr>
          <p:cNvPr id="14" name="Picture 3"/>
          <p:cNvPicPr>
            <a:picLocks noChangeAspect="1" noChangeArrowheads="1"/>
          </p:cNvPicPr>
          <p:nvPr userDrawn="1"/>
        </p:nvPicPr>
        <p:blipFill>
          <a:blip r:embed="rId3" cstate="print"/>
          <a:srcRect/>
          <a:stretch>
            <a:fillRect/>
          </a:stretch>
        </p:blipFill>
        <p:spPr bwMode="auto">
          <a:xfrm>
            <a:off x="1079500" y="2438408"/>
            <a:ext cx="2078568" cy="1812925"/>
          </a:xfrm>
          <a:prstGeom prst="rect">
            <a:avLst/>
          </a:prstGeom>
          <a:noFill/>
          <a:ln w="9525">
            <a:noFill/>
            <a:miter lim="800000"/>
            <a:headEnd/>
            <a:tailEnd/>
          </a:ln>
        </p:spPr>
      </p:pic>
      <p:sp>
        <p:nvSpPr>
          <p:cNvPr id="2" name="Title 1"/>
          <p:cNvSpPr>
            <a:spLocks noGrp="1"/>
          </p:cNvSpPr>
          <p:nvPr>
            <p:ph type="ctrTitle"/>
          </p:nvPr>
        </p:nvSpPr>
        <p:spPr>
          <a:xfrm>
            <a:off x="3962401" y="2130433"/>
            <a:ext cx="7518400" cy="1470025"/>
          </a:xfrm>
        </p:spPr>
        <p:txBody>
          <a:bodyPr>
            <a:normAutofit/>
          </a:bodyPr>
          <a:lstStyle>
            <a:lvl1pPr algn="ctr">
              <a:defRPr sz="1701" b="1">
                <a:solidFill>
                  <a:schemeClr val="tx2"/>
                </a:solidFill>
                <a:latin typeface="Arial" pitchFamily="34" charset="0"/>
                <a:cs typeface="Arial" pitchFamily="34" charset="0"/>
              </a:defRPr>
            </a:lvl1pPr>
          </a:lstStyle>
          <a:p>
            <a:r>
              <a:rPr lang="es-ES" noProof="0" smtClean="0"/>
              <a:t>Haga clic para modificar el estilo de título del patrón</a:t>
            </a:r>
            <a:endParaRPr lang="es-ES" noProof="0"/>
          </a:p>
        </p:txBody>
      </p:sp>
      <p:sp>
        <p:nvSpPr>
          <p:cNvPr id="3" name="Subtitle 2"/>
          <p:cNvSpPr>
            <a:spLocks noGrp="1"/>
          </p:cNvSpPr>
          <p:nvPr>
            <p:ph type="subTitle" idx="1"/>
          </p:nvPr>
        </p:nvSpPr>
        <p:spPr>
          <a:xfrm>
            <a:off x="3962401" y="3886200"/>
            <a:ext cx="7518400" cy="1219200"/>
          </a:xfrm>
          <a:prstGeom prst="rect">
            <a:avLst/>
          </a:prstGeom>
        </p:spPr>
        <p:txBody>
          <a:bodyPr>
            <a:normAutofit/>
          </a:bodyPr>
          <a:lstStyle>
            <a:lvl1pPr marL="0" indent="0" algn="ctr">
              <a:buNone/>
              <a:defRPr sz="1701">
                <a:solidFill>
                  <a:schemeClr val="tx2"/>
                </a:solidFill>
                <a:latin typeface="Arial" pitchFamily="34" charset="0"/>
                <a:cs typeface="Arial" pitchFamily="34" charset="0"/>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noProof="0" smtClean="0"/>
              <a:t>Haga clic para editar el estilo de subtítulo del patrón</a:t>
            </a:r>
            <a:endParaRPr lang="es-ES" noProof="0"/>
          </a:p>
        </p:txBody>
      </p:sp>
      <p:sp>
        <p:nvSpPr>
          <p:cNvPr id="22" name="Text Placeholder 21"/>
          <p:cNvSpPr>
            <a:spLocks noGrp="1"/>
          </p:cNvSpPr>
          <p:nvPr>
            <p:ph type="body" sz="quarter" idx="12"/>
          </p:nvPr>
        </p:nvSpPr>
        <p:spPr>
          <a:xfrm>
            <a:off x="3962401" y="5715000"/>
            <a:ext cx="7518400" cy="457200"/>
          </a:xfrm>
          <a:prstGeom prst="rect">
            <a:avLst/>
          </a:prstGeom>
        </p:spPr>
        <p:txBody>
          <a:bodyPr vert="horz" lIns="91440" tIns="45720" rIns="91440" bIns="45720" rtlCol="0">
            <a:normAutofit/>
          </a:bodyPr>
          <a:lstStyle>
            <a:lvl1pPr marL="0" marR="0" indent="0" algn="ctr" defTabSz="648013" rtl="0" eaLnBrk="1" fontAlgn="auto" latinLnBrk="0" hangingPunct="1">
              <a:lnSpc>
                <a:spcPct val="100000"/>
              </a:lnSpc>
              <a:spcBef>
                <a:spcPct val="20000"/>
              </a:spcBef>
              <a:spcAft>
                <a:spcPts val="0"/>
              </a:spcAft>
              <a:buClrTx/>
              <a:buSzTx/>
              <a:buFont typeface="Arial" pitchFamily="34" charset="0"/>
              <a:buNone/>
              <a:tabLst/>
              <a:defRPr lang="en-US" sz="1418" kern="1200" dirty="0" smtClean="0">
                <a:solidFill>
                  <a:schemeClr val="tx2"/>
                </a:solidFill>
                <a:latin typeface="Arial" pitchFamily="34" charset="0"/>
                <a:ea typeface="+mn-ea"/>
                <a:cs typeface="Arial" pitchFamily="34" charset="0"/>
              </a:defRPr>
            </a:lvl1pPr>
          </a:lstStyle>
          <a:p>
            <a:pPr lvl="0"/>
            <a:r>
              <a:rPr lang="es-ES" noProof="0" smtClean="0"/>
              <a:t>Editar el estilo de texto del patrón</a:t>
            </a:r>
          </a:p>
          <a:p>
            <a:pPr lvl="1"/>
            <a:r>
              <a:rPr lang="es-ES" noProof="0" smtClean="0"/>
              <a:t>Segundo nivel</a:t>
            </a:r>
          </a:p>
        </p:txBody>
      </p:sp>
      <p:sp>
        <p:nvSpPr>
          <p:cNvPr id="26" name="25 Marcador de texto"/>
          <p:cNvSpPr>
            <a:spLocks noGrp="1"/>
          </p:cNvSpPr>
          <p:nvPr>
            <p:ph type="body" sz="quarter" idx="13"/>
          </p:nvPr>
        </p:nvSpPr>
        <p:spPr>
          <a:xfrm>
            <a:off x="3962401" y="6172200"/>
            <a:ext cx="7518400" cy="457200"/>
          </a:xfrm>
          <a:prstGeom prst="rect">
            <a:avLst/>
          </a:prstGeom>
        </p:spPr>
        <p:txBody>
          <a:bodyPr/>
          <a:lstStyle>
            <a:lvl1pPr algn="ctr">
              <a:buNone/>
              <a:defRPr sz="1418">
                <a:solidFill>
                  <a:schemeClr val="tx2"/>
                </a:solidFill>
                <a:latin typeface="Arial" pitchFamily="34" charset="0"/>
                <a:cs typeface="Arial" pitchFamily="34" charset="0"/>
              </a:defRPr>
            </a:lvl1pPr>
            <a:lvl2pPr>
              <a:defRPr sz="1418">
                <a:solidFill>
                  <a:schemeClr val="tx2"/>
                </a:solidFill>
                <a:latin typeface="Arial" pitchFamily="34" charset="0"/>
                <a:cs typeface="Arial" pitchFamily="34" charset="0"/>
              </a:defRPr>
            </a:lvl2pPr>
            <a:lvl3pPr>
              <a:defRPr sz="1418">
                <a:solidFill>
                  <a:schemeClr val="tx2"/>
                </a:solidFill>
                <a:latin typeface="Arial" pitchFamily="34" charset="0"/>
                <a:cs typeface="Arial" pitchFamily="34" charset="0"/>
              </a:defRPr>
            </a:lvl3pPr>
            <a:lvl4pPr>
              <a:defRPr sz="1418">
                <a:solidFill>
                  <a:schemeClr val="tx2"/>
                </a:solidFill>
                <a:latin typeface="Arial" pitchFamily="34" charset="0"/>
                <a:cs typeface="Arial" pitchFamily="34" charset="0"/>
              </a:defRPr>
            </a:lvl4pPr>
            <a:lvl5pPr>
              <a:defRPr sz="1418">
                <a:solidFill>
                  <a:schemeClr val="tx2"/>
                </a:solidFill>
                <a:latin typeface="Arial" pitchFamily="34" charset="0"/>
                <a:cs typeface="Arial" pitchFamily="34" charset="0"/>
              </a:defRPr>
            </a:lvl5pPr>
          </a:lstStyle>
          <a:p>
            <a:pPr lvl="0"/>
            <a:r>
              <a:rPr lang="es-ES" noProof="0" smtClean="0"/>
              <a:t>Editar el estilo de texto del patrón</a:t>
            </a:r>
          </a:p>
        </p:txBody>
      </p:sp>
    </p:spTree>
    <p:extLst>
      <p:ext uri="{BB962C8B-B14F-4D97-AF65-F5344CB8AC3E}">
        <p14:creationId xmlns:p14="http://schemas.microsoft.com/office/powerpoint/2010/main" val="1683062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angle 22"/>
          <p:cNvSpPr>
            <a:spLocks noChangeArrowheads="1"/>
          </p:cNvSpPr>
          <p:nvPr userDrawn="1"/>
        </p:nvSpPr>
        <p:spPr bwMode="auto">
          <a:xfrm>
            <a:off x="0" y="260358"/>
            <a:ext cx="12192000" cy="576263"/>
          </a:xfrm>
          <a:prstGeom prst="rect">
            <a:avLst/>
          </a:prstGeom>
          <a:solidFill>
            <a:srgbClr val="A6A5A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5" name="Rectangle 20"/>
          <p:cNvSpPr>
            <a:spLocks noChangeArrowheads="1"/>
          </p:cNvSpPr>
          <p:nvPr userDrawn="1"/>
        </p:nvSpPr>
        <p:spPr bwMode="auto">
          <a:xfrm>
            <a:off x="0" y="0"/>
            <a:ext cx="12192000" cy="260350"/>
          </a:xfrm>
          <a:prstGeom prst="rect">
            <a:avLst/>
          </a:prstGeom>
          <a:solidFill>
            <a:srgbClr val="086E54"/>
          </a:solidFill>
          <a:ln w="12700">
            <a:noFill/>
            <a:miter lim="800000"/>
            <a:headEnd/>
            <a:tailEnd/>
          </a:ln>
          <a:effectLst/>
        </p:spPr>
        <p:txBody>
          <a:bodyPr wrap="none" anchor="ctr"/>
          <a:lstStyle/>
          <a:p>
            <a:pPr algn="ctr" eaLnBrk="0" hangingPunct="0">
              <a:defRPr/>
            </a:pPr>
            <a:endParaRPr lang="de-DE" sz="1276">
              <a:solidFill>
                <a:srgbClr val="FF0000"/>
              </a:solidFill>
            </a:endParaRPr>
          </a:p>
        </p:txBody>
      </p:sp>
      <p:sp>
        <p:nvSpPr>
          <p:cNvPr id="6" name="Rectangle 26"/>
          <p:cNvSpPr>
            <a:spLocks noChangeArrowheads="1"/>
          </p:cNvSpPr>
          <p:nvPr userDrawn="1"/>
        </p:nvSpPr>
        <p:spPr bwMode="auto">
          <a:xfrm>
            <a:off x="11827937" y="260350"/>
            <a:ext cx="364067" cy="6597650"/>
          </a:xfrm>
          <a:prstGeom prst="rect">
            <a:avLst/>
          </a:prstGeom>
          <a:gradFill rotWithShape="1">
            <a:gsLst>
              <a:gs pos="0">
                <a:srgbClr val="086E54"/>
              </a:gs>
              <a:gs pos="100000">
                <a:srgbClr val="FFFFFF"/>
              </a:gs>
            </a:gsLst>
            <a:lin ang="5400000" scaled="1"/>
          </a:gradFill>
          <a:ln w="12700">
            <a:noFill/>
            <a:miter lim="800000"/>
            <a:headEnd/>
            <a:tailEnd/>
          </a:ln>
          <a:effectLst/>
        </p:spPr>
        <p:txBody>
          <a:bodyPr wrap="none" anchor="ctr"/>
          <a:lstStyle/>
          <a:p>
            <a:pPr eaLnBrk="0" hangingPunct="0">
              <a:defRPr/>
            </a:pPr>
            <a:endParaRPr lang="de-DE" sz="1276">
              <a:solidFill>
                <a:prstClr val="black"/>
              </a:solidFill>
            </a:endParaRPr>
          </a:p>
        </p:txBody>
      </p:sp>
      <p:sp>
        <p:nvSpPr>
          <p:cNvPr id="2" name="Title 1"/>
          <p:cNvSpPr>
            <a:spLocks noGrp="1"/>
          </p:cNvSpPr>
          <p:nvPr>
            <p:ph type="title"/>
          </p:nvPr>
        </p:nvSpPr>
        <p:spPr/>
        <p:txBody>
          <a:bodyPr/>
          <a:lstStyle/>
          <a:p>
            <a:r>
              <a:rPr lang="es-ES" noProof="0" smtClean="0"/>
              <a:t>Haga clic para modificar el estilo de título del patrón</a:t>
            </a:r>
            <a:endParaRPr lang="es-ES" noProof="0" dirty="0"/>
          </a:p>
        </p:txBody>
      </p:sp>
      <p:sp>
        <p:nvSpPr>
          <p:cNvPr id="3" name="Content Placeholder 2"/>
          <p:cNvSpPr>
            <a:spLocks noGrp="1"/>
          </p:cNvSpPr>
          <p:nvPr>
            <p:ph idx="1"/>
          </p:nvPr>
        </p:nvSpPr>
        <p:spPr>
          <a:xfrm>
            <a:off x="609601" y="1295403"/>
            <a:ext cx="10972800" cy="4830763"/>
          </a:xfrm>
          <a:prstGeom prst="rect">
            <a:avLst/>
          </a:prstGeom>
        </p:spPr>
        <p:txBody>
          <a:bodyPr/>
          <a:lstStyle>
            <a:lvl1pPr>
              <a:defRPr sz="1701">
                <a:solidFill>
                  <a:schemeClr val="tx2"/>
                </a:solidFill>
                <a:latin typeface="Arial" pitchFamily="34" charset="0"/>
                <a:cs typeface="Arial" pitchFamily="34" charset="0"/>
              </a:defRPr>
            </a:lvl1pPr>
            <a:lvl2pPr>
              <a:defRPr sz="1701">
                <a:solidFill>
                  <a:schemeClr val="tx2"/>
                </a:solidFill>
                <a:latin typeface="Arial" pitchFamily="34" charset="0"/>
                <a:cs typeface="Arial" pitchFamily="34" charset="0"/>
              </a:defRPr>
            </a:lvl2pPr>
            <a:lvl3pPr>
              <a:defRPr sz="1701">
                <a:solidFill>
                  <a:schemeClr val="tx2"/>
                </a:solidFill>
                <a:latin typeface="Arial" pitchFamily="34" charset="0"/>
                <a:cs typeface="Arial" pitchFamily="34" charset="0"/>
              </a:defRPr>
            </a:lvl3pPr>
            <a:lvl4pPr>
              <a:defRPr sz="1701">
                <a:solidFill>
                  <a:schemeClr val="tx2"/>
                </a:solidFill>
                <a:latin typeface="Arial" pitchFamily="34" charset="0"/>
                <a:cs typeface="Arial" pitchFamily="34" charset="0"/>
              </a:defRPr>
            </a:lvl4pPr>
            <a:lvl5pPr>
              <a:defRPr sz="1701">
                <a:solidFill>
                  <a:schemeClr val="tx2"/>
                </a:solidFill>
                <a:latin typeface="Arial" pitchFamily="34" charset="0"/>
                <a:cs typeface="Arial" pitchFamily="34" charset="0"/>
              </a:defRPr>
            </a:lvl5pPr>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dirty="0"/>
          </a:p>
        </p:txBody>
      </p:sp>
      <p:sp>
        <p:nvSpPr>
          <p:cNvPr id="7" name="Footer Placeholder 4"/>
          <p:cNvSpPr>
            <a:spLocks noGrp="1"/>
          </p:cNvSpPr>
          <p:nvPr>
            <p:ph type="ftr" sz="quarter" idx="10"/>
          </p:nvPr>
        </p:nvSpPr>
        <p:spPr/>
        <p:txBody>
          <a:bodyPr/>
          <a:lstStyle>
            <a:lvl1pPr>
              <a:defRPr>
                <a:latin typeface="+mj-lt"/>
                <a:cs typeface="+mj-cs"/>
              </a:defRPr>
            </a:lvl1pPr>
          </a:lstStyle>
          <a:p>
            <a:pPr>
              <a:defRPr/>
            </a:pPr>
            <a:r>
              <a:rPr lang="es-ES">
                <a:solidFill>
                  <a:prstClr val="black">
                    <a:tint val="75000"/>
                  </a:prstClr>
                </a:solidFill>
              </a:rPr>
              <a:t>©  [GRADO, NOMBRE Y APELLIDOS]. Centro de Estudios de Técnicas de Dirección, Facultad de Industrial, CUJAE.</a:t>
            </a:r>
          </a:p>
        </p:txBody>
      </p:sp>
      <p:sp>
        <p:nvSpPr>
          <p:cNvPr id="8" name="Slide Number Placeholder 5"/>
          <p:cNvSpPr>
            <a:spLocks noGrp="1"/>
          </p:cNvSpPr>
          <p:nvPr>
            <p:ph type="sldNum" sz="quarter" idx="11"/>
          </p:nvPr>
        </p:nvSpPr>
        <p:spPr/>
        <p:txBody>
          <a:bodyPr/>
          <a:lstStyle>
            <a:lvl1pPr>
              <a:defRPr>
                <a:latin typeface="+mj-lt"/>
                <a:cs typeface="+mj-cs"/>
              </a:defRPr>
            </a:lvl1pPr>
          </a:lstStyle>
          <a:p>
            <a:pPr>
              <a:defRPr/>
            </a:pPr>
            <a:fld id="{933670FB-B4A5-4BCB-801E-3A471D34D423}"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520114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6" name="Rectangle 12"/>
          <p:cNvSpPr>
            <a:spLocks noChangeArrowheads="1"/>
          </p:cNvSpPr>
          <p:nvPr/>
        </p:nvSpPr>
        <p:spPr bwMode="auto">
          <a:xfrm>
            <a:off x="1" y="261938"/>
            <a:ext cx="3962400" cy="1262062"/>
          </a:xfrm>
          <a:prstGeom prst="rect">
            <a:avLst/>
          </a:prstGeom>
          <a:solidFill>
            <a:schemeClr val="bg1"/>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7" name="Rectangle 12"/>
          <p:cNvSpPr>
            <a:spLocks noChangeArrowheads="1"/>
          </p:cNvSpPr>
          <p:nvPr/>
        </p:nvSpPr>
        <p:spPr bwMode="auto">
          <a:xfrm>
            <a:off x="3947585" y="271463"/>
            <a:ext cx="7888816" cy="1223962"/>
          </a:xfrm>
          <a:prstGeom prst="rect">
            <a:avLst/>
          </a:prstGeom>
          <a:solidFill>
            <a:srgbClr val="A6A5A4"/>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8" name="Rectangle 11"/>
          <p:cNvSpPr>
            <a:spLocks noChangeArrowheads="1"/>
          </p:cNvSpPr>
          <p:nvPr/>
        </p:nvSpPr>
        <p:spPr bwMode="auto">
          <a:xfrm>
            <a:off x="0" y="0"/>
            <a:ext cx="12192000" cy="260350"/>
          </a:xfrm>
          <a:prstGeom prst="rect">
            <a:avLst/>
          </a:prstGeom>
          <a:solidFill>
            <a:srgbClr val="086E54"/>
          </a:solidFill>
          <a:ln w="12700">
            <a:noFill/>
            <a:miter lim="800000"/>
            <a:headEnd/>
            <a:tailEnd/>
          </a:ln>
        </p:spPr>
        <p:txBody>
          <a:bodyPr wrap="none" lIns="55225" tIns="27613" rIns="55225" bIns="27613" anchor="ctr"/>
          <a:lstStyle/>
          <a:p>
            <a:pPr algn="ctr" eaLnBrk="0" fontAlgn="base" hangingPunct="0">
              <a:spcBef>
                <a:spcPct val="0"/>
              </a:spcBef>
              <a:spcAft>
                <a:spcPct val="0"/>
              </a:spcAft>
              <a:defRPr/>
            </a:pPr>
            <a:endParaRPr lang="de-DE" sz="709">
              <a:solidFill>
                <a:srgbClr val="FF0000"/>
              </a:solidFill>
              <a:latin typeface="Calibri" pitchFamily="34" charset="0"/>
            </a:endParaRPr>
          </a:p>
        </p:txBody>
      </p:sp>
      <p:sp>
        <p:nvSpPr>
          <p:cNvPr id="9" name="Rectangle 15"/>
          <p:cNvSpPr>
            <a:spLocks noChangeArrowheads="1"/>
          </p:cNvSpPr>
          <p:nvPr/>
        </p:nvSpPr>
        <p:spPr bwMode="auto">
          <a:xfrm>
            <a:off x="11855452" y="260350"/>
            <a:ext cx="336549" cy="6597650"/>
          </a:xfrm>
          <a:prstGeom prst="rect">
            <a:avLst/>
          </a:prstGeom>
          <a:gradFill rotWithShape="1">
            <a:gsLst>
              <a:gs pos="0">
                <a:srgbClr val="086E54"/>
              </a:gs>
              <a:gs pos="100000">
                <a:srgbClr val="FFFFFF"/>
              </a:gs>
            </a:gsLst>
            <a:lin ang="5400000" scaled="1"/>
          </a:gradFill>
          <a:ln w="12700">
            <a:noFill/>
            <a:miter lim="800000"/>
            <a:headEnd/>
            <a:tailEnd/>
          </a:ln>
        </p:spPr>
        <p:txBody>
          <a:bodyPr wrap="none" lIns="55225" tIns="27613" rIns="55225" bIns="27613" anchor="ctr"/>
          <a:lstStyle/>
          <a:p>
            <a:pPr eaLnBrk="0" fontAlgn="base" hangingPunct="0">
              <a:spcBef>
                <a:spcPct val="0"/>
              </a:spcBef>
              <a:spcAft>
                <a:spcPct val="0"/>
              </a:spcAft>
              <a:defRPr/>
            </a:pPr>
            <a:endParaRPr lang="de-DE" sz="709">
              <a:solidFill>
                <a:prstClr val="black"/>
              </a:solidFill>
              <a:latin typeface="Calibri" pitchFamily="34" charset="0"/>
            </a:endParaRPr>
          </a:p>
        </p:txBody>
      </p:sp>
      <p:pic>
        <p:nvPicPr>
          <p:cNvPr id="10" name="Picture 2" descr="Fi-cujae"/>
          <p:cNvPicPr>
            <a:picLocks noChangeAspect="1" noChangeArrowheads="1"/>
          </p:cNvPicPr>
          <p:nvPr/>
        </p:nvPicPr>
        <p:blipFill>
          <a:blip r:embed="rId2" cstate="print"/>
          <a:srcRect/>
          <a:stretch>
            <a:fillRect/>
          </a:stretch>
        </p:blipFill>
        <p:spPr bwMode="auto">
          <a:xfrm>
            <a:off x="230717" y="436563"/>
            <a:ext cx="3505200" cy="10160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1079500" y="2438408"/>
            <a:ext cx="2078568" cy="1812925"/>
          </a:xfrm>
          <a:prstGeom prst="rect">
            <a:avLst/>
          </a:prstGeom>
          <a:noFill/>
          <a:ln w="9525">
            <a:noFill/>
            <a:miter lim="800000"/>
            <a:headEnd/>
            <a:tailEnd/>
          </a:ln>
        </p:spPr>
      </p:pic>
      <p:sp>
        <p:nvSpPr>
          <p:cNvPr id="2" name="Title 1"/>
          <p:cNvSpPr>
            <a:spLocks noGrp="1"/>
          </p:cNvSpPr>
          <p:nvPr>
            <p:ph type="ctrTitle"/>
          </p:nvPr>
        </p:nvSpPr>
        <p:spPr>
          <a:xfrm>
            <a:off x="3962401" y="2130433"/>
            <a:ext cx="7518400" cy="1470025"/>
          </a:xfrm>
        </p:spPr>
        <p:txBody>
          <a:bodyPr>
            <a:normAutofit/>
          </a:bodyPr>
          <a:lstStyle>
            <a:lvl1pPr algn="ctr">
              <a:defRPr sz="1701" b="1">
                <a:solidFill>
                  <a:schemeClr val="tx2"/>
                </a:solidFill>
                <a:latin typeface="Arial" pitchFamily="34" charset="0"/>
                <a:cs typeface="Arial" pitchFamily="34" charset="0"/>
              </a:defRPr>
            </a:lvl1pPr>
          </a:lstStyle>
          <a:p>
            <a:r>
              <a:rPr lang="es-ES" noProof="0" smtClean="0"/>
              <a:t>Haga clic para modificar el estilo de título del patrón</a:t>
            </a:r>
            <a:endParaRPr lang="es-ES" noProof="0"/>
          </a:p>
        </p:txBody>
      </p:sp>
      <p:sp>
        <p:nvSpPr>
          <p:cNvPr id="3" name="Subtitle 2"/>
          <p:cNvSpPr>
            <a:spLocks noGrp="1"/>
          </p:cNvSpPr>
          <p:nvPr>
            <p:ph type="subTitle" idx="1"/>
          </p:nvPr>
        </p:nvSpPr>
        <p:spPr>
          <a:xfrm>
            <a:off x="3962401" y="3886200"/>
            <a:ext cx="7518400" cy="1219200"/>
          </a:xfrm>
          <a:prstGeom prst="rect">
            <a:avLst/>
          </a:prstGeom>
        </p:spPr>
        <p:txBody>
          <a:bodyPr>
            <a:normAutofit/>
          </a:bodyPr>
          <a:lstStyle>
            <a:lvl1pPr marL="0" indent="0" algn="ctr">
              <a:buNone/>
              <a:defRPr sz="1701">
                <a:solidFill>
                  <a:schemeClr val="tx2"/>
                </a:solidFill>
                <a:latin typeface="Arial" pitchFamily="34" charset="0"/>
                <a:cs typeface="Arial" pitchFamily="34" charset="0"/>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noProof="0" smtClean="0"/>
              <a:t>Haga clic para editar el estilo de subtítulo del patrón</a:t>
            </a:r>
            <a:endParaRPr lang="es-ES" noProof="0"/>
          </a:p>
        </p:txBody>
      </p:sp>
      <p:sp>
        <p:nvSpPr>
          <p:cNvPr id="22" name="Text Placeholder 21"/>
          <p:cNvSpPr>
            <a:spLocks noGrp="1"/>
          </p:cNvSpPr>
          <p:nvPr>
            <p:ph type="body" sz="quarter" idx="12"/>
          </p:nvPr>
        </p:nvSpPr>
        <p:spPr>
          <a:xfrm>
            <a:off x="3962401" y="5715000"/>
            <a:ext cx="7518400" cy="457200"/>
          </a:xfrm>
          <a:prstGeom prst="rect">
            <a:avLst/>
          </a:prstGeom>
        </p:spPr>
        <p:txBody>
          <a:bodyPr vert="horz" lIns="91440" tIns="45720" rIns="91440" bIns="45720" rtlCol="0">
            <a:normAutofit/>
          </a:bodyPr>
          <a:lstStyle>
            <a:lvl1pPr marL="0" marR="0" indent="0" algn="ctr" defTabSz="648013" rtl="0" eaLnBrk="1" fontAlgn="auto" latinLnBrk="0" hangingPunct="1">
              <a:lnSpc>
                <a:spcPct val="100000"/>
              </a:lnSpc>
              <a:spcBef>
                <a:spcPct val="20000"/>
              </a:spcBef>
              <a:spcAft>
                <a:spcPts val="0"/>
              </a:spcAft>
              <a:buClrTx/>
              <a:buSzTx/>
              <a:buFont typeface="Arial" pitchFamily="34" charset="0"/>
              <a:buNone/>
              <a:tabLst/>
              <a:defRPr lang="en-US" sz="1418" kern="1200" dirty="0" smtClean="0">
                <a:solidFill>
                  <a:schemeClr val="tx2"/>
                </a:solidFill>
                <a:latin typeface="Arial" pitchFamily="34" charset="0"/>
                <a:ea typeface="+mn-ea"/>
                <a:cs typeface="Arial" pitchFamily="34" charset="0"/>
              </a:defRPr>
            </a:lvl1pPr>
          </a:lstStyle>
          <a:p>
            <a:pPr lvl="0"/>
            <a:r>
              <a:rPr lang="es-ES" noProof="0" smtClean="0"/>
              <a:t>Editar el estilo de texto del patrón</a:t>
            </a:r>
          </a:p>
          <a:p>
            <a:pPr lvl="1"/>
            <a:r>
              <a:rPr lang="es-ES" noProof="0" smtClean="0"/>
              <a:t>Segundo nivel</a:t>
            </a:r>
          </a:p>
        </p:txBody>
      </p:sp>
      <p:sp>
        <p:nvSpPr>
          <p:cNvPr id="26" name="25 Marcador de texto"/>
          <p:cNvSpPr>
            <a:spLocks noGrp="1"/>
          </p:cNvSpPr>
          <p:nvPr>
            <p:ph type="body" sz="quarter" idx="13"/>
          </p:nvPr>
        </p:nvSpPr>
        <p:spPr>
          <a:xfrm>
            <a:off x="3962401" y="6172200"/>
            <a:ext cx="7518400" cy="457200"/>
          </a:xfrm>
          <a:prstGeom prst="rect">
            <a:avLst/>
          </a:prstGeom>
        </p:spPr>
        <p:txBody>
          <a:bodyPr/>
          <a:lstStyle>
            <a:lvl1pPr algn="ctr">
              <a:buNone/>
              <a:defRPr sz="1418">
                <a:solidFill>
                  <a:schemeClr val="tx2"/>
                </a:solidFill>
                <a:latin typeface="Arial" pitchFamily="34" charset="0"/>
                <a:cs typeface="Arial" pitchFamily="34" charset="0"/>
              </a:defRPr>
            </a:lvl1pPr>
            <a:lvl2pPr>
              <a:defRPr sz="1418">
                <a:solidFill>
                  <a:schemeClr val="tx2"/>
                </a:solidFill>
                <a:latin typeface="Arial" pitchFamily="34" charset="0"/>
                <a:cs typeface="Arial" pitchFamily="34" charset="0"/>
              </a:defRPr>
            </a:lvl2pPr>
            <a:lvl3pPr>
              <a:defRPr sz="1418">
                <a:solidFill>
                  <a:schemeClr val="tx2"/>
                </a:solidFill>
                <a:latin typeface="Arial" pitchFamily="34" charset="0"/>
                <a:cs typeface="Arial" pitchFamily="34" charset="0"/>
              </a:defRPr>
            </a:lvl3pPr>
            <a:lvl4pPr>
              <a:defRPr sz="1418">
                <a:solidFill>
                  <a:schemeClr val="tx2"/>
                </a:solidFill>
                <a:latin typeface="Arial" pitchFamily="34" charset="0"/>
                <a:cs typeface="Arial" pitchFamily="34" charset="0"/>
              </a:defRPr>
            </a:lvl4pPr>
            <a:lvl5pPr>
              <a:defRPr sz="1418">
                <a:solidFill>
                  <a:schemeClr val="tx2"/>
                </a:solidFill>
                <a:latin typeface="Arial" pitchFamily="34" charset="0"/>
                <a:cs typeface="Arial" pitchFamily="34" charset="0"/>
              </a:defRPr>
            </a:lvl5pPr>
          </a:lstStyle>
          <a:p>
            <a:pPr lvl="0"/>
            <a:r>
              <a:rPr lang="es-ES" noProof="0" smtClean="0"/>
              <a:t>Editar el estilo de texto del patrón</a:t>
            </a:r>
          </a:p>
        </p:txBody>
      </p:sp>
    </p:spTree>
    <p:extLst>
      <p:ext uri="{BB962C8B-B14F-4D97-AF65-F5344CB8AC3E}">
        <p14:creationId xmlns:p14="http://schemas.microsoft.com/office/powerpoint/2010/main" val="401859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a:xfrm>
            <a:off x="609600" y="6356358"/>
            <a:ext cx="2844800" cy="365125"/>
          </a:xfrm>
          <a:prstGeom prst="rect">
            <a:avLst/>
          </a:prstGeom>
        </p:spPr>
        <p:txBody>
          <a:bodyPr/>
          <a:lstStyle>
            <a:lvl1pPr>
              <a:defRPr/>
            </a:lvl1pPr>
          </a:lstStyle>
          <a:p>
            <a:pPr fontAlgn="base">
              <a:spcBef>
                <a:spcPct val="0"/>
              </a:spcBef>
              <a:spcAft>
                <a:spcPct val="0"/>
              </a:spcAft>
              <a:defRPr/>
            </a:pPr>
            <a:endParaRPr lang="es-ES" sz="1000">
              <a:solidFill>
                <a:prstClr val="black"/>
              </a:solidFill>
              <a:latin typeface="Arial" charset="0"/>
            </a:endParaRPr>
          </a:p>
        </p:txBody>
      </p:sp>
      <p:sp>
        <p:nvSpPr>
          <p:cNvPr id="3" name="4 Marcador de pie de página"/>
          <p:cNvSpPr>
            <a:spLocks noGrp="1"/>
          </p:cNvSpPr>
          <p:nvPr>
            <p:ph type="ftr" sz="quarter" idx="11"/>
          </p:nvPr>
        </p:nvSpPr>
        <p:spPr/>
        <p:txBody>
          <a:bodyPr/>
          <a:lstStyle>
            <a:lvl1pPr>
              <a:defRPr/>
            </a:lvl1pPr>
          </a:lstStyle>
          <a:p>
            <a:pPr>
              <a:defRPr/>
            </a:pPr>
            <a:r>
              <a:rPr lang="es-ES" smtClean="0">
                <a:solidFill>
                  <a:prstClr val="black">
                    <a:tint val="75000"/>
                  </a:prstClr>
                </a:solidFill>
              </a:rPr>
              <a:t>©  [GRADO, NOMBRE Y APELLIDOS]. Centro de Estudios de Técnicas de Dirección, Facultad de Industrial, CUJAE.</a:t>
            </a: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fld id="{15F10921-41B1-4D23-9820-F9516D3B4560}"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3391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33"/>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24006" indent="0" algn="ctr">
              <a:buNone/>
              <a:defRPr>
                <a:solidFill>
                  <a:schemeClr val="tx1">
                    <a:tint val="75000"/>
                  </a:schemeClr>
                </a:solidFill>
              </a:defRPr>
            </a:lvl2pPr>
            <a:lvl3pPr marL="648013" indent="0" algn="ctr">
              <a:buNone/>
              <a:defRPr>
                <a:solidFill>
                  <a:schemeClr val="tx1">
                    <a:tint val="75000"/>
                  </a:schemeClr>
                </a:solidFill>
              </a:defRPr>
            </a:lvl3pPr>
            <a:lvl4pPr marL="972019" indent="0" algn="ctr">
              <a:buNone/>
              <a:defRPr>
                <a:solidFill>
                  <a:schemeClr val="tx1">
                    <a:tint val="75000"/>
                  </a:schemeClr>
                </a:solidFill>
              </a:defRPr>
            </a:lvl4pPr>
            <a:lvl5pPr marL="1296025" indent="0" algn="ctr">
              <a:buNone/>
              <a:defRPr>
                <a:solidFill>
                  <a:schemeClr val="tx1">
                    <a:tint val="75000"/>
                  </a:schemeClr>
                </a:solidFill>
              </a:defRPr>
            </a:lvl5pPr>
            <a:lvl6pPr marL="1620031" indent="0" algn="ctr">
              <a:buNone/>
              <a:defRPr>
                <a:solidFill>
                  <a:schemeClr val="tx1">
                    <a:tint val="75000"/>
                  </a:schemeClr>
                </a:solidFill>
              </a:defRPr>
            </a:lvl6pPr>
            <a:lvl7pPr marL="1944038" indent="0" algn="ctr">
              <a:buNone/>
              <a:defRPr>
                <a:solidFill>
                  <a:schemeClr val="tx1">
                    <a:tint val="75000"/>
                  </a:schemeClr>
                </a:solidFill>
              </a:defRPr>
            </a:lvl7pPr>
            <a:lvl8pPr marL="2268044" indent="0" algn="ctr">
              <a:buNone/>
              <a:defRPr>
                <a:solidFill>
                  <a:schemeClr val="tx1">
                    <a:tint val="75000"/>
                  </a:schemeClr>
                </a:solidFill>
              </a:defRPr>
            </a:lvl8pPr>
            <a:lvl9pPr marL="2592050" indent="0" algn="ctr">
              <a:buNone/>
              <a:defRPr>
                <a:solidFill>
                  <a:schemeClr val="tx1">
                    <a:tint val="75000"/>
                  </a:schemeClr>
                </a:solidFill>
              </a:defRPr>
            </a:lvl9pPr>
          </a:lstStyle>
          <a:p>
            <a:r>
              <a:rPr lang="es-ES" smtClean="0"/>
              <a:t>Haga clic para editar el estilo de subtítulo del patrón</a:t>
            </a:r>
            <a:endParaRPr lang="es-ES"/>
          </a:p>
        </p:txBody>
      </p:sp>
      <p:sp>
        <p:nvSpPr>
          <p:cNvPr id="4" name="3 Marcador de fecha"/>
          <p:cNvSpPr>
            <a:spLocks noGrp="1"/>
          </p:cNvSpPr>
          <p:nvPr>
            <p:ph type="dt" sz="half" idx="10"/>
          </p:nvPr>
        </p:nvSpPr>
        <p:spPr>
          <a:xfrm>
            <a:off x="609600" y="6356358"/>
            <a:ext cx="2844800" cy="365125"/>
          </a:xfrm>
          <a:prstGeom prst="rect">
            <a:avLst/>
          </a:prstGeom>
        </p:spPr>
        <p:txBody>
          <a:bodyPr/>
          <a:lstStyle>
            <a:lvl1pPr>
              <a:defRPr/>
            </a:lvl1pPr>
          </a:lstStyle>
          <a:p>
            <a:pPr fontAlgn="base">
              <a:spcBef>
                <a:spcPct val="0"/>
              </a:spcBef>
              <a:spcAft>
                <a:spcPct val="0"/>
              </a:spcAft>
              <a:defRPr/>
            </a:pPr>
            <a:endParaRPr lang="es-ES" sz="1000">
              <a:solidFill>
                <a:prstClr val="black"/>
              </a:solidFill>
              <a:latin typeface="Arial" charset="0"/>
            </a:endParaRPr>
          </a:p>
        </p:txBody>
      </p:sp>
      <p:sp>
        <p:nvSpPr>
          <p:cNvPr id="5" name="4 Marcador de pie de página"/>
          <p:cNvSpPr>
            <a:spLocks noGrp="1"/>
          </p:cNvSpPr>
          <p:nvPr>
            <p:ph type="ftr" sz="quarter" idx="11"/>
          </p:nvPr>
        </p:nvSpPr>
        <p:spPr/>
        <p:txBody>
          <a:bodyPr/>
          <a:lstStyle>
            <a:lvl1pPr>
              <a:defRPr/>
            </a:lvl1pPr>
          </a:lstStyle>
          <a:p>
            <a:pPr>
              <a:defRPr/>
            </a:pPr>
            <a:r>
              <a:rPr lang="es-ES" smtClean="0">
                <a:solidFill>
                  <a:prstClr val="black">
                    <a:tint val="75000"/>
                  </a:prstClr>
                </a:solidFill>
              </a:rPr>
              <a:t>©  [GRADO, NOMBRE Y APELLIDOS]. Centro de Estudios de Técnicas de Dirección, Facultad de Industrial, CUJAE.</a:t>
            </a: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fld id="{B3152972-A939-4480-8708-DCE59A99D7D9}" type="slidenum">
              <a:rPr lang="es-ES">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48807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03200" y="274638"/>
            <a:ext cx="11582400" cy="487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 name="Footer Placeholder 4"/>
          <p:cNvSpPr>
            <a:spLocks noGrp="1"/>
          </p:cNvSpPr>
          <p:nvPr>
            <p:ph type="ftr" sz="quarter" idx="3"/>
          </p:nvPr>
        </p:nvSpPr>
        <p:spPr>
          <a:xfrm>
            <a:off x="0" y="6477008"/>
            <a:ext cx="10769600" cy="365125"/>
          </a:xfrm>
          <a:prstGeom prst="rect">
            <a:avLst/>
          </a:prstGeom>
        </p:spPr>
        <p:txBody>
          <a:bodyPr vert="horz" lIns="91440" tIns="45720" rIns="91440" bIns="45720" rtlCol="0" anchor="ctr"/>
          <a:lstStyle>
            <a:lvl1pPr fontAlgn="auto">
              <a:spcBef>
                <a:spcPts val="0"/>
              </a:spcBef>
              <a:spcAft>
                <a:spcPts val="0"/>
              </a:spcAft>
              <a:defRPr>
                <a:solidFill>
                  <a:schemeClr val="tx1">
                    <a:tint val="75000"/>
                  </a:schemeClr>
                </a:solidFill>
                <a:latin typeface="+mj-lt"/>
                <a:cs typeface="+mj-cs"/>
              </a:defRPr>
            </a:lvl1pPr>
          </a:lstStyle>
          <a:p>
            <a:pPr>
              <a:defRPr/>
            </a:pPr>
            <a:r>
              <a:rPr lang="es-ES" sz="1000">
                <a:solidFill>
                  <a:prstClr val="black">
                    <a:tint val="75000"/>
                  </a:prstClr>
                </a:solidFill>
              </a:rPr>
              <a:t>©  [GRADO, NOMBRE Y APELLIDOS]. Centro de Estudios de Técnicas de Dirección, Facultad de Industrial, CUJAE.</a:t>
            </a:r>
          </a:p>
        </p:txBody>
      </p:sp>
      <p:sp>
        <p:nvSpPr>
          <p:cNvPr id="11" name="Slide Number Placeholder 5"/>
          <p:cNvSpPr>
            <a:spLocks noGrp="1"/>
          </p:cNvSpPr>
          <p:nvPr>
            <p:ph type="sldNum" sz="quarter" idx="4"/>
          </p:nvPr>
        </p:nvSpPr>
        <p:spPr>
          <a:xfrm>
            <a:off x="10871200" y="6481771"/>
            <a:ext cx="711200" cy="365125"/>
          </a:xfrm>
          <a:prstGeom prst="rect">
            <a:avLst/>
          </a:prstGeom>
        </p:spPr>
        <p:txBody>
          <a:bodyPr vert="horz" lIns="91440" tIns="45720" rIns="91440" bIns="45720" rtlCol="0" anchor="ctr"/>
          <a:lstStyle>
            <a:lvl1pPr algn="r" fontAlgn="auto">
              <a:spcBef>
                <a:spcPts val="0"/>
              </a:spcBef>
              <a:spcAft>
                <a:spcPts val="0"/>
              </a:spcAft>
              <a:defRPr sz="851">
                <a:solidFill>
                  <a:schemeClr val="tx1">
                    <a:tint val="75000"/>
                  </a:schemeClr>
                </a:solidFill>
                <a:latin typeface="+mj-lt"/>
                <a:cs typeface="+mj-cs"/>
              </a:defRPr>
            </a:lvl1pPr>
          </a:lstStyle>
          <a:p>
            <a:pPr>
              <a:defRPr/>
            </a:pPr>
            <a:fld id="{53FC765F-A063-46B9-B3E7-FCDBF95C2D5A}" type="slidenum">
              <a:rPr lang="en-US">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01258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p:titleStyle>
    <p:bodyStyle>
      <a:lvl1pPr marL="243005" indent="-243005" algn="l" rtl="0" eaLnBrk="1" fontAlgn="base" hangingPunct="1">
        <a:spcBef>
          <a:spcPct val="20000"/>
        </a:spcBef>
        <a:spcAft>
          <a:spcPct val="0"/>
        </a:spcAft>
        <a:buFont typeface="Arial" charset="0"/>
        <a:buChar char="•"/>
        <a:defRPr sz="2268" kern="1200">
          <a:solidFill>
            <a:schemeClr val="tx1"/>
          </a:solidFill>
          <a:latin typeface="Arial" pitchFamily="34" charset="0"/>
          <a:ea typeface="+mn-ea"/>
          <a:cs typeface="+mn-cs"/>
        </a:defRPr>
      </a:lvl1pPr>
      <a:lvl2pPr marL="526510" indent="-202504" algn="l" rtl="0" eaLnBrk="1" fontAlgn="base" hangingPunct="1">
        <a:spcBef>
          <a:spcPct val="20000"/>
        </a:spcBef>
        <a:spcAft>
          <a:spcPct val="0"/>
        </a:spcAft>
        <a:buFont typeface="Arial" charset="0"/>
        <a:buChar char="–"/>
        <a:defRPr sz="1985" kern="1200">
          <a:solidFill>
            <a:schemeClr val="tx1"/>
          </a:solidFill>
          <a:latin typeface="Arial" pitchFamily="34" charset="0"/>
          <a:ea typeface="+mn-ea"/>
          <a:cs typeface="+mn-cs"/>
        </a:defRPr>
      </a:lvl2pPr>
      <a:lvl3pPr marL="810016" indent="-162003" algn="l" rtl="0" eaLnBrk="1" fontAlgn="base" hangingPunct="1">
        <a:spcBef>
          <a:spcPct val="20000"/>
        </a:spcBef>
        <a:spcAft>
          <a:spcPct val="0"/>
        </a:spcAft>
        <a:buFont typeface="Arial" charset="0"/>
        <a:buChar char="•"/>
        <a:defRPr sz="1701" kern="1200">
          <a:solidFill>
            <a:schemeClr val="tx1"/>
          </a:solidFill>
          <a:latin typeface="Arial" pitchFamily="34" charset="0"/>
          <a:ea typeface="+mn-ea"/>
          <a:cs typeface="+mn-cs"/>
        </a:defRPr>
      </a:lvl3pPr>
      <a:lvl4pPr marL="1134022" indent="-162003" algn="l" rtl="0" eaLnBrk="1" fontAlgn="base" hangingPunct="1">
        <a:spcBef>
          <a:spcPct val="20000"/>
        </a:spcBef>
        <a:spcAft>
          <a:spcPct val="0"/>
        </a:spcAft>
        <a:buFont typeface="Arial" charset="0"/>
        <a:buChar char="–"/>
        <a:defRPr sz="1418" kern="1200">
          <a:solidFill>
            <a:schemeClr val="tx1"/>
          </a:solidFill>
          <a:latin typeface="Arial" pitchFamily="34" charset="0"/>
          <a:ea typeface="+mn-ea"/>
          <a:cs typeface="+mn-cs"/>
        </a:defRPr>
      </a:lvl4pPr>
      <a:lvl5pPr marL="1458028" indent="-162003" algn="l" rtl="0" eaLnBrk="1" fontAlgn="base" hangingPunct="1">
        <a:spcBef>
          <a:spcPct val="20000"/>
        </a:spcBef>
        <a:spcAft>
          <a:spcPct val="0"/>
        </a:spcAft>
        <a:buFont typeface="Arial" charset="0"/>
        <a:buChar char="»"/>
        <a:defRPr sz="1418" kern="1200">
          <a:solidFill>
            <a:schemeClr val="tx1"/>
          </a:solidFill>
          <a:latin typeface="Arial" pitchFamily="34" charset="0"/>
          <a:ea typeface="+mn-ea"/>
          <a:cs typeface="+mn-cs"/>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p:bodyStyle>
    <p:otherStyle>
      <a:defPPr>
        <a:defRPr lang="es-ES"/>
      </a:defPPr>
      <a:lvl1pPr marL="0" algn="l" defTabSz="648013" rtl="0" eaLnBrk="1" latinLnBrk="0" hangingPunct="1">
        <a:defRPr sz="1276" kern="1200">
          <a:solidFill>
            <a:schemeClr val="tx1"/>
          </a:solidFill>
          <a:latin typeface="+mn-lt"/>
          <a:ea typeface="+mn-ea"/>
          <a:cs typeface="+mn-cs"/>
        </a:defRPr>
      </a:lvl1pPr>
      <a:lvl2pPr marL="324006" algn="l" defTabSz="648013" rtl="0" eaLnBrk="1" latinLnBrk="0" hangingPunct="1">
        <a:defRPr sz="1276" kern="1200">
          <a:solidFill>
            <a:schemeClr val="tx1"/>
          </a:solidFill>
          <a:latin typeface="+mn-lt"/>
          <a:ea typeface="+mn-ea"/>
          <a:cs typeface="+mn-cs"/>
        </a:defRPr>
      </a:lvl2pPr>
      <a:lvl3pPr marL="648013" algn="l" defTabSz="648013" rtl="0" eaLnBrk="1" latinLnBrk="0" hangingPunct="1">
        <a:defRPr sz="1276" kern="1200">
          <a:solidFill>
            <a:schemeClr val="tx1"/>
          </a:solidFill>
          <a:latin typeface="+mn-lt"/>
          <a:ea typeface="+mn-ea"/>
          <a:cs typeface="+mn-cs"/>
        </a:defRPr>
      </a:lvl3pPr>
      <a:lvl4pPr marL="972019" algn="l" defTabSz="648013" rtl="0" eaLnBrk="1" latinLnBrk="0" hangingPunct="1">
        <a:defRPr sz="1276" kern="1200">
          <a:solidFill>
            <a:schemeClr val="tx1"/>
          </a:solidFill>
          <a:latin typeface="+mn-lt"/>
          <a:ea typeface="+mn-ea"/>
          <a:cs typeface="+mn-cs"/>
        </a:defRPr>
      </a:lvl4pPr>
      <a:lvl5pPr marL="1296025" algn="l" defTabSz="648013" rtl="0" eaLnBrk="1" latinLnBrk="0" hangingPunct="1">
        <a:defRPr sz="1276" kern="1200">
          <a:solidFill>
            <a:schemeClr val="tx1"/>
          </a:solidFill>
          <a:latin typeface="+mn-lt"/>
          <a:ea typeface="+mn-ea"/>
          <a:cs typeface="+mn-cs"/>
        </a:defRPr>
      </a:lvl5pPr>
      <a:lvl6pPr marL="1620031" algn="l" defTabSz="648013" rtl="0" eaLnBrk="1" latinLnBrk="0" hangingPunct="1">
        <a:defRPr sz="1276" kern="1200">
          <a:solidFill>
            <a:schemeClr val="tx1"/>
          </a:solidFill>
          <a:latin typeface="+mn-lt"/>
          <a:ea typeface="+mn-ea"/>
          <a:cs typeface="+mn-cs"/>
        </a:defRPr>
      </a:lvl6pPr>
      <a:lvl7pPr marL="1944038" algn="l" defTabSz="648013" rtl="0" eaLnBrk="1" latinLnBrk="0" hangingPunct="1">
        <a:defRPr sz="1276" kern="1200">
          <a:solidFill>
            <a:schemeClr val="tx1"/>
          </a:solidFill>
          <a:latin typeface="+mn-lt"/>
          <a:ea typeface="+mn-ea"/>
          <a:cs typeface="+mn-cs"/>
        </a:defRPr>
      </a:lvl7pPr>
      <a:lvl8pPr marL="2268044" algn="l" defTabSz="648013" rtl="0" eaLnBrk="1" latinLnBrk="0" hangingPunct="1">
        <a:defRPr sz="1276" kern="1200">
          <a:solidFill>
            <a:schemeClr val="tx1"/>
          </a:solidFill>
          <a:latin typeface="+mn-lt"/>
          <a:ea typeface="+mn-ea"/>
          <a:cs typeface="+mn-cs"/>
        </a:defRPr>
      </a:lvl8pPr>
      <a:lvl9pPr marL="2592050" algn="l" defTabSz="648013" rtl="0" eaLnBrk="1" latinLnBrk="0" hangingPunct="1">
        <a:defRPr sz="1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019208" y="1216756"/>
            <a:ext cx="5950396" cy="2415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a:lstStyle>
          <a:p>
            <a:pPr algn="ctr">
              <a:defRPr/>
            </a:pPr>
            <a:r>
              <a:rPr lang="es-ES" altLang="es-ES" sz="4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SISTEMA FINANCIERO  </a:t>
            </a:r>
            <a:endParaRPr lang="es-ES" altLang="es-ES" sz="4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p:cNvSpPr txBox="1">
            <a:spLocks noChangeArrowheads="1"/>
          </p:cNvSpPr>
          <p:nvPr/>
        </p:nvSpPr>
        <p:spPr>
          <a:xfrm>
            <a:off x="6027822" y="5391956"/>
            <a:ext cx="5672453"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n-US" altLang="es-ES" sz="2800" b="1" dirty="0" smtClean="0">
                <a:solidFill>
                  <a:schemeClr val="tx1"/>
                </a:solidFill>
              </a:rPr>
              <a:t>MSc. Beatriz </a:t>
            </a:r>
            <a:r>
              <a:rPr lang="es-ES" altLang="es-ES" sz="2800" b="1" dirty="0" smtClean="0">
                <a:solidFill>
                  <a:schemeClr val="tx1"/>
                </a:solidFill>
              </a:rPr>
              <a:t>Fernández</a:t>
            </a:r>
            <a:r>
              <a:rPr lang="en-US" altLang="es-ES" sz="2800" b="1" dirty="0" smtClean="0">
                <a:solidFill>
                  <a:schemeClr val="tx1"/>
                </a:solidFill>
              </a:rPr>
              <a:t> Pérez</a:t>
            </a:r>
            <a:endParaRPr lang="en-US" altLang="es-ES" sz="2800" b="1" dirty="0">
              <a:solidFill>
                <a:schemeClr val="tx1"/>
              </a:solidFill>
            </a:endParaRPr>
          </a:p>
        </p:txBody>
      </p:sp>
      <p:grpSp>
        <p:nvGrpSpPr>
          <p:cNvPr id="16" name="Grupo 15"/>
          <p:cNvGrpSpPr/>
          <p:nvPr/>
        </p:nvGrpSpPr>
        <p:grpSpPr>
          <a:xfrm rot="21009916">
            <a:off x="690998" y="939527"/>
            <a:ext cx="4771765" cy="5384973"/>
            <a:chOff x="0" y="0"/>
            <a:chExt cx="4890135" cy="6100445"/>
          </a:xfrm>
        </p:grpSpPr>
        <p:sp>
          <p:nvSpPr>
            <p:cNvPr id="17" name="Rectángulo 16"/>
            <p:cNvSpPr/>
            <p:nvPr/>
          </p:nvSpPr>
          <p:spPr>
            <a:xfrm>
              <a:off x="0" y="0"/>
              <a:ext cx="4890135" cy="6100445"/>
            </a:xfrm>
            <a:prstGeom prst="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nvGrpSpPr>
            <p:cNvPr id="18" name="Grupo 17"/>
            <p:cNvGrpSpPr/>
            <p:nvPr/>
          </p:nvGrpSpPr>
          <p:grpSpPr>
            <a:xfrm>
              <a:off x="259307" y="163773"/>
              <a:ext cx="4543424" cy="5504473"/>
              <a:chOff x="-206169" y="0"/>
              <a:chExt cx="4323642" cy="5167436"/>
            </a:xfrm>
          </p:grpSpPr>
          <p:pic>
            <p:nvPicPr>
              <p:cNvPr id="19" name="Imagen 18" descr="D:\Fotos\Imagenes mias\17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19120">
                <a:off x="-206169" y="365709"/>
                <a:ext cx="2150110" cy="1433986"/>
              </a:xfrm>
              <a:prstGeom prst="rect">
                <a:avLst/>
              </a:prstGeom>
              <a:noFill/>
              <a:ln>
                <a:solidFill>
                  <a:srgbClr val="FF0000"/>
                </a:solidFill>
              </a:ln>
            </p:spPr>
          </p:pic>
          <p:pic>
            <p:nvPicPr>
              <p:cNvPr id="20" name="Imagen 19" descr="D:\Fotos\Imagenes mias\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42452">
                <a:off x="612085" y="3836937"/>
                <a:ext cx="1938081" cy="1330499"/>
              </a:xfrm>
              <a:prstGeom prst="rect">
                <a:avLst/>
              </a:prstGeom>
              <a:noFill/>
              <a:ln>
                <a:solidFill>
                  <a:srgbClr val="FF0000"/>
                </a:solidFill>
              </a:ln>
            </p:spPr>
          </p:pic>
          <p:pic>
            <p:nvPicPr>
              <p:cNvPr id="21" name="Imagen 20" descr="D:\Fotos\Imagenes mias\billeteseur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1947">
                <a:off x="1921979" y="456559"/>
                <a:ext cx="1616075" cy="1957797"/>
              </a:xfrm>
              <a:prstGeom prst="rect">
                <a:avLst/>
              </a:prstGeom>
              <a:noFill/>
              <a:ln>
                <a:solidFill>
                  <a:srgbClr val="FF0000"/>
                </a:solidFill>
              </a:ln>
            </p:spPr>
          </p:pic>
          <p:pic>
            <p:nvPicPr>
              <p:cNvPr id="22" name="Imagen 21" descr="D:\Fotos\Imagenes mias\2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157" y="0"/>
                <a:ext cx="1157628" cy="1492885"/>
              </a:xfrm>
              <a:prstGeom prst="rect">
                <a:avLst/>
              </a:prstGeom>
              <a:noFill/>
              <a:ln>
                <a:solidFill>
                  <a:srgbClr val="FF0000"/>
                </a:solidFill>
              </a:ln>
            </p:spPr>
          </p:pic>
          <p:pic>
            <p:nvPicPr>
              <p:cNvPr id="23" name="Imagen 22" descr="D:\Fotos\Imagenes mias\dolar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640527">
                <a:off x="1626782" y="1945758"/>
                <a:ext cx="1812290" cy="1833245"/>
              </a:xfrm>
              <a:prstGeom prst="rect">
                <a:avLst/>
              </a:prstGeom>
              <a:noFill/>
              <a:ln>
                <a:solidFill>
                  <a:srgbClr val="FF0000"/>
                </a:solidFill>
              </a:ln>
            </p:spPr>
          </p:pic>
          <p:pic>
            <p:nvPicPr>
              <p:cNvPr id="24" name="Imagen 23" descr="D:\Fotos\Imagenes mias\1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991449">
                <a:off x="155373" y="1433561"/>
                <a:ext cx="1803113" cy="1842770"/>
              </a:xfrm>
              <a:prstGeom prst="rect">
                <a:avLst/>
              </a:prstGeom>
              <a:noFill/>
              <a:ln>
                <a:solidFill>
                  <a:srgbClr val="FF0000"/>
                </a:solidFill>
              </a:ln>
            </p:spPr>
          </p:pic>
          <p:pic>
            <p:nvPicPr>
              <p:cNvPr id="25" name="Imagen 24" descr="D:\Fotos\Imagenes mias\billetesman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751043">
                <a:off x="2589028" y="3046228"/>
                <a:ext cx="1202690" cy="1854200"/>
              </a:xfrm>
              <a:prstGeom prst="rect">
                <a:avLst/>
              </a:prstGeom>
              <a:noFill/>
              <a:ln>
                <a:solidFill>
                  <a:srgbClr val="FF0000"/>
                </a:solidFill>
              </a:ln>
            </p:spPr>
          </p:pic>
          <p:pic>
            <p:nvPicPr>
              <p:cNvPr id="26" name="Imagen 25" descr="D:\Fotos\Imagenes mias\13.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70758">
                <a:off x="244549" y="2626242"/>
                <a:ext cx="2075180" cy="1430655"/>
              </a:xfrm>
              <a:prstGeom prst="rect">
                <a:avLst/>
              </a:prstGeom>
              <a:noFill/>
              <a:ln>
                <a:solidFill>
                  <a:srgbClr val="FF0000"/>
                </a:solidFill>
              </a:ln>
            </p:spPr>
          </p:pic>
        </p:grpSp>
      </p:grpSp>
      <p:sp>
        <p:nvSpPr>
          <p:cNvPr id="15" name="Rectangle 3"/>
          <p:cNvSpPr txBox="1">
            <a:spLocks noChangeArrowheads="1"/>
          </p:cNvSpPr>
          <p:nvPr/>
        </p:nvSpPr>
        <p:spPr>
          <a:xfrm>
            <a:off x="6709147" y="6110940"/>
            <a:ext cx="3438907"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s-ES" altLang="es-ES" sz="2800" b="1" dirty="0" smtClean="0">
                <a:solidFill>
                  <a:schemeClr val="tx1"/>
                </a:solidFill>
              </a:rPr>
              <a:t>Curso</a:t>
            </a:r>
            <a:r>
              <a:rPr lang="en-US" altLang="es-ES" sz="2800" b="1" dirty="0" smtClean="0">
                <a:solidFill>
                  <a:schemeClr val="tx1"/>
                </a:solidFill>
              </a:rPr>
              <a:t>: 2024/ 2025 </a:t>
            </a:r>
            <a:endParaRPr lang="en-US" altLang="es-ES" sz="2800" b="1" dirty="0">
              <a:solidFill>
                <a:schemeClr val="tx1"/>
              </a:solidFill>
            </a:endParaRPr>
          </a:p>
        </p:txBody>
      </p:sp>
    </p:spTree>
    <p:extLst>
      <p:ext uri="{BB962C8B-B14F-4D97-AF65-F5344CB8AC3E}">
        <p14:creationId xmlns:p14="http://schemas.microsoft.com/office/powerpoint/2010/main" val="3877382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508000" y="1069344"/>
                <a:ext cx="10972800" cy="5179056"/>
              </a:xfrm>
              <a:ln w="57150"/>
            </p:spPr>
            <p:style>
              <a:lnRef idx="2">
                <a:schemeClr val="accent2"/>
              </a:lnRef>
              <a:fillRef idx="1">
                <a:schemeClr val="lt1"/>
              </a:fillRef>
              <a:effectRef idx="0">
                <a:schemeClr val="accent2"/>
              </a:effectRef>
              <a:fontRef idx="minor">
                <a:schemeClr val="dk1"/>
              </a:fontRef>
            </p:style>
            <p:txBody>
              <a:bodyPr/>
              <a:lstStyle/>
              <a:p>
                <a:pPr marL="0" indent="0">
                  <a:buNone/>
                </a:pPr>
                <a:r>
                  <a:rPr lang="es-ES"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Sistema Americano (</a:t>
                </a:r>
                <a:r>
                  <a:rPr lang="es-ES" sz="3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Interés Fijo</a:t>
                </a:r>
                <a:r>
                  <a:rPr lang="es-ES" sz="3200" b="1" dirty="0" smtClean="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s-E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s-ES" sz="2800" b="1" dirty="0">
                    <a:solidFill>
                      <a:schemeClr val="tx1"/>
                    </a:solidFill>
                    <a:latin typeface="Calibri" panose="020F0502020204030204" pitchFamily="34" charset="0"/>
                    <a:ea typeface="Calibri" panose="020F0502020204030204" pitchFamily="34" charset="0"/>
                    <a:cs typeface="Calibri" panose="020F0502020204030204" pitchFamily="34" charset="0"/>
                  </a:rPr>
                  <a:t>Características:</a:t>
                </a:r>
              </a:p>
              <a:p>
                <a:pPr>
                  <a:buFont typeface="Arial" panose="020B0604020202020204" pitchFamily="34" charset="0"/>
                  <a:buChar char="•"/>
                </a:pPr>
                <a:r>
                  <a:rPr lang="es-E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Solo </a:t>
                </a:r>
                <a:r>
                  <a:rPr lang="es-ES" sz="2800" dirty="0">
                    <a:solidFill>
                      <a:schemeClr val="tx1"/>
                    </a:solidFill>
                    <a:latin typeface="Calibri" panose="020F0502020204030204" pitchFamily="34" charset="0"/>
                    <a:ea typeface="Calibri" panose="020F0502020204030204" pitchFamily="34" charset="0"/>
                    <a:cs typeface="Calibri" panose="020F0502020204030204" pitchFamily="34" charset="0"/>
                  </a:rPr>
                  <a:t>se pagan intereses</a:t>
                </a:r>
              </a:p>
              <a:p>
                <a:pPr>
                  <a:buFont typeface="Arial" panose="020B0604020202020204" pitchFamily="34" charset="0"/>
                  <a:buChar char="•"/>
                </a:pPr>
                <a:r>
                  <a:rPr lang="es-E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Se </a:t>
                </a:r>
                <a:r>
                  <a:rPr lang="es-ES" sz="2800" dirty="0">
                    <a:solidFill>
                      <a:schemeClr val="tx1"/>
                    </a:solidFill>
                    <a:latin typeface="Calibri" panose="020F0502020204030204" pitchFamily="34" charset="0"/>
                    <a:ea typeface="Calibri" panose="020F0502020204030204" pitchFamily="34" charset="0"/>
                    <a:cs typeface="Calibri" panose="020F0502020204030204" pitchFamily="34" charset="0"/>
                  </a:rPr>
                  <a:t>paga el capital en la última </a:t>
                </a:r>
                <a:r>
                  <a:rPr lang="es-E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cuota</a:t>
                </a:r>
              </a:p>
              <a:p>
                <a:pPr>
                  <a:buFont typeface="Arial" panose="020B0604020202020204" pitchFamily="34" charset="0"/>
                  <a:buChar char="•"/>
                </a:pPr>
                <a:r>
                  <a:rPr lang="es-E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rPr>
                  <a:t>Menos seleccionado</a:t>
                </a:r>
                <a:endParaRPr lang="es-E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s-ES" dirty="0" smtClean="0">
                  <a:solidFill>
                    <a:schemeClr val="tx1"/>
                  </a:solidFill>
                </a:endParaRPr>
              </a:p>
              <a:p>
                <a:pPr marL="0" indent="0">
                  <a:buNone/>
                </a:pPr>
                <a:endParaRPr lang="es-E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S" sz="18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S" dirty="0" smtClean="0">
                  <a:solidFill>
                    <a:schemeClr val="tx1"/>
                  </a:solidFill>
                </a:endParaRPr>
              </a:p>
              <a:p>
                <a:pPr marL="0" indent="0">
                  <a:buNone/>
                </a:pPr>
                <a14:m>
                  <m:oMathPara xmlns:m="http://schemas.openxmlformats.org/officeDocument/2006/math">
                    <m:oMathParaPr>
                      <m:jc m:val="left"/>
                    </m:oMathParaPr>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𝐶𝑢𝑜𝑡𝑎</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𝐼𝑛𝑡𝑒𝑟</m:t>
                      </m:r>
                      <m:r>
                        <a:rPr lang="es-ES" sz="2400" i="1">
                          <a:latin typeface="Cambria Math" panose="02040503050406030204" pitchFamily="18" charset="0"/>
                          <a:ea typeface="Calibri" panose="020F0502020204030204" pitchFamily="34" charset="0"/>
                          <a:cs typeface="Times New Roman" panose="02020603050405020304" pitchFamily="18" charset="0"/>
                        </a:rPr>
                        <m:t>é</m:t>
                      </m:r>
                      <m:r>
                        <a:rPr lang="es-ES" sz="2400" i="1">
                          <a:latin typeface="Cambria Math" panose="02040503050406030204" pitchFamily="18" charset="0"/>
                          <a:ea typeface="Calibri" panose="020F0502020204030204" pitchFamily="34" charset="0"/>
                          <a:cs typeface="Times New Roman" panose="02020603050405020304" pitchFamily="18" charset="0"/>
                        </a:rPr>
                        <m:t>𝑠</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𝐴𝑚𝑜𝑟𝑡𝑖𝑧𝑎𝑐𝑖</m:t>
                      </m:r>
                      <m:r>
                        <a:rPr lang="es-ES" sz="2400" b="0" i="1" smtClean="0">
                          <a:latin typeface="Cambria Math" panose="02040503050406030204" pitchFamily="18" charset="0"/>
                          <a:ea typeface="Calibri" panose="020F0502020204030204" pitchFamily="34" charset="0"/>
                          <a:cs typeface="Times New Roman" panose="02020603050405020304" pitchFamily="18" charset="0"/>
                        </a:rPr>
                        <m:t>ó</m:t>
                      </m:r>
                      <m:r>
                        <a:rPr lang="es-ES" sz="2400" b="0" i="1" smtClean="0">
                          <a:latin typeface="Cambria Math" panose="02040503050406030204" pitchFamily="18" charset="0"/>
                          <a:ea typeface="Calibri" panose="020F0502020204030204" pitchFamily="34" charset="0"/>
                          <a:cs typeface="Times New Roman" panose="02020603050405020304" pitchFamily="18" charset="0"/>
                        </a:rPr>
                        <m:t>𝑛</m:t>
                      </m:r>
                    </m:oMath>
                  </m:oMathPara>
                </a14:m>
                <a:endParaRPr lang="es-ES" sz="2400" dirty="0">
                  <a:solidFill>
                    <a:schemeClr val="tx1"/>
                  </a:solidFill>
                </a:endParaRPr>
              </a:p>
              <a:p>
                <a:pPr marL="0" indent="0">
                  <a:buNone/>
                </a:pPr>
                <a:endParaRPr lang="es-ES" dirty="0">
                  <a:solidFill>
                    <a:schemeClr val="tx1"/>
                  </a:solidFill>
                </a:endParaRPr>
              </a:p>
              <a:p>
                <a:pPr marL="0" indent="0">
                  <a:buNone/>
                </a:pPr>
                <a:endParaRPr lang="es-ES" dirty="0" smtClean="0">
                  <a:solidFill>
                    <a:schemeClr val="tx1"/>
                  </a:solidFill>
                </a:endParaRPr>
              </a:p>
              <a:p>
                <a:pPr marL="0" indent="0" algn="just">
                  <a:buNone/>
                </a:pPr>
                <a:endParaRPr lang="es-ES" sz="2800" dirty="0" smtClean="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508000" y="1069344"/>
                <a:ext cx="10972800" cy="5179056"/>
              </a:xfrm>
              <a:blipFill>
                <a:blip r:embed="rId3"/>
                <a:stretch>
                  <a:fillRect l="-1161" t="-1048"/>
                </a:stretch>
              </a:blipFill>
              <a:ln w="57150"/>
            </p:spPr>
            <p:txBody>
              <a:bodyPr/>
              <a:lstStyle/>
              <a:p>
                <a:r>
                  <a:rPr lang="es-ES">
                    <a:noFill/>
                  </a:rPr>
                  <a:t> </a:t>
                </a:r>
              </a:p>
            </p:txBody>
          </p:sp>
        </mc:Fallback>
      </mc:AlternateContent>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Americano </a:t>
            </a:r>
          </a:p>
        </p:txBody>
      </p:sp>
      <p:pic>
        <p:nvPicPr>
          <p:cNvPr id="2" name="Imagen 1"/>
          <p:cNvPicPr>
            <a:picLocks noChangeAspect="1"/>
          </p:cNvPicPr>
          <p:nvPr/>
        </p:nvPicPr>
        <p:blipFill>
          <a:blip r:embed="rId4"/>
          <a:stretch>
            <a:fillRect/>
          </a:stretch>
        </p:blipFill>
        <p:spPr>
          <a:xfrm>
            <a:off x="6419850" y="1069344"/>
            <a:ext cx="5060950" cy="4561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21450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2076" y="975363"/>
            <a:ext cx="10972800" cy="1013457"/>
          </a:xfrm>
        </p:spPr>
        <p:txBody>
          <a:bodyPr/>
          <a:lstStyle/>
          <a:p>
            <a:pPr marL="0" indent="0" algn="just">
              <a:buNone/>
            </a:pPr>
            <a:r>
              <a:rPr lang="es-ES" sz="2000" dirty="0">
                <a:solidFill>
                  <a:schemeClr val="tx1"/>
                </a:solidFill>
              </a:rPr>
              <a:t>Ejemplo de amortización por el Método </a:t>
            </a:r>
            <a:r>
              <a:rPr lang="es-ES" sz="2000" dirty="0" smtClean="0">
                <a:solidFill>
                  <a:schemeClr val="tx1"/>
                </a:solidFill>
              </a:rPr>
              <a:t>Americano: Un </a:t>
            </a:r>
            <a:r>
              <a:rPr lang="es-ES" sz="2000" dirty="0">
                <a:solidFill>
                  <a:schemeClr val="tx1"/>
                </a:solidFill>
              </a:rPr>
              <a:t>préstamo otorgado por una cantidad </a:t>
            </a:r>
            <a:r>
              <a:rPr lang="es-ES" sz="2000" dirty="0" smtClean="0">
                <a:solidFill>
                  <a:schemeClr val="tx1"/>
                </a:solidFill>
              </a:rPr>
              <a:t>de 100 </a:t>
            </a:r>
            <a:r>
              <a:rPr lang="es-ES" sz="2000" dirty="0">
                <a:solidFill>
                  <a:schemeClr val="tx1"/>
                </a:solidFill>
              </a:rPr>
              <a:t>000 pesos, por 4 años, a un interés nominal del 10 % y con </a:t>
            </a:r>
            <a:r>
              <a:rPr lang="es-ES" sz="2000" dirty="0" smtClean="0">
                <a:solidFill>
                  <a:schemeClr val="tx1"/>
                </a:solidFill>
              </a:rPr>
              <a:t>liquidación de </a:t>
            </a:r>
            <a:r>
              <a:rPr lang="es-ES" sz="2000" dirty="0">
                <a:solidFill>
                  <a:schemeClr val="tx1"/>
                </a:solidFill>
              </a:rPr>
              <a:t>intereses anuales. </a:t>
            </a:r>
            <a:r>
              <a:rPr lang="es-ES" sz="2000" dirty="0" smtClean="0">
                <a:solidFill>
                  <a:schemeClr val="tx1"/>
                </a:solidFill>
              </a:rPr>
              <a:t>(Pág. 107 L/t)</a:t>
            </a:r>
            <a:endParaRPr lang="es-ES" sz="2000" dirty="0">
              <a:solidFill>
                <a:schemeClr val="tx1"/>
              </a:solidFill>
            </a:endParaRPr>
          </a:p>
          <a:p>
            <a:pPr marL="0" indent="0" algn="just">
              <a:buNone/>
            </a:pPr>
            <a:endParaRPr lang="es-ES" sz="2000" dirty="0">
              <a:solidFill>
                <a:schemeClr val="tx1"/>
              </a:solidFill>
            </a:endParaRPr>
          </a:p>
        </p:txBody>
      </p:sp>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Americano </a:t>
            </a:r>
          </a:p>
        </p:txBody>
      </p:sp>
      <p:pic>
        <p:nvPicPr>
          <p:cNvPr id="6" name="Imagen 5"/>
          <p:cNvPicPr>
            <a:picLocks noChangeAspect="1"/>
          </p:cNvPicPr>
          <p:nvPr/>
        </p:nvPicPr>
        <p:blipFill>
          <a:blip r:embed="rId2"/>
          <a:stretch>
            <a:fillRect/>
          </a:stretch>
        </p:blipFill>
        <p:spPr>
          <a:xfrm>
            <a:off x="292076" y="2225043"/>
            <a:ext cx="7983244" cy="3809997"/>
          </a:xfrm>
          <a:prstGeom prst="rect">
            <a:avLst/>
          </a:prstGeom>
        </p:spPr>
      </p:pic>
      <p:sp>
        <p:nvSpPr>
          <p:cNvPr id="7" name="Rectángulo 6"/>
          <p:cNvSpPr/>
          <p:nvPr/>
        </p:nvSpPr>
        <p:spPr>
          <a:xfrm>
            <a:off x="8534399" y="2225043"/>
            <a:ext cx="3251201" cy="3139321"/>
          </a:xfrm>
          <a:prstGeom prst="rect">
            <a:avLst/>
          </a:prstGeom>
          <a:ln w="28575"/>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dirty="0" smtClean="0"/>
              <a:t>Si </a:t>
            </a:r>
            <a:r>
              <a:rPr lang="es-ES" dirty="0"/>
              <a:t>la liquidación hubiese sido mensual</a:t>
            </a:r>
            <a:r>
              <a:rPr lang="es-ES" dirty="0" smtClean="0"/>
              <a:t>, trimestral </a:t>
            </a:r>
            <a:r>
              <a:rPr lang="es-ES" dirty="0"/>
              <a:t>o </a:t>
            </a:r>
            <a:r>
              <a:rPr lang="es-ES" dirty="0" smtClean="0"/>
              <a:t>semestral, se aplica lo siguiente</a:t>
            </a:r>
            <a:r>
              <a:rPr lang="es-ES" dirty="0"/>
              <a:t>:</a:t>
            </a:r>
          </a:p>
          <a:p>
            <a:pPr algn="just"/>
            <a:r>
              <a:rPr lang="es-ES" dirty="0"/>
              <a:t>i = i nominal / m</a:t>
            </a:r>
          </a:p>
          <a:p>
            <a:pPr algn="just"/>
            <a:r>
              <a:rPr lang="es-ES" dirty="0"/>
              <a:t>donde:</a:t>
            </a:r>
          </a:p>
          <a:p>
            <a:pPr algn="just"/>
            <a:r>
              <a:rPr lang="es-ES" dirty="0"/>
              <a:t>m: representa la frecuencia de la liquidación.</a:t>
            </a:r>
          </a:p>
          <a:p>
            <a:pPr algn="just"/>
            <a:r>
              <a:rPr lang="es-ES" dirty="0" smtClean="0"/>
              <a:t>Por </a:t>
            </a:r>
            <a:r>
              <a:rPr lang="es-ES" dirty="0"/>
              <a:t>ejemplo, siendo la liquidación semestral:</a:t>
            </a:r>
          </a:p>
          <a:p>
            <a:pPr algn="just"/>
            <a:r>
              <a:rPr lang="es-ES" dirty="0"/>
              <a:t>i = 0,1 / 2 = 0,05</a:t>
            </a:r>
          </a:p>
        </p:txBody>
      </p:sp>
    </p:spTree>
    <p:extLst>
      <p:ext uri="{BB962C8B-B14F-4D97-AF65-F5344CB8AC3E}">
        <p14:creationId xmlns:p14="http://schemas.microsoft.com/office/powerpoint/2010/main" val="3529609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1155708"/>
            <a:ext cx="11379200" cy="5326063"/>
          </a:xfrm>
        </p:spPr>
        <p:txBody>
          <a:bodyPr/>
          <a:lstStyle/>
          <a:p>
            <a:pPr marL="0" indent="0" algn="just">
              <a:buNone/>
            </a:pPr>
            <a:r>
              <a:rPr lang="es-ES" sz="2400" dirty="0">
                <a:solidFill>
                  <a:schemeClr val="tx1"/>
                </a:solidFill>
              </a:rPr>
              <a:t>Se trata de realizar la amortización del préstamo a través de cuotas constantes, </a:t>
            </a:r>
            <a:r>
              <a:rPr lang="es-ES" sz="2400" dirty="0" smtClean="0">
                <a:solidFill>
                  <a:schemeClr val="tx1"/>
                </a:solidFill>
              </a:rPr>
              <a:t>idénticas </a:t>
            </a:r>
            <a:r>
              <a:rPr lang="es-ES" sz="2400" dirty="0">
                <a:solidFill>
                  <a:schemeClr val="tx1"/>
                </a:solidFill>
              </a:rPr>
              <a:t>para cada uno de los períodos de liquidación. El capital que se otorga al inicio se va amortizando mediante cuotas de amortización crecientes, en base a una progresión geométrica de razón (1 + i). Las cuotas de interés por el contrario van decreciendo a medida que se avanza en la vida del préstamo. Sin embargo, la suma de las cuotas de amortización y de intereses tiene que ser igual a la cuota o término amortizativo, el cual se </a:t>
            </a:r>
            <a:r>
              <a:rPr lang="es-ES" sz="2400" b="1" dirty="0">
                <a:solidFill>
                  <a:srgbClr val="FF0000"/>
                </a:solidFill>
              </a:rPr>
              <a:t>calcula de antemano.</a:t>
            </a:r>
          </a:p>
          <a:p>
            <a:pPr marL="0" indent="0" algn="just">
              <a:buNone/>
            </a:pPr>
            <a:r>
              <a:rPr lang="es-ES" sz="2400" dirty="0">
                <a:solidFill>
                  <a:schemeClr val="tx1"/>
                </a:solidFill>
              </a:rPr>
              <a:t>El importe de la anualidad se calcula por la fórmula matemática que más adelante se mostrará o con auxilio de tablas financieras. La cuantía de intereses se determina aplicando el tipo de interés al capital vivo en cada momento y la cuota de amortización como la diferencia entre el término amortizativo y la cuota de interés. </a:t>
            </a:r>
            <a:endParaRPr lang="es-ES" sz="2400" dirty="0" smtClean="0">
              <a:solidFill>
                <a:schemeClr val="tx1"/>
              </a:solidFill>
            </a:endParaRPr>
          </a:p>
          <a:p>
            <a:pPr marL="0" indent="0" algn="just">
              <a:buNone/>
            </a:pPr>
            <a:r>
              <a:rPr lang="es-ES" sz="2400" dirty="0" smtClean="0">
                <a:solidFill>
                  <a:schemeClr val="tx1"/>
                </a:solidFill>
              </a:rPr>
              <a:t>El </a:t>
            </a:r>
            <a:r>
              <a:rPr lang="es-ES" sz="2400" dirty="0">
                <a:solidFill>
                  <a:schemeClr val="tx1"/>
                </a:solidFill>
              </a:rPr>
              <a:t>capital vivo se calcula como el capital vivo en el período anterior menos la parte que se ha amortizado durante ese período.</a:t>
            </a:r>
          </a:p>
          <a:p>
            <a:pPr marL="0" indent="0" algn="just">
              <a:buNone/>
            </a:pPr>
            <a:endParaRPr lang="es-ES" sz="24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12</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Francés </a:t>
            </a:r>
          </a:p>
        </p:txBody>
      </p:sp>
    </p:spTree>
    <p:extLst>
      <p:ext uri="{BB962C8B-B14F-4D97-AF65-F5344CB8AC3E}">
        <p14:creationId xmlns:p14="http://schemas.microsoft.com/office/powerpoint/2010/main" val="2102344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13</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2800" dirty="0" smtClean="0"/>
              <a:t>Operatoria de amortización de los préstamos:  Método </a:t>
            </a:r>
            <a:r>
              <a:rPr lang="es-ES" sz="2800" dirty="0"/>
              <a:t>Francés </a:t>
            </a:r>
          </a:p>
        </p:txBody>
      </p:sp>
      <p:pic>
        <p:nvPicPr>
          <p:cNvPr id="8" name="Imagen 7"/>
          <p:cNvPicPr>
            <a:picLocks noChangeAspect="1"/>
          </p:cNvPicPr>
          <p:nvPr/>
        </p:nvPicPr>
        <p:blipFill>
          <a:blip r:embed="rId2"/>
          <a:stretch>
            <a:fillRect/>
          </a:stretch>
        </p:blipFill>
        <p:spPr>
          <a:xfrm>
            <a:off x="6668169" y="1058779"/>
            <a:ext cx="5117431" cy="4773849"/>
          </a:xfrm>
          <a:prstGeom prst="rect">
            <a:avLst/>
          </a:prstGeom>
        </p:spPr>
      </p:pic>
      <p:sp>
        <p:nvSpPr>
          <p:cNvPr id="11" name="Rectángulo 10"/>
          <p:cNvSpPr/>
          <p:nvPr/>
        </p:nvSpPr>
        <p:spPr>
          <a:xfrm>
            <a:off x="203199" y="1058779"/>
            <a:ext cx="6847306" cy="4524315"/>
          </a:xfrm>
          <a:prstGeom prst="rect">
            <a:avLst/>
          </a:prstGeom>
        </p:spPr>
        <p:txBody>
          <a:bodyPr wrap="square">
            <a:spAutoFit/>
          </a:bodyPr>
          <a:lstStyle/>
          <a:p>
            <a:r>
              <a:rPr lang="es-ES" sz="3200" b="1" dirty="0">
                <a:latin typeface="Calibri" panose="020F0502020204030204" pitchFamily="34" charset="0"/>
                <a:ea typeface="Calibri" panose="020F0502020204030204" pitchFamily="34" charset="0"/>
                <a:cs typeface="Calibri" panose="020F0502020204030204" pitchFamily="34" charset="0"/>
              </a:rPr>
              <a:t>Sistema </a:t>
            </a:r>
            <a:r>
              <a:rPr lang="es-ES" sz="3200" b="1" dirty="0" smtClean="0">
                <a:latin typeface="Calibri" panose="020F0502020204030204" pitchFamily="34" charset="0"/>
                <a:ea typeface="Calibri" panose="020F0502020204030204" pitchFamily="34" charset="0"/>
                <a:cs typeface="Calibri" panose="020F0502020204030204" pitchFamily="34" charset="0"/>
              </a:rPr>
              <a:t>Francés (</a:t>
            </a:r>
            <a:r>
              <a:rPr lang="es-ES" sz="3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Cuota Fija</a:t>
            </a:r>
            <a:r>
              <a:rPr lang="es-ES" sz="3200" b="1" dirty="0" smtClean="0">
                <a:latin typeface="Calibri" panose="020F0502020204030204" pitchFamily="34" charset="0"/>
                <a:ea typeface="Calibri" panose="020F0502020204030204" pitchFamily="34" charset="0"/>
                <a:cs typeface="Calibri" panose="020F0502020204030204" pitchFamily="34" charset="0"/>
              </a:rPr>
              <a:t>)</a:t>
            </a:r>
            <a:endParaRPr lang="es-ES" sz="3200" b="1" dirty="0">
              <a:latin typeface="Calibri" panose="020F0502020204030204" pitchFamily="34" charset="0"/>
              <a:ea typeface="Calibri" panose="020F0502020204030204" pitchFamily="34" charset="0"/>
              <a:cs typeface="Calibri" panose="020F0502020204030204" pitchFamily="34" charset="0"/>
            </a:endParaRPr>
          </a:p>
          <a:p>
            <a:endParaRPr lang="es-ES" sz="3200" dirty="0">
              <a:latin typeface="Calibri" panose="020F0502020204030204" pitchFamily="34" charset="0"/>
              <a:ea typeface="Calibri" panose="020F0502020204030204" pitchFamily="34" charset="0"/>
              <a:cs typeface="Calibri" panose="020F0502020204030204" pitchFamily="34" charset="0"/>
            </a:endParaRPr>
          </a:p>
          <a:p>
            <a:r>
              <a:rPr lang="es-ES" sz="3200" b="1" dirty="0">
                <a:latin typeface="Calibri" panose="020F0502020204030204" pitchFamily="34" charset="0"/>
                <a:ea typeface="Calibri" panose="020F0502020204030204" pitchFamily="34" charset="0"/>
                <a:cs typeface="Calibri" panose="020F0502020204030204" pitchFamily="34" charset="0"/>
              </a:rPr>
              <a:t>Características:</a:t>
            </a:r>
          </a:p>
          <a:p>
            <a:pPr lvl="0"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La cuota es fija o </a:t>
            </a:r>
            <a:r>
              <a:rPr lang="es-ES" sz="3200" dirty="0" smtClean="0">
                <a:latin typeface="Calibri" panose="020F0502020204030204" pitchFamily="34" charset="0"/>
                <a:ea typeface="Calibri" panose="020F0502020204030204" pitchFamily="34" charset="0"/>
                <a:cs typeface="Calibri" panose="020F0502020204030204" pitchFamily="34" charset="0"/>
              </a:rPr>
              <a:t>nivelada</a:t>
            </a:r>
          </a:p>
          <a:p>
            <a:pPr lvl="0"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 </a:t>
            </a:r>
            <a:r>
              <a:rPr lang="es-ES" sz="3200" dirty="0" smtClean="0">
                <a:latin typeface="Calibri" panose="020F0502020204030204" pitchFamily="34" charset="0"/>
                <a:ea typeface="Calibri" panose="020F0502020204030204" pitchFamily="34" charset="0"/>
                <a:cs typeface="Calibri" panose="020F0502020204030204" pitchFamily="34" charset="0"/>
              </a:rPr>
              <a:t>Los </a:t>
            </a:r>
            <a:r>
              <a:rPr lang="es-ES" sz="3200" dirty="0">
                <a:latin typeface="Calibri" panose="020F0502020204030204" pitchFamily="34" charset="0"/>
                <a:ea typeface="Calibri" panose="020F0502020204030204" pitchFamily="34" charset="0"/>
                <a:cs typeface="Calibri" panose="020F0502020204030204" pitchFamily="34" charset="0"/>
              </a:rPr>
              <a:t>intereses son más altos en las primeras cuotas y van decreciendo</a:t>
            </a:r>
          </a:p>
          <a:p>
            <a:pPr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Los abonos a capital son menores en las primeras cuotas y van </a:t>
            </a:r>
            <a:r>
              <a:rPr lang="es-ES" sz="3200" dirty="0" smtClean="0">
                <a:latin typeface="Calibri" panose="020F0502020204030204" pitchFamily="34" charset="0"/>
                <a:ea typeface="Calibri" panose="020F0502020204030204" pitchFamily="34" charset="0"/>
                <a:cs typeface="Calibri" panose="020F0502020204030204" pitchFamily="34" charset="0"/>
              </a:rPr>
              <a:t>creciendo.</a:t>
            </a:r>
            <a:endParaRPr lang="es-ES" sz="3200" dirty="0">
              <a:latin typeface="Calibri" panose="020F0502020204030204" pitchFamily="34" charset="0"/>
              <a:ea typeface="Calibri" panose="020F0502020204030204" pitchFamily="34" charset="0"/>
              <a:cs typeface="Calibri" panose="020F0502020204030204" pitchFamily="34" charset="0"/>
            </a:endParaRPr>
          </a:p>
          <a:p>
            <a:endParaRPr lang="es-ES" sz="32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2" name="Rectángulo 11"/>
              <p:cNvSpPr/>
              <p:nvPr/>
            </p:nvSpPr>
            <p:spPr>
              <a:xfrm>
                <a:off x="387684" y="5200071"/>
                <a:ext cx="6096000" cy="1713802"/>
              </a:xfrm>
              <a:prstGeom prst="rect">
                <a:avLst/>
              </a:prstGeom>
            </p:spPr>
            <p:txBody>
              <a:bodyPr>
                <a:spAutoFit/>
              </a:bodyPr>
              <a:lstStyle/>
              <a:p>
                <a:pPr>
                  <a:lnSpc>
                    <a:spcPct val="107000"/>
                  </a:lnSpc>
                  <a:spcAft>
                    <a:spcPts val="800"/>
                  </a:spcAft>
                </a:pPr>
                <a:r>
                  <a:rPr lang="es-ES" sz="2400" b="1"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ES" sz="2400" b="1" i="1">
                        <a:latin typeface="Cambria Math" panose="02040503050406030204" pitchFamily="18" charset="0"/>
                        <a:ea typeface="Calibri" panose="020F0502020204030204" pitchFamily="34" charset="0"/>
                        <a:cs typeface="Times New Roman" panose="02020603050405020304" pitchFamily="18" charset="0"/>
                      </a:rPr>
                      <m:t>𝑪𝒖𝒐𝒕𝒂</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𝑫𝒆𝒖𝒅𝒂</m:t>
                    </m:r>
                    <m:r>
                      <a:rPr lang="es-ES" sz="2400" b="1" i="1">
                        <a:latin typeface="Cambria Math" panose="02040503050406030204" pitchFamily="18" charset="0"/>
                        <a:ea typeface="Calibri" panose="020F0502020204030204" pitchFamily="34" charset="0"/>
                        <a:cs typeface="Times New Roman" panose="02020603050405020304" pitchFamily="18" charset="0"/>
                      </a:rPr>
                      <m:t>∗</m:t>
                    </m:r>
                    <m:f>
                      <m:fPr>
                        <m:ctrlPr>
                          <a:rPr lang="es-ES" sz="2400" b="1" i="1">
                            <a:latin typeface="Cambria Math" panose="02040503050406030204" pitchFamily="18" charset="0"/>
                            <a:ea typeface="Calibri" panose="020F0502020204030204" pitchFamily="34" charset="0"/>
                            <a:cs typeface="Times New Roman" panose="02020603050405020304" pitchFamily="18" charset="0"/>
                          </a:rPr>
                        </m:ctrlPr>
                      </m:fPr>
                      <m:num>
                        <m:r>
                          <a:rPr lang="es-ES" sz="2400" b="1" i="1">
                            <a:latin typeface="Cambria Math" panose="02040503050406030204" pitchFamily="18" charset="0"/>
                            <a:ea typeface="Calibri" panose="020F0502020204030204" pitchFamily="34" charset="0"/>
                            <a:cs typeface="Times New Roman" panose="02020603050405020304" pitchFamily="18" charset="0"/>
                          </a:rPr>
                          <m:t>𝒊</m:t>
                        </m:r>
                      </m:num>
                      <m:den>
                        <m:sSup>
                          <m:sSupPr>
                            <m:ctrlPr>
                              <a:rPr lang="es-ES" sz="2400" b="1" i="1">
                                <a:latin typeface="Cambria Math" panose="02040503050406030204" pitchFamily="18" charset="0"/>
                                <a:ea typeface="Calibri" panose="020F0502020204030204" pitchFamily="34" charset="0"/>
                                <a:cs typeface="Times New Roman" panose="02020603050405020304" pitchFamily="18" charset="0"/>
                              </a:rPr>
                            </m:ctrlPr>
                          </m:sSupPr>
                          <m:e>
                            <m:r>
                              <a:rPr lang="es-ES" sz="2400" b="1" i="1">
                                <a:latin typeface="Cambria Math" panose="02040503050406030204" pitchFamily="18" charset="0"/>
                                <a:ea typeface="Calibri" panose="020F0502020204030204" pitchFamily="34" charset="0"/>
                                <a:cs typeface="Times New Roman" panose="02020603050405020304" pitchFamily="18" charset="0"/>
                              </a:rPr>
                              <m:t>𝟏</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𝟏</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𝒊</m:t>
                            </m:r>
                            <m:r>
                              <a:rPr lang="es-ES" sz="2400" b="1" i="1">
                                <a:latin typeface="Cambria Math" panose="02040503050406030204" pitchFamily="18" charset="0"/>
                                <a:ea typeface="Calibri" panose="020F0502020204030204" pitchFamily="34" charset="0"/>
                                <a:cs typeface="Times New Roman" panose="02020603050405020304" pitchFamily="18" charset="0"/>
                              </a:rPr>
                              <m:t>)</m:t>
                            </m:r>
                          </m:e>
                          <m:sup>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𝒕</m:t>
                            </m:r>
                          </m:sup>
                        </m:sSup>
                      </m:den>
                    </m:f>
                  </m:oMath>
                </a14:m>
                <a:endParaRPr lang="es-E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s-ES" sz="2400" b="1" i="1">
                        <a:latin typeface="Cambria Math" panose="02040503050406030204" pitchFamily="18" charset="0"/>
                        <a:ea typeface="Calibri" panose="020F0502020204030204" pitchFamily="34" charset="0"/>
                        <a:cs typeface="Times New Roman" panose="02020603050405020304" pitchFamily="18" charset="0"/>
                      </a:rPr>
                      <m:t>𝑨𝒎𝒐𝒓𝒕𝒊𝒛𝒂𝒄𝒊</m:t>
                    </m:r>
                    <m:r>
                      <a:rPr lang="es-ES" sz="2400" b="1" i="1">
                        <a:latin typeface="Cambria Math" panose="02040503050406030204" pitchFamily="18" charset="0"/>
                        <a:ea typeface="Calibri" panose="020F0502020204030204" pitchFamily="34" charset="0"/>
                        <a:cs typeface="Times New Roman" panose="02020603050405020304" pitchFamily="18" charset="0"/>
                      </a:rPr>
                      <m:t>ó</m:t>
                    </m:r>
                    <m:r>
                      <a:rPr lang="es-ES" sz="2400" b="1" i="1">
                        <a:latin typeface="Cambria Math" panose="02040503050406030204" pitchFamily="18" charset="0"/>
                        <a:ea typeface="Calibri" panose="020F0502020204030204" pitchFamily="34" charset="0"/>
                        <a:cs typeface="Times New Roman" panose="02020603050405020304" pitchFamily="18" charset="0"/>
                      </a:rPr>
                      <m:t>𝒏</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𝑪𝒖𝒐𝒕𝒂</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𝑰𝒏𝒕𝒆𝒓</m:t>
                    </m:r>
                    <m:r>
                      <a:rPr lang="es-ES" sz="2400" b="1" i="1">
                        <a:latin typeface="Cambria Math" panose="02040503050406030204" pitchFamily="18" charset="0"/>
                        <a:ea typeface="Calibri" panose="020F0502020204030204" pitchFamily="34" charset="0"/>
                        <a:cs typeface="Times New Roman" panose="02020603050405020304" pitchFamily="18" charset="0"/>
                      </a:rPr>
                      <m:t>é</m:t>
                    </m:r>
                    <m:r>
                      <a:rPr lang="es-ES" sz="2400" b="1" i="1">
                        <a:latin typeface="Cambria Math" panose="02040503050406030204" pitchFamily="18" charset="0"/>
                        <a:ea typeface="Calibri" panose="020F0502020204030204" pitchFamily="34" charset="0"/>
                        <a:cs typeface="Times New Roman" panose="02020603050405020304" pitchFamily="18" charset="0"/>
                      </a:rPr>
                      <m:t>𝒔</m:t>
                    </m:r>
                    <m:r>
                      <a:rPr lang="es-ES" sz="2400" b="1" i="1">
                        <a:latin typeface="Cambria Math" panose="02040503050406030204" pitchFamily="18" charset="0"/>
                        <a:ea typeface="Calibri" panose="020F0502020204030204" pitchFamily="34" charset="0"/>
                        <a:cs typeface="Times New Roman" panose="02020603050405020304" pitchFamily="18" charset="0"/>
                      </a:rPr>
                      <m:t> </m:t>
                    </m:r>
                  </m:oMath>
                </a14:m>
                <a:r>
                  <a:rPr lang="es-ES" sz="24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14:m>
                  <m:oMath xmlns:m="http://schemas.openxmlformats.org/officeDocument/2006/math">
                    <m:r>
                      <a:rPr lang="es-ES" sz="2400" b="1" i="1">
                        <a:latin typeface="Cambria Math" panose="02040503050406030204" pitchFamily="18" charset="0"/>
                        <a:ea typeface="Calibri" panose="020F0502020204030204" pitchFamily="34" charset="0"/>
                        <a:cs typeface="Times New Roman" panose="02020603050405020304" pitchFamily="18" charset="0"/>
                      </a:rPr>
                      <m:t>𝑰𝒏𝒕𝒆𝒓</m:t>
                    </m:r>
                    <m:r>
                      <a:rPr lang="es-ES" sz="2400" b="1" i="1">
                        <a:latin typeface="Cambria Math" panose="02040503050406030204" pitchFamily="18" charset="0"/>
                        <a:ea typeface="Calibri" panose="020F0502020204030204" pitchFamily="34" charset="0"/>
                        <a:cs typeface="Times New Roman" panose="02020603050405020304" pitchFamily="18" charset="0"/>
                      </a:rPr>
                      <m:t>é</m:t>
                    </m:r>
                    <m:r>
                      <a:rPr lang="es-ES" sz="2400" b="1" i="1">
                        <a:latin typeface="Cambria Math" panose="02040503050406030204" pitchFamily="18" charset="0"/>
                        <a:ea typeface="Calibri" panose="020F0502020204030204" pitchFamily="34" charset="0"/>
                        <a:cs typeface="Times New Roman" panose="02020603050405020304" pitchFamily="18" charset="0"/>
                      </a:rPr>
                      <m:t>𝒔</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𝑫𝒆𝒖𝒅𝒂</m:t>
                    </m:r>
                    <m:r>
                      <a:rPr lang="es-ES" sz="2400" b="1" i="1">
                        <a:latin typeface="Cambria Math" panose="02040503050406030204" pitchFamily="18" charset="0"/>
                        <a:ea typeface="Calibri" panose="020F0502020204030204" pitchFamily="34" charset="0"/>
                        <a:cs typeface="Times New Roman" panose="02020603050405020304" pitchFamily="18" charset="0"/>
                      </a:rPr>
                      <m:t>∗</m:t>
                    </m:r>
                    <m:r>
                      <a:rPr lang="es-ES" sz="2400" b="1" i="1">
                        <a:latin typeface="Cambria Math" panose="02040503050406030204" pitchFamily="18" charset="0"/>
                        <a:ea typeface="Calibri" panose="020F0502020204030204" pitchFamily="34" charset="0"/>
                        <a:cs typeface="Times New Roman" panose="02020603050405020304" pitchFamily="18" charset="0"/>
                      </a:rPr>
                      <m:t>𝑻𝒂𝒔𝒂</m:t>
                    </m:r>
                    <m:r>
                      <a:rPr lang="es-ES" sz="2400" b="1" i="1">
                        <a:latin typeface="Cambria Math" panose="02040503050406030204" pitchFamily="18" charset="0"/>
                        <a:ea typeface="Calibri" panose="020F0502020204030204" pitchFamily="34" charset="0"/>
                        <a:cs typeface="Times New Roman" panose="02020603050405020304" pitchFamily="18" charset="0"/>
                      </a:rPr>
                      <m:t> </m:t>
                    </m:r>
                    <m:r>
                      <a:rPr lang="es-ES" sz="2400" b="1" i="1">
                        <a:latin typeface="Cambria Math" panose="02040503050406030204" pitchFamily="18" charset="0"/>
                        <a:ea typeface="Calibri" panose="020F0502020204030204" pitchFamily="34" charset="0"/>
                        <a:cs typeface="Times New Roman" panose="02020603050405020304" pitchFamily="18" charset="0"/>
                      </a:rPr>
                      <m:t>𝒅𝒆</m:t>
                    </m:r>
                    <m:r>
                      <a:rPr lang="es-ES" sz="2400" b="1" i="1">
                        <a:latin typeface="Cambria Math" panose="02040503050406030204" pitchFamily="18" charset="0"/>
                        <a:ea typeface="Calibri" panose="020F0502020204030204" pitchFamily="34" charset="0"/>
                        <a:cs typeface="Times New Roman" panose="02020603050405020304" pitchFamily="18" charset="0"/>
                      </a:rPr>
                      <m:t> </m:t>
                    </m:r>
                    <m:r>
                      <a:rPr lang="es-ES" sz="2400" b="1" i="1">
                        <a:latin typeface="Cambria Math" panose="02040503050406030204" pitchFamily="18" charset="0"/>
                        <a:ea typeface="Calibri" panose="020F0502020204030204" pitchFamily="34" charset="0"/>
                        <a:cs typeface="Times New Roman" panose="02020603050405020304" pitchFamily="18" charset="0"/>
                      </a:rPr>
                      <m:t>𝑰𝒏𝒕𝒆𝒓</m:t>
                    </m:r>
                    <m:r>
                      <a:rPr lang="es-ES" sz="2400" b="1" i="1">
                        <a:latin typeface="Cambria Math" panose="02040503050406030204" pitchFamily="18" charset="0"/>
                        <a:ea typeface="Calibri" panose="020F0502020204030204" pitchFamily="34" charset="0"/>
                        <a:cs typeface="Times New Roman" panose="02020603050405020304" pitchFamily="18" charset="0"/>
                      </a:rPr>
                      <m:t>é</m:t>
                    </m:r>
                    <m:r>
                      <a:rPr lang="es-ES" sz="2400" b="1" i="1">
                        <a:latin typeface="Cambria Math" panose="02040503050406030204" pitchFamily="18" charset="0"/>
                        <a:ea typeface="Calibri" panose="020F0502020204030204" pitchFamily="34" charset="0"/>
                        <a:cs typeface="Times New Roman" panose="02020603050405020304" pitchFamily="18" charset="0"/>
                      </a:rPr>
                      <m:t>𝒔</m:t>
                    </m:r>
                  </m:oMath>
                </a14:m>
                <a:r>
                  <a:rPr lang="es-ES" sz="2400" b="1"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12" name="Rectángulo 11"/>
              <p:cNvSpPr>
                <a:spLocks noRot="1" noChangeAspect="1" noMove="1" noResize="1" noEditPoints="1" noAdjustHandles="1" noChangeArrowheads="1" noChangeShapeType="1" noTextEdit="1"/>
              </p:cNvSpPr>
              <p:nvPr/>
            </p:nvSpPr>
            <p:spPr>
              <a:xfrm>
                <a:off x="387684" y="5200071"/>
                <a:ext cx="6096000" cy="1713802"/>
              </a:xfrm>
              <a:prstGeom prst="rect">
                <a:avLst/>
              </a:prstGeom>
              <a:blipFill>
                <a:blip r:embed="rId3"/>
                <a:stretch>
                  <a:fillRect l="-300"/>
                </a:stretch>
              </a:blipFill>
            </p:spPr>
            <p:txBody>
              <a:bodyPr/>
              <a:lstStyle/>
              <a:p>
                <a:r>
                  <a:rPr lang="es-ES">
                    <a:noFill/>
                  </a:rPr>
                  <a:t> </a:t>
                </a:r>
              </a:p>
            </p:txBody>
          </p:sp>
        </mc:Fallback>
      </mc:AlternateContent>
    </p:spTree>
    <p:extLst>
      <p:ext uri="{BB962C8B-B14F-4D97-AF65-F5344CB8AC3E}">
        <p14:creationId xmlns:p14="http://schemas.microsoft.com/office/powerpoint/2010/main" val="172928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952503"/>
            <a:ext cx="10972800" cy="533397"/>
          </a:xfrm>
        </p:spPr>
        <p:txBody>
          <a:bodyPr/>
          <a:lstStyle/>
          <a:p>
            <a:pPr marL="0" indent="0">
              <a:buNone/>
            </a:pPr>
            <a:r>
              <a:rPr lang="es-ES" sz="2000" dirty="0" smtClean="0">
                <a:solidFill>
                  <a:schemeClr val="tx1"/>
                </a:solidFill>
              </a:rPr>
              <a:t>Continuamos con el ejemplo anterior (Pág. 110 L/t)</a:t>
            </a:r>
            <a:endParaRPr lang="es-ES" sz="20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14</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Francés </a:t>
            </a:r>
          </a:p>
        </p:txBody>
      </p:sp>
      <p:pic>
        <p:nvPicPr>
          <p:cNvPr id="6" name="Imagen 5"/>
          <p:cNvPicPr>
            <a:picLocks noChangeAspect="1"/>
          </p:cNvPicPr>
          <p:nvPr/>
        </p:nvPicPr>
        <p:blipFill>
          <a:blip r:embed="rId2"/>
          <a:stretch>
            <a:fillRect/>
          </a:stretch>
        </p:blipFill>
        <p:spPr>
          <a:xfrm>
            <a:off x="547666" y="1493523"/>
            <a:ext cx="9419294" cy="3604257"/>
          </a:xfrm>
          <a:prstGeom prst="rect">
            <a:avLst/>
          </a:prstGeom>
        </p:spPr>
      </p:pic>
      <p:sp>
        <p:nvSpPr>
          <p:cNvPr id="7" name="Rectángulo 6"/>
          <p:cNvSpPr/>
          <p:nvPr/>
        </p:nvSpPr>
        <p:spPr>
          <a:xfrm>
            <a:off x="203200" y="5171616"/>
            <a:ext cx="11379200" cy="1754326"/>
          </a:xfrm>
          <a:prstGeom prst="rect">
            <a:avLst/>
          </a:prstGeom>
        </p:spPr>
        <p:txBody>
          <a:bodyPr wrap="square">
            <a:spAutoFit/>
          </a:bodyPr>
          <a:lstStyle/>
          <a:p>
            <a:pPr algn="just"/>
            <a:r>
              <a:rPr lang="es-ES" dirty="0">
                <a:latin typeface="Myriad-Roman"/>
              </a:rPr>
              <a:t>Los cálculos adicionales fueron los siguientes:</a:t>
            </a:r>
          </a:p>
          <a:p>
            <a:pPr algn="just"/>
            <a:endParaRPr lang="es-ES" dirty="0" smtClean="0">
              <a:latin typeface="Myriad-Roman"/>
            </a:endParaRPr>
          </a:p>
          <a:p>
            <a:pPr algn="just"/>
            <a:endParaRPr lang="es-ES" dirty="0">
              <a:latin typeface="Myriad-Roman"/>
            </a:endParaRPr>
          </a:p>
          <a:p>
            <a:pPr algn="just"/>
            <a:endParaRPr lang="es-ES" dirty="0" smtClean="0">
              <a:latin typeface="Myriad-Roman"/>
            </a:endParaRPr>
          </a:p>
          <a:p>
            <a:pPr algn="just"/>
            <a:r>
              <a:rPr lang="es-ES" dirty="0" smtClean="0">
                <a:latin typeface="Myriad-Roman"/>
              </a:rPr>
              <a:t>También</a:t>
            </a:r>
            <a:r>
              <a:rPr lang="es-ES" dirty="0">
                <a:latin typeface="Myriad-Roman"/>
              </a:rPr>
              <a:t>, el factor </a:t>
            </a:r>
            <a:r>
              <a:rPr lang="es-ES" b="1" i="1" dirty="0">
                <a:latin typeface="PalatinoLinotype-Italic"/>
              </a:rPr>
              <a:t>a </a:t>
            </a:r>
            <a:r>
              <a:rPr lang="es-ES" b="1" i="1" dirty="0">
                <a:latin typeface="PalatinoLinotype-Roman"/>
              </a:rPr>
              <a:t>n i </a:t>
            </a:r>
            <a:r>
              <a:rPr lang="es-ES" dirty="0">
                <a:latin typeface="Myriad-Roman"/>
              </a:rPr>
              <a:t>puede hallarse mediante la utilización de las </a:t>
            </a:r>
            <a:r>
              <a:rPr lang="es-ES" dirty="0" smtClean="0">
                <a:latin typeface="Myriad-Roman"/>
              </a:rPr>
              <a:t>tablas financieras </a:t>
            </a:r>
            <a:r>
              <a:rPr lang="es-ES" dirty="0">
                <a:latin typeface="Myriad-Roman"/>
              </a:rPr>
              <a:t>de valor futuro de una anualidad, siendo en nuestro caso</a:t>
            </a:r>
            <a:r>
              <a:rPr lang="es-ES" dirty="0" smtClean="0">
                <a:latin typeface="Myriad-Roman"/>
              </a:rPr>
              <a:t>: </a:t>
            </a:r>
            <a:r>
              <a:rPr lang="es-ES" b="1" i="1" dirty="0" smtClean="0">
                <a:latin typeface="PalatinoLinotype-Italic"/>
              </a:rPr>
              <a:t>a </a:t>
            </a:r>
            <a:r>
              <a:rPr lang="es-ES" b="1" i="1" dirty="0">
                <a:latin typeface="PalatinoLinotype-Roman"/>
              </a:rPr>
              <a:t>n i </a:t>
            </a:r>
            <a:r>
              <a:rPr lang="es-ES" dirty="0">
                <a:latin typeface="PalatinoLinotype-Roman"/>
              </a:rPr>
              <a:t>= 3,169866</a:t>
            </a:r>
            <a:endParaRPr lang="es-ES" dirty="0"/>
          </a:p>
        </p:txBody>
      </p:sp>
      <p:pic>
        <p:nvPicPr>
          <p:cNvPr id="9" name="Imagen 8"/>
          <p:cNvPicPr>
            <a:picLocks noChangeAspect="1"/>
          </p:cNvPicPr>
          <p:nvPr/>
        </p:nvPicPr>
        <p:blipFill>
          <a:blip r:embed="rId3"/>
          <a:stretch>
            <a:fillRect/>
          </a:stretch>
        </p:blipFill>
        <p:spPr>
          <a:xfrm>
            <a:off x="203200" y="5590673"/>
            <a:ext cx="6106160" cy="483657"/>
          </a:xfrm>
          <a:prstGeom prst="rect">
            <a:avLst/>
          </a:prstGeom>
        </p:spPr>
      </p:pic>
    </p:spTree>
    <p:extLst>
      <p:ext uri="{BB962C8B-B14F-4D97-AF65-F5344CB8AC3E}">
        <p14:creationId xmlns:p14="http://schemas.microsoft.com/office/powerpoint/2010/main" val="30233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0" y="1206504"/>
            <a:ext cx="10972800" cy="4828535"/>
          </a:xfrm>
          <a:ln w="57150"/>
        </p:spPr>
        <p:style>
          <a:lnRef idx="2">
            <a:schemeClr val="accent3"/>
          </a:lnRef>
          <a:fillRef idx="1">
            <a:schemeClr val="lt1"/>
          </a:fillRef>
          <a:effectRef idx="0">
            <a:schemeClr val="accent3"/>
          </a:effectRef>
          <a:fontRef idx="minor">
            <a:schemeClr val="dk1"/>
          </a:fontRef>
        </p:style>
        <p:txBody>
          <a:bodyPr/>
          <a:lstStyle/>
          <a:p>
            <a:pPr marL="0" indent="0" algn="just">
              <a:buNone/>
            </a:pPr>
            <a:r>
              <a:rPr lang="es-ES" sz="3200" dirty="0">
                <a:solidFill>
                  <a:schemeClr val="tx1"/>
                </a:solidFill>
              </a:rPr>
              <a:t>En este método, las cuotas o términos </a:t>
            </a:r>
            <a:r>
              <a:rPr lang="es-ES" sz="3200" dirty="0" smtClean="0">
                <a:solidFill>
                  <a:schemeClr val="tx1"/>
                </a:solidFill>
              </a:rPr>
              <a:t>amortizativo </a:t>
            </a:r>
            <a:r>
              <a:rPr lang="es-ES" sz="3200" dirty="0">
                <a:solidFill>
                  <a:schemeClr val="tx1"/>
                </a:solidFill>
              </a:rPr>
              <a:t>son variables y lo </a:t>
            </a:r>
            <a:r>
              <a:rPr lang="es-ES" sz="3200" dirty="0" smtClean="0">
                <a:solidFill>
                  <a:schemeClr val="tx1"/>
                </a:solidFill>
              </a:rPr>
              <a:t>que permanece </a:t>
            </a:r>
            <a:r>
              <a:rPr lang="es-ES" sz="3200" dirty="0">
                <a:solidFill>
                  <a:schemeClr val="tx1"/>
                </a:solidFill>
              </a:rPr>
              <a:t>constante a lo largo de la vida del préstamo son las cuotas </a:t>
            </a:r>
            <a:r>
              <a:rPr lang="es-ES" sz="3200" dirty="0" smtClean="0">
                <a:solidFill>
                  <a:schemeClr val="tx1"/>
                </a:solidFill>
              </a:rPr>
              <a:t>de amortización</a:t>
            </a:r>
            <a:r>
              <a:rPr lang="es-ES" sz="3200" dirty="0">
                <a:solidFill>
                  <a:schemeClr val="tx1"/>
                </a:solidFill>
              </a:rPr>
              <a:t>, la cual se obtiene dividiendo el principal del préstamo </a:t>
            </a:r>
            <a:r>
              <a:rPr lang="es-ES" sz="3200" dirty="0" smtClean="0">
                <a:solidFill>
                  <a:schemeClr val="tx1"/>
                </a:solidFill>
              </a:rPr>
              <a:t>entre la </a:t>
            </a:r>
            <a:r>
              <a:rPr lang="es-ES" sz="3200" dirty="0">
                <a:solidFill>
                  <a:schemeClr val="tx1"/>
                </a:solidFill>
              </a:rPr>
              <a:t>cantidad de períodos de liquidación. Los intereses de cada período </a:t>
            </a:r>
            <a:r>
              <a:rPr lang="es-ES" sz="3200" dirty="0" smtClean="0">
                <a:solidFill>
                  <a:schemeClr val="tx1"/>
                </a:solidFill>
              </a:rPr>
              <a:t>se obtienen </a:t>
            </a:r>
            <a:r>
              <a:rPr lang="es-ES" sz="3200" dirty="0">
                <a:solidFill>
                  <a:schemeClr val="tx1"/>
                </a:solidFill>
              </a:rPr>
              <a:t>aplicando la tasa de interés al capital vivo en cada período. Así</a:t>
            </a:r>
            <a:r>
              <a:rPr lang="es-ES" sz="3200" dirty="0" smtClean="0">
                <a:solidFill>
                  <a:schemeClr val="tx1"/>
                </a:solidFill>
              </a:rPr>
              <a:t>, a </a:t>
            </a:r>
            <a:r>
              <a:rPr lang="es-ES" sz="3200" dirty="0">
                <a:solidFill>
                  <a:schemeClr val="tx1"/>
                </a:solidFill>
              </a:rPr>
              <a:t>medida que las cuantías del capital vivo van disminuyendo las </a:t>
            </a:r>
            <a:r>
              <a:rPr lang="es-ES" sz="3200" dirty="0" smtClean="0">
                <a:solidFill>
                  <a:schemeClr val="tx1"/>
                </a:solidFill>
              </a:rPr>
              <a:t>cuotas de </a:t>
            </a:r>
            <a:r>
              <a:rPr lang="es-ES" sz="3200" dirty="0">
                <a:solidFill>
                  <a:schemeClr val="tx1"/>
                </a:solidFill>
              </a:rPr>
              <a:t>intereses y los términos </a:t>
            </a:r>
            <a:r>
              <a:rPr lang="es-ES" sz="3200" dirty="0" smtClean="0">
                <a:solidFill>
                  <a:schemeClr val="tx1"/>
                </a:solidFill>
              </a:rPr>
              <a:t>amortizativo </a:t>
            </a:r>
            <a:r>
              <a:rPr lang="es-ES" sz="3200" dirty="0">
                <a:solidFill>
                  <a:schemeClr val="tx1"/>
                </a:solidFill>
              </a:rPr>
              <a:t>se hacen menores </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15</a:t>
            </a:fld>
            <a:endParaRPr lang="en-US" dirty="0">
              <a:solidFill>
                <a:prstClr val="black">
                  <a:tint val="75000"/>
                </a:prstClr>
              </a:solidFill>
            </a:endParaRPr>
          </a:p>
        </p:txBody>
      </p:sp>
      <p:sp>
        <p:nvSpPr>
          <p:cNvPr id="8"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Alemán </a:t>
            </a:r>
          </a:p>
        </p:txBody>
      </p:sp>
    </p:spTree>
    <p:extLst>
      <p:ext uri="{BB962C8B-B14F-4D97-AF65-F5344CB8AC3E}">
        <p14:creationId xmlns:p14="http://schemas.microsoft.com/office/powerpoint/2010/main" val="1210151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1"/>
          <p:cNvPicPr>
            <a:picLocks noGrp="1" noChangeAspect="1"/>
          </p:cNvPicPr>
          <p:nvPr>
            <p:ph idx="1"/>
          </p:nvPr>
        </p:nvPicPr>
        <p:blipFill>
          <a:blip r:embed="rId2"/>
          <a:stretch>
            <a:fillRect/>
          </a:stretch>
        </p:blipFill>
        <p:spPr>
          <a:xfrm>
            <a:off x="5897891" y="1034715"/>
            <a:ext cx="5887709" cy="4307306"/>
          </a:xfrm>
          <a:prstGeom prst="rect">
            <a:avLst/>
          </a:prstGeom>
        </p:spPr>
      </p:pic>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16</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Alemán </a:t>
            </a:r>
          </a:p>
        </p:txBody>
      </p:sp>
      <p:sp>
        <p:nvSpPr>
          <p:cNvPr id="6" name="Rectángulo 5"/>
          <p:cNvSpPr/>
          <p:nvPr/>
        </p:nvSpPr>
        <p:spPr>
          <a:xfrm>
            <a:off x="203200" y="858252"/>
            <a:ext cx="6197600" cy="3539430"/>
          </a:xfrm>
          <a:prstGeom prst="rect">
            <a:avLst/>
          </a:prstGeom>
        </p:spPr>
        <p:txBody>
          <a:bodyPr wrap="square">
            <a:spAutoFit/>
          </a:bodyPr>
          <a:lstStyle/>
          <a:p>
            <a:r>
              <a:rPr lang="es-ES" sz="3200" b="1" dirty="0">
                <a:latin typeface="Calibri" panose="020F0502020204030204" pitchFamily="34" charset="0"/>
                <a:ea typeface="Calibri" panose="020F0502020204030204" pitchFamily="34" charset="0"/>
                <a:cs typeface="Calibri" panose="020F0502020204030204" pitchFamily="34" charset="0"/>
              </a:rPr>
              <a:t>Sistema </a:t>
            </a:r>
            <a:r>
              <a:rPr lang="es-ES" sz="3200" b="1" dirty="0" smtClean="0">
                <a:latin typeface="Calibri" panose="020F0502020204030204" pitchFamily="34" charset="0"/>
                <a:ea typeface="Calibri" panose="020F0502020204030204" pitchFamily="34" charset="0"/>
                <a:cs typeface="Calibri" panose="020F0502020204030204" pitchFamily="34" charset="0"/>
              </a:rPr>
              <a:t>Alemán (</a:t>
            </a:r>
            <a:r>
              <a:rPr lang="es-ES" sz="32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Amortización </a:t>
            </a:r>
            <a:r>
              <a:rPr lang="es-ES" sz="3200" b="1" dirty="0">
                <a:solidFill>
                  <a:srgbClr val="FF0000"/>
                </a:solidFill>
                <a:latin typeface="Calibri" panose="020F0502020204030204" pitchFamily="34" charset="0"/>
                <a:ea typeface="Calibri" panose="020F0502020204030204" pitchFamily="34" charset="0"/>
                <a:cs typeface="Calibri" panose="020F0502020204030204" pitchFamily="34" charset="0"/>
              </a:rPr>
              <a:t>Fija</a:t>
            </a:r>
            <a:r>
              <a:rPr lang="es-ES" sz="3200" b="1" dirty="0">
                <a:latin typeface="Calibri" panose="020F0502020204030204" pitchFamily="34" charset="0"/>
                <a:ea typeface="Calibri" panose="020F0502020204030204" pitchFamily="34" charset="0"/>
                <a:cs typeface="Calibri" panose="020F0502020204030204" pitchFamily="34" charset="0"/>
              </a:rPr>
              <a:t>)</a:t>
            </a:r>
          </a:p>
          <a:p>
            <a:endParaRPr lang="es-ES" sz="3200" dirty="0">
              <a:latin typeface="Calibri" panose="020F0502020204030204" pitchFamily="34" charset="0"/>
              <a:ea typeface="Calibri" panose="020F0502020204030204" pitchFamily="34" charset="0"/>
              <a:cs typeface="Calibri" panose="020F0502020204030204" pitchFamily="34" charset="0"/>
            </a:endParaRPr>
          </a:p>
          <a:p>
            <a:r>
              <a:rPr lang="es-ES" sz="3200" b="1" dirty="0">
                <a:latin typeface="Calibri" panose="020F0502020204030204" pitchFamily="34" charset="0"/>
                <a:ea typeface="Calibri" panose="020F0502020204030204" pitchFamily="34" charset="0"/>
                <a:cs typeface="Calibri" panose="020F0502020204030204" pitchFamily="34" charset="0"/>
              </a:rPr>
              <a:t>Características:</a:t>
            </a:r>
          </a:p>
          <a:p>
            <a:pPr lvl="0"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La cuota es </a:t>
            </a:r>
            <a:r>
              <a:rPr lang="es-ES" sz="3200" dirty="0" smtClean="0">
                <a:latin typeface="Calibri" panose="020F0502020204030204" pitchFamily="34" charset="0"/>
                <a:ea typeface="Calibri" panose="020F0502020204030204" pitchFamily="34" charset="0"/>
                <a:cs typeface="Calibri" panose="020F0502020204030204" pitchFamily="34" charset="0"/>
              </a:rPr>
              <a:t>variable</a:t>
            </a:r>
            <a:endParaRPr lang="es-ES" sz="3200" dirty="0">
              <a:latin typeface="Calibri" panose="020F0502020204030204" pitchFamily="34" charset="0"/>
              <a:ea typeface="Calibri" panose="020F0502020204030204" pitchFamily="34" charset="0"/>
              <a:cs typeface="Calibri" panose="020F0502020204030204" pitchFamily="34" charset="0"/>
            </a:endParaRPr>
          </a:p>
          <a:p>
            <a:pPr lvl="0"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 Los intereses son más altos en las primeras cuotas y van decreciendo</a:t>
            </a:r>
          </a:p>
          <a:p>
            <a:pPr algn="just">
              <a:buFont typeface="Arial" panose="020B0604020202020204" pitchFamily="34" charset="0"/>
              <a:buChar char="•"/>
            </a:pPr>
            <a:r>
              <a:rPr lang="es-ES" sz="3200" dirty="0">
                <a:latin typeface="Calibri" panose="020F0502020204030204" pitchFamily="34" charset="0"/>
                <a:ea typeface="Calibri" panose="020F0502020204030204" pitchFamily="34" charset="0"/>
                <a:cs typeface="Calibri" panose="020F0502020204030204" pitchFamily="34" charset="0"/>
              </a:rPr>
              <a:t>Los abonos a capital son </a:t>
            </a:r>
            <a:r>
              <a:rPr lang="es-ES" sz="3200" dirty="0" smtClean="0">
                <a:latin typeface="Calibri" panose="020F0502020204030204" pitchFamily="34" charset="0"/>
                <a:ea typeface="Calibri" panose="020F0502020204030204" pitchFamily="34" charset="0"/>
                <a:cs typeface="Calibri" panose="020F0502020204030204" pitchFamily="34" charset="0"/>
              </a:rPr>
              <a:t>fijos. </a:t>
            </a:r>
            <a:endParaRPr lang="es-ES" sz="32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Rectángulo 6"/>
              <p:cNvSpPr/>
              <p:nvPr/>
            </p:nvSpPr>
            <p:spPr>
              <a:xfrm>
                <a:off x="203200" y="4824714"/>
                <a:ext cx="5112084" cy="1657057"/>
              </a:xfrm>
              <a:prstGeom prst="rect">
                <a:avLst/>
              </a:prstGeom>
            </p:spPr>
            <p:txBody>
              <a:bodyPr wrap="square">
                <a:spAutoFit/>
              </a:bodyPr>
              <a:lstStyle/>
              <a:p>
                <a:pPr>
                  <a:lnSpc>
                    <a:spcPct val="107000"/>
                  </a:lnSpc>
                  <a:spcAft>
                    <a:spcPts val="800"/>
                  </a:spcAft>
                </a:pPr>
                <a:r>
                  <a:rPr lang="es-ES" sz="24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𝐴𝑚𝑜𝑟𝑡𝑖𝑧𝑎𝑐𝑖</m:t>
                    </m:r>
                    <m:r>
                      <a:rPr lang="es-ES" sz="2400" i="1">
                        <a:latin typeface="Cambria Math" panose="02040503050406030204" pitchFamily="18" charset="0"/>
                        <a:ea typeface="Calibri" panose="020F0502020204030204" pitchFamily="34" charset="0"/>
                        <a:cs typeface="Times New Roman" panose="02020603050405020304" pitchFamily="18" charset="0"/>
                      </a:rPr>
                      <m:t>ó</m:t>
                    </m:r>
                    <m:r>
                      <a:rPr lang="es-ES" sz="2400" i="1">
                        <a:latin typeface="Cambria Math" panose="02040503050406030204" pitchFamily="18" charset="0"/>
                        <a:ea typeface="Calibri" panose="020F0502020204030204" pitchFamily="34" charset="0"/>
                        <a:cs typeface="Times New Roman" panose="02020603050405020304" pitchFamily="18" charset="0"/>
                      </a:rPr>
                      <m:t>𝑛</m:t>
                    </m:r>
                    <m:r>
                      <a:rPr lang="es-ES" sz="2400" i="1">
                        <a:latin typeface="Cambria Math" panose="02040503050406030204" pitchFamily="18" charset="0"/>
                        <a:ea typeface="Calibri" panose="020F0502020204030204" pitchFamily="34" charset="0"/>
                        <a:cs typeface="Times New Roman" panose="02020603050405020304" pitchFamily="18" charset="0"/>
                      </a:rPr>
                      <m:t>=</m:t>
                    </m:r>
                    <m:f>
                      <m:fPr>
                        <m:ctrlPr>
                          <a:rPr lang="es-ES" sz="2400" i="1">
                            <a:latin typeface="Cambria Math" panose="02040503050406030204" pitchFamily="18" charset="0"/>
                            <a:ea typeface="Calibri" panose="020F0502020204030204" pitchFamily="34" charset="0"/>
                            <a:cs typeface="Times New Roman" panose="02020603050405020304" pitchFamily="18" charset="0"/>
                          </a:rPr>
                        </m:ctrlPr>
                      </m:fPr>
                      <m:num>
                        <m:r>
                          <a:rPr lang="es-ES" sz="2400" i="1">
                            <a:latin typeface="Cambria Math" panose="02040503050406030204" pitchFamily="18" charset="0"/>
                            <a:ea typeface="Calibri" panose="020F0502020204030204" pitchFamily="34" charset="0"/>
                            <a:cs typeface="Times New Roman" panose="02020603050405020304" pitchFamily="18" charset="0"/>
                          </a:rPr>
                          <m:t>𝐷𝑒𝑢𝑑𝑎</m:t>
                        </m:r>
                      </m:num>
                      <m:den>
                        <m:r>
                          <a:rPr lang="es-ES" sz="2400" i="1">
                            <a:latin typeface="Cambria Math" panose="02040503050406030204" pitchFamily="18" charset="0"/>
                            <a:ea typeface="Calibri" panose="020F0502020204030204" pitchFamily="34" charset="0"/>
                            <a:cs typeface="Times New Roman" panose="02020603050405020304" pitchFamily="18" charset="0"/>
                          </a:rPr>
                          <m:t>𝑃𝑙𝑎𝑧𝑜</m:t>
                        </m:r>
                      </m:den>
                    </m:f>
                  </m:oMath>
                </a14:m>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left"/>
                    </m:oMathParaPr>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𝐶𝑢𝑜𝑡𝑎</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𝐼𝑛𝑡𝑒𝑟</m:t>
                      </m:r>
                      <m:r>
                        <a:rPr lang="es-ES" sz="2400" i="1">
                          <a:latin typeface="Cambria Math" panose="02040503050406030204" pitchFamily="18" charset="0"/>
                          <a:ea typeface="Calibri" panose="020F0502020204030204" pitchFamily="34" charset="0"/>
                          <a:cs typeface="Times New Roman" panose="02020603050405020304" pitchFamily="18" charset="0"/>
                        </a:rPr>
                        <m:t>é</m:t>
                      </m:r>
                      <m:r>
                        <a:rPr lang="es-ES" sz="2400" i="1">
                          <a:latin typeface="Cambria Math" panose="02040503050406030204" pitchFamily="18" charset="0"/>
                          <a:ea typeface="Calibri" panose="020F0502020204030204" pitchFamily="34" charset="0"/>
                          <a:cs typeface="Times New Roman" panose="02020603050405020304" pitchFamily="18" charset="0"/>
                        </a:rPr>
                        <m:t>𝑠</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𝐶𝑎𝑝𝑖𝑡𝑎𝑙</m:t>
                      </m:r>
                      <m:r>
                        <a:rPr lang="es-ES" sz="2400" i="1">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s-ES" sz="2400" i="1">
                        <a:latin typeface="Cambria Math" panose="02040503050406030204" pitchFamily="18" charset="0"/>
                        <a:ea typeface="Calibri" panose="020F0502020204030204" pitchFamily="34" charset="0"/>
                        <a:cs typeface="Times New Roman" panose="02020603050405020304" pitchFamily="18" charset="0"/>
                      </a:rPr>
                      <m:t>𝐼𝑛𝑡𝑒𝑟</m:t>
                    </m:r>
                    <m:r>
                      <a:rPr lang="es-ES" sz="2400" i="1">
                        <a:latin typeface="Cambria Math" panose="02040503050406030204" pitchFamily="18" charset="0"/>
                        <a:ea typeface="Calibri" panose="020F0502020204030204" pitchFamily="34" charset="0"/>
                        <a:cs typeface="Times New Roman" panose="02020603050405020304" pitchFamily="18" charset="0"/>
                      </a:rPr>
                      <m:t>é</m:t>
                    </m:r>
                    <m:r>
                      <a:rPr lang="es-ES" sz="2400" i="1">
                        <a:latin typeface="Cambria Math" panose="02040503050406030204" pitchFamily="18" charset="0"/>
                        <a:ea typeface="Calibri" panose="020F0502020204030204" pitchFamily="34" charset="0"/>
                        <a:cs typeface="Times New Roman" panose="02020603050405020304" pitchFamily="18" charset="0"/>
                      </a:rPr>
                      <m:t>𝑠</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𝐷𝑒𝑢𝑑𝑎</m:t>
                    </m:r>
                    <m:r>
                      <a:rPr lang="es-ES" sz="2400" i="1">
                        <a:latin typeface="Cambria Math" panose="02040503050406030204" pitchFamily="18" charset="0"/>
                        <a:ea typeface="Calibri" panose="020F0502020204030204" pitchFamily="34" charset="0"/>
                        <a:cs typeface="Times New Roman" panose="02020603050405020304" pitchFamily="18" charset="0"/>
                      </a:rPr>
                      <m:t>∗</m:t>
                    </m:r>
                    <m:r>
                      <a:rPr lang="es-ES" sz="2400" i="1">
                        <a:latin typeface="Cambria Math" panose="02040503050406030204" pitchFamily="18" charset="0"/>
                        <a:ea typeface="Calibri" panose="020F0502020204030204" pitchFamily="34" charset="0"/>
                        <a:cs typeface="Times New Roman" panose="02020603050405020304" pitchFamily="18" charset="0"/>
                      </a:rPr>
                      <m:t>𝑇𝑎𝑠𝑎</m:t>
                    </m:r>
                    <m:r>
                      <a:rPr lang="es-ES" sz="2400" i="1">
                        <a:latin typeface="Cambria Math" panose="02040503050406030204" pitchFamily="18" charset="0"/>
                        <a:ea typeface="Calibri" panose="020F0502020204030204" pitchFamily="34" charset="0"/>
                        <a:cs typeface="Times New Roman" panose="02020603050405020304" pitchFamily="18" charset="0"/>
                      </a:rPr>
                      <m:t> </m:t>
                    </m:r>
                    <m:r>
                      <a:rPr lang="es-ES" sz="2400" i="1">
                        <a:latin typeface="Cambria Math" panose="02040503050406030204" pitchFamily="18" charset="0"/>
                        <a:ea typeface="Calibri" panose="020F0502020204030204" pitchFamily="34" charset="0"/>
                        <a:cs typeface="Times New Roman" panose="02020603050405020304" pitchFamily="18" charset="0"/>
                      </a:rPr>
                      <m:t>𝑑𝑒</m:t>
                    </m:r>
                    <m:r>
                      <a:rPr lang="es-ES" sz="2400" i="1">
                        <a:latin typeface="Cambria Math" panose="02040503050406030204" pitchFamily="18" charset="0"/>
                        <a:ea typeface="Calibri" panose="020F0502020204030204" pitchFamily="34" charset="0"/>
                        <a:cs typeface="Times New Roman" panose="02020603050405020304" pitchFamily="18" charset="0"/>
                      </a:rPr>
                      <m:t> </m:t>
                    </m:r>
                    <m:r>
                      <a:rPr lang="es-ES" sz="2400" i="1">
                        <a:latin typeface="Cambria Math" panose="02040503050406030204" pitchFamily="18" charset="0"/>
                        <a:ea typeface="Calibri" panose="020F0502020204030204" pitchFamily="34" charset="0"/>
                        <a:cs typeface="Times New Roman" panose="02020603050405020304" pitchFamily="18" charset="0"/>
                      </a:rPr>
                      <m:t>𝐼𝑛𝑡𝑒𝑟</m:t>
                    </m:r>
                    <m:r>
                      <a:rPr lang="es-ES" sz="2400" i="1">
                        <a:latin typeface="Cambria Math" panose="02040503050406030204" pitchFamily="18" charset="0"/>
                        <a:ea typeface="Calibri" panose="020F0502020204030204" pitchFamily="34" charset="0"/>
                        <a:cs typeface="Times New Roman" panose="02020603050405020304" pitchFamily="18" charset="0"/>
                      </a:rPr>
                      <m:t>é</m:t>
                    </m:r>
                    <m:r>
                      <a:rPr lang="es-ES" sz="2400" i="1">
                        <a:latin typeface="Cambria Math" panose="02040503050406030204" pitchFamily="18" charset="0"/>
                        <a:ea typeface="Calibri" panose="020F0502020204030204" pitchFamily="34" charset="0"/>
                        <a:cs typeface="Times New Roman" panose="02020603050405020304" pitchFamily="18" charset="0"/>
                      </a:rPr>
                      <m:t>𝑠</m:t>
                    </m:r>
                  </m:oMath>
                </a14:m>
                <a:r>
                  <a:rPr lang="es-ES" sz="2400" dirty="0">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7" name="Rectángulo 6"/>
              <p:cNvSpPr>
                <a:spLocks noRot="1" noChangeAspect="1" noMove="1" noResize="1" noEditPoints="1" noAdjustHandles="1" noChangeArrowheads="1" noChangeShapeType="1" noTextEdit="1"/>
              </p:cNvSpPr>
              <p:nvPr/>
            </p:nvSpPr>
            <p:spPr>
              <a:xfrm>
                <a:off x="203200" y="4824714"/>
                <a:ext cx="5112084" cy="1657057"/>
              </a:xfrm>
              <a:prstGeom prst="rect">
                <a:avLst/>
              </a:prstGeom>
              <a:blipFill>
                <a:blip r:embed="rId3"/>
                <a:stretch>
                  <a:fillRect l="-358"/>
                </a:stretch>
              </a:blipFill>
            </p:spPr>
            <p:txBody>
              <a:bodyPr/>
              <a:lstStyle/>
              <a:p>
                <a:r>
                  <a:rPr lang="es-ES">
                    <a:noFill/>
                  </a:rPr>
                  <a:t> </a:t>
                </a:r>
              </a:p>
            </p:txBody>
          </p:sp>
        </mc:Fallback>
      </mc:AlternateContent>
    </p:spTree>
    <p:extLst>
      <p:ext uri="{BB962C8B-B14F-4D97-AF65-F5344CB8AC3E}">
        <p14:creationId xmlns:p14="http://schemas.microsoft.com/office/powerpoint/2010/main" val="2317440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1046485"/>
            <a:ext cx="10972800" cy="759455"/>
          </a:xfrm>
        </p:spPr>
        <p:txBody>
          <a:bodyPr/>
          <a:lstStyle/>
          <a:p>
            <a:pPr marL="0" indent="0" algn="just">
              <a:buNone/>
            </a:pPr>
            <a:r>
              <a:rPr lang="es-ES" sz="2000" dirty="0">
                <a:solidFill>
                  <a:schemeClr val="tx1"/>
                </a:solidFill>
              </a:rPr>
              <a:t>A continuación, el cuadro de amortización del préstamo por el </a:t>
            </a:r>
            <a:r>
              <a:rPr lang="es-ES" sz="2000" dirty="0" smtClean="0">
                <a:solidFill>
                  <a:schemeClr val="tx1"/>
                </a:solidFill>
              </a:rPr>
              <a:t>método de cuotas de </a:t>
            </a:r>
            <a:r>
              <a:rPr lang="es-ES" sz="2000" dirty="0">
                <a:solidFill>
                  <a:schemeClr val="tx1"/>
                </a:solidFill>
              </a:rPr>
              <a:t>amortización </a:t>
            </a:r>
            <a:r>
              <a:rPr lang="es-ES" sz="2000" dirty="0" smtClean="0">
                <a:solidFill>
                  <a:schemeClr val="tx1"/>
                </a:solidFill>
              </a:rPr>
              <a:t>constantes. (Pág. 112) </a:t>
            </a:r>
            <a:endParaRPr lang="es-ES" sz="2000" dirty="0">
              <a:solidFill>
                <a:schemeClr val="tx1"/>
              </a:solidFill>
            </a:endParaRPr>
          </a:p>
        </p:txBody>
      </p:sp>
      <p:sp>
        <p:nvSpPr>
          <p:cNvPr id="5" name="Título 1"/>
          <p:cNvSpPr>
            <a:spLocks noGrp="1"/>
          </p:cNvSpPr>
          <p:nvPr>
            <p:ph type="title"/>
          </p:nvPr>
        </p:nvSpPr>
        <p:spPr/>
        <p:txBody>
          <a:bodyPr/>
          <a:lstStyle/>
          <a:p>
            <a:r>
              <a:rPr lang="es-ES" sz="2800" dirty="0"/>
              <a:t>Operatoria de cuotas de amortización constantes</a:t>
            </a:r>
          </a:p>
        </p:txBody>
      </p:sp>
      <p:pic>
        <p:nvPicPr>
          <p:cNvPr id="2" name="Imagen 1"/>
          <p:cNvPicPr>
            <a:picLocks noChangeAspect="1"/>
          </p:cNvPicPr>
          <p:nvPr/>
        </p:nvPicPr>
        <p:blipFill>
          <a:blip r:embed="rId2"/>
          <a:stretch>
            <a:fillRect/>
          </a:stretch>
        </p:blipFill>
        <p:spPr>
          <a:xfrm>
            <a:off x="203200" y="2604381"/>
            <a:ext cx="8940799" cy="3933259"/>
          </a:xfrm>
          <a:prstGeom prst="rect">
            <a:avLst/>
          </a:prstGeom>
        </p:spPr>
      </p:pic>
      <p:sp>
        <p:nvSpPr>
          <p:cNvPr id="4" name="Rectángulo 3"/>
          <p:cNvSpPr/>
          <p:nvPr/>
        </p:nvSpPr>
        <p:spPr>
          <a:xfrm>
            <a:off x="9400990" y="3094472"/>
            <a:ext cx="1518022" cy="1015663"/>
          </a:xfrm>
          <a:prstGeom prst="rect">
            <a:avLst/>
          </a:prstGeom>
          <a:ln w="38100"/>
        </p:spPr>
        <p:style>
          <a:lnRef idx="2">
            <a:schemeClr val="accent2"/>
          </a:lnRef>
          <a:fillRef idx="1">
            <a:schemeClr val="lt1"/>
          </a:fillRef>
          <a:effectRef idx="0">
            <a:schemeClr val="accent2"/>
          </a:effectRef>
          <a:fontRef idx="minor">
            <a:schemeClr val="dk1"/>
          </a:fontRef>
        </p:style>
        <p:txBody>
          <a:bodyPr wrap="square">
            <a:spAutoFit/>
          </a:bodyPr>
          <a:lstStyle/>
          <a:p>
            <a:r>
              <a:rPr lang="es-ES" sz="2000" dirty="0" smtClean="0"/>
              <a:t>Aj </a:t>
            </a:r>
            <a:r>
              <a:rPr lang="es-ES" sz="2000" dirty="0"/>
              <a:t>= </a:t>
            </a:r>
            <a:r>
              <a:rPr lang="es-ES" sz="2000" dirty="0" err="1" smtClean="0"/>
              <a:t>Cj</a:t>
            </a:r>
            <a:r>
              <a:rPr lang="es-ES" sz="2000" dirty="0" smtClean="0"/>
              <a:t> </a:t>
            </a:r>
            <a:r>
              <a:rPr lang="es-ES" sz="2000" dirty="0"/>
              <a:t>/ n</a:t>
            </a:r>
          </a:p>
          <a:p>
            <a:r>
              <a:rPr lang="es-ES" sz="2000" dirty="0" err="1" smtClean="0"/>
              <a:t>Ij</a:t>
            </a:r>
            <a:r>
              <a:rPr lang="es-ES" sz="2000" dirty="0" smtClean="0"/>
              <a:t> = i * </a:t>
            </a:r>
            <a:r>
              <a:rPr lang="es-ES" sz="2000" dirty="0" err="1" smtClean="0"/>
              <a:t>Cj</a:t>
            </a:r>
            <a:endParaRPr lang="es-ES" sz="2000" dirty="0"/>
          </a:p>
          <a:p>
            <a:r>
              <a:rPr lang="es-ES" sz="2000" dirty="0" err="1" smtClean="0"/>
              <a:t>TAj</a:t>
            </a:r>
            <a:r>
              <a:rPr lang="es-ES" sz="2000" dirty="0" smtClean="0"/>
              <a:t> </a:t>
            </a:r>
            <a:r>
              <a:rPr lang="es-ES" sz="2000" dirty="0"/>
              <a:t>= </a:t>
            </a:r>
            <a:r>
              <a:rPr lang="es-ES" sz="2000" dirty="0" err="1" smtClean="0"/>
              <a:t>Ij</a:t>
            </a:r>
            <a:r>
              <a:rPr lang="es-ES" sz="2000" dirty="0" smtClean="0"/>
              <a:t> </a:t>
            </a:r>
            <a:r>
              <a:rPr lang="es-ES" sz="2000" dirty="0"/>
              <a:t>+ </a:t>
            </a:r>
            <a:r>
              <a:rPr lang="es-ES" sz="2000" dirty="0" smtClean="0"/>
              <a:t>Aj</a:t>
            </a:r>
            <a:endParaRPr lang="es-ES" sz="2000" dirty="0"/>
          </a:p>
        </p:txBody>
      </p:sp>
    </p:spTree>
    <p:extLst>
      <p:ext uri="{BB962C8B-B14F-4D97-AF65-F5344CB8AC3E}">
        <p14:creationId xmlns:p14="http://schemas.microsoft.com/office/powerpoint/2010/main" val="338007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1046484"/>
            <a:ext cx="11328400" cy="5435287"/>
          </a:xfrm>
          <a:ln w="57150"/>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s-ES" sz="2800" dirty="0">
                <a:solidFill>
                  <a:schemeClr val="tx1"/>
                </a:solidFill>
              </a:rPr>
              <a:t>Comparando los deferentes métodos podemos observar </a:t>
            </a:r>
            <a:r>
              <a:rPr lang="es-ES" sz="2800" dirty="0" smtClean="0">
                <a:solidFill>
                  <a:schemeClr val="tx1"/>
                </a:solidFill>
              </a:rPr>
              <a:t>que:</a:t>
            </a:r>
          </a:p>
          <a:p>
            <a:pPr algn="just">
              <a:buFont typeface="Arial" panose="020B0604020202020204" pitchFamily="34" charset="0"/>
              <a:buChar char="•"/>
            </a:pPr>
            <a:r>
              <a:rPr lang="es-ES" sz="2800" dirty="0">
                <a:solidFill>
                  <a:schemeClr val="tx1"/>
                </a:solidFill>
              </a:rPr>
              <a:t>E</a:t>
            </a:r>
            <a:r>
              <a:rPr lang="es-ES" sz="2800" dirty="0" smtClean="0">
                <a:solidFill>
                  <a:schemeClr val="tx1"/>
                </a:solidFill>
              </a:rPr>
              <a:t>n </a:t>
            </a:r>
            <a:r>
              <a:rPr lang="es-ES" sz="2800" dirty="0">
                <a:solidFill>
                  <a:schemeClr val="tx1"/>
                </a:solidFill>
              </a:rPr>
              <a:t>todos, el total de cantidad amortizada coincide con el principal concedido al inicio, por lo que el prestamista recupera el dinero prestado. </a:t>
            </a:r>
            <a:endParaRPr lang="es-ES" sz="2800" dirty="0" smtClean="0">
              <a:solidFill>
                <a:schemeClr val="tx1"/>
              </a:solidFill>
            </a:endParaRPr>
          </a:p>
          <a:p>
            <a:pPr algn="just">
              <a:buFont typeface="Arial" panose="020B0604020202020204" pitchFamily="34" charset="0"/>
              <a:buChar char="•"/>
            </a:pPr>
            <a:r>
              <a:rPr lang="es-ES" sz="2800" dirty="0" smtClean="0">
                <a:solidFill>
                  <a:schemeClr val="tx1"/>
                </a:solidFill>
              </a:rPr>
              <a:t>La </a:t>
            </a:r>
            <a:r>
              <a:rPr lang="es-ES" sz="2800" dirty="0">
                <a:solidFill>
                  <a:schemeClr val="tx1"/>
                </a:solidFill>
              </a:rPr>
              <a:t>cantidad de intereses varía según el método. </a:t>
            </a:r>
            <a:r>
              <a:rPr lang="es-ES" sz="2800" dirty="0" smtClean="0">
                <a:solidFill>
                  <a:schemeClr val="tx1"/>
                </a:solidFill>
              </a:rPr>
              <a:t>Vemos </a:t>
            </a:r>
            <a:r>
              <a:rPr lang="es-ES" sz="2800" dirty="0">
                <a:solidFill>
                  <a:schemeClr val="tx1"/>
                </a:solidFill>
              </a:rPr>
              <a:t>que en los métodos francés y  cuotas de amortización constante se pagan menos intereses, siendo notablemente mayor en el método americano. Pero, de esta evidencia no </a:t>
            </a:r>
            <a:r>
              <a:rPr lang="es-ES" sz="2800" dirty="0" smtClean="0">
                <a:solidFill>
                  <a:schemeClr val="tx1"/>
                </a:solidFill>
              </a:rPr>
              <a:t>debemos </a:t>
            </a:r>
            <a:r>
              <a:rPr lang="es-ES" sz="2800" dirty="0">
                <a:solidFill>
                  <a:schemeClr val="tx1"/>
                </a:solidFill>
              </a:rPr>
              <a:t>sacar conclusiones apresuradas</a:t>
            </a:r>
            <a:r>
              <a:rPr lang="es-ES" sz="2800" dirty="0" smtClean="0">
                <a:solidFill>
                  <a:schemeClr val="tx1"/>
                </a:solidFill>
              </a:rPr>
              <a:t>.</a:t>
            </a:r>
          </a:p>
          <a:p>
            <a:pPr algn="just">
              <a:buFont typeface="Arial" panose="020B0604020202020204" pitchFamily="34" charset="0"/>
              <a:buChar char="•"/>
            </a:pPr>
            <a:r>
              <a:rPr lang="es-ES" sz="2800" dirty="0">
                <a:solidFill>
                  <a:schemeClr val="tx1"/>
                </a:solidFill>
              </a:rPr>
              <a:t>El plazo de recuperación es de suma importancia para los bancos en la medida que les permite evaluar el rendimiento y el riesgo que ofrece una operación.</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18</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600" dirty="0" smtClean="0"/>
              <a:t>Préstamos Bancarios </a:t>
            </a:r>
            <a:endParaRPr lang="es-ES" sz="3600" dirty="0"/>
          </a:p>
        </p:txBody>
      </p:sp>
    </p:spTree>
    <p:extLst>
      <p:ext uri="{BB962C8B-B14F-4D97-AF65-F5344CB8AC3E}">
        <p14:creationId xmlns:p14="http://schemas.microsoft.com/office/powerpoint/2010/main" val="2863722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9080" y="1206504"/>
            <a:ext cx="11379200" cy="4830763"/>
          </a:xfrm>
          <a:ln w="57150"/>
        </p:spPr>
        <p:style>
          <a:lnRef idx="2">
            <a:schemeClr val="accent6"/>
          </a:lnRef>
          <a:fillRef idx="1">
            <a:schemeClr val="lt1"/>
          </a:fillRef>
          <a:effectRef idx="0">
            <a:schemeClr val="accent6"/>
          </a:effectRef>
          <a:fontRef idx="minor">
            <a:schemeClr val="dk1"/>
          </a:fontRef>
        </p:style>
        <p:txBody>
          <a:bodyPr/>
          <a:lstStyle/>
          <a:p>
            <a:pPr marL="0" indent="0" algn="just">
              <a:buNone/>
            </a:pPr>
            <a:r>
              <a:rPr lang="es-ES" sz="2800" dirty="0">
                <a:solidFill>
                  <a:schemeClr val="tx1"/>
                </a:solidFill>
              </a:rPr>
              <a:t>Las entidades bancarias deberían utilizar los diferentes métodos, seleccionando el más conveniente según el flujo de caja del cliente, el rendimiento de la operación y la calidad del prestatario. </a:t>
            </a:r>
            <a:endParaRPr lang="es-ES" sz="2800" dirty="0" smtClean="0">
              <a:solidFill>
                <a:schemeClr val="tx1"/>
              </a:solidFill>
            </a:endParaRPr>
          </a:p>
          <a:p>
            <a:pPr marL="0" indent="0" algn="just">
              <a:buNone/>
            </a:pPr>
            <a:endParaRPr lang="es-ES" sz="2800" dirty="0">
              <a:solidFill>
                <a:schemeClr val="tx1"/>
              </a:solidFill>
            </a:endParaRPr>
          </a:p>
          <a:p>
            <a:pPr marL="0" indent="0" algn="just">
              <a:buNone/>
            </a:pPr>
            <a:r>
              <a:rPr lang="es-ES" sz="2800" dirty="0">
                <a:solidFill>
                  <a:schemeClr val="tx1"/>
                </a:solidFill>
              </a:rPr>
              <a:t>En el caso de clientes de relativamente alto riesgo es mejor utilizar aquellos métodos que garanticen una recuperación más rápida. Si el riesgo es bajo y se quiere fidelizar a un cliente pudiera ser conveniente utilizar el método americano, de mayor beneficio para el cliente, ya que puede hacer uso del financiamiento por mayor tiempo.</a:t>
            </a:r>
          </a:p>
          <a:p>
            <a:pPr marL="0" indent="0" algn="just">
              <a:buNone/>
            </a:pPr>
            <a:endParaRPr lang="es-ES" sz="28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19</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600" dirty="0" smtClean="0"/>
              <a:t>Préstamos Bancarios </a:t>
            </a:r>
            <a:endParaRPr lang="es-ES" sz="3600" dirty="0"/>
          </a:p>
        </p:txBody>
      </p:sp>
    </p:spTree>
    <p:extLst>
      <p:ext uri="{BB962C8B-B14F-4D97-AF65-F5344CB8AC3E}">
        <p14:creationId xmlns:p14="http://schemas.microsoft.com/office/powerpoint/2010/main" val="3852192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s-ES" sz="4000" dirty="0" smtClean="0"/>
              <a:t/>
            </a:r>
            <a:br>
              <a:rPr lang="es-ES" altLang="es-ES" sz="4000" dirty="0" smtClean="0"/>
            </a:br>
            <a:r>
              <a:rPr lang="es-ES" altLang="es-ES" sz="4000" dirty="0" smtClean="0"/>
              <a:t>SISTEMA FINANCIERO</a:t>
            </a:r>
            <a:r>
              <a:rPr lang="es-ES" altLang="es-ES" sz="4000" dirty="0"/>
              <a:t/>
            </a:r>
            <a:br>
              <a:rPr lang="es-ES" altLang="es-ES" sz="4000" dirty="0"/>
            </a:br>
            <a:endParaRPr lang="es-ES" sz="4000" dirty="0"/>
          </a:p>
        </p:txBody>
      </p:sp>
      <p:sp>
        <p:nvSpPr>
          <p:cNvPr id="3" name="Marcador de contenido 2"/>
          <p:cNvSpPr>
            <a:spLocks noGrp="1"/>
          </p:cNvSpPr>
          <p:nvPr>
            <p:ph idx="1"/>
          </p:nvPr>
        </p:nvSpPr>
        <p:spPr>
          <a:xfrm>
            <a:off x="203200" y="1049308"/>
            <a:ext cx="11386820" cy="4921250"/>
          </a:xfrm>
        </p:spPr>
        <p:txBody>
          <a:bodyPr/>
          <a:lstStyle/>
          <a:p>
            <a:pPr marL="0" indent="0" algn="just">
              <a:buNone/>
            </a:pPr>
            <a:r>
              <a:rPr lang="es-ES" altLang="es-ES" sz="3600" b="1" dirty="0" smtClean="0">
                <a:solidFill>
                  <a:schemeClr val="tx1"/>
                </a:solidFill>
              </a:rPr>
              <a:t>Tema</a:t>
            </a:r>
            <a:r>
              <a:rPr lang="es-ES" altLang="es-ES" sz="3600" dirty="0" smtClean="0">
                <a:solidFill>
                  <a:schemeClr val="tx1"/>
                </a:solidFill>
              </a:rPr>
              <a:t> </a:t>
            </a:r>
            <a:r>
              <a:rPr lang="es-ES" altLang="es-ES" sz="3600" dirty="0">
                <a:solidFill>
                  <a:schemeClr val="tx1"/>
                </a:solidFill>
              </a:rPr>
              <a:t>I: Instituciones Financieras Bancarias</a:t>
            </a:r>
            <a:r>
              <a:rPr lang="es-ES" altLang="es-ES" sz="3600" dirty="0" smtClean="0">
                <a:solidFill>
                  <a:schemeClr val="tx1"/>
                </a:solidFill>
              </a:rPr>
              <a:t>.</a:t>
            </a:r>
          </a:p>
          <a:p>
            <a:pPr marL="0" indent="0" algn="just">
              <a:buNone/>
            </a:pPr>
            <a:endParaRPr lang="es-ES" altLang="es-ES" sz="3600" dirty="0">
              <a:solidFill>
                <a:schemeClr val="tx1"/>
              </a:solidFill>
            </a:endParaRPr>
          </a:p>
          <a:p>
            <a:pPr marL="0" indent="0" algn="just">
              <a:buNone/>
            </a:pPr>
            <a:r>
              <a:rPr lang="es-ES_tradnl" sz="3600" b="1" dirty="0" smtClean="0">
                <a:solidFill>
                  <a:schemeClr val="tx1"/>
                </a:solidFill>
              </a:rPr>
              <a:t>Sumario: </a:t>
            </a:r>
          </a:p>
          <a:p>
            <a:pPr marL="0" indent="0" algn="just">
              <a:buNone/>
            </a:pPr>
            <a:r>
              <a:rPr lang="es-ES" sz="3600" dirty="0" smtClean="0">
                <a:solidFill>
                  <a:schemeClr val="tx1"/>
                </a:solidFill>
              </a:rPr>
              <a:t>Operaciones </a:t>
            </a:r>
            <a:r>
              <a:rPr lang="es-ES" sz="3600" dirty="0">
                <a:solidFill>
                  <a:schemeClr val="tx1"/>
                </a:solidFill>
              </a:rPr>
              <a:t>Activas del Sistema Bancario: </a:t>
            </a:r>
            <a:r>
              <a:rPr lang="es-ES" sz="3600" dirty="0" smtClean="0">
                <a:solidFill>
                  <a:schemeClr val="tx1"/>
                </a:solidFill>
              </a:rPr>
              <a:t>Préstamos Bancarios.</a:t>
            </a:r>
          </a:p>
          <a:p>
            <a:pPr marL="0" indent="0" algn="just">
              <a:buNone/>
            </a:pPr>
            <a:r>
              <a:rPr lang="es-ES" sz="3600" dirty="0" smtClean="0">
                <a:solidFill>
                  <a:schemeClr val="tx1"/>
                </a:solidFill>
              </a:rPr>
              <a:t>Características </a:t>
            </a:r>
            <a:r>
              <a:rPr lang="es-ES" sz="3600" dirty="0">
                <a:solidFill>
                  <a:schemeClr val="tx1"/>
                </a:solidFill>
              </a:rPr>
              <a:t>de cada uno de los tipos de Préstamos </a:t>
            </a:r>
            <a:r>
              <a:rPr lang="es-ES" sz="3600" dirty="0" smtClean="0">
                <a:solidFill>
                  <a:schemeClr val="tx1"/>
                </a:solidFill>
              </a:rPr>
              <a:t>bancarios existentes</a:t>
            </a:r>
            <a:r>
              <a:rPr lang="es-ES" sz="3600" dirty="0">
                <a:solidFill>
                  <a:schemeClr val="tx1"/>
                </a:solidFill>
              </a:rPr>
              <a:t>. </a:t>
            </a:r>
          </a:p>
          <a:p>
            <a:pPr marL="0" indent="0" algn="just">
              <a:buNone/>
            </a:pPr>
            <a:endParaRPr lang="es-ES" sz="3600" dirty="0">
              <a:solidFill>
                <a:schemeClr val="tx1"/>
              </a:solidFill>
            </a:endParaRPr>
          </a:p>
          <a:p>
            <a:pPr marL="0" indent="0" algn="just">
              <a:buNone/>
            </a:pPr>
            <a:endParaRPr lang="es-ES" sz="3600" dirty="0">
              <a:solidFill>
                <a:schemeClr val="tx1"/>
              </a:solidFill>
            </a:endParaRPr>
          </a:p>
        </p:txBody>
      </p:sp>
    </p:spTree>
    <p:extLst>
      <p:ext uri="{BB962C8B-B14F-4D97-AF65-F5344CB8AC3E}">
        <p14:creationId xmlns:p14="http://schemas.microsoft.com/office/powerpoint/2010/main" val="2815068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998223"/>
            <a:ext cx="11379201" cy="5654037"/>
          </a:xfrm>
          <a:ln w="57150"/>
        </p:spPr>
        <p:style>
          <a:lnRef idx="2">
            <a:schemeClr val="accent4"/>
          </a:lnRef>
          <a:fillRef idx="1">
            <a:schemeClr val="lt1"/>
          </a:fillRef>
          <a:effectRef idx="0">
            <a:schemeClr val="accent4"/>
          </a:effectRef>
          <a:fontRef idx="minor">
            <a:schemeClr val="dk1"/>
          </a:fontRef>
        </p:style>
        <p:txBody>
          <a:bodyPr/>
          <a:lstStyle/>
          <a:p>
            <a:pPr marL="0" indent="0" algn="just">
              <a:buNone/>
            </a:pPr>
            <a:r>
              <a:rPr lang="es-ES" sz="2800" dirty="0">
                <a:solidFill>
                  <a:schemeClr val="tx1"/>
                </a:solidFill>
              </a:rPr>
              <a:t>El análisis de la utilización de una u otra modalidad pueden basarse en las perspectivas de las tasas de interés en el mercado, en función de la rentabilidad del Banco. Si la tendencia de la tasa de interés del mercado es al aumento, puede ser más ventajosa la recuperación del capital lo antes posible, lo que permitiría al banco reinvertirlo en busca de mayores rendimientos.   Si la tendencia es a la baja la política del banco pudiera ser la posposición de la recuperación del préstamo.</a:t>
            </a:r>
          </a:p>
          <a:p>
            <a:pPr marL="0" indent="0" algn="just">
              <a:buNone/>
            </a:pPr>
            <a:r>
              <a:rPr lang="es-ES" sz="2800" dirty="0">
                <a:solidFill>
                  <a:schemeClr val="tx1"/>
                </a:solidFill>
              </a:rPr>
              <a:t>A su vez, la empresa puede sacar de estas reflexiones una guía para </a:t>
            </a:r>
            <a:r>
              <a:rPr lang="es-ES" sz="2800" dirty="0" smtClean="0">
                <a:solidFill>
                  <a:schemeClr val="tx1"/>
                </a:solidFill>
              </a:rPr>
              <a:t>su </a:t>
            </a:r>
            <a:r>
              <a:rPr lang="es-ES" sz="2800" dirty="0">
                <a:solidFill>
                  <a:schemeClr val="tx1"/>
                </a:solidFill>
              </a:rPr>
              <a:t>actuación: si pide dinero prestado y el rendimiento de su inversión no es mayor que el costo del préstamo, es conveniente amortizar cuanto antes; si la rentabilidad de la inversión es muy superior al costo del financiamiento, sería aconsejable disfrutarlo el mayor tiempo posible.</a:t>
            </a:r>
          </a:p>
          <a:p>
            <a:pPr marL="0" indent="0" algn="just">
              <a:buNone/>
            </a:pPr>
            <a:endParaRPr lang="es-ES" sz="28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20</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600" dirty="0" smtClean="0"/>
              <a:t>Préstamos Bancarios </a:t>
            </a:r>
            <a:endParaRPr lang="es-ES" sz="3600" dirty="0"/>
          </a:p>
        </p:txBody>
      </p:sp>
    </p:spTree>
    <p:extLst>
      <p:ext uri="{BB962C8B-B14F-4D97-AF65-F5344CB8AC3E}">
        <p14:creationId xmlns:p14="http://schemas.microsoft.com/office/powerpoint/2010/main" val="3320868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0" y="1615443"/>
            <a:ext cx="10972800" cy="3390897"/>
          </a:xfrm>
        </p:spPr>
        <p:txBody>
          <a:bodyPr/>
          <a:lstStyle/>
          <a:p>
            <a:pPr marL="742950" indent="-742950" algn="just">
              <a:buFont typeface="+mj-lt"/>
              <a:buAutoNum type="arabicPeriod"/>
            </a:pPr>
            <a:r>
              <a:rPr lang="es-ES" sz="3600" dirty="0">
                <a:solidFill>
                  <a:schemeClr val="tx1"/>
                </a:solidFill>
              </a:rPr>
              <a:t>¿Cuáles son las principales diferencias entre una línea de </a:t>
            </a:r>
            <a:r>
              <a:rPr lang="es-ES" sz="3600" dirty="0" smtClean="0">
                <a:solidFill>
                  <a:schemeClr val="tx1"/>
                </a:solidFill>
              </a:rPr>
              <a:t>crédito revolvente </a:t>
            </a:r>
            <a:r>
              <a:rPr lang="es-ES" sz="3600" dirty="0">
                <a:solidFill>
                  <a:schemeClr val="tx1"/>
                </a:solidFill>
              </a:rPr>
              <a:t>y un préstamo</a:t>
            </a:r>
            <a:r>
              <a:rPr lang="es-ES" sz="3600" dirty="0" smtClean="0">
                <a:solidFill>
                  <a:schemeClr val="tx1"/>
                </a:solidFill>
              </a:rPr>
              <a:t>?</a:t>
            </a:r>
          </a:p>
          <a:p>
            <a:pPr marL="742950" indent="-742950" algn="just">
              <a:buFont typeface="+mj-lt"/>
              <a:buAutoNum type="arabicPeriod"/>
            </a:pPr>
            <a:r>
              <a:rPr lang="es-ES" sz="3600" dirty="0">
                <a:solidFill>
                  <a:schemeClr val="tx1"/>
                </a:solidFill>
              </a:rPr>
              <a:t>¿Qué se entiende por crédito bancario?</a:t>
            </a:r>
          </a:p>
          <a:p>
            <a:pPr marL="742950" indent="-742950" algn="just">
              <a:buFont typeface="+mj-lt"/>
              <a:buAutoNum type="arabicPeriod"/>
            </a:pPr>
            <a:r>
              <a:rPr lang="es-ES" sz="3600" dirty="0" smtClean="0">
                <a:solidFill>
                  <a:schemeClr val="tx1"/>
                </a:solidFill>
              </a:rPr>
              <a:t>Mencione a través de qué mecanismos o vías se ofertan esos créditos bancarios. </a:t>
            </a:r>
          </a:p>
          <a:p>
            <a:pPr marL="742950" indent="-742950" algn="just">
              <a:buFont typeface="+mj-lt"/>
              <a:buAutoNum type="arabicPeriod"/>
            </a:pPr>
            <a:endParaRPr lang="es-ES" sz="3600" dirty="0">
              <a:solidFill>
                <a:schemeClr val="tx1"/>
              </a:solidFill>
            </a:endParaRPr>
          </a:p>
        </p:txBody>
      </p:sp>
      <p:sp>
        <p:nvSpPr>
          <p:cNvPr id="5" name="Título 3"/>
          <p:cNvSpPr>
            <a:spLocks noGrp="1"/>
          </p:cNvSpPr>
          <p:nvPr>
            <p:ph type="title"/>
          </p:nvPr>
        </p:nvSpPr>
        <p:spPr/>
        <p:txBody>
          <a:bodyPr/>
          <a:lstStyle/>
          <a:p>
            <a:r>
              <a:rPr lang="es-ES" sz="3600" dirty="0" smtClean="0"/>
              <a:t>Preguntas </a:t>
            </a:r>
            <a:r>
              <a:rPr lang="es-ES" sz="3600" dirty="0"/>
              <a:t>de comprobación </a:t>
            </a:r>
          </a:p>
        </p:txBody>
      </p:sp>
    </p:spTree>
    <p:extLst>
      <p:ext uri="{BB962C8B-B14F-4D97-AF65-F5344CB8AC3E}">
        <p14:creationId xmlns:p14="http://schemas.microsoft.com/office/powerpoint/2010/main" val="2526870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22</a:t>
            </a:fld>
            <a:endParaRPr lang="en-US" dirty="0">
              <a:solidFill>
                <a:prstClr val="black">
                  <a:tint val="75000"/>
                </a:prstClr>
              </a:solidFill>
            </a:endParaRPr>
          </a:p>
        </p:txBody>
      </p:sp>
      <p:sp>
        <p:nvSpPr>
          <p:cNvPr id="3" name="Marcador de contenido 2"/>
          <p:cNvSpPr>
            <a:spLocks noGrp="1"/>
          </p:cNvSpPr>
          <p:nvPr>
            <p:ph idx="1"/>
          </p:nvPr>
        </p:nvSpPr>
        <p:spPr>
          <a:xfrm>
            <a:off x="609600" y="1126337"/>
            <a:ext cx="10972800" cy="5355434"/>
          </a:xfrm>
        </p:spPr>
        <p:txBody>
          <a:bodyPr/>
          <a:lstStyle/>
          <a:p>
            <a:pPr marL="457200" indent="-457200" algn="just">
              <a:buFont typeface="+mj-lt"/>
              <a:buAutoNum type="arabicPeriod"/>
            </a:pPr>
            <a:r>
              <a:rPr lang="es-ES" sz="3000" dirty="0">
                <a:solidFill>
                  <a:schemeClr val="tx1"/>
                </a:solidFill>
              </a:rPr>
              <a:t>¿Cuáles son las diferencias entre el Método Francés, el Americano</a:t>
            </a:r>
            <a:r>
              <a:rPr lang="es-ES" sz="3000" dirty="0" smtClean="0">
                <a:solidFill>
                  <a:schemeClr val="tx1"/>
                </a:solidFill>
              </a:rPr>
              <a:t>, el </a:t>
            </a:r>
            <a:r>
              <a:rPr lang="es-ES" sz="3000" dirty="0">
                <a:solidFill>
                  <a:schemeClr val="tx1"/>
                </a:solidFill>
              </a:rPr>
              <a:t>Alemán y el de amortización constante para el cálculo de los préstamos</a:t>
            </a:r>
            <a:r>
              <a:rPr lang="es-ES" sz="3000" dirty="0" smtClean="0">
                <a:solidFill>
                  <a:schemeClr val="tx1"/>
                </a:solidFill>
              </a:rPr>
              <a:t>?</a:t>
            </a:r>
          </a:p>
          <a:p>
            <a:pPr marL="457200" indent="-457200" algn="just">
              <a:buFont typeface="+mj-lt"/>
              <a:buAutoNum type="arabicPeriod"/>
            </a:pPr>
            <a:r>
              <a:rPr lang="es-ES" sz="3000" dirty="0">
                <a:solidFill>
                  <a:schemeClr val="tx1"/>
                </a:solidFill>
              </a:rPr>
              <a:t>¿Cuál es la diferencia esencial entre un préstamo francés y un </a:t>
            </a:r>
            <a:r>
              <a:rPr lang="es-ES" sz="3000" dirty="0" smtClean="0">
                <a:solidFill>
                  <a:schemeClr val="tx1"/>
                </a:solidFill>
              </a:rPr>
              <a:t>préstamo alemán?</a:t>
            </a:r>
          </a:p>
          <a:p>
            <a:pPr marL="457200" indent="-457200" algn="just">
              <a:buFont typeface="+mj-lt"/>
              <a:buAutoNum type="arabicPeriod"/>
            </a:pPr>
            <a:r>
              <a:rPr lang="es-ES" sz="3000" dirty="0">
                <a:solidFill>
                  <a:schemeClr val="tx1"/>
                </a:solidFill>
              </a:rPr>
              <a:t>¿Qué tipo de amortización de préstamos ofrece mayor </a:t>
            </a:r>
            <a:r>
              <a:rPr lang="es-ES" sz="3000" dirty="0" smtClean="0">
                <a:solidFill>
                  <a:schemeClr val="tx1"/>
                </a:solidFill>
              </a:rPr>
              <a:t>rendimiento para </a:t>
            </a:r>
            <a:r>
              <a:rPr lang="es-ES" sz="3000" dirty="0">
                <a:solidFill>
                  <a:schemeClr val="tx1"/>
                </a:solidFill>
              </a:rPr>
              <a:t>el prestatario</a:t>
            </a:r>
            <a:r>
              <a:rPr lang="es-ES" sz="3000" dirty="0" smtClean="0">
                <a:solidFill>
                  <a:schemeClr val="tx1"/>
                </a:solidFill>
              </a:rPr>
              <a:t>?</a:t>
            </a:r>
          </a:p>
          <a:p>
            <a:pPr marL="457200" indent="-457200" algn="just">
              <a:buFont typeface="+mj-lt"/>
              <a:buAutoNum type="arabicPeriod"/>
            </a:pPr>
            <a:r>
              <a:rPr lang="es-ES" sz="3000" dirty="0">
                <a:solidFill>
                  <a:schemeClr val="tx1"/>
                </a:solidFill>
              </a:rPr>
              <a:t>¿Qué ventajas tiene para el banco el Método Francés</a:t>
            </a:r>
            <a:r>
              <a:rPr lang="es-ES" sz="3000" dirty="0" smtClean="0">
                <a:solidFill>
                  <a:schemeClr val="tx1"/>
                </a:solidFill>
              </a:rPr>
              <a:t>?</a:t>
            </a:r>
          </a:p>
          <a:p>
            <a:pPr marL="457200" indent="-457200" algn="just">
              <a:buFont typeface="+mj-lt"/>
              <a:buAutoNum type="arabicPeriod"/>
            </a:pPr>
            <a:r>
              <a:rPr lang="es-ES" sz="3000" dirty="0" smtClean="0">
                <a:solidFill>
                  <a:schemeClr val="tx1"/>
                </a:solidFill>
              </a:rPr>
              <a:t>Estudiar </a:t>
            </a:r>
            <a:r>
              <a:rPr lang="es-ES" sz="3000" dirty="0">
                <a:solidFill>
                  <a:schemeClr val="tx1"/>
                </a:solidFill>
              </a:rPr>
              <a:t>los </a:t>
            </a:r>
            <a:r>
              <a:rPr lang="es-ES" sz="3000" dirty="0" smtClean="0">
                <a:solidFill>
                  <a:schemeClr val="tx1"/>
                </a:solidFill>
              </a:rPr>
              <a:t>Problemas ilustrativos. Pág. 106 – 114, y 127.</a:t>
            </a:r>
          </a:p>
          <a:p>
            <a:pPr marL="457200" indent="-457200" algn="just">
              <a:buFont typeface="+mj-lt"/>
              <a:buAutoNum type="arabicPeriod"/>
            </a:pPr>
            <a:r>
              <a:rPr lang="es-ES" sz="3000" dirty="0">
                <a:solidFill>
                  <a:schemeClr val="tx1"/>
                </a:solidFill>
              </a:rPr>
              <a:t> </a:t>
            </a:r>
            <a:r>
              <a:rPr lang="es-ES" sz="3000" dirty="0" smtClean="0">
                <a:solidFill>
                  <a:schemeClr val="tx1"/>
                </a:solidFill>
              </a:rPr>
              <a:t>Responder los ejercicios siguientes:</a:t>
            </a: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636360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200" y="1206504"/>
            <a:ext cx="11379200" cy="4830763"/>
          </a:xfrm>
        </p:spPr>
        <p:txBody>
          <a:bodyPr/>
          <a:lstStyle/>
          <a:p>
            <a:pPr marL="514350" indent="-514350" algn="just">
              <a:spcBef>
                <a:spcPts val="0"/>
              </a:spcBef>
              <a:spcAft>
                <a:spcPts val="600"/>
              </a:spcAft>
              <a:buAutoNum type="arabicPeriod"/>
            </a:pPr>
            <a:r>
              <a:rPr lang="es-ES" sz="2800" dirty="0" smtClean="0">
                <a:solidFill>
                  <a:schemeClr val="tx1"/>
                </a:solidFill>
              </a:rPr>
              <a:t>¿Cuál </a:t>
            </a:r>
            <a:r>
              <a:rPr lang="es-ES" sz="2800" dirty="0">
                <a:solidFill>
                  <a:schemeClr val="tx1"/>
                </a:solidFill>
              </a:rPr>
              <a:t>es la cuantía que hay que pagar al final de cada mes para amortizar un capital de 2 000 000 </a:t>
            </a:r>
            <a:r>
              <a:rPr lang="es-ES" sz="2800" dirty="0" smtClean="0">
                <a:solidFill>
                  <a:schemeClr val="tx1"/>
                </a:solidFill>
              </a:rPr>
              <a:t>EUR en </a:t>
            </a:r>
            <a:r>
              <a:rPr lang="es-ES" sz="2800" dirty="0">
                <a:solidFill>
                  <a:schemeClr val="tx1"/>
                </a:solidFill>
              </a:rPr>
              <a:t>5 años si la operación se plantea por el método americano al 12% nominal? </a:t>
            </a:r>
            <a:endParaRPr lang="es-ES" sz="2800" dirty="0" smtClean="0">
              <a:solidFill>
                <a:schemeClr val="tx1"/>
              </a:solidFill>
            </a:endParaRPr>
          </a:p>
          <a:p>
            <a:pPr marL="0" indent="0" algn="just">
              <a:spcBef>
                <a:spcPts val="0"/>
              </a:spcBef>
              <a:spcAft>
                <a:spcPts val="600"/>
              </a:spcAft>
              <a:buNone/>
            </a:pPr>
            <a:endParaRPr lang="es-ES" sz="2800" dirty="0" smtClean="0">
              <a:solidFill>
                <a:schemeClr val="tx1"/>
              </a:solidFill>
            </a:endParaRPr>
          </a:p>
          <a:p>
            <a:pPr marL="0" indent="0" algn="just">
              <a:spcBef>
                <a:spcPts val="0"/>
              </a:spcBef>
              <a:spcAft>
                <a:spcPts val="600"/>
              </a:spcAft>
              <a:buNone/>
            </a:pPr>
            <a:r>
              <a:rPr lang="es-ES" sz="2800" b="1" u="sng" dirty="0">
                <a:solidFill>
                  <a:schemeClr val="tx1"/>
                </a:solidFill>
              </a:rPr>
              <a:t>Recordatorio: </a:t>
            </a:r>
            <a:r>
              <a:rPr lang="es-ES" sz="2800" dirty="0">
                <a:solidFill>
                  <a:schemeClr val="tx1"/>
                </a:solidFill>
              </a:rPr>
              <a:t>El método de amortización americana consiste en que al final de cada período se pagan exclusivamente los intereses devengados en el </a:t>
            </a:r>
            <a:r>
              <a:rPr lang="es-ES" sz="2800" dirty="0" smtClean="0">
                <a:solidFill>
                  <a:schemeClr val="tx1"/>
                </a:solidFill>
              </a:rPr>
              <a:t>mismo</a:t>
            </a:r>
            <a:r>
              <a:rPr lang="es-ES" sz="2800" dirty="0">
                <a:solidFill>
                  <a:schemeClr val="tx1"/>
                </a:solidFill>
              </a:rPr>
              <a:t>, dejando la amortización del principal para el final de la operación.</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23</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75222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955044"/>
            <a:ext cx="11785600" cy="5891852"/>
          </a:xfrm>
        </p:spPr>
        <p:txBody>
          <a:bodyPr/>
          <a:lstStyle/>
          <a:p>
            <a:pPr marL="0" indent="0" algn="just">
              <a:spcBef>
                <a:spcPts val="0"/>
              </a:spcBef>
              <a:spcAft>
                <a:spcPts val="600"/>
              </a:spcAft>
              <a:buNone/>
            </a:pPr>
            <a:r>
              <a:rPr lang="es-ES" sz="2400" dirty="0" smtClean="0">
                <a:solidFill>
                  <a:schemeClr val="tx1"/>
                </a:solidFill>
              </a:rPr>
              <a:t>2. En </a:t>
            </a:r>
            <a:r>
              <a:rPr lang="es-ES" sz="2400" dirty="0">
                <a:solidFill>
                  <a:schemeClr val="tx1"/>
                </a:solidFill>
              </a:rPr>
              <a:t>una operación de préstamo por el método de amortización francés a 5 años pactados al 14 % nominal anual, obténgase:</a:t>
            </a:r>
          </a:p>
          <a:p>
            <a:pPr marL="0" indent="0" algn="just">
              <a:spcBef>
                <a:spcPts val="0"/>
              </a:spcBef>
              <a:spcAft>
                <a:spcPts val="600"/>
              </a:spcAft>
              <a:buNone/>
            </a:pPr>
            <a:r>
              <a:rPr lang="es-ES" sz="2400" dirty="0" smtClean="0">
                <a:solidFill>
                  <a:schemeClr val="tx1"/>
                </a:solidFill>
              </a:rPr>
              <a:t>a</a:t>
            </a:r>
            <a:r>
              <a:rPr lang="es-ES" sz="2400" dirty="0">
                <a:solidFill>
                  <a:schemeClr val="tx1"/>
                </a:solidFill>
              </a:rPr>
              <a:t>) Cuantía del término amortizativo semestral (cuota constante que debe pagar el prestatario al prestamista) necesario para amortizar un capital de 5 000 000 de yenes. </a:t>
            </a:r>
          </a:p>
          <a:p>
            <a:pPr marL="0" indent="0" algn="just">
              <a:spcBef>
                <a:spcPts val="0"/>
              </a:spcBef>
              <a:spcAft>
                <a:spcPts val="600"/>
              </a:spcAft>
              <a:buNone/>
            </a:pPr>
            <a:r>
              <a:rPr lang="es-ES" sz="2400" dirty="0" smtClean="0">
                <a:solidFill>
                  <a:schemeClr val="tx1"/>
                </a:solidFill>
              </a:rPr>
              <a:t>b</a:t>
            </a:r>
            <a:r>
              <a:rPr lang="es-ES" sz="2400" dirty="0">
                <a:solidFill>
                  <a:schemeClr val="tx1"/>
                </a:solidFill>
              </a:rPr>
              <a:t>) Capital vivo (que queda por amortizar) y capital amortizado a los 4 </a:t>
            </a:r>
            <a:r>
              <a:rPr lang="es-ES" sz="2400" dirty="0" smtClean="0">
                <a:solidFill>
                  <a:schemeClr val="tx1"/>
                </a:solidFill>
              </a:rPr>
              <a:t>años.</a:t>
            </a:r>
            <a:endParaRPr lang="es-ES" sz="2400" dirty="0">
              <a:solidFill>
                <a:schemeClr val="tx1"/>
              </a:solidFill>
            </a:endParaRPr>
          </a:p>
          <a:p>
            <a:pPr marL="0" indent="0" algn="just">
              <a:spcBef>
                <a:spcPts val="0"/>
              </a:spcBef>
              <a:spcAft>
                <a:spcPts val="600"/>
              </a:spcAft>
              <a:buNone/>
            </a:pPr>
            <a:r>
              <a:rPr lang="es-ES" sz="2400" dirty="0" smtClean="0">
                <a:solidFill>
                  <a:schemeClr val="tx1"/>
                </a:solidFill>
              </a:rPr>
              <a:t>c</a:t>
            </a:r>
            <a:r>
              <a:rPr lang="es-ES" sz="2400" dirty="0">
                <a:solidFill>
                  <a:schemeClr val="tx1"/>
                </a:solidFill>
              </a:rPr>
              <a:t>) Descomposición del </a:t>
            </a:r>
            <a:r>
              <a:rPr lang="es-ES" sz="2400" dirty="0" smtClean="0">
                <a:solidFill>
                  <a:schemeClr val="tx1"/>
                </a:solidFill>
              </a:rPr>
              <a:t>término </a:t>
            </a:r>
            <a:r>
              <a:rPr lang="es-ES" sz="2400" dirty="0">
                <a:solidFill>
                  <a:schemeClr val="tx1"/>
                </a:solidFill>
              </a:rPr>
              <a:t>amortizativo (cuota constante) en cuota de interés y cuota de amortización.</a:t>
            </a:r>
          </a:p>
          <a:p>
            <a:pPr marL="0" indent="0" algn="just">
              <a:spcBef>
                <a:spcPts val="0"/>
              </a:spcBef>
              <a:spcAft>
                <a:spcPts val="600"/>
              </a:spcAft>
              <a:buNone/>
            </a:pPr>
            <a:r>
              <a:rPr lang="es-ES" sz="2000" b="1" u="sng" dirty="0" smtClean="0">
                <a:solidFill>
                  <a:schemeClr val="tx1"/>
                </a:solidFill>
              </a:rPr>
              <a:t>Recordatorio</a:t>
            </a:r>
            <a:r>
              <a:rPr lang="es-ES" sz="2000" b="1" dirty="0">
                <a:solidFill>
                  <a:schemeClr val="tx1"/>
                </a:solidFill>
              </a:rPr>
              <a:t>:</a:t>
            </a:r>
            <a:r>
              <a:rPr lang="es-ES" sz="2000" dirty="0">
                <a:solidFill>
                  <a:schemeClr val="tx1"/>
                </a:solidFill>
              </a:rPr>
              <a:t> En el método francés el principal y los intereses se pagan periódicamente a través de una cuota constante y única que incluye ambos conceptos. Sin embargo, a medida que pasa el tiempo la parte de la cuota correspondiente a los intereses disminuye y la correspondiente a la amortización del capital prestado aumenta.</a:t>
            </a:r>
          </a:p>
          <a:p>
            <a:pPr marL="0" indent="0" algn="just">
              <a:spcBef>
                <a:spcPts val="0"/>
              </a:spcBef>
              <a:spcAft>
                <a:spcPts val="600"/>
              </a:spcAft>
              <a:buNone/>
            </a:pPr>
            <a:r>
              <a:rPr lang="es-ES" sz="2000" b="1" u="sng" dirty="0">
                <a:solidFill>
                  <a:schemeClr val="tx1"/>
                </a:solidFill>
              </a:rPr>
              <a:t>Pista</a:t>
            </a:r>
            <a:r>
              <a:rPr lang="es-ES" sz="2000" dirty="0">
                <a:solidFill>
                  <a:schemeClr val="tx1"/>
                </a:solidFill>
              </a:rPr>
              <a:t>: Para el cálculo del término amortizativo o cuota única apóyese en las tablas financieras sobre el valor actual de una anualidad </a:t>
            </a:r>
            <a:r>
              <a:rPr lang="es-ES" sz="2000" dirty="0" err="1">
                <a:solidFill>
                  <a:schemeClr val="tx1"/>
                </a:solidFill>
              </a:rPr>
              <a:t>ó</a:t>
            </a:r>
            <a:r>
              <a:rPr lang="es-ES" sz="2000" dirty="0">
                <a:solidFill>
                  <a:schemeClr val="tx1"/>
                </a:solidFill>
              </a:rPr>
              <a:t> calcule este valor mediante una de las fórmulas estudiadas en la asignatura Matemática Financiera. Para la determinación de los capitales vivos y amortizados, así como para la descomposición de la cuota confeccione el cuadro de amortización por semestres.</a:t>
            </a:r>
          </a:p>
          <a:p>
            <a:pPr marL="0" indent="0" algn="just">
              <a:spcBef>
                <a:spcPts val="0"/>
              </a:spcBef>
              <a:spcAft>
                <a:spcPts val="600"/>
              </a:spcAft>
              <a:buNone/>
            </a:pPr>
            <a:endParaRPr lang="es-ES" sz="24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24</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1560954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1092204"/>
            <a:ext cx="11328400" cy="4830763"/>
          </a:xfrm>
        </p:spPr>
        <p:txBody>
          <a:bodyPr/>
          <a:lstStyle/>
          <a:p>
            <a:pPr marL="0" indent="0" algn="just">
              <a:spcBef>
                <a:spcPts val="0"/>
              </a:spcBef>
              <a:spcAft>
                <a:spcPts val="600"/>
              </a:spcAft>
              <a:buNone/>
            </a:pPr>
            <a:r>
              <a:rPr lang="es-ES" sz="2800" dirty="0" smtClean="0">
                <a:solidFill>
                  <a:schemeClr val="tx1"/>
                </a:solidFill>
              </a:rPr>
              <a:t>3. Se </a:t>
            </a:r>
            <a:r>
              <a:rPr lang="es-ES" sz="2800" dirty="0">
                <a:solidFill>
                  <a:schemeClr val="tx1"/>
                </a:solidFill>
              </a:rPr>
              <a:t>otorga un préstamo de 2 500 000 pesos para amortizar en cinco años por el método de amortización americano, abonándose anualmente solamente intereses de 9,5%. </a:t>
            </a:r>
          </a:p>
          <a:p>
            <a:pPr marL="0" indent="0" algn="just">
              <a:spcBef>
                <a:spcPts val="0"/>
              </a:spcBef>
              <a:spcAft>
                <a:spcPts val="600"/>
              </a:spcAft>
              <a:buNone/>
            </a:pPr>
            <a:r>
              <a:rPr lang="es-ES" sz="2800" b="1" dirty="0" smtClean="0">
                <a:solidFill>
                  <a:schemeClr val="tx1"/>
                </a:solidFill>
              </a:rPr>
              <a:t>Se </a:t>
            </a:r>
            <a:r>
              <a:rPr lang="es-ES" sz="2800" b="1" dirty="0">
                <a:solidFill>
                  <a:schemeClr val="tx1"/>
                </a:solidFill>
              </a:rPr>
              <a:t>pide:</a:t>
            </a:r>
          </a:p>
          <a:p>
            <a:pPr marL="457200" indent="-457200" algn="just">
              <a:spcBef>
                <a:spcPts val="0"/>
              </a:spcBef>
              <a:spcAft>
                <a:spcPts val="600"/>
              </a:spcAft>
              <a:buFont typeface="+mj-lt"/>
              <a:buAutoNum type="alphaLcParenR"/>
            </a:pPr>
            <a:r>
              <a:rPr lang="es-ES" sz="2800" dirty="0" smtClean="0">
                <a:solidFill>
                  <a:schemeClr val="tx1"/>
                </a:solidFill>
              </a:rPr>
              <a:t>¿Cuánto </a:t>
            </a:r>
            <a:r>
              <a:rPr lang="es-ES" sz="2800" dirty="0">
                <a:solidFill>
                  <a:schemeClr val="tx1"/>
                </a:solidFill>
              </a:rPr>
              <a:t>sería el término amortizativo constante por este método y por </a:t>
            </a:r>
            <a:r>
              <a:rPr lang="es-ES" sz="2800" dirty="0" smtClean="0">
                <a:solidFill>
                  <a:schemeClr val="tx1"/>
                </a:solidFill>
              </a:rPr>
              <a:t>qué?</a:t>
            </a:r>
            <a:endParaRPr lang="es-ES" sz="2800" dirty="0">
              <a:solidFill>
                <a:schemeClr val="tx1"/>
              </a:solidFill>
            </a:endParaRPr>
          </a:p>
          <a:p>
            <a:pPr marL="457200" indent="-457200" algn="just">
              <a:spcBef>
                <a:spcPts val="0"/>
              </a:spcBef>
              <a:spcAft>
                <a:spcPts val="600"/>
              </a:spcAft>
              <a:buFont typeface="+mj-lt"/>
              <a:buAutoNum type="alphaLcParenR"/>
            </a:pPr>
            <a:r>
              <a:rPr lang="es-ES" sz="2800" dirty="0" smtClean="0">
                <a:solidFill>
                  <a:schemeClr val="tx1"/>
                </a:solidFill>
              </a:rPr>
              <a:t>¿Cuánto </a:t>
            </a:r>
            <a:r>
              <a:rPr lang="es-ES" sz="2800" dirty="0">
                <a:solidFill>
                  <a:schemeClr val="tx1"/>
                </a:solidFill>
              </a:rPr>
              <a:t>tiene amortizado y de capital vivo en el año </a:t>
            </a:r>
            <a:r>
              <a:rPr lang="es-ES" sz="2800" dirty="0" smtClean="0">
                <a:solidFill>
                  <a:schemeClr val="tx1"/>
                </a:solidFill>
              </a:rPr>
              <a:t>tercero?</a:t>
            </a:r>
            <a:endParaRPr lang="es-ES" sz="2800" dirty="0">
              <a:solidFill>
                <a:schemeClr val="tx1"/>
              </a:solidFill>
            </a:endParaRPr>
          </a:p>
          <a:p>
            <a:pPr marL="457200" indent="-457200" algn="just">
              <a:spcBef>
                <a:spcPts val="0"/>
              </a:spcBef>
              <a:spcAft>
                <a:spcPts val="600"/>
              </a:spcAft>
              <a:buFont typeface="+mj-lt"/>
              <a:buAutoNum type="alphaLcParenR"/>
            </a:pPr>
            <a:r>
              <a:rPr lang="es-ES" sz="2800" dirty="0" smtClean="0">
                <a:solidFill>
                  <a:schemeClr val="tx1"/>
                </a:solidFill>
              </a:rPr>
              <a:t>¿Cuánto </a:t>
            </a:r>
            <a:r>
              <a:rPr lang="es-ES" sz="2800" dirty="0">
                <a:solidFill>
                  <a:schemeClr val="tx1"/>
                </a:solidFill>
              </a:rPr>
              <a:t>serían los intereses pagados al final de </a:t>
            </a:r>
            <a:r>
              <a:rPr lang="es-ES" sz="2800" dirty="0" smtClean="0">
                <a:solidFill>
                  <a:schemeClr val="tx1"/>
                </a:solidFill>
              </a:rPr>
              <a:t>amortizar?</a:t>
            </a:r>
            <a:endParaRPr lang="es-ES" sz="2800" dirty="0">
              <a:solidFill>
                <a:schemeClr val="tx1"/>
              </a:solidFill>
            </a:endParaRPr>
          </a:p>
          <a:p>
            <a:pPr marL="0" indent="0" algn="just">
              <a:spcBef>
                <a:spcPts val="0"/>
              </a:spcBef>
              <a:spcAft>
                <a:spcPts val="600"/>
              </a:spcAft>
              <a:buNone/>
            </a:pPr>
            <a:endParaRPr lang="es-ES" sz="28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25</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2186291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4000" y="1046484"/>
            <a:ext cx="11328400" cy="5605776"/>
          </a:xfrm>
        </p:spPr>
        <p:txBody>
          <a:bodyPr/>
          <a:lstStyle/>
          <a:p>
            <a:pPr marL="0" indent="0" algn="just">
              <a:spcBef>
                <a:spcPts val="0"/>
              </a:spcBef>
              <a:spcAft>
                <a:spcPts val="600"/>
              </a:spcAft>
              <a:buNone/>
            </a:pPr>
            <a:r>
              <a:rPr lang="es-ES" sz="2600" dirty="0" smtClean="0">
                <a:solidFill>
                  <a:schemeClr val="tx1"/>
                </a:solidFill>
              </a:rPr>
              <a:t>4. Una </a:t>
            </a:r>
            <a:r>
              <a:rPr lang="es-ES" sz="2600" dirty="0">
                <a:solidFill>
                  <a:schemeClr val="tx1"/>
                </a:solidFill>
              </a:rPr>
              <a:t>entidad bancaria ha otorgado un préstamo con las siguientes condiciones:</a:t>
            </a:r>
          </a:p>
          <a:p>
            <a:pPr algn="just">
              <a:spcBef>
                <a:spcPts val="0"/>
              </a:spcBef>
              <a:spcAft>
                <a:spcPts val="600"/>
              </a:spcAft>
            </a:pPr>
            <a:r>
              <a:rPr lang="es-ES" sz="2600" dirty="0" smtClean="0">
                <a:solidFill>
                  <a:schemeClr val="tx1"/>
                </a:solidFill>
              </a:rPr>
              <a:t>Cuantía </a:t>
            </a:r>
            <a:r>
              <a:rPr lang="es-ES" sz="2600" dirty="0">
                <a:solidFill>
                  <a:schemeClr val="tx1"/>
                </a:solidFill>
              </a:rPr>
              <a:t>del capital prestado 1 000 000 de pesos</a:t>
            </a:r>
          </a:p>
          <a:p>
            <a:pPr algn="just">
              <a:spcBef>
                <a:spcPts val="0"/>
              </a:spcBef>
              <a:spcAft>
                <a:spcPts val="600"/>
              </a:spcAft>
            </a:pPr>
            <a:r>
              <a:rPr lang="es-ES" sz="2600" dirty="0" smtClean="0">
                <a:solidFill>
                  <a:schemeClr val="tx1"/>
                </a:solidFill>
              </a:rPr>
              <a:t>Duración </a:t>
            </a:r>
            <a:r>
              <a:rPr lang="es-ES" sz="2600" dirty="0">
                <a:solidFill>
                  <a:schemeClr val="tx1"/>
                </a:solidFill>
              </a:rPr>
              <a:t>de la operación 10 años</a:t>
            </a:r>
          </a:p>
          <a:p>
            <a:pPr algn="just">
              <a:spcBef>
                <a:spcPts val="0"/>
              </a:spcBef>
              <a:spcAft>
                <a:spcPts val="600"/>
              </a:spcAft>
            </a:pPr>
            <a:r>
              <a:rPr lang="es-ES" sz="2600" dirty="0" smtClean="0">
                <a:solidFill>
                  <a:schemeClr val="tx1"/>
                </a:solidFill>
              </a:rPr>
              <a:t>Tipo </a:t>
            </a:r>
            <a:r>
              <a:rPr lang="es-ES" sz="2600" dirty="0">
                <a:solidFill>
                  <a:schemeClr val="tx1"/>
                </a:solidFill>
              </a:rPr>
              <a:t>de interés el 14% anual</a:t>
            </a:r>
          </a:p>
          <a:p>
            <a:pPr algn="just">
              <a:spcBef>
                <a:spcPts val="0"/>
              </a:spcBef>
              <a:spcAft>
                <a:spcPts val="600"/>
              </a:spcAft>
            </a:pPr>
            <a:r>
              <a:rPr lang="es-ES" sz="2600" dirty="0" smtClean="0">
                <a:solidFill>
                  <a:schemeClr val="tx1"/>
                </a:solidFill>
              </a:rPr>
              <a:t>Método </a:t>
            </a:r>
            <a:r>
              <a:rPr lang="es-ES" sz="2600" dirty="0">
                <a:solidFill>
                  <a:schemeClr val="tx1"/>
                </a:solidFill>
              </a:rPr>
              <a:t>de amortización progresivo o francés</a:t>
            </a:r>
          </a:p>
          <a:p>
            <a:pPr marL="0" indent="0" algn="just">
              <a:spcBef>
                <a:spcPts val="0"/>
              </a:spcBef>
              <a:spcAft>
                <a:spcPts val="600"/>
              </a:spcAft>
              <a:buNone/>
            </a:pPr>
            <a:endParaRPr lang="es-ES" sz="2600" dirty="0">
              <a:solidFill>
                <a:schemeClr val="tx1"/>
              </a:solidFill>
            </a:endParaRPr>
          </a:p>
          <a:p>
            <a:pPr marL="0" indent="0" algn="just">
              <a:spcBef>
                <a:spcPts val="0"/>
              </a:spcBef>
              <a:spcAft>
                <a:spcPts val="600"/>
              </a:spcAft>
              <a:buNone/>
            </a:pPr>
            <a:r>
              <a:rPr lang="es-ES" sz="2600" b="1" dirty="0">
                <a:solidFill>
                  <a:schemeClr val="tx1"/>
                </a:solidFill>
              </a:rPr>
              <a:t>Se pide:</a:t>
            </a:r>
          </a:p>
          <a:p>
            <a:pPr marL="457200" indent="-457200" algn="just">
              <a:spcBef>
                <a:spcPts val="0"/>
              </a:spcBef>
              <a:spcAft>
                <a:spcPts val="600"/>
              </a:spcAft>
              <a:buFont typeface="+mj-lt"/>
              <a:buAutoNum type="alphaLcParenR"/>
            </a:pPr>
            <a:r>
              <a:rPr lang="es-ES" sz="2600" dirty="0" smtClean="0">
                <a:solidFill>
                  <a:schemeClr val="tx1"/>
                </a:solidFill>
              </a:rPr>
              <a:t>Cuota</a:t>
            </a:r>
            <a:r>
              <a:rPr lang="es-ES" sz="2600" dirty="0">
                <a:solidFill>
                  <a:schemeClr val="tx1"/>
                </a:solidFill>
              </a:rPr>
              <a:t>.</a:t>
            </a:r>
          </a:p>
          <a:p>
            <a:pPr marL="457200" indent="-457200" algn="just">
              <a:spcBef>
                <a:spcPts val="0"/>
              </a:spcBef>
              <a:spcAft>
                <a:spcPts val="600"/>
              </a:spcAft>
              <a:buFont typeface="+mj-lt"/>
              <a:buAutoNum type="alphaLcParenR"/>
            </a:pPr>
            <a:r>
              <a:rPr lang="es-ES" sz="2600" dirty="0" smtClean="0">
                <a:solidFill>
                  <a:schemeClr val="tx1"/>
                </a:solidFill>
              </a:rPr>
              <a:t>Capital </a:t>
            </a:r>
            <a:r>
              <a:rPr lang="es-ES" sz="2600" dirty="0">
                <a:solidFill>
                  <a:schemeClr val="tx1"/>
                </a:solidFill>
              </a:rPr>
              <a:t>pendiente de amortizar al principio del cuarto año.</a:t>
            </a:r>
          </a:p>
          <a:p>
            <a:pPr marL="457200" indent="-457200" algn="just">
              <a:spcBef>
                <a:spcPts val="0"/>
              </a:spcBef>
              <a:spcAft>
                <a:spcPts val="600"/>
              </a:spcAft>
              <a:buFont typeface="+mj-lt"/>
              <a:buAutoNum type="alphaLcParenR"/>
            </a:pPr>
            <a:r>
              <a:rPr lang="es-ES" sz="2600" dirty="0" smtClean="0">
                <a:solidFill>
                  <a:schemeClr val="tx1"/>
                </a:solidFill>
              </a:rPr>
              <a:t>Cuota </a:t>
            </a:r>
            <a:r>
              <a:rPr lang="es-ES" sz="2600" dirty="0">
                <a:solidFill>
                  <a:schemeClr val="tx1"/>
                </a:solidFill>
              </a:rPr>
              <a:t>de intereses del octavo año.</a:t>
            </a:r>
          </a:p>
          <a:p>
            <a:pPr marL="457200" indent="-457200" algn="just">
              <a:spcBef>
                <a:spcPts val="0"/>
              </a:spcBef>
              <a:spcAft>
                <a:spcPts val="600"/>
              </a:spcAft>
              <a:buFont typeface="+mj-lt"/>
              <a:buAutoNum type="alphaLcParenR"/>
            </a:pPr>
            <a:r>
              <a:rPr lang="es-ES" sz="2600" dirty="0" smtClean="0">
                <a:solidFill>
                  <a:schemeClr val="tx1"/>
                </a:solidFill>
              </a:rPr>
              <a:t>Intereses </a:t>
            </a:r>
            <a:r>
              <a:rPr lang="es-ES" sz="2600" dirty="0">
                <a:solidFill>
                  <a:schemeClr val="tx1"/>
                </a:solidFill>
              </a:rPr>
              <a:t>pagados al final de amortizar el préstamo </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26</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3016231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spcBef>
                <a:spcPts val="0"/>
              </a:spcBef>
              <a:spcAft>
                <a:spcPts val="600"/>
              </a:spcAft>
              <a:buNone/>
            </a:pPr>
            <a:r>
              <a:rPr lang="es-ES" sz="2800" dirty="0" smtClean="0">
                <a:solidFill>
                  <a:schemeClr val="tx1"/>
                </a:solidFill>
              </a:rPr>
              <a:t>5. Se </a:t>
            </a:r>
            <a:r>
              <a:rPr lang="es-ES" sz="2800" dirty="0">
                <a:solidFill>
                  <a:schemeClr val="tx1"/>
                </a:solidFill>
              </a:rPr>
              <a:t>otorga un préstamo de 2 </a:t>
            </a:r>
            <a:r>
              <a:rPr lang="es-ES" sz="2800" dirty="0" smtClean="0">
                <a:solidFill>
                  <a:schemeClr val="tx1"/>
                </a:solidFill>
              </a:rPr>
              <a:t>000 </a:t>
            </a:r>
            <a:r>
              <a:rPr lang="es-ES" sz="2800" dirty="0">
                <a:solidFill>
                  <a:schemeClr val="tx1"/>
                </a:solidFill>
              </a:rPr>
              <a:t>000 pesos </a:t>
            </a:r>
            <a:r>
              <a:rPr lang="es-ES" sz="2800" dirty="0" smtClean="0">
                <a:solidFill>
                  <a:schemeClr val="tx1"/>
                </a:solidFill>
              </a:rPr>
              <a:t>el cual ha de liquidarse a 3 años, a un interés nominal del 12% .</a:t>
            </a:r>
          </a:p>
          <a:p>
            <a:pPr marL="0" indent="0" algn="just">
              <a:spcBef>
                <a:spcPts val="0"/>
              </a:spcBef>
              <a:spcAft>
                <a:spcPts val="600"/>
              </a:spcAft>
              <a:buNone/>
            </a:pPr>
            <a:endParaRPr lang="es-ES" sz="2800" dirty="0" smtClean="0">
              <a:solidFill>
                <a:schemeClr val="tx1"/>
              </a:solidFill>
            </a:endParaRPr>
          </a:p>
          <a:p>
            <a:pPr marL="0" indent="0" algn="just">
              <a:spcBef>
                <a:spcPts val="0"/>
              </a:spcBef>
              <a:spcAft>
                <a:spcPts val="600"/>
              </a:spcAft>
              <a:buNone/>
            </a:pPr>
            <a:r>
              <a:rPr lang="es-ES" sz="2800" b="1" dirty="0" smtClean="0">
                <a:solidFill>
                  <a:schemeClr val="tx1"/>
                </a:solidFill>
              </a:rPr>
              <a:t>Se pide:</a:t>
            </a:r>
          </a:p>
          <a:p>
            <a:pPr marL="0" indent="0" algn="just">
              <a:spcBef>
                <a:spcPts val="0"/>
              </a:spcBef>
              <a:spcAft>
                <a:spcPts val="600"/>
              </a:spcAft>
              <a:buNone/>
            </a:pPr>
            <a:endParaRPr lang="es-ES" sz="2800" b="1" dirty="0" smtClean="0">
              <a:solidFill>
                <a:schemeClr val="tx1"/>
              </a:solidFill>
            </a:endParaRPr>
          </a:p>
          <a:p>
            <a:pPr marL="0" indent="0" algn="just">
              <a:spcBef>
                <a:spcPts val="0"/>
              </a:spcBef>
              <a:spcAft>
                <a:spcPts val="600"/>
              </a:spcAft>
              <a:buNone/>
            </a:pPr>
            <a:r>
              <a:rPr lang="es-ES" sz="2800" dirty="0" smtClean="0">
                <a:solidFill>
                  <a:schemeClr val="tx1"/>
                </a:solidFill>
              </a:rPr>
              <a:t>a) Realizar el cuadro de amortización por el método Alemán, conociendo que su período de liquidación es semestral. </a:t>
            </a:r>
            <a:endParaRPr lang="es-ES" sz="2800" dirty="0">
              <a:solidFill>
                <a:schemeClr val="tx1"/>
              </a:solidFill>
            </a:endParaRPr>
          </a:p>
          <a:p>
            <a:pPr marL="0" indent="0" algn="just">
              <a:spcBef>
                <a:spcPts val="0"/>
              </a:spcBef>
              <a:spcAft>
                <a:spcPts val="600"/>
              </a:spcAft>
              <a:buNone/>
            </a:pPr>
            <a:endParaRPr lang="es-ES" sz="28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27</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ORIENTACIÓN DE ESTUDIO INDEPENDIENTE</a:t>
            </a:r>
            <a:endParaRPr lang="es-ES" sz="3200" dirty="0"/>
          </a:p>
        </p:txBody>
      </p:sp>
    </p:spTree>
    <p:extLst>
      <p:ext uri="{BB962C8B-B14F-4D97-AF65-F5344CB8AC3E}">
        <p14:creationId xmlns:p14="http://schemas.microsoft.com/office/powerpoint/2010/main" val="1907989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lgn="just">
              <a:buNone/>
            </a:pPr>
            <a:r>
              <a:rPr lang="es-ES" sz="2800" b="1" dirty="0">
                <a:solidFill>
                  <a:schemeClr val="tx1"/>
                </a:solidFill>
              </a:rPr>
              <a:t>Bibliografía Básica:</a:t>
            </a:r>
          </a:p>
          <a:p>
            <a:pPr marL="0" indent="0" algn="just">
              <a:buNone/>
            </a:pPr>
            <a:endParaRPr lang="es-ES" sz="2800" dirty="0">
              <a:solidFill>
                <a:schemeClr val="tx1"/>
              </a:solidFill>
            </a:endParaRPr>
          </a:p>
          <a:p>
            <a:pPr marL="0" indent="0" algn="just">
              <a:buNone/>
            </a:pPr>
            <a:r>
              <a:rPr lang="es-ES" sz="2800" dirty="0" err="1" smtClean="0">
                <a:solidFill>
                  <a:schemeClr val="tx1"/>
                </a:solidFill>
              </a:rPr>
              <a:t>Borrás</a:t>
            </a:r>
            <a:r>
              <a:rPr lang="es-ES" sz="2800" dirty="0" smtClean="0">
                <a:solidFill>
                  <a:schemeClr val="tx1"/>
                </a:solidFill>
              </a:rPr>
              <a:t>. F. (2013). </a:t>
            </a:r>
            <a:r>
              <a:rPr lang="es-ES" sz="2800" i="1" dirty="0" smtClean="0">
                <a:solidFill>
                  <a:schemeClr val="tx1"/>
                </a:solidFill>
              </a:rPr>
              <a:t>La Banca Comercial: Productos y servicios</a:t>
            </a:r>
            <a:r>
              <a:rPr lang="es-ES" sz="2800" dirty="0">
                <a:solidFill>
                  <a:schemeClr val="tx1"/>
                </a:solidFill>
              </a:rPr>
              <a:t>. </a:t>
            </a:r>
            <a:r>
              <a:rPr lang="es-ES" sz="2800" dirty="0" smtClean="0">
                <a:solidFill>
                  <a:schemeClr val="tx1"/>
                </a:solidFill>
              </a:rPr>
              <a:t>Editorial </a:t>
            </a:r>
            <a:r>
              <a:rPr lang="es-ES" sz="2800" dirty="0">
                <a:solidFill>
                  <a:schemeClr val="tx1"/>
                </a:solidFill>
              </a:rPr>
              <a:t>Félix </a:t>
            </a:r>
            <a:r>
              <a:rPr lang="es-ES" sz="2800" dirty="0" smtClean="0">
                <a:solidFill>
                  <a:schemeClr val="tx1"/>
                </a:solidFill>
              </a:rPr>
              <a:t>Varela. (96- 104)</a:t>
            </a:r>
          </a:p>
          <a:p>
            <a:pPr marL="0" indent="0" algn="just">
              <a:buNone/>
            </a:pPr>
            <a:endParaRPr lang="es-ES" sz="2800" dirty="0">
              <a:solidFill>
                <a:schemeClr val="tx1"/>
              </a:solidFill>
            </a:endParaRPr>
          </a:p>
          <a:p>
            <a:pPr marL="0" indent="0" algn="just">
              <a:buNone/>
            </a:pPr>
            <a:r>
              <a:rPr lang="es-ES" sz="2800" b="1" dirty="0">
                <a:solidFill>
                  <a:schemeClr val="tx1"/>
                </a:solidFill>
              </a:rPr>
              <a:t>Bibliografía Complementaria.</a:t>
            </a:r>
          </a:p>
          <a:p>
            <a:pPr marL="0" indent="0" algn="just">
              <a:buNone/>
            </a:pPr>
            <a:r>
              <a:rPr lang="es-ES" sz="2800" dirty="0" err="1">
                <a:solidFill>
                  <a:schemeClr val="tx1"/>
                </a:solidFill>
              </a:rPr>
              <a:t>Borrás</a:t>
            </a:r>
            <a:r>
              <a:rPr lang="es-ES" sz="2800" dirty="0">
                <a:solidFill>
                  <a:schemeClr val="tx1"/>
                </a:solidFill>
              </a:rPr>
              <a:t>. F. </a:t>
            </a:r>
            <a:r>
              <a:rPr lang="es-ES" sz="2800" dirty="0" smtClean="0">
                <a:solidFill>
                  <a:schemeClr val="tx1"/>
                </a:solidFill>
              </a:rPr>
              <a:t>(</a:t>
            </a:r>
            <a:r>
              <a:rPr lang="es-ES" sz="2800" dirty="0" err="1" smtClean="0">
                <a:solidFill>
                  <a:schemeClr val="tx1"/>
                </a:solidFill>
              </a:rPr>
              <a:t>s.f</a:t>
            </a:r>
            <a:r>
              <a:rPr lang="es-ES" sz="2800" dirty="0" smtClean="0">
                <a:solidFill>
                  <a:schemeClr val="tx1"/>
                </a:solidFill>
              </a:rPr>
              <a:t>). Cuba</a:t>
            </a:r>
            <a:r>
              <a:rPr lang="es-ES" sz="2800" dirty="0">
                <a:solidFill>
                  <a:schemeClr val="tx1"/>
                </a:solidFill>
              </a:rPr>
              <a:t>: Banca y Seguros. Una aproximación al mundo empresarial. </a:t>
            </a:r>
          </a:p>
          <a:p>
            <a:pPr marL="0" indent="0" algn="just">
              <a:buNone/>
            </a:pPr>
            <a:endParaRPr lang="es-ES" sz="28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28</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smtClean="0"/>
              <a:t>BIBLIOGRAFÍA</a:t>
            </a:r>
            <a:endParaRPr lang="es-ES" sz="3200" dirty="0"/>
          </a:p>
        </p:txBody>
      </p:sp>
    </p:spTree>
    <p:extLst>
      <p:ext uri="{BB962C8B-B14F-4D97-AF65-F5344CB8AC3E}">
        <p14:creationId xmlns:p14="http://schemas.microsoft.com/office/powerpoint/2010/main" val="2570550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29</a:t>
            </a:fld>
            <a:endParaRPr lang="en-US" dirty="0">
              <a:solidFill>
                <a:prstClr val="black">
                  <a:tint val="75000"/>
                </a:prstClr>
              </a:solidFill>
            </a:endParaRPr>
          </a:p>
        </p:txBody>
      </p:sp>
      <p:pic>
        <p:nvPicPr>
          <p:cNvPr id="5"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1461297"/>
            <a:ext cx="21605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3200400" y="1337578"/>
            <a:ext cx="8382000" cy="5016758"/>
          </a:xfrm>
          <a:prstGeom prst="rect">
            <a:avLst/>
          </a:prstGeom>
        </p:spPr>
        <p:txBody>
          <a:bodyPr wrap="square">
            <a:spAutoFit/>
          </a:bodyPr>
          <a:lstStyle/>
          <a:p>
            <a:pPr algn="just"/>
            <a:r>
              <a:rPr lang="es-ES" altLang="es-ES" sz="3200" b="1" dirty="0">
                <a:latin typeface="Arial Black" panose="020B0A04020102020204" pitchFamily="34" charset="0"/>
              </a:rPr>
              <a:t>Cuando un pueblo deja atrás el analfabetismo, sabe leer y escribir, y posee un mínimo indispensable de conocimientos para vivir y producir honradamente, le faltaría vencer todavía la peor forma de ignorancia en nuestra época: el analfabetismo económico.</a:t>
            </a:r>
          </a:p>
          <a:p>
            <a:pPr algn="r"/>
            <a:endParaRPr lang="es-ES" altLang="es-ES" sz="3200" b="1" dirty="0">
              <a:latin typeface="Arial Black" panose="020B0A04020102020204" pitchFamily="34" charset="0"/>
            </a:endParaRPr>
          </a:p>
          <a:p>
            <a:pPr algn="r"/>
            <a:r>
              <a:rPr lang="es-ES" altLang="es-ES" sz="3200" b="1" dirty="0">
                <a:latin typeface="Arial Black" panose="020B0A04020102020204" pitchFamily="34" charset="0"/>
              </a:rPr>
              <a:t>Castro  Ruz, F (2008)</a:t>
            </a:r>
          </a:p>
        </p:txBody>
      </p:sp>
    </p:spTree>
    <p:extLst>
      <p:ext uri="{BB962C8B-B14F-4D97-AF65-F5344CB8AC3E}">
        <p14:creationId xmlns:p14="http://schemas.microsoft.com/office/powerpoint/2010/main" val="3261645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4000" dirty="0" smtClean="0"/>
              <a:t>OBJETIVOS:</a:t>
            </a:r>
            <a:endParaRPr lang="es-ES" sz="4000" dirty="0"/>
          </a:p>
        </p:txBody>
      </p:sp>
      <p:sp>
        <p:nvSpPr>
          <p:cNvPr id="3" name="Marcador de contenido 2"/>
          <p:cNvSpPr>
            <a:spLocks noGrp="1"/>
          </p:cNvSpPr>
          <p:nvPr>
            <p:ph idx="1"/>
          </p:nvPr>
        </p:nvSpPr>
        <p:spPr>
          <a:xfrm>
            <a:off x="203200" y="1256237"/>
            <a:ext cx="11156262" cy="5258863"/>
          </a:xfrm>
        </p:spPr>
        <p:txBody>
          <a:bodyPr/>
          <a:lstStyle/>
          <a:p>
            <a:pPr marL="742950" indent="-742950" algn="just">
              <a:buFont typeface="+mj-lt"/>
              <a:buAutoNum type="arabicPeriod"/>
            </a:pPr>
            <a:r>
              <a:rPr lang="es-ES" sz="3600" dirty="0" smtClean="0">
                <a:solidFill>
                  <a:schemeClr val="tx1"/>
                </a:solidFill>
              </a:rPr>
              <a:t>Explicar </a:t>
            </a:r>
            <a:r>
              <a:rPr lang="es-ES" sz="3600" dirty="0">
                <a:solidFill>
                  <a:schemeClr val="tx1"/>
                </a:solidFill>
              </a:rPr>
              <a:t>las características, </a:t>
            </a:r>
            <a:r>
              <a:rPr lang="es-ES" sz="3600" dirty="0" smtClean="0">
                <a:solidFill>
                  <a:schemeClr val="tx1"/>
                </a:solidFill>
              </a:rPr>
              <a:t>de los préstamos </a:t>
            </a:r>
            <a:r>
              <a:rPr lang="es-ES" sz="3600" dirty="0">
                <a:solidFill>
                  <a:schemeClr val="tx1"/>
                </a:solidFill>
              </a:rPr>
              <a:t>bancarios</a:t>
            </a:r>
            <a:endParaRPr lang="es-ES" sz="3600" dirty="0" smtClean="0">
              <a:solidFill>
                <a:schemeClr val="tx1"/>
              </a:solidFill>
            </a:endParaRPr>
          </a:p>
          <a:p>
            <a:pPr marL="742950" indent="-742950" algn="just">
              <a:buFont typeface="+mj-lt"/>
              <a:buAutoNum type="arabicPeriod"/>
            </a:pPr>
            <a:r>
              <a:rPr lang="es-ES" sz="3600" dirty="0" smtClean="0">
                <a:solidFill>
                  <a:schemeClr val="tx1"/>
                </a:solidFill>
              </a:rPr>
              <a:t>Explicar la </a:t>
            </a:r>
            <a:r>
              <a:rPr lang="es-ES" sz="3600" dirty="0">
                <a:solidFill>
                  <a:schemeClr val="tx1"/>
                </a:solidFill>
              </a:rPr>
              <a:t>operativa financiera de los </a:t>
            </a:r>
            <a:r>
              <a:rPr lang="es-ES" sz="3600" dirty="0" smtClean="0">
                <a:solidFill>
                  <a:schemeClr val="tx1"/>
                </a:solidFill>
              </a:rPr>
              <a:t>préstamos </a:t>
            </a:r>
            <a:r>
              <a:rPr lang="es-ES" sz="3600" dirty="0">
                <a:solidFill>
                  <a:schemeClr val="tx1"/>
                </a:solidFill>
              </a:rPr>
              <a:t>bancarios acorde con su peculiaridades y entorno social</a:t>
            </a:r>
            <a:r>
              <a:rPr lang="es-ES" sz="3600" dirty="0" smtClean="0">
                <a:solidFill>
                  <a:schemeClr val="tx1"/>
                </a:solidFill>
              </a:rPr>
              <a:t>. </a:t>
            </a:r>
            <a:endParaRPr lang="es-ES" sz="3600" dirty="0">
              <a:solidFill>
                <a:schemeClr val="tx1"/>
              </a:solidFill>
            </a:endParaRPr>
          </a:p>
        </p:txBody>
      </p:sp>
    </p:spTree>
    <p:extLst>
      <p:ext uri="{BB962C8B-B14F-4D97-AF65-F5344CB8AC3E}">
        <p14:creationId xmlns:p14="http://schemas.microsoft.com/office/powerpoint/2010/main" val="1393045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019208" y="1216756"/>
            <a:ext cx="5950396" cy="24152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1559" b="1" kern="1200">
                <a:solidFill>
                  <a:schemeClr val="tx1"/>
                </a:solidFill>
                <a:latin typeface="+mj-lt"/>
                <a:ea typeface="+mj-ea"/>
                <a:cs typeface="+mj-cs"/>
              </a:defRPr>
            </a:lvl1pPr>
            <a:lvl2pPr algn="l" rtl="0" eaLnBrk="1" fontAlgn="base" hangingPunct="1">
              <a:spcBef>
                <a:spcPct val="0"/>
              </a:spcBef>
              <a:spcAft>
                <a:spcPct val="0"/>
              </a:spcAft>
              <a:defRPr sz="1559" b="1">
                <a:solidFill>
                  <a:schemeClr val="tx1"/>
                </a:solidFill>
                <a:latin typeface="Arial" charset="0"/>
                <a:cs typeface="Arial" charset="0"/>
              </a:defRPr>
            </a:lvl2pPr>
            <a:lvl3pPr algn="l" rtl="0" eaLnBrk="1" fontAlgn="base" hangingPunct="1">
              <a:spcBef>
                <a:spcPct val="0"/>
              </a:spcBef>
              <a:spcAft>
                <a:spcPct val="0"/>
              </a:spcAft>
              <a:defRPr sz="1559" b="1">
                <a:solidFill>
                  <a:schemeClr val="tx1"/>
                </a:solidFill>
                <a:latin typeface="Arial" charset="0"/>
                <a:cs typeface="Arial" charset="0"/>
              </a:defRPr>
            </a:lvl3pPr>
            <a:lvl4pPr algn="l" rtl="0" eaLnBrk="1" fontAlgn="base" hangingPunct="1">
              <a:spcBef>
                <a:spcPct val="0"/>
              </a:spcBef>
              <a:spcAft>
                <a:spcPct val="0"/>
              </a:spcAft>
              <a:defRPr sz="1559" b="1">
                <a:solidFill>
                  <a:schemeClr val="tx1"/>
                </a:solidFill>
                <a:latin typeface="Arial" charset="0"/>
                <a:cs typeface="Arial" charset="0"/>
              </a:defRPr>
            </a:lvl4pPr>
            <a:lvl5pPr algn="l" rtl="0" eaLnBrk="1" fontAlgn="base" hangingPunct="1">
              <a:spcBef>
                <a:spcPct val="0"/>
              </a:spcBef>
              <a:spcAft>
                <a:spcPct val="0"/>
              </a:spcAft>
              <a:defRPr sz="1559" b="1">
                <a:solidFill>
                  <a:schemeClr val="tx1"/>
                </a:solidFill>
                <a:latin typeface="Arial" charset="0"/>
                <a:cs typeface="Arial" charset="0"/>
              </a:defRPr>
            </a:lvl5pPr>
            <a:lvl6pPr marL="324006" algn="l" rtl="0" eaLnBrk="1" fontAlgn="base" hangingPunct="1">
              <a:spcBef>
                <a:spcPct val="0"/>
              </a:spcBef>
              <a:spcAft>
                <a:spcPct val="0"/>
              </a:spcAft>
              <a:defRPr sz="1559" b="1">
                <a:solidFill>
                  <a:schemeClr val="tx1"/>
                </a:solidFill>
                <a:latin typeface="Arial" charset="0"/>
                <a:cs typeface="Arial" charset="0"/>
              </a:defRPr>
            </a:lvl6pPr>
            <a:lvl7pPr marL="648013" algn="l" rtl="0" eaLnBrk="1" fontAlgn="base" hangingPunct="1">
              <a:spcBef>
                <a:spcPct val="0"/>
              </a:spcBef>
              <a:spcAft>
                <a:spcPct val="0"/>
              </a:spcAft>
              <a:defRPr sz="1559" b="1">
                <a:solidFill>
                  <a:schemeClr val="tx1"/>
                </a:solidFill>
                <a:latin typeface="Arial" charset="0"/>
                <a:cs typeface="Arial" charset="0"/>
              </a:defRPr>
            </a:lvl7pPr>
            <a:lvl8pPr marL="972019" algn="l" rtl="0" eaLnBrk="1" fontAlgn="base" hangingPunct="1">
              <a:spcBef>
                <a:spcPct val="0"/>
              </a:spcBef>
              <a:spcAft>
                <a:spcPct val="0"/>
              </a:spcAft>
              <a:defRPr sz="1559" b="1">
                <a:solidFill>
                  <a:schemeClr val="tx1"/>
                </a:solidFill>
                <a:latin typeface="Arial" charset="0"/>
                <a:cs typeface="Arial" charset="0"/>
              </a:defRPr>
            </a:lvl8pPr>
            <a:lvl9pPr marL="1296025" algn="l" rtl="0" eaLnBrk="1" fontAlgn="base" hangingPunct="1">
              <a:spcBef>
                <a:spcPct val="0"/>
              </a:spcBef>
              <a:spcAft>
                <a:spcPct val="0"/>
              </a:spcAft>
              <a:defRPr sz="1559" b="1">
                <a:solidFill>
                  <a:schemeClr val="tx1"/>
                </a:solidFill>
                <a:latin typeface="Arial" charset="0"/>
                <a:cs typeface="Arial" charset="0"/>
              </a:defRPr>
            </a:lvl9pPr>
          </a:lstStyle>
          <a:p>
            <a:pPr algn="ctr">
              <a:defRPr/>
            </a:pPr>
            <a:r>
              <a:rPr lang="es-ES" altLang="es-ES" sz="4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SISTEMA FINANCIERO  </a:t>
            </a:r>
            <a:endParaRPr lang="es-ES" altLang="es-ES" sz="4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3"/>
          <p:cNvSpPr txBox="1">
            <a:spLocks noChangeArrowheads="1"/>
          </p:cNvSpPr>
          <p:nvPr/>
        </p:nvSpPr>
        <p:spPr>
          <a:xfrm>
            <a:off x="6027822" y="5391956"/>
            <a:ext cx="5672453"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n-US" altLang="es-ES" sz="2800" b="1" dirty="0" smtClean="0">
                <a:solidFill>
                  <a:schemeClr val="tx1"/>
                </a:solidFill>
              </a:rPr>
              <a:t>MSc. Beatriz </a:t>
            </a:r>
            <a:r>
              <a:rPr lang="es-ES" altLang="es-ES" sz="2800" b="1" dirty="0" smtClean="0">
                <a:solidFill>
                  <a:schemeClr val="tx1"/>
                </a:solidFill>
              </a:rPr>
              <a:t>Fernández</a:t>
            </a:r>
            <a:r>
              <a:rPr lang="en-US" altLang="es-ES" sz="2800" b="1" dirty="0" smtClean="0">
                <a:solidFill>
                  <a:schemeClr val="tx1"/>
                </a:solidFill>
              </a:rPr>
              <a:t> Pérez</a:t>
            </a:r>
            <a:endParaRPr lang="en-US" altLang="es-ES" sz="2800" b="1" dirty="0">
              <a:solidFill>
                <a:schemeClr val="tx1"/>
              </a:solidFill>
            </a:endParaRPr>
          </a:p>
        </p:txBody>
      </p:sp>
      <p:grpSp>
        <p:nvGrpSpPr>
          <p:cNvPr id="16" name="Grupo 15"/>
          <p:cNvGrpSpPr/>
          <p:nvPr/>
        </p:nvGrpSpPr>
        <p:grpSpPr>
          <a:xfrm rot="21009916">
            <a:off x="690998" y="939527"/>
            <a:ext cx="4771765" cy="5384973"/>
            <a:chOff x="0" y="0"/>
            <a:chExt cx="4890135" cy="6100445"/>
          </a:xfrm>
        </p:grpSpPr>
        <p:sp>
          <p:nvSpPr>
            <p:cNvPr id="17" name="Rectángulo 16"/>
            <p:cNvSpPr/>
            <p:nvPr/>
          </p:nvSpPr>
          <p:spPr>
            <a:xfrm>
              <a:off x="0" y="0"/>
              <a:ext cx="4890135" cy="6100445"/>
            </a:xfrm>
            <a:prstGeom prst="rect">
              <a:avLst/>
            </a:prstGeom>
            <a:ln w="76200">
              <a:solidFill>
                <a:srgbClr val="7030A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nvGrpSpPr>
            <p:cNvPr id="18" name="Grupo 17"/>
            <p:cNvGrpSpPr/>
            <p:nvPr/>
          </p:nvGrpSpPr>
          <p:grpSpPr>
            <a:xfrm>
              <a:off x="259307" y="163773"/>
              <a:ext cx="4543424" cy="5504473"/>
              <a:chOff x="-206169" y="0"/>
              <a:chExt cx="4323642" cy="5167436"/>
            </a:xfrm>
          </p:grpSpPr>
          <p:pic>
            <p:nvPicPr>
              <p:cNvPr id="19" name="Imagen 18" descr="D:\Fotos\Imagenes mias\17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719120">
                <a:off x="-206169" y="365709"/>
                <a:ext cx="2150110" cy="1433986"/>
              </a:xfrm>
              <a:prstGeom prst="rect">
                <a:avLst/>
              </a:prstGeom>
              <a:noFill/>
              <a:ln>
                <a:solidFill>
                  <a:srgbClr val="FF0000"/>
                </a:solidFill>
              </a:ln>
            </p:spPr>
          </p:pic>
          <p:pic>
            <p:nvPicPr>
              <p:cNvPr id="20" name="Imagen 19" descr="D:\Fotos\Imagenes mias\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642452">
                <a:off x="612085" y="3836937"/>
                <a:ext cx="1938081" cy="1330499"/>
              </a:xfrm>
              <a:prstGeom prst="rect">
                <a:avLst/>
              </a:prstGeom>
              <a:noFill/>
              <a:ln>
                <a:solidFill>
                  <a:srgbClr val="FF0000"/>
                </a:solidFill>
              </a:ln>
            </p:spPr>
          </p:pic>
          <p:pic>
            <p:nvPicPr>
              <p:cNvPr id="21" name="Imagen 20" descr="D:\Fotos\Imagenes mias\billeteseur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391947">
                <a:off x="1921979" y="456559"/>
                <a:ext cx="1616075" cy="1957797"/>
              </a:xfrm>
              <a:prstGeom prst="rect">
                <a:avLst/>
              </a:prstGeom>
              <a:noFill/>
              <a:ln>
                <a:solidFill>
                  <a:srgbClr val="FF0000"/>
                </a:solidFill>
              </a:ln>
            </p:spPr>
          </p:pic>
          <p:pic>
            <p:nvPicPr>
              <p:cNvPr id="22" name="Imagen 21" descr="D:\Fotos\Imagenes mias\2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2157" y="0"/>
                <a:ext cx="1157628" cy="1492885"/>
              </a:xfrm>
              <a:prstGeom prst="rect">
                <a:avLst/>
              </a:prstGeom>
              <a:noFill/>
              <a:ln>
                <a:solidFill>
                  <a:srgbClr val="FF0000"/>
                </a:solidFill>
              </a:ln>
            </p:spPr>
          </p:pic>
          <p:pic>
            <p:nvPicPr>
              <p:cNvPr id="23" name="Imagen 22" descr="D:\Fotos\Imagenes mias\dolare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640527">
                <a:off x="1626782" y="1945758"/>
                <a:ext cx="1812290" cy="1833245"/>
              </a:xfrm>
              <a:prstGeom prst="rect">
                <a:avLst/>
              </a:prstGeom>
              <a:noFill/>
              <a:ln>
                <a:solidFill>
                  <a:srgbClr val="FF0000"/>
                </a:solidFill>
              </a:ln>
            </p:spPr>
          </p:pic>
          <p:pic>
            <p:nvPicPr>
              <p:cNvPr id="24" name="Imagen 23" descr="D:\Fotos\Imagenes mias\16.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991449">
                <a:off x="155373" y="1433561"/>
                <a:ext cx="1803113" cy="1842770"/>
              </a:xfrm>
              <a:prstGeom prst="rect">
                <a:avLst/>
              </a:prstGeom>
              <a:noFill/>
              <a:ln>
                <a:solidFill>
                  <a:srgbClr val="FF0000"/>
                </a:solidFill>
              </a:ln>
            </p:spPr>
          </p:pic>
          <p:pic>
            <p:nvPicPr>
              <p:cNvPr id="25" name="Imagen 24" descr="D:\Fotos\Imagenes mias\billetesman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751043">
                <a:off x="2589028" y="3046228"/>
                <a:ext cx="1202690" cy="1854200"/>
              </a:xfrm>
              <a:prstGeom prst="rect">
                <a:avLst/>
              </a:prstGeom>
              <a:noFill/>
              <a:ln>
                <a:solidFill>
                  <a:srgbClr val="FF0000"/>
                </a:solidFill>
              </a:ln>
            </p:spPr>
          </p:pic>
          <p:pic>
            <p:nvPicPr>
              <p:cNvPr id="26" name="Imagen 25" descr="D:\Fotos\Imagenes mias\13.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670758">
                <a:off x="244549" y="2626242"/>
                <a:ext cx="2075180" cy="1430655"/>
              </a:xfrm>
              <a:prstGeom prst="rect">
                <a:avLst/>
              </a:prstGeom>
              <a:noFill/>
              <a:ln>
                <a:solidFill>
                  <a:srgbClr val="FF0000"/>
                </a:solidFill>
              </a:ln>
            </p:spPr>
          </p:pic>
        </p:grpSp>
      </p:grpSp>
      <p:sp>
        <p:nvSpPr>
          <p:cNvPr id="15" name="Rectangle 3"/>
          <p:cNvSpPr txBox="1">
            <a:spLocks noChangeArrowheads="1"/>
          </p:cNvSpPr>
          <p:nvPr/>
        </p:nvSpPr>
        <p:spPr>
          <a:xfrm>
            <a:off x="6709147" y="6110940"/>
            <a:ext cx="3438907" cy="457200"/>
          </a:xfrm>
          <a:prstGeom prst="rect">
            <a:avLst/>
          </a:prstGeom>
        </p:spPr>
        <p:txBody>
          <a:bodyPr/>
          <a:lstStyle>
            <a:lvl1pPr marL="243005" indent="-243005"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1pPr>
            <a:lvl2pPr marL="526510" indent="-202504"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2pPr>
            <a:lvl3pPr marL="810016"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3pPr>
            <a:lvl4pPr marL="1134022"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4pPr>
            <a:lvl5pPr marL="1458028" indent="-162003" algn="l" rtl="0" eaLnBrk="1" fontAlgn="base" hangingPunct="1">
              <a:spcBef>
                <a:spcPct val="20000"/>
              </a:spcBef>
              <a:spcAft>
                <a:spcPct val="0"/>
              </a:spcAft>
              <a:buFont typeface="Arial" charset="0"/>
              <a:buChar char="»"/>
              <a:defRPr sz="1701" kern="1200">
                <a:solidFill>
                  <a:schemeClr val="tx2"/>
                </a:solidFill>
                <a:latin typeface="Arial" pitchFamily="34" charset="0"/>
                <a:ea typeface="+mn-ea"/>
                <a:cs typeface="Arial" pitchFamily="34" charset="0"/>
              </a:defRPr>
            </a:lvl5pPr>
            <a:lvl6pPr marL="1782035"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6pPr>
            <a:lvl7pPr marL="2106041"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7pPr>
            <a:lvl8pPr marL="2430047"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8pPr>
            <a:lvl9pPr marL="2754053" indent="-162003" algn="l" defTabSz="648013" rtl="0" eaLnBrk="1" latinLnBrk="0" hangingPunct="1">
              <a:spcBef>
                <a:spcPct val="20000"/>
              </a:spcBef>
              <a:buFont typeface="Arial" pitchFamily="34" charset="0"/>
              <a:buChar char="•"/>
              <a:defRPr sz="1418" kern="1200">
                <a:solidFill>
                  <a:schemeClr val="tx1"/>
                </a:solidFill>
                <a:latin typeface="+mn-lt"/>
                <a:ea typeface="+mn-ea"/>
                <a:cs typeface="+mn-cs"/>
              </a:defRPr>
            </a:lvl9pPr>
          </a:lstStyle>
          <a:p>
            <a:pPr marL="0" indent="0">
              <a:buNone/>
            </a:pPr>
            <a:r>
              <a:rPr lang="es-ES" altLang="es-ES" sz="2800" b="1" dirty="0" smtClean="0">
                <a:solidFill>
                  <a:schemeClr val="tx1"/>
                </a:solidFill>
              </a:rPr>
              <a:t>Curso</a:t>
            </a:r>
            <a:r>
              <a:rPr lang="en-US" altLang="es-ES" sz="2800" b="1" dirty="0" smtClean="0">
                <a:solidFill>
                  <a:schemeClr val="tx1"/>
                </a:solidFill>
              </a:rPr>
              <a:t>: 2024/ 2025 </a:t>
            </a:r>
            <a:endParaRPr lang="en-US" altLang="es-ES" sz="2800" b="1" dirty="0">
              <a:solidFill>
                <a:schemeClr val="tx1"/>
              </a:solidFill>
            </a:endParaRPr>
          </a:p>
        </p:txBody>
      </p:sp>
    </p:spTree>
    <p:extLst>
      <p:ext uri="{BB962C8B-B14F-4D97-AF65-F5344CB8AC3E}">
        <p14:creationId xmlns:p14="http://schemas.microsoft.com/office/powerpoint/2010/main" val="1758560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4</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a:t>Operaciones de la Banca Comercial</a:t>
            </a:r>
          </a:p>
        </p:txBody>
      </p:sp>
      <p:pic>
        <p:nvPicPr>
          <p:cNvPr id="2" name="Imagen 1"/>
          <p:cNvPicPr>
            <a:picLocks noChangeAspect="1"/>
          </p:cNvPicPr>
          <p:nvPr/>
        </p:nvPicPr>
        <p:blipFill>
          <a:blip r:embed="rId2"/>
          <a:stretch>
            <a:fillRect/>
          </a:stretch>
        </p:blipFill>
        <p:spPr>
          <a:xfrm>
            <a:off x="1810872" y="1493082"/>
            <a:ext cx="8731622" cy="4809396"/>
          </a:xfrm>
          <a:prstGeom prst="rect">
            <a:avLst/>
          </a:prstGeom>
          <a:ln w="57150"/>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525745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0" y="1206505"/>
            <a:ext cx="10972800" cy="3639816"/>
          </a:xfrm>
        </p:spPr>
        <p:txBody>
          <a:bodyPr/>
          <a:lstStyle/>
          <a:p>
            <a:pPr marL="0" indent="0" algn="just">
              <a:buNone/>
            </a:pPr>
            <a:r>
              <a:rPr lang="es-ES" sz="4000" dirty="0">
                <a:solidFill>
                  <a:schemeClr val="tx1"/>
                </a:solidFill>
              </a:rPr>
              <a:t>En la práctica internacional actual se utilizan diferentes métodos </a:t>
            </a:r>
            <a:r>
              <a:rPr lang="es-ES" sz="4000" dirty="0" smtClean="0">
                <a:solidFill>
                  <a:schemeClr val="tx1"/>
                </a:solidFill>
              </a:rPr>
              <a:t>para la </a:t>
            </a:r>
            <a:r>
              <a:rPr lang="es-ES" sz="4000" dirty="0">
                <a:solidFill>
                  <a:schemeClr val="tx1"/>
                </a:solidFill>
              </a:rPr>
              <a:t>amortización de los préstamos bancarios, o sea, para la devolución </a:t>
            </a:r>
            <a:r>
              <a:rPr lang="es-ES" sz="4000" dirty="0" smtClean="0">
                <a:solidFill>
                  <a:schemeClr val="tx1"/>
                </a:solidFill>
              </a:rPr>
              <a:t>o reembolso </a:t>
            </a:r>
            <a:r>
              <a:rPr lang="es-ES" sz="4000" dirty="0">
                <a:solidFill>
                  <a:schemeClr val="tx1"/>
                </a:solidFill>
              </a:rPr>
              <a:t>de todo o parte del principal tomado y el pago de los intereses.</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5</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a:t>Operaciones de la Banca Comercial: </a:t>
            </a:r>
            <a:r>
              <a:rPr lang="es-ES" sz="3200" dirty="0" smtClean="0"/>
              <a:t>Préstamo Bancario</a:t>
            </a:r>
            <a:endParaRPr lang="es-ES" sz="3200" dirty="0"/>
          </a:p>
        </p:txBody>
      </p:sp>
    </p:spTree>
    <p:extLst>
      <p:ext uri="{BB962C8B-B14F-4D97-AF65-F5344CB8AC3E}">
        <p14:creationId xmlns:p14="http://schemas.microsoft.com/office/powerpoint/2010/main" val="3706897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0" y="955044"/>
            <a:ext cx="10972800" cy="5800412"/>
          </a:xfrm>
        </p:spPr>
        <p:txBody>
          <a:bodyPr/>
          <a:lstStyle/>
          <a:p>
            <a:pPr marL="0" indent="0" algn="just">
              <a:buNone/>
            </a:pPr>
            <a:r>
              <a:rPr lang="es-ES" sz="3200" dirty="0">
                <a:solidFill>
                  <a:schemeClr val="tx1"/>
                </a:solidFill>
              </a:rPr>
              <a:t>Dentro de los métodos de amortización se distinguen los de </a:t>
            </a:r>
            <a:r>
              <a:rPr lang="es-ES" sz="3200" b="1" dirty="0">
                <a:solidFill>
                  <a:srgbClr val="FF0000"/>
                </a:solidFill>
              </a:rPr>
              <a:t>cuotas </a:t>
            </a:r>
            <a:r>
              <a:rPr lang="es-ES" sz="3200" b="1" dirty="0" smtClean="0">
                <a:solidFill>
                  <a:srgbClr val="FF0000"/>
                </a:solidFill>
              </a:rPr>
              <a:t>constantes y </a:t>
            </a:r>
            <a:r>
              <a:rPr lang="es-ES" sz="3200" b="1" dirty="0">
                <a:solidFill>
                  <a:srgbClr val="FF0000"/>
                </a:solidFill>
              </a:rPr>
              <a:t>cuotas variables.</a:t>
            </a:r>
            <a:r>
              <a:rPr lang="es-ES" sz="3200" b="1" dirty="0">
                <a:solidFill>
                  <a:schemeClr val="tx1"/>
                </a:solidFill>
              </a:rPr>
              <a:t> </a:t>
            </a:r>
            <a:endParaRPr lang="es-ES" sz="3200" b="1" dirty="0" smtClean="0">
              <a:solidFill>
                <a:schemeClr val="tx1"/>
              </a:solidFill>
            </a:endParaRPr>
          </a:p>
          <a:p>
            <a:pPr marL="0" indent="0" algn="just">
              <a:buNone/>
            </a:pPr>
            <a:r>
              <a:rPr lang="es-ES" sz="3200" dirty="0" smtClean="0">
                <a:solidFill>
                  <a:schemeClr val="tx1"/>
                </a:solidFill>
              </a:rPr>
              <a:t>Se </a:t>
            </a:r>
            <a:r>
              <a:rPr lang="es-ES" sz="3200" dirty="0">
                <a:solidFill>
                  <a:schemeClr val="tx1"/>
                </a:solidFill>
              </a:rPr>
              <a:t>denominan </a:t>
            </a:r>
            <a:r>
              <a:rPr lang="es-ES" sz="3200" dirty="0">
                <a:solidFill>
                  <a:srgbClr val="FF0000"/>
                </a:solidFill>
              </a:rPr>
              <a:t>cuotas</a:t>
            </a:r>
            <a:r>
              <a:rPr lang="es-ES" sz="3200" dirty="0">
                <a:solidFill>
                  <a:schemeClr val="tx1"/>
                </a:solidFill>
              </a:rPr>
              <a:t> a los pagos periódicos </a:t>
            </a:r>
            <a:r>
              <a:rPr lang="es-ES" sz="3200" dirty="0" smtClean="0">
                <a:solidFill>
                  <a:schemeClr val="tx1"/>
                </a:solidFill>
              </a:rPr>
              <a:t>que realiza </a:t>
            </a:r>
            <a:r>
              <a:rPr lang="es-ES" sz="3200" dirty="0">
                <a:solidFill>
                  <a:schemeClr val="tx1"/>
                </a:solidFill>
              </a:rPr>
              <a:t>el prestatario en contraprestación por el capital tomado en préstamo.</a:t>
            </a:r>
          </a:p>
          <a:p>
            <a:pPr marL="0" indent="0" algn="just">
              <a:buNone/>
            </a:pPr>
            <a:r>
              <a:rPr lang="es-ES" sz="3200" dirty="0">
                <a:solidFill>
                  <a:schemeClr val="tx1"/>
                </a:solidFill>
              </a:rPr>
              <a:t>Las cuotas pueden incluir tanto la parte destinada a reducir el </a:t>
            </a:r>
            <a:r>
              <a:rPr lang="es-ES" sz="3200" dirty="0" smtClean="0">
                <a:solidFill>
                  <a:schemeClr val="tx1"/>
                </a:solidFill>
              </a:rPr>
              <a:t>capital vivo </a:t>
            </a:r>
            <a:r>
              <a:rPr lang="es-ES" sz="3200" dirty="0">
                <a:solidFill>
                  <a:schemeClr val="tx1"/>
                </a:solidFill>
              </a:rPr>
              <a:t>(cuantía de capital que queda pendiente de reembolsar al banco </a:t>
            </a:r>
            <a:r>
              <a:rPr lang="es-ES" sz="3200" dirty="0" smtClean="0">
                <a:solidFill>
                  <a:schemeClr val="tx1"/>
                </a:solidFill>
              </a:rPr>
              <a:t>en un </a:t>
            </a:r>
            <a:r>
              <a:rPr lang="es-ES" sz="3200" dirty="0">
                <a:solidFill>
                  <a:schemeClr val="tx1"/>
                </a:solidFill>
              </a:rPr>
              <a:t>momento dado), como la parte de los intereses por la deuda que </a:t>
            </a:r>
            <a:r>
              <a:rPr lang="es-ES" sz="3200" dirty="0" smtClean="0">
                <a:solidFill>
                  <a:schemeClr val="tx1"/>
                </a:solidFill>
              </a:rPr>
              <a:t>aún se </a:t>
            </a:r>
            <a:r>
              <a:rPr lang="es-ES" sz="3200" dirty="0">
                <a:solidFill>
                  <a:schemeClr val="tx1"/>
                </a:solidFill>
              </a:rPr>
              <a:t>mantiene</a:t>
            </a:r>
            <a:r>
              <a:rPr lang="es-ES" sz="3200" dirty="0" smtClean="0">
                <a:solidFill>
                  <a:schemeClr val="tx1"/>
                </a:solidFill>
              </a:rPr>
              <a:t>.</a:t>
            </a:r>
          </a:p>
          <a:p>
            <a:pPr marL="0" indent="0" algn="just">
              <a:buNone/>
            </a:pPr>
            <a:r>
              <a:rPr lang="es-ES" sz="3200" dirty="0" smtClean="0">
                <a:solidFill>
                  <a:schemeClr val="tx1"/>
                </a:solidFill>
              </a:rPr>
              <a:t>A </a:t>
            </a:r>
            <a:r>
              <a:rPr lang="es-ES" sz="3200" dirty="0">
                <a:solidFill>
                  <a:schemeClr val="tx1"/>
                </a:solidFill>
              </a:rPr>
              <a:t>la </a:t>
            </a:r>
            <a:r>
              <a:rPr lang="es-ES" sz="3200" dirty="0">
                <a:solidFill>
                  <a:srgbClr val="FF0000"/>
                </a:solidFill>
              </a:rPr>
              <a:t>cuota de amortización y de intereses </a:t>
            </a:r>
            <a:r>
              <a:rPr lang="es-ES" sz="3200" dirty="0">
                <a:solidFill>
                  <a:schemeClr val="tx1"/>
                </a:solidFill>
              </a:rPr>
              <a:t>se le </a:t>
            </a:r>
            <a:r>
              <a:rPr lang="es-ES" sz="3200" dirty="0">
                <a:solidFill>
                  <a:srgbClr val="FF0000"/>
                </a:solidFill>
              </a:rPr>
              <a:t>llama </a:t>
            </a:r>
            <a:r>
              <a:rPr lang="es-ES" sz="3200" dirty="0" smtClean="0">
                <a:solidFill>
                  <a:srgbClr val="FF0000"/>
                </a:solidFill>
              </a:rPr>
              <a:t>también término </a:t>
            </a:r>
            <a:r>
              <a:rPr lang="es-ES" sz="3200" dirty="0">
                <a:solidFill>
                  <a:srgbClr val="FF0000"/>
                </a:solidFill>
              </a:rPr>
              <a:t>amortizativo</a:t>
            </a:r>
            <a:r>
              <a:rPr lang="es-ES" sz="3200" dirty="0" smtClean="0">
                <a:solidFill>
                  <a:schemeClr val="tx1"/>
                </a:solidFill>
              </a:rPr>
              <a:t>.</a:t>
            </a:r>
          </a:p>
          <a:p>
            <a:pPr marL="0" indent="0" algn="just">
              <a:buNone/>
            </a:pPr>
            <a:endParaRPr lang="es-ES" sz="3200" dirty="0">
              <a:solidFill>
                <a:schemeClr val="tx1"/>
              </a:solidFill>
            </a:endParaRP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6</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a:t>Métodos de amortización</a:t>
            </a:r>
          </a:p>
        </p:txBody>
      </p:sp>
    </p:spTree>
    <p:extLst>
      <p:ext uri="{BB962C8B-B14F-4D97-AF65-F5344CB8AC3E}">
        <p14:creationId xmlns:p14="http://schemas.microsoft.com/office/powerpoint/2010/main" val="400641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5760" y="1089662"/>
            <a:ext cx="11216641" cy="5757233"/>
          </a:xfrm>
        </p:spPr>
        <p:txBody>
          <a:bodyPr/>
          <a:lstStyle/>
          <a:p>
            <a:pPr marL="0" indent="0" algn="just">
              <a:buNone/>
            </a:pPr>
            <a:r>
              <a:rPr lang="es-ES" sz="2800" dirty="0">
                <a:solidFill>
                  <a:schemeClr val="tx1"/>
                </a:solidFill>
              </a:rPr>
              <a:t>Así, los </a:t>
            </a:r>
            <a:r>
              <a:rPr lang="es-ES" sz="2800" dirty="0">
                <a:solidFill>
                  <a:srgbClr val="FF0000"/>
                </a:solidFill>
              </a:rPr>
              <a:t>términos amortizativo, según el método utilizado</a:t>
            </a:r>
            <a:r>
              <a:rPr lang="es-ES" sz="2800" dirty="0">
                <a:solidFill>
                  <a:schemeClr val="tx1"/>
                </a:solidFill>
              </a:rPr>
              <a:t>, pueden incluir tanto la cuota de amortización (reembolso de parte del capital prestado, sin incluir intereses) como la cuota de intereses (cuantía de intereses a desembolsar en un momento dado), o contener solo una de ellas.</a:t>
            </a:r>
            <a:endParaRPr lang="es-ES" sz="2800" dirty="0" smtClean="0">
              <a:solidFill>
                <a:schemeClr val="tx1"/>
              </a:solidFill>
            </a:endParaRPr>
          </a:p>
          <a:p>
            <a:pPr marL="0" indent="0" algn="just">
              <a:buNone/>
            </a:pPr>
            <a:endParaRPr lang="es-ES" sz="2800" dirty="0" smtClean="0">
              <a:solidFill>
                <a:schemeClr val="tx1"/>
              </a:solidFill>
            </a:endParaRPr>
          </a:p>
          <a:p>
            <a:pPr marL="0" indent="0" algn="just">
              <a:buNone/>
            </a:pPr>
            <a:r>
              <a:rPr lang="es-ES" sz="2800" dirty="0" smtClean="0">
                <a:solidFill>
                  <a:schemeClr val="tx1"/>
                </a:solidFill>
              </a:rPr>
              <a:t>Existen </a:t>
            </a:r>
            <a:r>
              <a:rPr lang="es-ES" sz="2800" dirty="0">
                <a:solidFill>
                  <a:srgbClr val="FF0000"/>
                </a:solidFill>
              </a:rPr>
              <a:t>préstamos</a:t>
            </a:r>
            <a:r>
              <a:rPr lang="es-ES" sz="2800" dirty="0">
                <a:solidFill>
                  <a:schemeClr val="tx1"/>
                </a:solidFill>
              </a:rPr>
              <a:t> con </a:t>
            </a:r>
            <a:r>
              <a:rPr lang="es-ES" sz="2800" dirty="0">
                <a:solidFill>
                  <a:srgbClr val="FF0000"/>
                </a:solidFill>
              </a:rPr>
              <a:t>intereses pospagables</a:t>
            </a:r>
            <a:r>
              <a:rPr lang="es-ES" sz="2800" dirty="0">
                <a:solidFill>
                  <a:schemeClr val="tx1"/>
                </a:solidFill>
              </a:rPr>
              <a:t>, esto es, </a:t>
            </a:r>
            <a:r>
              <a:rPr lang="es-ES" sz="2800" dirty="0" smtClean="0">
                <a:solidFill>
                  <a:schemeClr val="tx1"/>
                </a:solidFill>
              </a:rPr>
              <a:t>pagaderos por </a:t>
            </a:r>
            <a:r>
              <a:rPr lang="es-ES" sz="2800" dirty="0">
                <a:solidFill>
                  <a:schemeClr val="tx1"/>
                </a:solidFill>
              </a:rPr>
              <a:t>períodos vencidos; y </a:t>
            </a:r>
            <a:r>
              <a:rPr lang="es-ES" sz="2800" dirty="0">
                <a:solidFill>
                  <a:srgbClr val="FF0000"/>
                </a:solidFill>
              </a:rPr>
              <a:t>préstamos con intereses prepagables </a:t>
            </a:r>
            <a:r>
              <a:rPr lang="es-ES" sz="2800" dirty="0" smtClean="0">
                <a:solidFill>
                  <a:srgbClr val="FF0000"/>
                </a:solidFill>
              </a:rPr>
              <a:t>o anticipados </a:t>
            </a:r>
            <a:r>
              <a:rPr lang="es-ES" sz="2800" dirty="0">
                <a:solidFill>
                  <a:schemeClr val="tx1"/>
                </a:solidFill>
              </a:rPr>
              <a:t>que se materializan con anterioridad a su generación real, </a:t>
            </a:r>
            <a:r>
              <a:rPr lang="es-ES" sz="2800" dirty="0" smtClean="0">
                <a:solidFill>
                  <a:schemeClr val="tx1"/>
                </a:solidFill>
              </a:rPr>
              <a:t>ya que </a:t>
            </a:r>
            <a:r>
              <a:rPr lang="es-ES" sz="2800" dirty="0">
                <a:solidFill>
                  <a:schemeClr val="tx1"/>
                </a:solidFill>
              </a:rPr>
              <a:t>se deducen directamente del nominal solicitado, recibiendo en </a:t>
            </a:r>
            <a:r>
              <a:rPr lang="es-ES" sz="2800" dirty="0" smtClean="0">
                <a:solidFill>
                  <a:schemeClr val="tx1"/>
                </a:solidFill>
              </a:rPr>
              <a:t>el momento </a:t>
            </a:r>
            <a:r>
              <a:rPr lang="es-ES" sz="2800" dirty="0">
                <a:solidFill>
                  <a:schemeClr val="tx1"/>
                </a:solidFill>
              </a:rPr>
              <a:t>de otorgamiento del préstamo una cantidad inicial inferior a </a:t>
            </a:r>
            <a:r>
              <a:rPr lang="es-ES" sz="2800" dirty="0" smtClean="0">
                <a:solidFill>
                  <a:schemeClr val="tx1"/>
                </a:solidFill>
              </a:rPr>
              <a:t>la cuantía </a:t>
            </a:r>
            <a:r>
              <a:rPr lang="es-ES" sz="2800" dirty="0">
                <a:solidFill>
                  <a:schemeClr val="tx1"/>
                </a:solidFill>
              </a:rPr>
              <a:t>solicitada, deducidas comisiones y corretaje.</a:t>
            </a:r>
          </a:p>
        </p:txBody>
      </p:sp>
      <p:sp>
        <p:nvSpPr>
          <p:cNvPr id="4" name="Marcador de número de diapositiva 3"/>
          <p:cNvSpPr>
            <a:spLocks noGrp="1"/>
          </p:cNvSpPr>
          <p:nvPr>
            <p:ph type="sldNum" sz="quarter" idx="11"/>
          </p:nvPr>
        </p:nvSpPr>
        <p:spPr/>
        <p:txBody>
          <a:bodyPr/>
          <a:lstStyle/>
          <a:p>
            <a:pPr>
              <a:defRPr/>
            </a:pPr>
            <a:fld id="{933670FB-B4A5-4BCB-801E-3A471D34D423}"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Título 1"/>
          <p:cNvSpPr>
            <a:spLocks noGrp="1"/>
          </p:cNvSpPr>
          <p:nvPr>
            <p:ph type="title"/>
          </p:nvPr>
        </p:nvSpPr>
        <p:spPr/>
        <p:txBody>
          <a:bodyPr/>
          <a:lstStyle/>
          <a:p>
            <a:r>
              <a:rPr lang="es-ES" sz="3200" dirty="0"/>
              <a:t>Métodos de amortización</a:t>
            </a:r>
          </a:p>
        </p:txBody>
      </p:sp>
    </p:spTree>
    <p:extLst>
      <p:ext uri="{BB962C8B-B14F-4D97-AF65-F5344CB8AC3E}">
        <p14:creationId xmlns:p14="http://schemas.microsoft.com/office/powerpoint/2010/main" val="744359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731204932"/>
              </p:ext>
            </p:extLst>
          </p:nvPr>
        </p:nvGraphicFramePr>
        <p:xfrm>
          <a:off x="525780" y="1143000"/>
          <a:ext cx="9098280" cy="53387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p:txBody>
          <a:bodyPr/>
          <a:lstStyle/>
          <a:p>
            <a:r>
              <a:rPr lang="es-ES" sz="3200" dirty="0"/>
              <a:t>Métodos de amortización de los préstamos</a:t>
            </a:r>
          </a:p>
        </p:txBody>
      </p:sp>
      <p:sp>
        <p:nvSpPr>
          <p:cNvPr id="7" name="Rectángulo 6"/>
          <p:cNvSpPr/>
          <p:nvPr/>
        </p:nvSpPr>
        <p:spPr>
          <a:xfrm>
            <a:off x="3962400" y="5187005"/>
            <a:ext cx="7620000" cy="1569660"/>
          </a:xfrm>
          <a:prstGeom prst="rect">
            <a:avLst/>
          </a:prstGeom>
          <a:ln w="38100"/>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s-ES" sz="2400" b="1" i="1" dirty="0" smtClean="0"/>
              <a:t>Nota</a:t>
            </a:r>
            <a:r>
              <a:rPr lang="es-ES" sz="2400" dirty="0" smtClean="0"/>
              <a:t>: Todos </a:t>
            </a:r>
            <a:r>
              <a:rPr lang="es-ES" sz="2400" dirty="0"/>
              <a:t>los métodos de amortización seleccionados son de intereses pospagables</a:t>
            </a:r>
            <a:r>
              <a:rPr lang="es-ES" sz="2400" dirty="0" smtClean="0"/>
              <a:t>, menos </a:t>
            </a:r>
            <a:r>
              <a:rPr lang="es-ES" sz="2400" dirty="0"/>
              <a:t>el Método Alemán, que se fundamenta en </a:t>
            </a:r>
            <a:r>
              <a:rPr lang="es-ES" sz="2400" dirty="0" smtClean="0"/>
              <a:t>intereses prepagables </a:t>
            </a:r>
            <a:r>
              <a:rPr lang="es-ES" sz="2400" dirty="0"/>
              <a:t>o anticipados.</a:t>
            </a:r>
          </a:p>
        </p:txBody>
      </p:sp>
    </p:spTree>
    <p:extLst>
      <p:ext uri="{BB962C8B-B14F-4D97-AF65-F5344CB8AC3E}">
        <p14:creationId xmlns:p14="http://schemas.microsoft.com/office/powerpoint/2010/main" val="2873210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8000" y="1069344"/>
            <a:ext cx="10972800" cy="5514336"/>
          </a:xfrm>
          <a:ln w="57150"/>
        </p:spPr>
        <p:style>
          <a:lnRef idx="2">
            <a:schemeClr val="accent2"/>
          </a:lnRef>
          <a:fillRef idx="1">
            <a:schemeClr val="lt1"/>
          </a:fillRef>
          <a:effectRef idx="0">
            <a:schemeClr val="accent2"/>
          </a:effectRef>
          <a:fontRef idx="minor">
            <a:schemeClr val="dk1"/>
          </a:fontRef>
        </p:style>
        <p:txBody>
          <a:bodyPr/>
          <a:lstStyle/>
          <a:p>
            <a:pPr marL="0" indent="0" algn="just">
              <a:buNone/>
            </a:pPr>
            <a:r>
              <a:rPr lang="es-ES" sz="2400" dirty="0">
                <a:solidFill>
                  <a:schemeClr val="tx1"/>
                </a:solidFill>
              </a:rPr>
              <a:t>Consiste en una operación de amortización en la que al final de cada período de liquidación se pagan exclusivamente los Intereses devengados en el mismo, mientras que la amortización del Principal se efectúa al vencimiento de la operación. Por este motivo, el término amortizativo, durante todos los períodos del préstamo coincide con las cuotas de intereses de cada uno de los períodos, ya que estas cuantías constituyen su único componente durante toda la vida del préstamo. Sin embargo, el término del último período, coincidente con el vencimiento del préstamo, está constituido por la cuota de intereses más una cuota de amortización que equivale al Principal tomado en préstamo al inicio de la operación</a:t>
            </a:r>
            <a:r>
              <a:rPr lang="es-ES" sz="2400" dirty="0" smtClean="0">
                <a:solidFill>
                  <a:schemeClr val="tx1"/>
                </a:solidFill>
              </a:rPr>
              <a:t>.</a:t>
            </a:r>
          </a:p>
          <a:p>
            <a:pPr marL="0" indent="0" algn="just">
              <a:buNone/>
            </a:pPr>
            <a:endParaRPr lang="es-ES" sz="2400" dirty="0">
              <a:solidFill>
                <a:schemeClr val="tx1"/>
              </a:solidFill>
            </a:endParaRPr>
          </a:p>
          <a:p>
            <a:pPr marL="0" indent="0" algn="just">
              <a:buNone/>
            </a:pPr>
            <a:r>
              <a:rPr lang="es-ES" sz="2400" dirty="0">
                <a:solidFill>
                  <a:schemeClr val="tx1"/>
                </a:solidFill>
              </a:rPr>
              <a:t>Merece destacarse que la cuantía de los intereses siempre es la misma durante todos los períodos del préstamo, al aplicarse el tipo de interés a una cifra de capital vivo que se mantiene inalterable</a:t>
            </a:r>
            <a:r>
              <a:rPr lang="es-ES" sz="2400" dirty="0" smtClean="0">
                <a:solidFill>
                  <a:schemeClr val="tx1"/>
                </a:solidFill>
              </a:rPr>
              <a:t>.</a:t>
            </a:r>
          </a:p>
          <a:p>
            <a:pPr marL="0" indent="0" algn="just">
              <a:buNone/>
            </a:pPr>
            <a:endParaRPr lang="es-ES" sz="2400" dirty="0">
              <a:solidFill>
                <a:schemeClr val="tx1"/>
              </a:solidFill>
            </a:endParaRPr>
          </a:p>
          <a:p>
            <a:pPr marL="0" indent="0" algn="just">
              <a:buNone/>
            </a:pPr>
            <a:endParaRPr lang="es-ES" sz="2400" dirty="0">
              <a:solidFill>
                <a:schemeClr val="tx1"/>
              </a:solidFill>
            </a:endParaRPr>
          </a:p>
        </p:txBody>
      </p:sp>
      <p:sp>
        <p:nvSpPr>
          <p:cNvPr id="5" name="Título 1"/>
          <p:cNvSpPr>
            <a:spLocks noGrp="1"/>
          </p:cNvSpPr>
          <p:nvPr>
            <p:ph type="title"/>
          </p:nvPr>
        </p:nvSpPr>
        <p:spPr/>
        <p:txBody>
          <a:bodyPr/>
          <a:lstStyle/>
          <a:p>
            <a:r>
              <a:rPr lang="es-ES" sz="2800" dirty="0" smtClean="0"/>
              <a:t>Operatoria </a:t>
            </a:r>
            <a:r>
              <a:rPr lang="es-ES" sz="2800" dirty="0"/>
              <a:t>de amortización </a:t>
            </a:r>
            <a:r>
              <a:rPr lang="es-ES" sz="2800" dirty="0" smtClean="0"/>
              <a:t>de </a:t>
            </a:r>
            <a:r>
              <a:rPr lang="es-ES" sz="2800" dirty="0"/>
              <a:t>los préstamos:  Método Americano </a:t>
            </a:r>
          </a:p>
        </p:txBody>
      </p:sp>
    </p:spTree>
    <p:extLst>
      <p:ext uri="{BB962C8B-B14F-4D97-AF65-F5344CB8AC3E}">
        <p14:creationId xmlns:p14="http://schemas.microsoft.com/office/powerpoint/2010/main" val="1938441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Arial"/>
        <a:ea typeface=""/>
        <a:cs typeface="Arial"/>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E1 consumidor</Template>
  <TotalTime>2684</TotalTime>
  <Words>2356</Words>
  <Application>Microsoft Office PowerPoint</Application>
  <PresentationFormat>Panorámica</PresentationFormat>
  <Paragraphs>188</Paragraphs>
  <Slides>30</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Arial</vt:lpstr>
      <vt:lpstr>Arial Black</vt:lpstr>
      <vt:lpstr>Calibri</vt:lpstr>
      <vt:lpstr>Cambria Math</vt:lpstr>
      <vt:lpstr>Myriad-Roman</vt:lpstr>
      <vt:lpstr>PalatinoLinotype-Italic</vt:lpstr>
      <vt:lpstr>PalatinoLinotype-Roman</vt:lpstr>
      <vt:lpstr>Times New Roman</vt:lpstr>
      <vt:lpstr>Verdana</vt:lpstr>
      <vt:lpstr>3_Office Theme</vt:lpstr>
      <vt:lpstr>Presentación de PowerPoint</vt:lpstr>
      <vt:lpstr> SISTEMA FINANCIERO </vt:lpstr>
      <vt:lpstr>OBJETIVOS:</vt:lpstr>
      <vt:lpstr>Operaciones de la Banca Comercial</vt:lpstr>
      <vt:lpstr>Operaciones de la Banca Comercial: Préstamo Bancario</vt:lpstr>
      <vt:lpstr>Métodos de amortización</vt:lpstr>
      <vt:lpstr>Métodos de amortización</vt:lpstr>
      <vt:lpstr>Métodos de amortización de los préstamos</vt:lpstr>
      <vt:lpstr>Operatoria de amortización de los préstamos:  Método Americano </vt:lpstr>
      <vt:lpstr>Operatoria de amortización de los préstamos:  Método Americano </vt:lpstr>
      <vt:lpstr>Operatoria de amortización de los préstamos:  Método Americano </vt:lpstr>
      <vt:lpstr>Operatoria de amortización de los préstamos:  Método Francés </vt:lpstr>
      <vt:lpstr>Operatoria de amortización de los préstamos:  Método Francés </vt:lpstr>
      <vt:lpstr>Operatoria de amortización de los préstamos:  Método Francés </vt:lpstr>
      <vt:lpstr>Operatoria de amortización de los préstamos:  Método Alemán </vt:lpstr>
      <vt:lpstr>Operatoria de amortización de los préstamos:  Método Alemán </vt:lpstr>
      <vt:lpstr>Operatoria de cuotas de amortización constantes</vt:lpstr>
      <vt:lpstr>Préstamos Bancarios </vt:lpstr>
      <vt:lpstr>Préstamos Bancarios </vt:lpstr>
      <vt:lpstr>Préstamos Bancarios </vt:lpstr>
      <vt:lpstr>Preguntas de comprobación </vt:lpstr>
      <vt:lpstr>ORIENTACIÓN DE ESTUDIO INDEPENDIENTE</vt:lpstr>
      <vt:lpstr>ORIENTACIÓN DE ESTUDIO INDEPENDIENTE</vt:lpstr>
      <vt:lpstr>ORIENTACIÓN DE ESTUDIO INDEPENDIENTE</vt:lpstr>
      <vt:lpstr>ORIENTACIÓN DE ESTUDIO INDEPENDIENTE</vt:lpstr>
      <vt:lpstr>ORIENTACIÓN DE ESTUDIO INDEPENDIENTE</vt:lpstr>
      <vt:lpstr>ORIENTACIÓN DE ESTUDIO INDEPENDIENTE</vt:lpstr>
      <vt:lpstr>BIBLIOGRAFÍA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MIA</dc:creator>
  <cp:lastModifiedBy>Beatriz Fernandez</cp:lastModifiedBy>
  <cp:revision>248</cp:revision>
  <dcterms:created xsi:type="dcterms:W3CDTF">2023-12-10T13:11:26Z</dcterms:created>
  <dcterms:modified xsi:type="dcterms:W3CDTF">2026-01-21T09:30:49Z</dcterms:modified>
</cp:coreProperties>
</file>