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8" r:id="rId18"/>
    <p:sldId id="281" r:id="rId19"/>
    <p:sldId id="279" r:id="rId20"/>
    <p:sldId id="280" r:id="rId21"/>
    <p:sldId id="271" r:id="rId22"/>
    <p:sldId id="272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632E-870B-4331-A80F-1769EDB9EBE1}" type="datetimeFigureOut">
              <a:rPr lang="es-ES" smtClean="0"/>
              <a:t>19/05/2025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D1129-0964-438B-A21F-8964FFD3D8B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DEMOGRAFIA</a:t>
            </a:r>
            <a:endParaRPr lang="es-ES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CLASE DE 20 DE MAYO DE 2025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s-ES" b="1" dirty="0">
                <a:solidFill>
                  <a:srgbClr val="FFFF00"/>
                </a:solidFill>
              </a:rPr>
              <a:t>II- UNIDADES DE </a:t>
            </a:r>
            <a:r>
              <a:rPr lang="es-ES" b="1" dirty="0" smtClean="0">
                <a:solidFill>
                  <a:srgbClr val="FFFF00"/>
                </a:solidFill>
              </a:rPr>
              <a:t>ANÁLISIS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dirty="0">
                <a:solidFill>
                  <a:srgbClr val="FFFF00"/>
                </a:solidFill>
              </a:rPr>
              <a:t>Para el estudio de la distribución espacial se necesitan</a:t>
            </a:r>
            <a:r>
              <a:rPr lang="es-ES" b="1" dirty="0">
                <a:solidFill>
                  <a:srgbClr val="FFFF00"/>
                </a:solidFill>
              </a:rPr>
              <a:t> unidades de análisis</a:t>
            </a:r>
            <a:r>
              <a:rPr lang="es-ES" b="1" dirty="0" smtClean="0">
                <a:solidFill>
                  <a:srgbClr val="FFFF00"/>
                </a:solidFill>
              </a:rPr>
              <a:t>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Pueden </a:t>
            </a:r>
            <a:r>
              <a:rPr lang="es-ES" dirty="0">
                <a:solidFill>
                  <a:srgbClr val="FFFF00"/>
                </a:solidFill>
              </a:rPr>
              <a:t>ser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u="sng" dirty="0">
                <a:solidFill>
                  <a:srgbClr val="FFFF00"/>
                </a:solidFill>
              </a:rPr>
              <a:t>unidades o áreas político-administrativas</a:t>
            </a:r>
            <a:r>
              <a:rPr lang="es-ES" b="1" dirty="0">
                <a:solidFill>
                  <a:srgbClr val="FFFF00"/>
                </a:solidFill>
              </a:rPr>
              <a:t>. </a:t>
            </a:r>
            <a:r>
              <a:rPr lang="es-ES" dirty="0">
                <a:solidFill>
                  <a:srgbClr val="FFFF00"/>
                </a:solidFill>
              </a:rPr>
              <a:t>También</a:t>
            </a:r>
            <a:r>
              <a:rPr lang="es-ES" b="1" dirty="0">
                <a:solidFill>
                  <a:srgbClr val="FFFF00"/>
                </a:solidFill>
              </a:rPr>
              <a:t> </a:t>
            </a:r>
            <a:r>
              <a:rPr lang="es-ES" b="1" u="sng" dirty="0">
                <a:solidFill>
                  <a:srgbClr val="FFFF00"/>
                </a:solidFill>
              </a:rPr>
              <a:t>unidades o áreas estadísticas.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b="1" dirty="0" smtClean="0">
                <a:solidFill>
                  <a:srgbClr val="FFFF00"/>
                </a:solidFill>
              </a:rPr>
              <a:t>- </a:t>
            </a:r>
            <a:r>
              <a:rPr lang="es-ES" b="1" dirty="0">
                <a:solidFill>
                  <a:srgbClr val="FFFF00"/>
                </a:solidFill>
              </a:rPr>
              <a:t>Distribución político-administrativa</a:t>
            </a:r>
            <a:r>
              <a:rPr lang="es-ES" dirty="0">
                <a:solidFill>
                  <a:srgbClr val="FFFF00"/>
                </a:solidFill>
              </a:rPr>
              <a:t>: cómo está distribuida la población según la legislación. Esto varía según el país</a:t>
            </a:r>
            <a:r>
              <a:rPr lang="es-ES" dirty="0" smtClean="0">
                <a:solidFill>
                  <a:srgbClr val="FFFF00"/>
                </a:solidFill>
              </a:rPr>
              <a:t>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dirty="0">
                <a:solidFill>
                  <a:srgbClr val="FFFF00"/>
                </a:solidFill>
              </a:rPr>
              <a:t>En Cuba, se clasifican en: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Primarias (provincias)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Secundarias (municipios)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Terciarias (circunscripciones</a:t>
            </a:r>
            <a:r>
              <a:rPr lang="es-ES" dirty="0" smtClean="0">
                <a:solidFill>
                  <a:srgbClr val="FFFF00"/>
                </a:solidFill>
              </a:rPr>
              <a:t>)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dirty="0">
                <a:solidFill>
                  <a:srgbClr val="FFFF00"/>
                </a:solidFill>
              </a:rPr>
              <a:t>Pero en otros países es más complejo: estados, provincias, </a:t>
            </a:r>
            <a:r>
              <a:rPr lang="es-ES" dirty="0" smtClean="0">
                <a:solidFill>
                  <a:srgbClr val="FFFF00"/>
                </a:solidFill>
              </a:rPr>
              <a:t>departamentos, municipios</a:t>
            </a:r>
            <a:r>
              <a:rPr lang="es-ES" dirty="0">
                <a:solidFill>
                  <a:srgbClr val="FFFF00"/>
                </a:solidFill>
              </a:rPr>
              <a:t>, comunidades, condados, etc. Cada país tiene su norma.</a:t>
            </a:r>
          </a:p>
          <a:p>
            <a:pPr algn="just">
              <a:buNone/>
            </a:pPr>
            <a:r>
              <a:rPr lang="es-ES" dirty="0">
                <a:solidFill>
                  <a:srgbClr val="FFFF00"/>
                </a:solidFill>
              </a:rPr>
              <a:t>- </a:t>
            </a:r>
            <a:r>
              <a:rPr lang="es-ES" b="1" dirty="0">
                <a:solidFill>
                  <a:srgbClr val="FFFF00"/>
                </a:solidFill>
              </a:rPr>
              <a:t>Áreas Estadísticas:</a:t>
            </a:r>
            <a:r>
              <a:rPr lang="es-ES" dirty="0">
                <a:solidFill>
                  <a:srgbClr val="FFFF00"/>
                </a:solidFill>
              </a:rPr>
              <a:t> el objetivo es hacer comparaciones en el análisis de la distribución espacial. Puede comprender un conjunto de unidades de análisis político-administrativa o subdivisión de estas. También puede combinar dos unidades de análisis político-administrativa (sean contiguas o no). Ejemplo: áreas urbanas y rurales – comunidades</a:t>
            </a:r>
          </a:p>
          <a:p>
            <a:pPr algn="just">
              <a:buNone/>
            </a:pP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es-ES" sz="2400" b="1" dirty="0" smtClean="0">
                <a:solidFill>
                  <a:srgbClr val="FFFF00"/>
                </a:solidFill>
              </a:rPr>
              <a:t>Criterios </a:t>
            </a:r>
            <a:r>
              <a:rPr lang="es-ES" sz="2400" b="1" dirty="0">
                <a:solidFill>
                  <a:srgbClr val="FFFF00"/>
                </a:solidFill>
              </a:rPr>
              <a:t>para determinar el carácter urbano-rural de la unidad:</a:t>
            </a:r>
            <a:endParaRPr lang="es-ES" sz="2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sz="2400" dirty="0" smtClean="0">
                <a:solidFill>
                  <a:srgbClr val="FFFF00"/>
                </a:solidFill>
              </a:rPr>
              <a:t>A</a:t>
            </a:r>
            <a:r>
              <a:rPr lang="es-ES" sz="2400" dirty="0">
                <a:solidFill>
                  <a:srgbClr val="FFFF00"/>
                </a:solidFill>
              </a:rPr>
              <a:t>) Tamaño del área (# de habitantes del área):</a:t>
            </a:r>
          </a:p>
          <a:p>
            <a:pPr algn="just">
              <a:buNone/>
            </a:pPr>
            <a:r>
              <a:rPr lang="es-ES" sz="2400" dirty="0">
                <a:solidFill>
                  <a:srgbClr val="FFFF00"/>
                </a:solidFill>
              </a:rPr>
              <a:t>En general, el límite es de 2000 habitantes:</a:t>
            </a:r>
          </a:p>
          <a:p>
            <a:pPr lvl="1" algn="just"/>
            <a:r>
              <a:rPr lang="es-ES" sz="2400" dirty="0">
                <a:solidFill>
                  <a:srgbClr val="FFFF00"/>
                </a:solidFill>
              </a:rPr>
              <a:t>Menos de 2000 habitantes el área es rural    consideración </a:t>
            </a:r>
          </a:p>
          <a:p>
            <a:pPr lvl="1" algn="just"/>
            <a:r>
              <a:rPr lang="es-ES" sz="2400" dirty="0">
                <a:solidFill>
                  <a:srgbClr val="FFFF00"/>
                </a:solidFill>
              </a:rPr>
              <a:t>Más de 2000 habitantes el área es urbana  </a:t>
            </a:r>
          </a:p>
          <a:p>
            <a:pPr algn="just">
              <a:buNone/>
            </a:pPr>
            <a:r>
              <a:rPr lang="es-ES" sz="2400" dirty="0">
                <a:solidFill>
                  <a:srgbClr val="FFFF00"/>
                </a:solidFill>
              </a:rPr>
              <a:t> </a:t>
            </a:r>
            <a:r>
              <a:rPr lang="es-ES" sz="2400" dirty="0" smtClean="0">
                <a:solidFill>
                  <a:srgbClr val="FFFF00"/>
                </a:solidFill>
              </a:rPr>
              <a:t>B</a:t>
            </a:r>
            <a:r>
              <a:rPr lang="es-ES" sz="2400" dirty="0">
                <a:solidFill>
                  <a:srgbClr val="FFFF00"/>
                </a:solidFill>
              </a:rPr>
              <a:t>) La determinación de las unidades o áreas estadísticas no son necesariamente continuas en el espacio, por ejemplo:</a:t>
            </a:r>
          </a:p>
          <a:p>
            <a:pPr lvl="2" algn="just"/>
            <a:r>
              <a:rPr lang="pt-BR" dirty="0">
                <a:solidFill>
                  <a:srgbClr val="FFFF00"/>
                </a:solidFill>
              </a:rPr>
              <a:t>Áreas urbanas</a:t>
            </a:r>
            <a:endParaRPr lang="es-ES" dirty="0">
              <a:solidFill>
                <a:srgbClr val="FFFF00"/>
              </a:solidFill>
            </a:endParaRPr>
          </a:p>
          <a:p>
            <a:pPr lvl="2" algn="just"/>
            <a:r>
              <a:rPr lang="pt-BR" dirty="0">
                <a:solidFill>
                  <a:srgbClr val="FFFF00"/>
                </a:solidFill>
              </a:rPr>
              <a:t>Áreas </a:t>
            </a:r>
            <a:r>
              <a:rPr lang="pt-BR" dirty="0" err="1">
                <a:solidFill>
                  <a:srgbClr val="FFFF00"/>
                </a:solidFill>
              </a:rPr>
              <a:t>rurales</a:t>
            </a:r>
            <a:endParaRPr lang="es-ES" dirty="0">
              <a:solidFill>
                <a:srgbClr val="FFFF00"/>
              </a:solidFill>
            </a:endParaRPr>
          </a:p>
          <a:p>
            <a:pPr lvl="2" algn="just"/>
            <a:r>
              <a:rPr lang="pt-BR" dirty="0">
                <a:solidFill>
                  <a:srgbClr val="FFFF00"/>
                </a:solidFill>
              </a:rPr>
              <a:t>Áreas metropolitanas</a:t>
            </a:r>
            <a:endParaRPr lang="es-ES" dirty="0">
              <a:solidFill>
                <a:srgbClr val="FFFF00"/>
              </a:solidFill>
            </a:endParaRPr>
          </a:p>
          <a:p>
            <a:pPr lvl="2" algn="just"/>
            <a:r>
              <a:rPr lang="pt-BR" dirty="0">
                <a:solidFill>
                  <a:srgbClr val="FFFF00"/>
                </a:solidFill>
              </a:rPr>
              <a:t>Localidades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sz="2400" b="1" dirty="0" smtClean="0">
                <a:solidFill>
                  <a:srgbClr val="FFFF00"/>
                </a:solidFill>
              </a:rPr>
              <a:t>- </a:t>
            </a:r>
            <a:r>
              <a:rPr lang="es-ES" sz="2400" b="1" dirty="0">
                <a:solidFill>
                  <a:srgbClr val="FFFF00"/>
                </a:solidFill>
              </a:rPr>
              <a:t>Entre las unidades más utilizadas están las áreas urbanas y rurales.</a:t>
            </a:r>
            <a:endParaRPr lang="es-ES" sz="2400" dirty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es-ES" sz="2400" b="1" dirty="0">
                <a:solidFill>
                  <a:srgbClr val="FFFF00"/>
                </a:solidFill>
              </a:rPr>
              <a:t> </a:t>
            </a:r>
            <a:endParaRPr lang="es-ES" sz="2400" dirty="0">
              <a:solidFill>
                <a:srgbClr val="FFFF00"/>
              </a:solidFill>
            </a:endParaRPr>
          </a:p>
          <a:p>
            <a:pPr algn="just"/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686800" cy="635798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- Franja de base:</a:t>
            </a:r>
            <a:r>
              <a:rPr lang="es-ES" dirty="0">
                <a:solidFill>
                  <a:srgbClr val="FFFF00"/>
                </a:solidFill>
              </a:rPr>
              <a:t> población que se encuentra debajo de las cabeceras municipales. Su base económica fundamental es la agricultura.</a:t>
            </a: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Distribución de la franja de base: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" dirty="0">
                <a:solidFill>
                  <a:srgbClr val="FFFF00"/>
                </a:solidFill>
              </a:rPr>
              <a:t>Límite----200 habitantes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Menos de 200 habitantes----población dispersa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Más de 200 habitantes-------asentamiento rural</a:t>
            </a:r>
          </a:p>
          <a:p>
            <a:pPr>
              <a:buNone/>
            </a:pPr>
            <a:endParaRPr lang="es-E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Incluye </a:t>
            </a:r>
            <a:r>
              <a:rPr lang="es-ES" dirty="0">
                <a:solidFill>
                  <a:srgbClr val="FFFF00"/>
                </a:solidFill>
              </a:rPr>
              <a:t>aquellos asentamientos urbanos que no son cabeceras municipales.</a:t>
            </a: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En general:</a:t>
            </a:r>
            <a:endParaRPr lang="es-ES" dirty="0">
              <a:solidFill>
                <a:srgbClr val="FFFF00"/>
              </a:solidFill>
            </a:endParaRPr>
          </a:p>
          <a:p>
            <a:r>
              <a:rPr lang="es-ES" dirty="0">
                <a:solidFill>
                  <a:srgbClr val="FFFF00"/>
                </a:solidFill>
              </a:rPr>
              <a:t>Más de 1 000 000 habitantes, se habla de una gran aglomeración urbana, </a:t>
            </a:r>
            <a:r>
              <a:rPr lang="es-ES" b="1" u="sng" dirty="0">
                <a:solidFill>
                  <a:srgbClr val="FFFF00"/>
                </a:solidFill>
              </a:rPr>
              <a:t>ciudad muy importante</a:t>
            </a:r>
            <a:r>
              <a:rPr lang="es-ES" b="1" u="sng" dirty="0" smtClean="0">
                <a:solidFill>
                  <a:srgbClr val="FFFF00"/>
                </a:solidFill>
              </a:rPr>
              <a:t>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¿Y en Cuba es así?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>
                <a:solidFill>
                  <a:srgbClr val="FFFF00"/>
                </a:solidFill>
              </a:rPr>
              <a:t>ANALIZAR EL MAPA DE LA PÁGINA  </a:t>
            </a:r>
            <a:r>
              <a:rPr lang="es-ES" dirty="0">
                <a:solidFill>
                  <a:srgbClr val="FFFF00"/>
                </a:solidFill>
              </a:rPr>
              <a:t>30 del Atlas de Cuba. </a:t>
            </a:r>
            <a:endParaRPr lang="es-ES" dirty="0" smtClean="0">
              <a:solidFill>
                <a:srgbClr val="FFFF00"/>
              </a:solidFill>
            </a:endParaRPr>
          </a:p>
          <a:p>
            <a:r>
              <a:rPr lang="es-ES" dirty="0" smtClean="0">
                <a:solidFill>
                  <a:srgbClr val="FFFF00"/>
                </a:solidFill>
              </a:rPr>
              <a:t>Datos </a:t>
            </a:r>
            <a:r>
              <a:rPr lang="es-ES" dirty="0">
                <a:solidFill>
                  <a:srgbClr val="FFFF00"/>
                </a:solidFill>
              </a:rPr>
              <a:t>de densidad de población para deducir la distribución. </a:t>
            </a:r>
            <a:endParaRPr lang="es-ES" dirty="0" smtClean="0">
              <a:solidFill>
                <a:srgbClr val="FFFF00"/>
              </a:solidFill>
            </a:endParaRPr>
          </a:p>
          <a:p>
            <a:r>
              <a:rPr lang="es-ES" dirty="0" smtClean="0">
                <a:solidFill>
                  <a:srgbClr val="FFFF00"/>
                </a:solidFill>
              </a:rPr>
              <a:t>Comparar </a:t>
            </a:r>
            <a:r>
              <a:rPr lang="es-ES" dirty="0">
                <a:solidFill>
                  <a:srgbClr val="FFFF00"/>
                </a:solidFill>
              </a:rPr>
              <a:t>datos del sector urbano y del sector rural </a:t>
            </a: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sz="2800" dirty="0" smtClean="0">
                <a:solidFill>
                  <a:srgbClr val="FFFF00"/>
                </a:solidFill>
              </a:rPr>
              <a:t>III- </a:t>
            </a:r>
            <a:r>
              <a:rPr lang="es-ES" sz="2800" b="1" dirty="0">
                <a:solidFill>
                  <a:srgbClr val="FFFF00"/>
                </a:solidFill>
              </a:rPr>
              <a:t>EL PROCESO DE URBANIZACIÓN</a:t>
            </a:r>
            <a:r>
              <a:rPr lang="es-ES" sz="2800" b="1" dirty="0" smtClean="0">
                <a:solidFill>
                  <a:srgbClr val="FFFF00"/>
                </a:solidFill>
              </a:rPr>
              <a:t>:</a:t>
            </a:r>
            <a:r>
              <a:rPr lang="es-ES" sz="2800" dirty="0">
                <a:solidFill>
                  <a:srgbClr val="FFFF00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es-ES" sz="2800" dirty="0">
                <a:solidFill>
                  <a:srgbClr val="FFFF00"/>
                </a:solidFill>
              </a:rPr>
              <a:t>Tiene un doble sentido de </a:t>
            </a:r>
            <a:r>
              <a:rPr lang="es-ES" sz="2800" dirty="0" smtClean="0">
                <a:solidFill>
                  <a:srgbClr val="FFFF00"/>
                </a:solidFill>
              </a:rPr>
              <a:t>proceso </a:t>
            </a:r>
            <a:r>
              <a:rPr lang="es-ES" sz="2800" dirty="0">
                <a:solidFill>
                  <a:srgbClr val="FFFF00"/>
                </a:solidFill>
              </a:rPr>
              <a:t>y </a:t>
            </a:r>
            <a:r>
              <a:rPr lang="es-ES" sz="2800" dirty="0" smtClean="0">
                <a:solidFill>
                  <a:srgbClr val="FFFF00"/>
                </a:solidFill>
              </a:rPr>
              <a:t>resultado.</a:t>
            </a:r>
          </a:p>
          <a:p>
            <a:pPr marL="0" indent="0" algn="just">
              <a:buNone/>
            </a:pPr>
            <a:r>
              <a:rPr lang="es-ES" sz="2800" dirty="0">
                <a:solidFill>
                  <a:srgbClr val="FFFF00"/>
                </a:solidFill>
              </a:rPr>
              <a:t>E</a:t>
            </a:r>
            <a:r>
              <a:rPr lang="es-ES" sz="2800" dirty="0" smtClean="0">
                <a:solidFill>
                  <a:srgbClr val="FFFF00"/>
                </a:solidFill>
              </a:rPr>
              <a:t>s </a:t>
            </a:r>
            <a:r>
              <a:rPr lang="es-ES" sz="2800" dirty="0">
                <a:solidFill>
                  <a:srgbClr val="FFFF00"/>
                </a:solidFill>
              </a:rPr>
              <a:t>un término profundamente relacionado con otros como </a:t>
            </a:r>
            <a:r>
              <a:rPr lang="es-ES" sz="2800" b="1" dirty="0">
                <a:solidFill>
                  <a:srgbClr val="FFFF00"/>
                </a:solidFill>
              </a:rPr>
              <a:t>ciudad, aglomeración, conurbación, </a:t>
            </a:r>
            <a:r>
              <a:rPr lang="es-ES" sz="2800" b="1" dirty="0" err="1">
                <a:solidFill>
                  <a:srgbClr val="FFFF00"/>
                </a:solidFill>
              </a:rPr>
              <a:t>suburbanización</a:t>
            </a:r>
            <a:r>
              <a:rPr lang="es-ES" sz="2800" dirty="0">
                <a:solidFill>
                  <a:srgbClr val="FFFF00"/>
                </a:solidFill>
              </a:rPr>
              <a:t> (en la literatura anglosajona, española e italiana), </a:t>
            </a:r>
            <a:endParaRPr lang="es-ES" sz="2800" dirty="0" smtClean="0">
              <a:solidFill>
                <a:srgbClr val="FFFF00"/>
              </a:solidFill>
            </a:endParaRPr>
          </a:p>
          <a:p>
            <a:pPr marL="0" indent="0" algn="just">
              <a:buFontTx/>
              <a:buChar char="-"/>
            </a:pPr>
            <a:r>
              <a:rPr lang="es-ES" sz="2800" dirty="0" smtClean="0">
                <a:solidFill>
                  <a:srgbClr val="FFFF00"/>
                </a:solidFill>
              </a:rPr>
              <a:t>llamada </a:t>
            </a:r>
            <a:r>
              <a:rPr lang="es-ES" sz="2800" dirty="0">
                <a:solidFill>
                  <a:srgbClr val="FFFF00"/>
                </a:solidFill>
              </a:rPr>
              <a:t>por algunos </a:t>
            </a:r>
            <a:r>
              <a:rPr lang="es-ES" sz="2800" b="1" dirty="0" err="1">
                <a:solidFill>
                  <a:srgbClr val="FFFF00"/>
                </a:solidFill>
              </a:rPr>
              <a:t>periurbanización</a:t>
            </a:r>
            <a:r>
              <a:rPr lang="es-ES" sz="2800" b="1" dirty="0">
                <a:solidFill>
                  <a:srgbClr val="FFFF00"/>
                </a:solidFill>
              </a:rPr>
              <a:t>, </a:t>
            </a:r>
            <a:r>
              <a:rPr lang="es-ES" sz="2800" b="1" dirty="0" err="1">
                <a:solidFill>
                  <a:srgbClr val="FFFF00"/>
                </a:solidFill>
              </a:rPr>
              <a:t>rururbanización</a:t>
            </a: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dirty="0">
                <a:solidFill>
                  <a:srgbClr val="FFFF00"/>
                </a:solidFill>
              </a:rPr>
              <a:t>(literatura francesa y española), </a:t>
            </a:r>
            <a:r>
              <a:rPr lang="es-ES" sz="2800" b="1" dirty="0">
                <a:solidFill>
                  <a:srgbClr val="FFFF00"/>
                </a:solidFill>
              </a:rPr>
              <a:t> </a:t>
            </a:r>
            <a:endParaRPr lang="es-ES" sz="2800" b="1" dirty="0" smtClean="0">
              <a:solidFill>
                <a:srgbClr val="FFFF00"/>
              </a:solidFill>
            </a:endParaRPr>
          </a:p>
          <a:p>
            <a:pPr marL="0" indent="0" algn="just">
              <a:buFontTx/>
              <a:buChar char="-"/>
            </a:pPr>
            <a:r>
              <a:rPr lang="es-ES" sz="2800" b="1" dirty="0">
                <a:solidFill>
                  <a:srgbClr val="FFFF00"/>
                </a:solidFill>
              </a:rPr>
              <a:t> </a:t>
            </a:r>
            <a:r>
              <a:rPr lang="es-ES" sz="2800" b="1" dirty="0" err="1" smtClean="0">
                <a:solidFill>
                  <a:srgbClr val="FFFF00"/>
                </a:solidFill>
              </a:rPr>
              <a:t>desurbanización</a:t>
            </a:r>
            <a:r>
              <a:rPr lang="es-ES" sz="2800" b="1" dirty="0">
                <a:solidFill>
                  <a:srgbClr val="FFFF00"/>
                </a:solidFill>
              </a:rPr>
              <a:t>, o </a:t>
            </a:r>
            <a:r>
              <a:rPr lang="es-ES" sz="2800" b="1" dirty="0" err="1">
                <a:solidFill>
                  <a:srgbClr val="FFFF00"/>
                </a:solidFill>
              </a:rPr>
              <a:t>contraurbanización</a:t>
            </a:r>
            <a:r>
              <a:rPr lang="es-ES" sz="2800" dirty="0">
                <a:solidFill>
                  <a:srgbClr val="FFFF00"/>
                </a:solidFill>
              </a:rPr>
              <a:t>, (principalmente en Norteamérica); urbanismo y éxodo rural.</a:t>
            </a:r>
          </a:p>
          <a:p>
            <a:pPr marL="0" indent="0" algn="just">
              <a:buNone/>
            </a:pPr>
            <a:endParaRPr lang="es-ES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700" dirty="0" smtClean="0">
                <a:solidFill>
                  <a:srgbClr val="FFFF00"/>
                </a:solidFill>
              </a:rPr>
              <a:t>Mientras algunos consideran la urbanización dispersa o </a:t>
            </a:r>
            <a:r>
              <a:rPr lang="es-ES" sz="2700" b="1" dirty="0" err="1" smtClean="0">
                <a:solidFill>
                  <a:srgbClr val="FFFF00"/>
                </a:solidFill>
              </a:rPr>
              <a:t>desurbanización</a:t>
            </a:r>
            <a:r>
              <a:rPr lang="es-ES" sz="2700" b="1" dirty="0" smtClean="0">
                <a:solidFill>
                  <a:srgbClr val="FFFF00"/>
                </a:solidFill>
              </a:rPr>
              <a:t> </a:t>
            </a:r>
            <a:r>
              <a:rPr lang="es-ES" sz="2700" dirty="0" smtClean="0">
                <a:solidFill>
                  <a:srgbClr val="FFFF00"/>
                </a:solidFill>
              </a:rPr>
              <a:t>como la continuación de la </a:t>
            </a:r>
            <a:r>
              <a:rPr lang="es-ES" sz="2700" b="1" dirty="0" err="1" smtClean="0">
                <a:solidFill>
                  <a:srgbClr val="FFFF00"/>
                </a:solidFill>
              </a:rPr>
              <a:t>suburbanización</a:t>
            </a:r>
            <a:r>
              <a:rPr lang="es-ES" sz="2700" dirty="0" smtClean="0">
                <a:solidFill>
                  <a:srgbClr val="FFFF00"/>
                </a:solidFill>
              </a:rPr>
              <a:t>, </a:t>
            </a:r>
            <a:r>
              <a:rPr lang="es-ES" sz="2700" u="sng" dirty="0" smtClean="0">
                <a:solidFill>
                  <a:srgbClr val="FFFF00"/>
                </a:solidFill>
              </a:rPr>
              <a:t>otros defienden que es un fenómeno totalmente nuevo.</a:t>
            </a:r>
          </a:p>
          <a:p>
            <a:pPr marL="0" indent="0" algn="just">
              <a:buNone/>
            </a:pPr>
            <a:r>
              <a:rPr lang="es-ES" sz="2700" u="sng" dirty="0" smtClean="0">
                <a:solidFill>
                  <a:srgbClr val="FFFF00"/>
                </a:solidFill>
              </a:rPr>
              <a:t>El proceso de urbanización es diferente según el tipo de país y las condiciones socioeconómicas</a:t>
            </a:r>
            <a:r>
              <a:rPr lang="es-ES" sz="2700" dirty="0" smtClean="0">
                <a:solidFill>
                  <a:srgbClr val="FFFF00"/>
                </a:solidFill>
              </a:rPr>
              <a:t>. </a:t>
            </a:r>
          </a:p>
          <a:p>
            <a:pPr marL="0" indent="0" algn="just">
              <a:buNone/>
            </a:pPr>
            <a:r>
              <a:rPr lang="es-ES" sz="2700" dirty="0" smtClean="0">
                <a:solidFill>
                  <a:srgbClr val="FFFF00"/>
                </a:solidFill>
              </a:rPr>
              <a:t>Los países ricos e industrializados suelen ser los más urbanizados. </a:t>
            </a:r>
            <a:r>
              <a:rPr lang="es-ES" sz="2700" dirty="0" err="1" smtClean="0">
                <a:solidFill>
                  <a:srgbClr val="FFFF00"/>
                </a:solidFill>
              </a:rPr>
              <a:t>Ej</a:t>
            </a:r>
            <a:r>
              <a:rPr lang="es-ES" sz="2700" dirty="0" smtClean="0">
                <a:solidFill>
                  <a:srgbClr val="FFFF00"/>
                </a:solidFill>
              </a:rPr>
              <a:t>: Países Bajos 67% de la población es urbana: En Etiopia solo el 16% de Etiopía (país pobre).</a:t>
            </a:r>
          </a:p>
          <a:p>
            <a:pPr marL="0" indent="0" algn="just">
              <a:buNone/>
            </a:pPr>
            <a:r>
              <a:rPr lang="es-ES" sz="2700" dirty="0" smtClean="0">
                <a:solidFill>
                  <a:srgbClr val="FFFF00"/>
                </a:solidFill>
              </a:rPr>
              <a:t>A consecuencia de la emigración a gran escala desde las zonas rurales y del aumento natural de las propias poblaciones urbanas, las ciudades de los países en vías de desarrollo han crecido rápidamente: para 2000: 250 ciudades (muchas de ellas en Asia: India y China)</a:t>
            </a:r>
          </a:p>
          <a:p>
            <a:pPr algn="just">
              <a:buNone/>
            </a:pPr>
            <a:r>
              <a:rPr lang="es-ES" sz="2700" dirty="0" smtClean="0">
                <a:solidFill>
                  <a:srgbClr val="FFFF00"/>
                </a:solidFill>
              </a:rPr>
              <a:t> </a:t>
            </a:r>
            <a:endParaRPr lang="es-ES" sz="27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300" dirty="0" smtClean="0">
                <a:solidFill>
                  <a:srgbClr val="FFFF00"/>
                </a:solidFill>
              </a:rPr>
              <a:t>Para el 2030 se estima que el 60% de la población mundial vivirá en las ciudades.  A principios del siglo XXI, 20 aglomeraciones urbanas con más de 10 millones de habitantes (15 de ellas localizadas en países poco desarrollados) contaban ya con el 4% de la población mundial: </a:t>
            </a:r>
          </a:p>
          <a:p>
            <a:pPr lvl="0" algn="just"/>
            <a:r>
              <a:rPr lang="es-ES" sz="2300" dirty="0" smtClean="0">
                <a:solidFill>
                  <a:srgbClr val="FFFF00"/>
                </a:solidFill>
              </a:rPr>
              <a:t>Tokio,    Ciudad de México,  Nueva York, </a:t>
            </a:r>
          </a:p>
          <a:p>
            <a:pPr lvl="0" algn="just"/>
            <a:r>
              <a:rPr lang="pt-BR" sz="2300" dirty="0" smtClean="0">
                <a:solidFill>
                  <a:srgbClr val="FFFF00"/>
                </a:solidFill>
              </a:rPr>
              <a:t>São Paulo, Mumbai, </a:t>
            </a:r>
            <a:r>
              <a:rPr lang="pt-BR" sz="2300" dirty="0" err="1" smtClean="0">
                <a:solidFill>
                  <a:srgbClr val="FFFF00"/>
                </a:solidFill>
              </a:rPr>
              <a:t>Delhi</a:t>
            </a:r>
            <a:r>
              <a:rPr lang="pt-BR" sz="2300" dirty="0" smtClean="0">
                <a:solidFill>
                  <a:srgbClr val="FFFF00"/>
                </a:solidFill>
              </a:rPr>
              <a:t>, </a:t>
            </a:r>
            <a:endParaRPr lang="es-ES" sz="2300" dirty="0" smtClean="0">
              <a:solidFill>
                <a:srgbClr val="FFFF00"/>
              </a:solidFill>
            </a:endParaRPr>
          </a:p>
          <a:p>
            <a:pPr lvl="0" algn="just"/>
            <a:r>
              <a:rPr lang="pt-BR" sz="2300" dirty="0" smtClean="0">
                <a:solidFill>
                  <a:srgbClr val="FFFF00"/>
                </a:solidFill>
              </a:rPr>
              <a:t>Buenos Aires y </a:t>
            </a:r>
            <a:r>
              <a:rPr lang="es-ES" sz="2300" dirty="0" smtClean="0">
                <a:solidFill>
                  <a:srgbClr val="FFFF00"/>
                </a:solidFill>
              </a:rPr>
              <a:t>Calcuta</a:t>
            </a:r>
          </a:p>
          <a:p>
            <a:pPr lvl="0" algn="just"/>
            <a:r>
              <a:rPr lang="es-ES" sz="2300" dirty="0" smtClean="0">
                <a:solidFill>
                  <a:srgbClr val="FFFF00"/>
                </a:solidFill>
              </a:rPr>
              <a:t>Beijing.</a:t>
            </a:r>
          </a:p>
          <a:p>
            <a:pPr marL="0" indent="0" algn="just">
              <a:buNone/>
            </a:pPr>
            <a:r>
              <a:rPr lang="es-ES" sz="2300" dirty="0" smtClean="0">
                <a:solidFill>
                  <a:srgbClr val="FFFF00"/>
                </a:solidFill>
              </a:rPr>
              <a:t>Hay ciudades gigantescas que se componen de varias metrópolis (</a:t>
            </a:r>
            <a:r>
              <a:rPr lang="es-ES" sz="2300" b="1" dirty="0" err="1" smtClean="0">
                <a:solidFill>
                  <a:srgbClr val="FFFF00"/>
                </a:solidFill>
              </a:rPr>
              <a:t>megaciudades</a:t>
            </a:r>
            <a:r>
              <a:rPr lang="es-ES" sz="2300" b="1" dirty="0" smtClean="0">
                <a:solidFill>
                  <a:srgbClr val="FFFF00"/>
                </a:solidFill>
              </a:rPr>
              <a:t> o megalópolis</a:t>
            </a:r>
            <a:r>
              <a:rPr lang="es-ES" sz="2300" dirty="0" smtClean="0">
                <a:solidFill>
                  <a:srgbClr val="FFFF00"/>
                </a:solidFill>
              </a:rPr>
              <a:t>). En los últimos años, han surgido amplias regiones urbanizadas </a:t>
            </a:r>
            <a:r>
              <a:rPr lang="es-ES" sz="2300" b="1" dirty="0" smtClean="0">
                <a:solidFill>
                  <a:srgbClr val="FFFF00"/>
                </a:solidFill>
              </a:rPr>
              <a:t>(megalópolis)</a:t>
            </a:r>
            <a:r>
              <a:rPr lang="es-ES" sz="2300" dirty="0" smtClean="0">
                <a:solidFill>
                  <a:srgbClr val="FFFF00"/>
                </a:solidFill>
              </a:rPr>
              <a:t> como, por ejemplo, en la </a:t>
            </a:r>
            <a:r>
              <a:rPr lang="es-ES" sz="2300" b="1" dirty="0" smtClean="0">
                <a:solidFill>
                  <a:srgbClr val="FFFF00"/>
                </a:solidFill>
              </a:rPr>
              <a:t>costa noroeste de Estados Unidos.</a:t>
            </a:r>
          </a:p>
          <a:p>
            <a:pPr marL="0" indent="0" algn="just">
              <a:buNone/>
            </a:pPr>
            <a:r>
              <a:rPr lang="es-ES" sz="2300" b="1" u="sng" dirty="0" smtClean="0">
                <a:solidFill>
                  <a:srgbClr val="FFFF00"/>
                </a:solidFill>
              </a:rPr>
              <a:t>Existe también una tendencia a la urbanización de las zonas rurales suficientemente pobladas</a:t>
            </a:r>
            <a:r>
              <a:rPr lang="es-ES" sz="2300" dirty="0" smtClean="0">
                <a:solidFill>
                  <a:srgbClr val="FFFF00"/>
                </a:solidFill>
              </a:rPr>
              <a:t>. Ejemplo, pequeñas ciudades europeas en las zonas rurales: </a:t>
            </a:r>
            <a:r>
              <a:rPr lang="es-ES" sz="2300" b="1" dirty="0" err="1" smtClean="0">
                <a:solidFill>
                  <a:srgbClr val="FFFF00"/>
                </a:solidFill>
              </a:rPr>
              <a:t>Vegadeo</a:t>
            </a:r>
            <a:r>
              <a:rPr lang="es-ES" sz="2300" b="1" dirty="0" smtClean="0">
                <a:solidFill>
                  <a:srgbClr val="FFFF00"/>
                </a:solidFill>
              </a:rPr>
              <a:t> (Asturias), </a:t>
            </a:r>
            <a:r>
              <a:rPr lang="es-ES" sz="2300" b="1" dirty="0" err="1" smtClean="0">
                <a:solidFill>
                  <a:srgbClr val="FFFF00"/>
                </a:solidFill>
              </a:rPr>
              <a:t>Sopuerta</a:t>
            </a:r>
            <a:r>
              <a:rPr lang="es-ES" sz="2300" b="1" dirty="0" smtClean="0">
                <a:solidFill>
                  <a:srgbClr val="FFFF00"/>
                </a:solidFill>
              </a:rPr>
              <a:t> (Vizcaya), en España.</a:t>
            </a:r>
          </a:p>
          <a:p>
            <a:pPr marL="0" indent="0" algn="just">
              <a:buNone/>
            </a:pPr>
            <a:r>
              <a:rPr lang="es-ES" sz="2300" b="1" dirty="0" smtClean="0">
                <a:solidFill>
                  <a:srgbClr val="FFFF00"/>
                </a:solidFill>
              </a:rPr>
              <a:t>                                              ¿Y EN CUBA?</a:t>
            </a:r>
            <a:endParaRPr lang="es-ES" sz="2300" dirty="0" smtClean="0">
              <a:solidFill>
                <a:srgbClr val="FFFF00"/>
              </a:solidFill>
            </a:endParaRPr>
          </a:p>
          <a:p>
            <a:pPr algn="just"/>
            <a:endParaRPr lang="es-ES" sz="23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6432" y="70144"/>
            <a:ext cx="9101325" cy="678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E:\UNIVERSIDAD ARTEMISA\CURSOS\CURSO PARA MAESTRÍA AGROECOLOGÍA\CURSO SOCIOLOGIA RURAL ARTEMISA UGALDE\ENCUENTROS\ENCUENTRO 1\FOTOS TOMADAS DE ENCARTA Y WIKIPEDIA\media_T-o-k-y-Tokyo_Lands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28596" y="357166"/>
            <a:ext cx="8286808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1 Título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 altLang="es-ES" smtClean="0"/>
          </a:p>
        </p:txBody>
      </p:sp>
      <p:pic>
        <p:nvPicPr>
          <p:cNvPr id="80899" name="Picture 2" descr="E:\UNIVERSIDAD ARTEMISA\CURSOS\CURSO PARA MAESTRÍA AGROECOLOGÍA\CURSO SOCIOLOGIA RURAL ARTEMISA UGALDE\ENCUENTROS\ENCUENTRO 1\FOTOS TOMADAS DE ENCARTA Y WIKIPEDIA\media_D-e-l-t-Deltametropoo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6738" y="260350"/>
            <a:ext cx="8148637" cy="6240463"/>
          </a:xfrm>
          <a:noFill/>
        </p:spPr>
      </p:pic>
      <p:pic>
        <p:nvPicPr>
          <p:cNvPr id="80900" name="Imagen 1"/>
          <p:cNvPicPr>
            <a:picLocks noChangeAspect="1" noChangeArrowheads="1"/>
          </p:cNvPicPr>
          <p:nvPr/>
        </p:nvPicPr>
        <p:blipFill>
          <a:blip r:embed="rId3"/>
          <a:srcRect t="2" b="-421"/>
          <a:stretch>
            <a:fillRect/>
          </a:stretch>
        </p:blipFill>
        <p:spPr bwMode="auto">
          <a:xfrm>
            <a:off x="0" y="0"/>
            <a:ext cx="642938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OBJETIVOS: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" dirty="0">
                <a:solidFill>
                  <a:srgbClr val="FFFF00"/>
                </a:solidFill>
              </a:rPr>
              <a:t>Caracterizar cada uno de los indicadores de la mortalidad, la fecundidad, las migraciones, procediendo al cálculo de los mismos.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Señalar el efecto que tienen las variables demográficas sobre el tamaño y la estructura de la población.</a:t>
            </a:r>
          </a:p>
          <a:p>
            <a:pPr>
              <a:buNone/>
            </a:pPr>
            <a:r>
              <a:rPr lang="es-ES" dirty="0">
                <a:solidFill>
                  <a:srgbClr val="FFFF00"/>
                </a:solidFill>
              </a:rPr>
              <a:t> </a:t>
            </a: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Título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 altLang="es-ES" smtClean="0"/>
          </a:p>
        </p:txBody>
      </p:sp>
      <p:pic>
        <p:nvPicPr>
          <p:cNvPr id="81923" name="Picture 2" descr="E:\UNIVERSIDAD ARTEMISA\CURSOS\CURSO PARA MAESTRÍA AGROECOLOGÍA\CURSO SOCIOLOGIA RURAL ARTEMISA UGALDE\ENCUENTROS\ENCUENTRO 1\FOTOS TOMADAS DE ENCARTA Y WIKIPEDIA\media_M-a-p-o-MapofEmergingUSMegaregions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438" y="357188"/>
            <a:ext cx="8858250" cy="6143625"/>
          </a:xfrm>
          <a:noFill/>
        </p:spPr>
      </p:pic>
      <p:pic>
        <p:nvPicPr>
          <p:cNvPr id="81924" name="Imagen 1"/>
          <p:cNvPicPr>
            <a:picLocks noChangeAspect="1" noChangeArrowheads="1"/>
          </p:cNvPicPr>
          <p:nvPr/>
        </p:nvPicPr>
        <p:blipFill>
          <a:blip r:embed="rId3"/>
          <a:srcRect t="2" b="-421"/>
          <a:stretch>
            <a:fillRect/>
          </a:stretch>
        </p:blipFill>
        <p:spPr bwMode="auto">
          <a:xfrm>
            <a:off x="0" y="0"/>
            <a:ext cx="642938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/>
          </a:bodyPr>
          <a:lstStyle/>
          <a:p>
            <a:pPr algn="just"/>
            <a:r>
              <a:rPr lang="es-ES" dirty="0" smtClean="0">
                <a:solidFill>
                  <a:srgbClr val="FFFF00"/>
                </a:solidFill>
              </a:rPr>
              <a:t>La </a:t>
            </a:r>
            <a:r>
              <a:rPr lang="es-ES" b="1" dirty="0" err="1" smtClean="0">
                <a:solidFill>
                  <a:srgbClr val="FFFF00"/>
                </a:solidFill>
              </a:rPr>
              <a:t>contraurbanización</a:t>
            </a:r>
            <a:r>
              <a:rPr lang="es-ES" dirty="0" smtClean="0">
                <a:solidFill>
                  <a:srgbClr val="FFFF00"/>
                </a:solidFill>
              </a:rPr>
              <a:t> contribuye a la difusión de la urbanización en el territorio y en la sociedad, pues implica la difusión espacial de los valores, hábitos, cultura, actividades económicas, etc. Con la </a:t>
            </a:r>
            <a:r>
              <a:rPr lang="es-ES" b="1" dirty="0" err="1" smtClean="0">
                <a:solidFill>
                  <a:srgbClr val="FFFF00"/>
                </a:solidFill>
              </a:rPr>
              <a:t>contraurbanización</a:t>
            </a:r>
            <a:r>
              <a:rPr lang="es-ES" dirty="0" smtClean="0">
                <a:solidFill>
                  <a:srgbClr val="FFFF00"/>
                </a:solidFill>
              </a:rPr>
              <a:t> se invierte la dirección de los tradicionales flujos migratorios campo-ciudad y por eso las áreas rurales dejan de despoblarse.</a:t>
            </a:r>
          </a:p>
          <a:p>
            <a:pPr algn="just"/>
            <a:r>
              <a:rPr lang="es-ES" dirty="0" smtClean="0">
                <a:solidFill>
                  <a:srgbClr val="FFFF00"/>
                </a:solidFill>
              </a:rPr>
              <a:t>El avance de la ciudad sobre el medio rural se conoce con el término </a:t>
            </a:r>
            <a:r>
              <a:rPr lang="es-ES" b="1" dirty="0" err="1" smtClean="0">
                <a:solidFill>
                  <a:srgbClr val="FFFF00"/>
                </a:solidFill>
              </a:rPr>
              <a:t>rururbanización</a:t>
            </a:r>
            <a:r>
              <a:rPr lang="es-ES" b="1" dirty="0" smtClean="0">
                <a:solidFill>
                  <a:srgbClr val="FFFF00"/>
                </a:solidFill>
              </a:rPr>
              <a:t>,</a:t>
            </a:r>
            <a:r>
              <a:rPr lang="es-ES" dirty="0" smtClean="0">
                <a:solidFill>
                  <a:srgbClr val="FFFF00"/>
                </a:solidFill>
              </a:rPr>
              <a:t> y tiene lugar como resultado de las mejoras de las telecomunicaciones y de las redes de transportes (autopistas, trenes de cercanías…). </a:t>
            </a: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>
                <a:solidFill>
                  <a:srgbClr val="FFFF00"/>
                </a:solidFill>
              </a:rPr>
              <a:t>En algunas zonas rurales de países desarrollados se está asistiendo a ese </a:t>
            </a:r>
            <a:r>
              <a:rPr lang="es-ES" b="1" dirty="0" smtClean="0">
                <a:solidFill>
                  <a:srgbClr val="FFFF00"/>
                </a:solidFill>
              </a:rPr>
              <a:t>proceso de </a:t>
            </a:r>
            <a:r>
              <a:rPr lang="es-ES" b="1" dirty="0" err="1" smtClean="0">
                <a:solidFill>
                  <a:srgbClr val="FFFF00"/>
                </a:solidFill>
              </a:rPr>
              <a:t>rururbanización</a:t>
            </a:r>
            <a:r>
              <a:rPr lang="es-ES" dirty="0" smtClean="0">
                <a:solidFill>
                  <a:srgbClr val="FFFF00"/>
                </a:solidFill>
              </a:rPr>
              <a:t>, es decir, </a:t>
            </a:r>
            <a:r>
              <a:rPr lang="es-ES" u="sng" dirty="0" smtClean="0">
                <a:solidFill>
                  <a:srgbClr val="FFFF00"/>
                </a:solidFill>
              </a:rPr>
              <a:t>aparecen en suelo rural usos teóricamente urbanos, como zonas comerciales e industriales, complejos hoteleros y recreativos o barrios residenciales de adosados, y ello tiene lugar debido al elevado precio del suelo en el interior de la ciudad.</a:t>
            </a:r>
            <a:r>
              <a:rPr lang="es-ES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es-ES" dirty="0" smtClean="0">
                <a:solidFill>
                  <a:srgbClr val="FFFF00"/>
                </a:solidFill>
              </a:rPr>
              <a:t>A la zona rural afectada por este proceso se le denomina en ocasiones </a:t>
            </a:r>
            <a:r>
              <a:rPr lang="es-ES" b="1" dirty="0" smtClean="0">
                <a:solidFill>
                  <a:srgbClr val="FFFF00"/>
                </a:solidFill>
              </a:rPr>
              <a:t>área periurbana.</a:t>
            </a:r>
            <a:endParaRPr lang="es-ES" dirty="0" smtClean="0">
              <a:solidFill>
                <a:srgbClr val="FFFF00"/>
              </a:solidFill>
            </a:endParaRPr>
          </a:p>
          <a:p>
            <a:pPr algn="just"/>
            <a:r>
              <a:rPr lang="es-ES" dirty="0" smtClean="0">
                <a:solidFill>
                  <a:srgbClr val="FFFF00"/>
                </a:solidFill>
              </a:rPr>
              <a:t>Hoy es muy dinámica. Hay </a:t>
            </a:r>
            <a:r>
              <a:rPr lang="es-ES" b="1" dirty="0" smtClean="0">
                <a:solidFill>
                  <a:srgbClr val="FFFF00"/>
                </a:solidFill>
              </a:rPr>
              <a:t>ciudades industriales</a:t>
            </a:r>
            <a:r>
              <a:rPr lang="es-ES" dirty="0" smtClean="0">
                <a:solidFill>
                  <a:srgbClr val="FFFF00"/>
                </a:solidFill>
              </a:rPr>
              <a:t>, con </a:t>
            </a:r>
            <a:r>
              <a:rPr lang="es-ES" b="1" dirty="0" smtClean="0">
                <a:solidFill>
                  <a:srgbClr val="FFFF00"/>
                </a:solidFill>
              </a:rPr>
              <a:t>ciudades satélites dormitorios,</a:t>
            </a:r>
            <a:r>
              <a:rPr lang="es-ES" dirty="0" smtClean="0">
                <a:solidFill>
                  <a:srgbClr val="FFFF00"/>
                </a:solidFill>
              </a:rPr>
              <a:t> (</a:t>
            </a:r>
            <a:r>
              <a:rPr lang="es-ES" u="sng" dirty="0" smtClean="0">
                <a:solidFill>
                  <a:srgbClr val="FFFF00"/>
                </a:solidFill>
              </a:rPr>
              <a:t>espacios urbanos y suburbanos</a:t>
            </a:r>
            <a:r>
              <a:rPr lang="es-ES" dirty="0" smtClean="0">
                <a:solidFill>
                  <a:srgbClr val="FFFF00"/>
                </a:solidFill>
              </a:rPr>
              <a:t>, </a:t>
            </a:r>
            <a:r>
              <a:rPr lang="es-ES" u="sng" dirty="0" smtClean="0">
                <a:solidFill>
                  <a:srgbClr val="FFFF00"/>
                </a:solidFill>
              </a:rPr>
              <a:t>metropolitanos</a:t>
            </a:r>
            <a:r>
              <a:rPr lang="es-ES" dirty="0" smtClean="0">
                <a:solidFill>
                  <a:srgbClr val="FFFF00"/>
                </a:solidFill>
              </a:rPr>
              <a:t>) hay </a:t>
            </a:r>
            <a:r>
              <a:rPr lang="es-ES" b="1" dirty="0" smtClean="0">
                <a:solidFill>
                  <a:srgbClr val="FFFF00"/>
                </a:solidFill>
              </a:rPr>
              <a:t>viejas ciudades</a:t>
            </a:r>
            <a:r>
              <a:rPr lang="es-ES" dirty="0" smtClean="0">
                <a:solidFill>
                  <a:srgbClr val="FFFF00"/>
                </a:solidFill>
              </a:rPr>
              <a:t> que perdieron importancia industrial </a:t>
            </a:r>
            <a:r>
              <a:rPr lang="es-ES" b="1" dirty="0" smtClean="0">
                <a:solidFill>
                  <a:srgbClr val="FFFF00"/>
                </a:solidFill>
              </a:rPr>
              <a:t>que se convierten en centro de residencia para la clase adinerada.</a:t>
            </a:r>
            <a:endParaRPr lang="es-ES" dirty="0" smtClean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s-ES" b="1" dirty="0">
                <a:solidFill>
                  <a:srgbClr val="FFFF00"/>
                </a:solidFill>
              </a:rPr>
              <a:t>III- PROYECCION DE  POBLACIÓN</a:t>
            </a:r>
            <a:endParaRPr lang="es-ES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Es </a:t>
            </a:r>
            <a:r>
              <a:rPr lang="es-ES" dirty="0">
                <a:solidFill>
                  <a:srgbClr val="FFFF00"/>
                </a:solidFill>
              </a:rPr>
              <a:t>la estimación del efecto que en la magnitud y composición de la población tendrá  (dentro de un período de tiempo dado) la acción  de ciertas características demográficas y sociales influenciadas por leyes predeterminadas. Se refiere al </a:t>
            </a:r>
            <a:r>
              <a:rPr lang="es-ES" b="1" dirty="0">
                <a:solidFill>
                  <a:srgbClr val="FFFF00"/>
                </a:solidFill>
              </a:rPr>
              <a:t>resultado de los cálculos hechos sobre la dimensión futura de una población partiendo de ciertas hipótesis sobre el curso futuro de la fecundidad, la mortalidad y las migraciones.</a:t>
            </a:r>
            <a:endParaRPr lang="es-ES" dirty="0">
              <a:solidFill>
                <a:srgbClr val="FFFF00"/>
              </a:solidFill>
            </a:endParaRPr>
          </a:p>
          <a:p>
            <a:pPr algn="just">
              <a:buNone/>
            </a:pP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s-ES" b="1" dirty="0" smtClean="0">
                <a:solidFill>
                  <a:srgbClr val="FFFF00"/>
                </a:solidFill>
              </a:rPr>
              <a:t>USOS:</a:t>
            </a:r>
            <a:endParaRPr lang="es-ES" dirty="0" smtClean="0">
              <a:solidFill>
                <a:srgbClr val="FFFF00"/>
              </a:solidFill>
            </a:endParaRPr>
          </a:p>
          <a:p>
            <a:pPr lvl="0" algn="just"/>
            <a:r>
              <a:rPr lang="es-ES" b="1" dirty="0" smtClean="0">
                <a:solidFill>
                  <a:srgbClr val="FFFF00"/>
                </a:solidFill>
              </a:rPr>
              <a:t>Para elaborar planes de desarrollo</a:t>
            </a:r>
            <a:r>
              <a:rPr lang="es-ES" dirty="0" smtClean="0">
                <a:solidFill>
                  <a:srgbClr val="FFFF00"/>
                </a:solidFill>
              </a:rPr>
              <a:t>. (¿población, fuerza de trabajo calificada y no, jubilaciones, nuevos </a:t>
            </a:r>
            <a:r>
              <a:rPr lang="es-ES" dirty="0" err="1" smtClean="0">
                <a:solidFill>
                  <a:srgbClr val="FFFF00"/>
                </a:solidFill>
              </a:rPr>
              <a:t>arribantes</a:t>
            </a:r>
            <a:r>
              <a:rPr lang="es-ES" dirty="0" smtClean="0">
                <a:solidFill>
                  <a:srgbClr val="FFFF00"/>
                </a:solidFill>
              </a:rPr>
              <a:t> a edad laboral, etc.?)</a:t>
            </a:r>
          </a:p>
          <a:p>
            <a:pPr lvl="0" algn="just"/>
            <a:r>
              <a:rPr lang="es-ES" b="1" dirty="0" smtClean="0">
                <a:solidFill>
                  <a:srgbClr val="FFFF00"/>
                </a:solidFill>
              </a:rPr>
              <a:t>Para prever servicios de educación salud.</a:t>
            </a:r>
            <a:endParaRPr lang="es-ES" dirty="0" smtClean="0">
              <a:solidFill>
                <a:srgbClr val="FFFF00"/>
              </a:solidFill>
            </a:endParaRPr>
          </a:p>
          <a:p>
            <a:pPr lvl="0" algn="just"/>
            <a:r>
              <a:rPr lang="es-ES" b="1" dirty="0" smtClean="0">
                <a:solidFill>
                  <a:srgbClr val="FFFF00"/>
                </a:solidFill>
              </a:rPr>
              <a:t>Prever necesidades de vivienda, alimentación, transporte, agua, luz, alcantarillado.</a:t>
            </a:r>
            <a:endParaRPr lang="es-ES" dirty="0" smtClean="0">
              <a:solidFill>
                <a:srgbClr val="FFFF00"/>
              </a:solidFill>
            </a:endParaRPr>
          </a:p>
          <a:p>
            <a:pPr lvl="0" algn="just"/>
            <a:r>
              <a:rPr lang="es-ES" b="1" dirty="0" smtClean="0">
                <a:solidFill>
                  <a:srgbClr val="FFFF00"/>
                </a:solidFill>
              </a:rPr>
              <a:t>Prever zonas de bajo desarrollo y poca fuente de empleo y proyectar la construcción.  nuevos centros laborales e industrias.</a:t>
            </a:r>
            <a:endParaRPr lang="es-ES" dirty="0" smtClean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44" y="285728"/>
            <a:ext cx="8929718" cy="635795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ES" b="1" dirty="0">
                <a:solidFill>
                  <a:srgbClr val="FFFF00"/>
                </a:solidFill>
              </a:rPr>
              <a:t>TIPOS DE PROYECCIÓN</a:t>
            </a:r>
            <a:r>
              <a:rPr lang="es-ES" b="1" dirty="0" smtClean="0">
                <a:solidFill>
                  <a:srgbClr val="FFFF00"/>
                </a:solidFill>
              </a:rPr>
              <a:t>:</a:t>
            </a:r>
            <a:endParaRPr lang="es-ES" dirty="0">
              <a:solidFill>
                <a:srgbClr val="FFFF00"/>
              </a:solidFill>
            </a:endParaRPr>
          </a:p>
          <a:p>
            <a:pPr lvl="0" algn="just"/>
            <a:r>
              <a:rPr lang="es-ES" b="1" dirty="0">
                <a:solidFill>
                  <a:srgbClr val="FFFF00"/>
                </a:solidFill>
              </a:rPr>
              <a:t>Global: </a:t>
            </a:r>
            <a:r>
              <a:rPr lang="es-ES" dirty="0">
                <a:solidFill>
                  <a:srgbClr val="FFFF00"/>
                </a:solidFill>
              </a:rPr>
              <a:t>al número de habitantes determinado en una fecha reciente, se le aplica una tasa hipotética de crecimiento durante el período a proyectar.</a:t>
            </a:r>
          </a:p>
          <a:p>
            <a:pPr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     </a:t>
            </a:r>
            <a:r>
              <a:rPr lang="es-ES" dirty="0">
                <a:solidFill>
                  <a:srgbClr val="FFFF00"/>
                </a:solidFill>
              </a:rPr>
              <a:t>Emplea métodos matemáticos para su cálculo.</a:t>
            </a:r>
          </a:p>
          <a:p>
            <a:pPr lvl="0" algn="just"/>
            <a:r>
              <a:rPr lang="es-ES" b="1" dirty="0">
                <a:solidFill>
                  <a:srgbClr val="FFFF00"/>
                </a:solidFill>
              </a:rPr>
              <a:t>Por componentes: </a:t>
            </a:r>
            <a:r>
              <a:rPr lang="es-ES" dirty="0">
                <a:solidFill>
                  <a:srgbClr val="FFFF00"/>
                </a:solidFill>
              </a:rPr>
              <a:t>proyecciones parciales de las variables demográficas que inciden en la composición por sexo y estructura por edades (MORTALIDAD, FECUNDIDAD, MIGRACIONES).</a:t>
            </a:r>
          </a:p>
          <a:p>
            <a:pPr algn="just"/>
            <a:r>
              <a:rPr lang="es-ES" dirty="0">
                <a:solidFill>
                  <a:srgbClr val="FFFF00"/>
                </a:solidFill>
              </a:rPr>
              <a:t>El método permite la proyección por separado de hombre y mujeres por grupo de edad. Se necesitan datos </a:t>
            </a:r>
            <a:r>
              <a:rPr lang="es-ES" dirty="0" err="1">
                <a:solidFill>
                  <a:srgbClr val="FFFF00"/>
                </a:solidFill>
              </a:rPr>
              <a:t>iniciales</a:t>
            </a:r>
            <a:r>
              <a:rPr lang="es-ES" dirty="0">
                <a:solidFill>
                  <a:srgbClr val="FFFF00"/>
                </a:solidFill>
              </a:rPr>
              <a:t> de mortalidad y fecundidad</a:t>
            </a:r>
            <a:r>
              <a:rPr lang="es-ES" dirty="0" smtClean="0">
                <a:solidFill>
                  <a:srgbClr val="FFFF00"/>
                </a:solidFill>
              </a:rPr>
              <a:t>.</a:t>
            </a:r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ES" dirty="0">
                <a:solidFill>
                  <a:srgbClr val="FFFF00"/>
                </a:solidFill>
              </a:rPr>
              <a:t>También se realizan proyecciones </a:t>
            </a:r>
            <a:r>
              <a:rPr lang="es-ES" b="1" dirty="0">
                <a:solidFill>
                  <a:srgbClr val="FFFF00"/>
                </a:solidFill>
              </a:rPr>
              <a:t>por necesidades sociales</a:t>
            </a:r>
            <a:r>
              <a:rPr lang="es-ES" dirty="0">
                <a:solidFill>
                  <a:srgbClr val="FFFF00"/>
                </a:solidFill>
              </a:rPr>
              <a:t>: proyección de matrícula en escuelas, de fuerza de trabajo, de matrimonio-viviendas, etc.</a:t>
            </a: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472518" cy="621510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ACTIVIDADES EVALUATIVAS:</a:t>
            </a:r>
            <a:endParaRPr lang="es-ES" dirty="0">
              <a:solidFill>
                <a:srgbClr val="FFFF00"/>
              </a:solidFill>
            </a:endParaRPr>
          </a:p>
          <a:p>
            <a:pPr lvl="0">
              <a:buNone/>
            </a:pPr>
            <a:r>
              <a:rPr lang="es-ES" dirty="0" smtClean="0">
                <a:solidFill>
                  <a:srgbClr val="FFFF00"/>
                </a:solidFill>
              </a:rPr>
              <a:t>1- Indagar </a:t>
            </a:r>
            <a:r>
              <a:rPr lang="es-ES" dirty="0">
                <a:solidFill>
                  <a:srgbClr val="FFFF00"/>
                </a:solidFill>
              </a:rPr>
              <a:t>sobre la distribución de la población actual en Cuba y en Artemisa: 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población urbana, rural; 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densidad de población,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ciudades con más de 10mil habitantes.</a:t>
            </a:r>
          </a:p>
          <a:p>
            <a:pPr lvl="0">
              <a:buNone/>
            </a:pPr>
            <a:r>
              <a:rPr lang="es-ES" dirty="0" smtClean="0">
                <a:solidFill>
                  <a:srgbClr val="FFFF00"/>
                </a:solidFill>
              </a:rPr>
              <a:t>2- Analice </a:t>
            </a:r>
            <a:r>
              <a:rPr lang="es-ES" dirty="0">
                <a:solidFill>
                  <a:srgbClr val="FFFF00"/>
                </a:solidFill>
              </a:rPr>
              <a:t>el asentamiento poblacional ARTEMISA. ¿Podemos decir qué es un área metropolitana? Argumente su respuesta.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3- Luego </a:t>
            </a:r>
            <a:r>
              <a:rPr lang="es-ES" dirty="0">
                <a:solidFill>
                  <a:srgbClr val="FFFF00"/>
                </a:solidFill>
              </a:rPr>
              <a:t>de estudiar el tema de el proceso de urbanización, valore los datos obtenidos en sus investigaciones y diga si en la provincia Artemisa se está produciendo un proceso de </a:t>
            </a:r>
            <a:r>
              <a:rPr lang="es-ES" dirty="0" err="1">
                <a:solidFill>
                  <a:srgbClr val="FFFF00"/>
                </a:solidFill>
              </a:rPr>
              <a:t>suburbanización</a:t>
            </a:r>
            <a:r>
              <a:rPr lang="es-ES" dirty="0">
                <a:solidFill>
                  <a:srgbClr val="FFFF00"/>
                </a:solidFill>
              </a:rPr>
              <a:t> (</a:t>
            </a:r>
            <a:r>
              <a:rPr lang="es-ES" dirty="0" err="1">
                <a:solidFill>
                  <a:srgbClr val="FFFF00"/>
                </a:solidFill>
              </a:rPr>
              <a:t>rururbanización</a:t>
            </a:r>
            <a:r>
              <a:rPr lang="es-ES" dirty="0">
                <a:solidFill>
                  <a:srgbClr val="FFFF00"/>
                </a:solidFill>
              </a:rPr>
              <a:t>), o </a:t>
            </a:r>
            <a:r>
              <a:rPr lang="es-ES" dirty="0" err="1">
                <a:solidFill>
                  <a:srgbClr val="FFFF00"/>
                </a:solidFill>
              </a:rPr>
              <a:t>desurbanización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b="1" dirty="0" smtClean="0">
                <a:solidFill>
                  <a:srgbClr val="FFFF00"/>
                </a:solidFill>
              </a:rPr>
              <a:t>SISTEMA DE CONOCIMIENTOS:</a:t>
            </a:r>
            <a:endParaRPr lang="es-E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De la temática de variables demográficas, se había trabajado las migraciones: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4- Migraciones y distribución espacial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4.1 Conceptos y definiciones.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4.2 Tipos de migraciones. Migraciones internas: sus características.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4.3 Procedimientos para medir y detectar las migraciones a través de diversas fuentes de datos.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   - Usos del censo para el estudio de la migración.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    - Usos de la encuesta.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    - Usos del registro de población.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    - Indicadores relativos de la migración tasa y otras relaciones.</a:t>
            </a:r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3600" i="1" dirty="0" smtClean="0">
                <a:solidFill>
                  <a:srgbClr val="FFFF00"/>
                </a:solidFill>
              </a:rPr>
              <a:t>En la clase de hoy abordaremos </a:t>
            </a:r>
            <a:endParaRPr lang="es-ES" sz="36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sz="3600" dirty="0" smtClean="0">
                <a:solidFill>
                  <a:srgbClr val="FFFF00"/>
                </a:solidFill>
              </a:rPr>
              <a:t>4.4 La distribución espacial. Consideraciones generales.</a:t>
            </a:r>
          </a:p>
          <a:p>
            <a:pPr>
              <a:buNone/>
            </a:pPr>
            <a:r>
              <a:rPr lang="es-ES" sz="3600" dirty="0" smtClean="0">
                <a:solidFill>
                  <a:srgbClr val="FFFF00"/>
                </a:solidFill>
              </a:rPr>
              <a:t>4.5 Algunas consideraciones acerca de la Urbanización..</a:t>
            </a:r>
          </a:p>
          <a:p>
            <a:pPr>
              <a:buNone/>
            </a:pPr>
            <a:r>
              <a:rPr lang="es-ES" sz="3600" dirty="0" smtClean="0">
                <a:solidFill>
                  <a:srgbClr val="FFFF00"/>
                </a:solidFill>
              </a:rPr>
              <a:t>4.6 Algunas medidas de la distribución espacial</a:t>
            </a:r>
          </a:p>
          <a:p>
            <a:pPr>
              <a:buNone/>
            </a:pPr>
            <a:r>
              <a:rPr lang="es-ES" sz="3600" dirty="0" smtClean="0">
                <a:solidFill>
                  <a:srgbClr val="FFFF00"/>
                </a:solidFill>
              </a:rPr>
              <a:t> </a:t>
            </a:r>
            <a:endParaRPr lang="es-E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ES" b="1" i="1" u="sng" dirty="0">
                <a:solidFill>
                  <a:srgbClr val="FFFF00"/>
                </a:solidFill>
              </a:rPr>
              <a:t>3.4- CONCEPTO DE DISTRIBUCIÓN ESPACIAL: 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Es </a:t>
            </a:r>
            <a:r>
              <a:rPr lang="es-ES" dirty="0">
                <a:solidFill>
                  <a:srgbClr val="FFFF00"/>
                </a:solidFill>
              </a:rPr>
              <a:t>aquel proceso que estudia: </a:t>
            </a:r>
          </a:p>
          <a:p>
            <a:pPr>
              <a:buNone/>
            </a:pPr>
            <a:r>
              <a:rPr lang="es-ES" dirty="0">
                <a:solidFill>
                  <a:srgbClr val="FFFF00"/>
                </a:solidFill>
              </a:rPr>
              <a:t>1) las formas y los diversos segmentos que la integran que asume la distribución territorial de la población, es decir, la localización de las fuerzas productivas. </a:t>
            </a:r>
          </a:p>
          <a:p>
            <a:pPr>
              <a:buNone/>
            </a:pPr>
            <a:r>
              <a:rPr lang="es-ES" dirty="0">
                <a:solidFill>
                  <a:srgbClr val="FFFF00"/>
                </a:solidFill>
              </a:rPr>
              <a:t>2) supone la expansión de la población en el territorio, es decir, el poblamiento de un territorio.  </a:t>
            </a:r>
          </a:p>
          <a:p>
            <a:pPr>
              <a:buNone/>
            </a:pPr>
            <a:r>
              <a:rPr lang="es-ES" dirty="0" smtClean="0">
                <a:solidFill>
                  <a:srgbClr val="FFFF00"/>
                </a:solidFill>
              </a:rPr>
              <a:t>Forma </a:t>
            </a:r>
            <a:r>
              <a:rPr lang="es-ES" dirty="0">
                <a:solidFill>
                  <a:srgbClr val="FFFF00"/>
                </a:solidFill>
              </a:rPr>
              <a:t>parte del estado de la población.</a:t>
            </a:r>
          </a:p>
          <a:p>
            <a:r>
              <a:rPr lang="es-ES" dirty="0">
                <a:solidFill>
                  <a:srgbClr val="FFFF00"/>
                </a:solidFill>
              </a:rPr>
              <a:t> </a:t>
            </a:r>
            <a:r>
              <a:rPr lang="es-ES" b="1" dirty="0" smtClean="0">
                <a:solidFill>
                  <a:srgbClr val="FFFF00"/>
                </a:solidFill>
              </a:rPr>
              <a:t>Concepto </a:t>
            </a:r>
            <a:r>
              <a:rPr lang="es-ES" b="1" dirty="0">
                <a:solidFill>
                  <a:srgbClr val="FFFF00"/>
                </a:solidFill>
              </a:rPr>
              <a:t>de Poblamiento:</a:t>
            </a:r>
            <a:r>
              <a:rPr lang="es-ES" dirty="0">
                <a:solidFill>
                  <a:srgbClr val="FFFF00"/>
                </a:solidFill>
              </a:rPr>
              <a:t> alude al medio físico a la huella del hombre en el territorio.</a:t>
            </a:r>
          </a:p>
          <a:p>
            <a:pPr algn="just"/>
            <a:r>
              <a:rPr lang="es-ES" b="1" dirty="0" smtClean="0">
                <a:solidFill>
                  <a:srgbClr val="FFFF00"/>
                </a:solidFill>
              </a:rPr>
              <a:t>Hábitat</a:t>
            </a:r>
            <a:r>
              <a:rPr lang="es-ES" b="1" dirty="0">
                <a:solidFill>
                  <a:srgbClr val="FFFF00"/>
                </a:solidFill>
              </a:rPr>
              <a:t>:</a:t>
            </a:r>
            <a:r>
              <a:rPr lang="es-ES" dirty="0">
                <a:solidFill>
                  <a:srgbClr val="FFFF00"/>
                </a:solidFill>
              </a:rPr>
              <a:t> es el espacio habitado y las formas que asume (modo como se distribuye la población).</a:t>
            </a: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>
                <a:solidFill>
                  <a:srgbClr val="FFFF00"/>
                </a:solidFill>
              </a:rPr>
              <a:t>La distribución espacial, refleja en un territorio la </a:t>
            </a:r>
            <a:r>
              <a:rPr lang="es-ES" b="1" u="sng" dirty="0">
                <a:solidFill>
                  <a:srgbClr val="FFFF00"/>
                </a:solidFill>
              </a:rPr>
              <a:t>acción combinada de diversas variables demográficas</a:t>
            </a:r>
            <a:r>
              <a:rPr lang="es-ES" dirty="0">
                <a:solidFill>
                  <a:srgbClr val="FFFF00"/>
                </a:solidFill>
              </a:rPr>
              <a:t>. </a:t>
            </a:r>
            <a:endParaRPr lang="es-ES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Hay </a:t>
            </a:r>
            <a:r>
              <a:rPr lang="es-ES" dirty="0">
                <a:solidFill>
                  <a:srgbClr val="FFFF00"/>
                </a:solidFill>
              </a:rPr>
              <a:t>hechos demográficos que pueden presentar diferencias aún dentro de un mismo país: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fecundidad.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mortalidad.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estructura de edades y sexo.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composición de la población por actividad ocupacional.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nivel de instrucción.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presión del hombre sobre el suelo.</a:t>
            </a:r>
          </a:p>
          <a:p>
            <a:pPr lvl="0" algn="just"/>
            <a:r>
              <a:rPr lang="es-ES" dirty="0">
                <a:solidFill>
                  <a:srgbClr val="FFFF00"/>
                </a:solidFill>
              </a:rPr>
              <a:t>raza o nacionalidad.</a:t>
            </a: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Algunos factores que afectan la distribución espacial de la población</a:t>
            </a:r>
            <a:r>
              <a:rPr lang="es-ES" b="1" dirty="0" smtClean="0">
                <a:solidFill>
                  <a:srgbClr val="FFFF00"/>
                </a:solidFill>
              </a:rPr>
              <a:t>: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dirty="0">
                <a:solidFill>
                  <a:srgbClr val="FFFF00"/>
                </a:solidFill>
              </a:rPr>
              <a:t>¿Por qué la población de concentra o desconcentra en los territorios? Existen factores que influyen y llegan a determinar estos asentamientos:</a:t>
            </a:r>
          </a:p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 </a:t>
            </a:r>
            <a:endParaRPr lang="es-E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s-ES" b="1" dirty="0">
                <a:solidFill>
                  <a:srgbClr val="FFFF00"/>
                </a:solidFill>
              </a:rPr>
              <a:t>- Geográficos:</a:t>
            </a:r>
            <a:endParaRPr lang="es-ES" dirty="0">
              <a:solidFill>
                <a:srgbClr val="FFFF00"/>
              </a:solidFill>
            </a:endParaRPr>
          </a:p>
          <a:p>
            <a:pPr lvl="0"/>
            <a:r>
              <a:rPr lang="es-ES" dirty="0">
                <a:solidFill>
                  <a:srgbClr val="FFFF00"/>
                </a:solidFill>
              </a:rPr>
              <a:t>Clima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Topografía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Tipo de suelo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Recursos naturales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Recursos económicos</a:t>
            </a:r>
          </a:p>
          <a:p>
            <a:pPr lvl="0"/>
            <a:r>
              <a:rPr lang="es-ES" dirty="0">
                <a:solidFill>
                  <a:srgbClr val="FFFF00"/>
                </a:solidFill>
              </a:rPr>
              <a:t>Situación geográfica</a:t>
            </a:r>
          </a:p>
          <a:p>
            <a:pPr>
              <a:buNone/>
            </a:pPr>
            <a:endParaRPr lang="es-ES" dirty="0">
              <a:solidFill>
                <a:srgbClr val="FFFF00"/>
              </a:solidFill>
            </a:endParaRP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>
                <a:solidFill>
                  <a:srgbClr val="FFFF00"/>
                </a:solidFill>
              </a:rPr>
              <a:t>- Socioeconómicos:</a:t>
            </a:r>
            <a:endParaRPr lang="es-ES" dirty="0" smtClean="0">
              <a:solidFill>
                <a:srgbClr val="FFFF00"/>
              </a:solidFill>
            </a:endParaRP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Tipo de actividad económica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Desarrollo tecnológico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Organización social y política de distribución espacial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Nivel de vida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Ingresos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Oferta de ocupación (empleo)</a:t>
            </a:r>
          </a:p>
          <a:p>
            <a:pPr lvl="0"/>
            <a:r>
              <a:rPr lang="es-ES" dirty="0" smtClean="0">
                <a:solidFill>
                  <a:srgbClr val="FFFF00"/>
                </a:solidFill>
              </a:rPr>
              <a:t>Nivel de salario</a:t>
            </a:r>
          </a:p>
          <a:p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b="1" i="1" dirty="0">
                <a:solidFill>
                  <a:srgbClr val="FFFF00"/>
                </a:solidFill>
              </a:rPr>
              <a:t>El nivel de desarrollo que alcanzan las fuerzas productivas, constituye el factor más importante de la distribución espacial. </a:t>
            </a:r>
            <a:endParaRPr lang="es-ES" b="1" i="1" dirty="0" smtClean="0">
              <a:solidFill>
                <a:srgbClr val="FFFF00"/>
              </a:solidFill>
            </a:endParaRPr>
          </a:p>
          <a:p>
            <a:pPr algn="just"/>
            <a:r>
              <a:rPr lang="es-ES" b="1" dirty="0" smtClean="0">
                <a:solidFill>
                  <a:srgbClr val="FFFF00"/>
                </a:solidFill>
              </a:rPr>
              <a:t>El </a:t>
            </a:r>
            <a:r>
              <a:rPr lang="es-ES" b="1" u="sng" dirty="0">
                <a:solidFill>
                  <a:srgbClr val="FFFF00"/>
                </a:solidFill>
              </a:rPr>
              <a:t>factor tecnológico</a:t>
            </a:r>
            <a:r>
              <a:rPr lang="es-ES" b="1" dirty="0">
                <a:solidFill>
                  <a:srgbClr val="FFFF00"/>
                </a:solidFill>
              </a:rPr>
              <a:t> ha logrado disminuir el papel de los factores medioambientales transformando el medio físico</a:t>
            </a:r>
            <a:r>
              <a:rPr lang="es-ES" b="1" dirty="0" smtClean="0">
                <a:solidFill>
                  <a:srgbClr val="FFFF00"/>
                </a:solidFill>
              </a:rPr>
              <a:t>:</a:t>
            </a:r>
            <a:endParaRPr lang="es-ES" dirty="0">
              <a:solidFill>
                <a:srgbClr val="FFFF00"/>
              </a:solidFill>
            </a:endParaRPr>
          </a:p>
          <a:p>
            <a:pPr lvl="0" algn="just">
              <a:buNone/>
            </a:pPr>
            <a:r>
              <a:rPr lang="es-ES" dirty="0">
                <a:solidFill>
                  <a:srgbClr val="FFFF00"/>
                </a:solidFill>
              </a:rPr>
              <a:t>Hay ciudades en los desiertos arenosos y en los desiertos helados. (ciudades en Siberia, Groenlandia).</a:t>
            </a:r>
          </a:p>
          <a:p>
            <a:pPr lvl="0"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Las </a:t>
            </a:r>
            <a:r>
              <a:rPr lang="es-ES" dirty="0">
                <a:solidFill>
                  <a:srgbClr val="FFFF00"/>
                </a:solidFill>
              </a:rPr>
              <a:t>poblaciones se concentran en torno a ciudades </a:t>
            </a:r>
            <a:r>
              <a:rPr lang="es-ES" dirty="0" smtClean="0">
                <a:solidFill>
                  <a:srgbClr val="FFFF00"/>
                </a:solidFill>
              </a:rPr>
              <a:t>con </a:t>
            </a:r>
            <a:r>
              <a:rPr lang="es-ES" dirty="0">
                <a:solidFill>
                  <a:srgbClr val="FFFF00"/>
                </a:solidFill>
              </a:rPr>
              <a:t>importantes centros de empleo, de emisión de fuentes de trabajo de todo tipo.</a:t>
            </a:r>
          </a:p>
          <a:p>
            <a:pPr algn="just">
              <a:buNone/>
            </a:pPr>
            <a:r>
              <a:rPr lang="es-ES" dirty="0" smtClean="0">
                <a:solidFill>
                  <a:srgbClr val="FFFF00"/>
                </a:solidFill>
              </a:rPr>
              <a:t>Se </a:t>
            </a:r>
            <a:r>
              <a:rPr lang="es-ES" dirty="0">
                <a:solidFill>
                  <a:srgbClr val="FFFF00"/>
                </a:solidFill>
              </a:rPr>
              <a:t>estima en 2% el índice de urbanización y crecimiento actual de las ciudades.</a:t>
            </a:r>
          </a:p>
          <a:p>
            <a:pPr algn="just">
              <a:buNone/>
            </a:pPr>
            <a:endParaRPr lang="es-ES" dirty="0">
              <a:solidFill>
                <a:srgbClr val="FFFF00"/>
              </a:solidFill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1513</Words>
  <Application>Microsoft Office PowerPoint</Application>
  <PresentationFormat>Presentación en pantalla (4:3)</PresentationFormat>
  <Paragraphs>140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de Office</vt:lpstr>
      <vt:lpstr>DEMOGRAFIA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DEMOGRAFIA</dc:title>
  <dc:creator>LUIS UGALDE</dc:creator>
  <cp:lastModifiedBy>LUIS UGALDE</cp:lastModifiedBy>
  <cp:revision>3</cp:revision>
  <dcterms:created xsi:type="dcterms:W3CDTF">2025-05-19T09:31:14Z</dcterms:created>
  <dcterms:modified xsi:type="dcterms:W3CDTF">2025-05-19T11:30:02Z</dcterms:modified>
</cp:coreProperties>
</file>