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6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3" r:id="rId28"/>
    <p:sldId id="25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19" y="232287"/>
            <a:ext cx="1612409" cy="179445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570514" y="45708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400" dirty="0"/>
              <a:t>Centro Universitario Municipal Alquízar</a:t>
            </a:r>
          </a:p>
          <a:p>
            <a:pPr algn="ctr"/>
            <a:r>
              <a:rPr lang="es-ES" sz="2400" dirty="0"/>
              <a:t>Universidad de Artemisa</a:t>
            </a:r>
          </a:p>
          <a:p>
            <a:pPr algn="ctr"/>
            <a:r>
              <a:rPr lang="es-ES" sz="2400" dirty="0"/>
              <a:t>“Julio Díaz González”</a:t>
            </a:r>
          </a:p>
          <a:p>
            <a:pPr algn="ctr"/>
            <a:endParaRPr lang="es-ES" sz="2400" dirty="0"/>
          </a:p>
        </p:txBody>
      </p:sp>
      <p:sp>
        <p:nvSpPr>
          <p:cNvPr id="7" name="Rectángulo 6"/>
          <p:cNvSpPr/>
          <p:nvPr/>
        </p:nvSpPr>
        <p:spPr>
          <a:xfrm>
            <a:off x="2265616" y="2281534"/>
            <a:ext cx="822693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Gestión Económica</a:t>
            </a:r>
          </a:p>
          <a:p>
            <a:pPr algn="ctr"/>
            <a:r>
              <a:rPr lang="es-ES" sz="6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6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r>
              <a:rPr lang="es-ES" sz="6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gropecuaria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4141" y="4405192"/>
            <a:ext cx="1485900" cy="20955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975757" y="5160554"/>
            <a:ext cx="7282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MSc. </a:t>
            </a:r>
            <a:r>
              <a:rPr lang="es-ES" sz="3200" b="1" dirty="0" err="1"/>
              <a:t>Deilyn</a:t>
            </a:r>
            <a:r>
              <a:rPr lang="es-ES" sz="3200" b="1" dirty="0"/>
              <a:t> Moreno Ramos</a:t>
            </a:r>
          </a:p>
          <a:p>
            <a:endParaRPr lang="es-ES" sz="3200" b="1" dirty="0"/>
          </a:p>
          <a:p>
            <a:pPr algn="ctr"/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383609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183EEADB-E0AB-4CC5-A50C-F44E83EB9FCB}"/>
              </a:ext>
            </a:extLst>
          </p:cNvPr>
          <p:cNvSpPr/>
          <p:nvPr/>
        </p:nvSpPr>
        <p:spPr>
          <a:xfrm>
            <a:off x="2199861" y="801253"/>
            <a:ext cx="87331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/>
              <a:t>Cuando hablamos de oferta, nos referimos a la cantidad de bienes y servicios que se ponen en venta, mientras que la demanda es la cantidad de dichos bienes y servicios que se desean adquirir.</a:t>
            </a:r>
            <a:endParaRPr lang="x-none" sz="2800" b="1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DDE383F3-2D3A-4C43-9CA5-731C3834765A}"/>
              </a:ext>
            </a:extLst>
          </p:cNvPr>
          <p:cNvSpPr/>
          <p:nvPr/>
        </p:nvSpPr>
        <p:spPr>
          <a:xfrm>
            <a:off x="1994452" y="342900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¿Qué es primero la oferta o la demanda?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/>
              <a:t>La ley de </a:t>
            </a:r>
            <a:r>
              <a:rPr lang="es-ES" sz="2800" dirty="0" err="1"/>
              <a:t>Say</a:t>
            </a:r>
            <a:r>
              <a:rPr lang="es-ES" sz="2800" dirty="0"/>
              <a:t> estipula que, dado que la oferta crea su propia demanda, la sobreproducción –la creación de bienes y servicios sin un flujo igual de demanda por esos bienes y servicios– es imposible.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2732020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26608F3-1EBB-47D9-8263-C55214FA7C67}"/>
              </a:ext>
            </a:extLst>
          </p:cNvPr>
          <p:cNvSpPr/>
          <p:nvPr/>
        </p:nvSpPr>
        <p:spPr>
          <a:xfrm>
            <a:off x="1802294" y="518277"/>
            <a:ext cx="967408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¿Cómo funciona la oferta?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/>
              <a:t>La oferta es la relación entre la cantidad de bienes ofrecidos por los productores y el precio de mercado actual. Gráficamente se representa mediante la curva de oferta. Debido a que la oferta es directamente proporcional al precio, las curvas de oferta son casi siempre crecientes.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61FCE83-F90F-41C3-B961-49027B8BF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558" y="4067153"/>
            <a:ext cx="3353834" cy="251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28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DCE20CB6-AC07-4EE5-8973-0757087D9A0A}"/>
              </a:ext>
            </a:extLst>
          </p:cNvPr>
          <p:cNvSpPr/>
          <p:nvPr/>
        </p:nvSpPr>
        <p:spPr>
          <a:xfrm>
            <a:off x="1570592" y="297425"/>
            <a:ext cx="993913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¿Que la demanda?</a:t>
            </a:r>
          </a:p>
          <a:p>
            <a:pPr algn="just"/>
            <a:endParaRPr lang="es-ES" sz="1400" dirty="0"/>
          </a:p>
          <a:p>
            <a:pPr algn="just"/>
            <a:r>
              <a:rPr lang="es-ES" sz="2800" dirty="0"/>
              <a:t>La demanda es una descripción de todas las cantidades de un bien o servicio que un comprador estaría dispuesto a comprar a todos los diferentes precios. De acuerdo con la ley de la demanda, esta relación es siempre negativa: la respuesta a un aumento del precio es una disminución de la cantidad demandada.</a:t>
            </a:r>
            <a:endParaRPr lang="x-none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CE3583A-9FD5-4C4A-AD9C-6D748E883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809" y="3667601"/>
            <a:ext cx="3531913" cy="289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40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7F7AA3D-6F29-4EC6-AA0F-F80CCBAA0E27}"/>
              </a:ext>
            </a:extLst>
          </p:cNvPr>
          <p:cNvSpPr/>
          <p:nvPr/>
        </p:nvSpPr>
        <p:spPr>
          <a:xfrm>
            <a:off x="1577008" y="345999"/>
            <a:ext cx="100186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/>
              <a:t>¿Cuál es la importancia de la oferta y la demanda en el mercado?</a:t>
            </a:r>
          </a:p>
          <a:p>
            <a:endParaRPr lang="es-ES" sz="2800" dirty="0"/>
          </a:p>
          <a:p>
            <a:r>
              <a:rPr lang="es-ES" sz="2800" dirty="0"/>
              <a:t>Las empresas, pequeñas y grandes, se benefician de comprender la ley de la oferta y la demanda, ya que las ayuda a encontrar un precio de equilibrio para sus productos, a mantener una fuente estable de bienes y servicios y a impulsar su rentabilidad</a:t>
            </a:r>
            <a:r>
              <a:rPr lang="es-ES" dirty="0"/>
              <a:t>.</a:t>
            </a:r>
            <a:endParaRPr lang="x-non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3DFEABA-5C58-4F63-9216-96B47ECDC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565" y="3758552"/>
            <a:ext cx="3578086" cy="275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16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F158682-40DE-48D2-A909-92D223BDE39C}"/>
              </a:ext>
            </a:extLst>
          </p:cNvPr>
          <p:cNvSpPr/>
          <p:nvPr/>
        </p:nvSpPr>
        <p:spPr>
          <a:xfrm>
            <a:off x="1762540" y="412259"/>
            <a:ext cx="94620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¿Cuáles son las principales características de la oferta y la demanda?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/>
              <a:t>La oferta es la cantidad de bienes y servicios que se ponen a la venta, que pueden ser frijoles, horas de clases de matemáticas, dulces o cualquier otra cosa que se nos ocurra. La demanda, es igual a la cantidad que desean comprar los interesados.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BBB3482-E95A-4175-B4C7-C62FB0F20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722" y="4094607"/>
            <a:ext cx="4198454" cy="235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43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C6E6FBCC-E725-4F93-927D-7EA3B63BF85E}"/>
              </a:ext>
            </a:extLst>
          </p:cNvPr>
          <p:cNvSpPr/>
          <p:nvPr/>
        </p:nvSpPr>
        <p:spPr>
          <a:xfrm>
            <a:off x="1616765" y="453313"/>
            <a:ext cx="955481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¿Cuál es el punto de equilibrio entre la oferta y la demanda?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/>
              <a:t>El punto en que se cruzan las curvas de oferta y demanda, se llama punto de equilibrio del mercado. Cuando el precio del mercado coincide con el del punto de equilibrio, la cantidad ofrecida y la cantidad demandada del bien es la misma. El precio correspondiente a ese punto es llamado precio de equilibrio.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7A6B08C-AA0F-477A-AB6C-DE1EEAC54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187" y="4854518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FD1286B3-37A3-4EC2-9687-F60DD6CD3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29" y="429038"/>
            <a:ext cx="11129341" cy="623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27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12B50603-0AD9-4E2B-B5A2-F60B23DBDBAD}"/>
              </a:ext>
            </a:extLst>
          </p:cNvPr>
          <p:cNvSpPr/>
          <p:nvPr/>
        </p:nvSpPr>
        <p:spPr>
          <a:xfrm>
            <a:off x="1828799" y="578559"/>
            <a:ext cx="97138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¿Qué es la segmentación y el posicionamiento?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/>
              <a:t>En cierta forma podría hablarse del posicionamiento como la manera en que daremos a conocer nuestro producto o servicio y como pretendemos sea percibido por nuestro mercado meta. La segmentación de mercado es el proceso de agrupar un mercado en grupos más pequeños.</a:t>
            </a:r>
            <a:endParaRPr lang="x-none"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8D2D939-5DFE-4317-B962-BFA0555F7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574" y="4117989"/>
            <a:ext cx="3657601" cy="243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21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EF85DCEC-5843-487B-9B19-5C91A513F6AC}"/>
              </a:ext>
            </a:extLst>
          </p:cNvPr>
          <p:cNvSpPr/>
          <p:nvPr/>
        </p:nvSpPr>
        <p:spPr>
          <a:xfrm>
            <a:off x="1656521" y="443086"/>
            <a:ext cx="101246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¿Qué es el posicionamiento en el mercado?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/>
              <a:t>Posicionamiento de mercado: Qué es y cómo lograrlo</a:t>
            </a:r>
          </a:p>
          <a:p>
            <a:pPr algn="just"/>
            <a:r>
              <a:rPr lang="es-ES" sz="2800" dirty="0"/>
              <a:t>El posicionamiento de mercado es la capacidad de influir en la percepción del cliente con respecto a una marca o un producto en relación con los competidores.</a:t>
            </a:r>
            <a:endParaRPr lang="x-none" sz="28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14D8A4DF-0888-4C94-96D7-F40B5E7E904D}"/>
              </a:ext>
            </a:extLst>
          </p:cNvPr>
          <p:cNvSpPr/>
          <p:nvPr/>
        </p:nvSpPr>
        <p:spPr>
          <a:xfrm>
            <a:off x="1656521" y="3551728"/>
            <a:ext cx="101246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¿Cómo funciona la segmentación del mercado?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/>
              <a:t>La segmentación de mercado es una herramienta que se utiliza en el marketing para separar a los potenciales clientes en varios grupos con perfiles semejantes. </a:t>
            </a:r>
          </a:p>
        </p:txBody>
      </p:sp>
    </p:spTree>
    <p:extLst>
      <p:ext uri="{BB962C8B-B14F-4D97-AF65-F5344CB8AC3E}">
        <p14:creationId xmlns:p14="http://schemas.microsoft.com/office/powerpoint/2010/main" val="23659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0DF459D4-A5D0-4F6F-B040-1B57A329DB06}"/>
              </a:ext>
            </a:extLst>
          </p:cNvPr>
          <p:cNvSpPr/>
          <p:nvPr/>
        </p:nvSpPr>
        <p:spPr>
          <a:xfrm>
            <a:off x="2080590" y="636249"/>
            <a:ext cx="86006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/>
              <a:t>¿Qué es un segmento de mercado? </a:t>
            </a:r>
          </a:p>
          <a:p>
            <a:endParaRPr lang="es-ES" sz="2800" dirty="0"/>
          </a:p>
          <a:p>
            <a:pPr algn="just"/>
            <a:r>
              <a:rPr lang="es-ES" sz="2800" dirty="0"/>
              <a:t>Un segmento de mercado está formado por un grupo de consumidores que van a compartir una serie de necesidades comunes que los van a diferenciar de otros segmentos</a:t>
            </a:r>
            <a:endParaRPr lang="x-none"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9EE4F66-FD68-4858-8A98-DF1E9A15A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626" y="3662239"/>
            <a:ext cx="4913953" cy="275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23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80607" y="427950"/>
            <a:ext cx="9127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/>
              <a:t>TEMA IV. </a:t>
            </a:r>
            <a:r>
              <a:rPr lang="es-ES" sz="3200" b="1" dirty="0"/>
              <a:t>Administración agrícola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143125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FE51B2D-22BD-4875-9424-1776068C4D90}"/>
              </a:ext>
            </a:extLst>
          </p:cNvPr>
          <p:cNvSpPr txBox="1"/>
          <p:nvPr/>
        </p:nvSpPr>
        <p:spPr>
          <a:xfrm>
            <a:off x="2680607" y="1336119"/>
            <a:ext cx="912767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000" b="1" dirty="0"/>
              <a:t>Sumario: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800" dirty="0"/>
              <a:t>El mercado.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800" dirty="0"/>
              <a:t>Definición e importancia.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800" dirty="0"/>
              <a:t> La oferta y la demanda.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800" dirty="0"/>
              <a:t>Factores que influyen en la oferta y la demanda.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800" dirty="0"/>
              <a:t> La segmentación y el posicionamiento en el mercado.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800" dirty="0"/>
              <a:t>El producto.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800" dirty="0"/>
              <a:t>Dimensiones y ciclo de vida del producto.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800" dirty="0"/>
              <a:t>Los nuevos productos. </a:t>
            </a:r>
            <a:endParaRPr lang="es-ES" sz="4000" b="1" dirty="0"/>
          </a:p>
          <a:p>
            <a:pPr algn="just"/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089764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B7ED9C2A-E5C7-48AA-B697-E6FC6DD45835}"/>
              </a:ext>
            </a:extLst>
          </p:cNvPr>
          <p:cNvSpPr/>
          <p:nvPr/>
        </p:nvSpPr>
        <p:spPr>
          <a:xfrm>
            <a:off x="1974574" y="526848"/>
            <a:ext cx="902473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/>
              <a:t>Estrategias de posicionamiento de marca</a:t>
            </a:r>
          </a:p>
          <a:p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/>
              <a:t>Posicionamiento basado en la competencia.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/>
              <a:t>Posicionamiento basado en los beneficios.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/>
              <a:t>Posicionamiento basado en el uso.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/>
              <a:t>Posicionamiento basado en precios o valor.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/>
              <a:t>Posicionamiento impulsado por </a:t>
            </a:r>
            <a:r>
              <a:rPr lang="es-ES" sz="2800" dirty="0" err="1"/>
              <a:t>influencers</a:t>
            </a:r>
            <a:r>
              <a:rPr lang="es-ES" sz="2800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/>
              <a:t>Posicionamiento basado en la competencia.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/>
              <a:t>Posicionamiento basado en los beneficios.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82D15D3-5697-4749-AC24-52A21E049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417" y="4357626"/>
            <a:ext cx="3063898" cy="229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6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C6ADD704-CC8B-4959-98D6-86C45288AEFB}"/>
              </a:ext>
            </a:extLst>
          </p:cNvPr>
          <p:cNvSpPr/>
          <p:nvPr/>
        </p:nvSpPr>
        <p:spPr>
          <a:xfrm>
            <a:off x="1663148" y="522958"/>
            <a:ext cx="92500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Un producto </a:t>
            </a:r>
            <a:r>
              <a:rPr lang="es-ES" sz="2800" dirty="0"/>
              <a:t>es todo aquello que está a disposición, es decir, en el mercado, para que cualquier usuario lo adquiera con la finalidad de satisfacer una necesidad un deseo.</a:t>
            </a:r>
            <a:endParaRPr lang="x-none" sz="28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12D893CB-25CF-4577-A04B-A76112DFEA6A}"/>
              </a:ext>
            </a:extLst>
          </p:cNvPr>
          <p:cNvSpPr/>
          <p:nvPr/>
        </p:nvSpPr>
        <p:spPr>
          <a:xfrm>
            <a:off x="1663148" y="2613417"/>
            <a:ext cx="96343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¿Qué es el producto y su clasificación?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/>
              <a:t>Los productos pueden clasificarse en tangibles o intangibles, dependiendo de si son cosas físicas o no. Por otro lado, según su finalidad o “situación de compra”, se clasifican en: Bienes de consumo. De usabilidad limitada, se consumen de manera rápida y tienen vida corta, como alimentos, frutas, víveres.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102292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58F5278-2FC0-4915-8F95-E7C55AF4870E}"/>
              </a:ext>
            </a:extLst>
          </p:cNvPr>
          <p:cNvSpPr/>
          <p:nvPr/>
        </p:nvSpPr>
        <p:spPr>
          <a:xfrm>
            <a:off x="1855305" y="511003"/>
            <a:ext cx="93560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¿Qué es el producto en el marketing?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/>
              <a:t>En mercadotecnia, un producto es cualquier cosa capaz de satisfacer un deseo o una necesidad, resultado de un trabajo intencional.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1446516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07028" y="649265"/>
            <a:ext cx="88718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El ciclo de vida de un producto </a:t>
            </a:r>
            <a:r>
              <a:rPr lang="es-ES" sz="2800" dirty="0"/>
              <a:t>es el proceso por el que pasa un artículo comercial desde su concepción hasta su salida del mercado. El ciclo determina las 5 etapas de un producto: desarrollo, introducción, crecimiento, madurez y declive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807028" y="3538834"/>
            <a:ext cx="103904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/>
              <a:t>¿Cuáles son las 5 dimensiones del producto?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ES" sz="2800" dirty="0"/>
              <a:t>Color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ES" sz="2800" dirty="0"/>
              <a:t>Configuración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ES" sz="2800" dirty="0"/>
              <a:t>Tamaño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ES" sz="2800" dirty="0"/>
              <a:t>Estilo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ES" sz="2800" dirty="0"/>
              <a:t>Versión </a:t>
            </a:r>
          </a:p>
        </p:txBody>
      </p:sp>
    </p:spTree>
    <p:extLst>
      <p:ext uri="{BB962C8B-B14F-4D97-AF65-F5344CB8AC3E}">
        <p14:creationId xmlns:p14="http://schemas.microsoft.com/office/powerpoint/2010/main" val="994963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676399" y="412794"/>
            <a:ext cx="101291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/>
              <a:t>¿Cuáles son las 4 etapas del ciclo de vida de un producto?</a:t>
            </a:r>
          </a:p>
          <a:p>
            <a:endParaRPr lang="es-ES" sz="2800" dirty="0"/>
          </a:p>
          <a:p>
            <a:pPr marL="457200" indent="-457200">
              <a:buFont typeface="Wingdings" pitchFamily="2" charset="2"/>
              <a:buChar char="ü"/>
            </a:pPr>
            <a:r>
              <a:rPr lang="es-ES" sz="2800" dirty="0"/>
              <a:t>Desarrollo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ES" sz="2800" dirty="0"/>
              <a:t>Introducción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ES" sz="2800" dirty="0"/>
              <a:t>Crecimiento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ES" sz="2800" dirty="0"/>
              <a:t>Madurez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ES" sz="2800" dirty="0"/>
              <a:t>Declive </a:t>
            </a:r>
          </a:p>
        </p:txBody>
      </p:sp>
    </p:spTree>
    <p:extLst>
      <p:ext uri="{BB962C8B-B14F-4D97-AF65-F5344CB8AC3E}">
        <p14:creationId xmlns:p14="http://schemas.microsoft.com/office/powerpoint/2010/main" val="583556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84613" y="706709"/>
            <a:ext cx="937804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¿Qué significa nuevos productos?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/>
              <a:t>El desarrollo de nuevos productos se refiere a productos originales, mejoras de los productos, modificaciones de los productos, y marcas nuevas que la compañía desarrolla a través de sus propias actividades de investigación y desarrollo.</a:t>
            </a:r>
          </a:p>
        </p:txBody>
      </p:sp>
    </p:spTree>
    <p:extLst>
      <p:ext uri="{BB962C8B-B14F-4D97-AF65-F5344CB8AC3E}">
        <p14:creationId xmlns:p14="http://schemas.microsoft.com/office/powerpoint/2010/main" val="3510973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37657" y="1743278"/>
            <a:ext cx="93780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¿Qué son los nuevos productos en el mercado?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/>
              <a:t>Un "producto nuevo" se define como un producto que no existe actualmente o que no ha estado disponible para la venta, y es una adición a la línea de la marca, es nuevo en el mercado.</a:t>
            </a:r>
          </a:p>
        </p:txBody>
      </p:sp>
    </p:spTree>
    <p:extLst>
      <p:ext uri="{BB962C8B-B14F-4D97-AF65-F5344CB8AC3E}">
        <p14:creationId xmlns:p14="http://schemas.microsoft.com/office/powerpoint/2010/main" val="453081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92727" y="1800723"/>
            <a:ext cx="962297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/>
              <a:t>¿Cuál es la importancia de los nuevos productos?</a:t>
            </a:r>
          </a:p>
          <a:p>
            <a:endParaRPr lang="es-ES" sz="2800" dirty="0"/>
          </a:p>
          <a:p>
            <a:pPr algn="just"/>
            <a:r>
              <a:rPr lang="es-ES" sz="2800" dirty="0"/>
              <a:t>El desarrollo de productos ofrece a las empresas una forma de explorar nuevas ideas de productos, mejorar los productos existentes y conocer los deseos de los clientes potenciales en las primeras fases del ciclo de desarrollo</a:t>
            </a:r>
          </a:p>
        </p:txBody>
      </p:sp>
    </p:spTree>
    <p:extLst>
      <p:ext uri="{BB962C8B-B14F-4D97-AF65-F5344CB8AC3E}">
        <p14:creationId xmlns:p14="http://schemas.microsoft.com/office/powerpoint/2010/main" val="845982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19" y="232287"/>
            <a:ext cx="1612409" cy="179445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570514" y="45708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400" dirty="0"/>
              <a:t>Centro Universitario Municipal Alquízar</a:t>
            </a:r>
          </a:p>
          <a:p>
            <a:pPr algn="ctr"/>
            <a:r>
              <a:rPr lang="es-ES" sz="2400" dirty="0"/>
              <a:t>Universidad de Artemisa</a:t>
            </a:r>
          </a:p>
          <a:p>
            <a:pPr algn="ctr"/>
            <a:r>
              <a:rPr lang="es-ES" sz="2400" dirty="0"/>
              <a:t>“Julio Díaz González”</a:t>
            </a:r>
          </a:p>
          <a:p>
            <a:pPr algn="ctr"/>
            <a:endParaRPr lang="es-ES" sz="2400" dirty="0"/>
          </a:p>
        </p:txBody>
      </p:sp>
      <p:sp>
        <p:nvSpPr>
          <p:cNvPr id="7" name="Rectángulo 6"/>
          <p:cNvSpPr/>
          <p:nvPr/>
        </p:nvSpPr>
        <p:spPr>
          <a:xfrm>
            <a:off x="2265616" y="2281534"/>
            <a:ext cx="822693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Gestión Económica</a:t>
            </a:r>
          </a:p>
          <a:p>
            <a:pPr algn="ctr"/>
            <a:r>
              <a:rPr lang="es-ES" sz="6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6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r>
              <a:rPr lang="es-ES" sz="6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gropecuaria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4141" y="4405192"/>
            <a:ext cx="1485900" cy="20955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975757" y="5160554"/>
            <a:ext cx="7282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MSc. </a:t>
            </a:r>
            <a:r>
              <a:rPr lang="es-ES" sz="3200" b="1" dirty="0" err="1"/>
              <a:t>Deilyn</a:t>
            </a:r>
            <a:r>
              <a:rPr lang="es-ES" sz="3200" b="1" dirty="0"/>
              <a:t> Moreno Ramos</a:t>
            </a:r>
          </a:p>
          <a:p>
            <a:endParaRPr lang="es-ES" sz="3200" b="1" dirty="0"/>
          </a:p>
          <a:p>
            <a:pPr algn="ctr"/>
            <a:r>
              <a:rPr lang="es-ES" sz="3200" b="1"/>
              <a:t>Curso 2024-2025 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1682097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14BB25BC-CCB5-4EFE-B9B1-908AF5F7E6D9}"/>
              </a:ext>
            </a:extLst>
          </p:cNvPr>
          <p:cNvSpPr/>
          <p:nvPr/>
        </p:nvSpPr>
        <p:spPr>
          <a:xfrm>
            <a:off x="2014329" y="655479"/>
            <a:ext cx="91970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El mercado </a:t>
            </a:r>
            <a:r>
              <a:rPr lang="es-ES" sz="2800" dirty="0"/>
              <a:t>es un conjunto de transacciones de procesos o intercambio de bienes o servicios entre individuos, que llegan a acuerdo entre el producto o servicio y el precio que se cobra por éste.</a:t>
            </a:r>
            <a:endParaRPr lang="x-none" sz="28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F6FD872-7E2D-43B0-B38D-BF895187A3FD}"/>
              </a:ext>
            </a:extLst>
          </p:cNvPr>
          <p:cNvSpPr/>
          <p:nvPr/>
        </p:nvSpPr>
        <p:spPr>
          <a:xfrm>
            <a:off x="2014329" y="3062694"/>
            <a:ext cx="93560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/>
              <a:t>La </a:t>
            </a:r>
            <a:r>
              <a:rPr lang="es-ES" sz="2800" b="1" dirty="0"/>
              <a:t>Economía del mercado </a:t>
            </a:r>
            <a:r>
              <a:rPr lang="es-ES" sz="2800" dirty="0"/>
              <a:t>es un sistema económico de división del trabajo basado en la propiedad privada de los factores de producción. Cada individuo, dentro de tal sistema económico, actúa según su propio interés; sin embargo, al atender sus propias necesidades satisfacen las necesidades de los demás.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952781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D9DB761-FAB8-43EB-B7E7-1D669C01EDD9}"/>
              </a:ext>
            </a:extLst>
          </p:cNvPr>
          <p:cNvSpPr/>
          <p:nvPr/>
        </p:nvSpPr>
        <p:spPr>
          <a:xfrm>
            <a:off x="1736034" y="459290"/>
            <a:ext cx="938253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¿Qué es el mercado y cuál es su importancia?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/>
              <a:t>-Mercado: es un lugar público donde se reúnen compradores y vendedores para intercambiar bienes, servicios o información de mercado. 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/>
              <a:t>- Según la economía, se entiende por mercado el lugar al que asisten las fuerzas de la oferta y la demanda para realizar las transacciones de bienes y servicios a un determinado precio.</a:t>
            </a:r>
          </a:p>
        </p:txBody>
      </p:sp>
    </p:spTree>
    <p:extLst>
      <p:ext uri="{BB962C8B-B14F-4D97-AF65-F5344CB8AC3E}">
        <p14:creationId xmlns:p14="http://schemas.microsoft.com/office/powerpoint/2010/main" val="313670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0589E7B1-4441-4017-9C89-541FBD3135D5}"/>
              </a:ext>
            </a:extLst>
          </p:cNvPr>
          <p:cNvSpPr/>
          <p:nvPr/>
        </p:nvSpPr>
        <p:spPr>
          <a:xfrm>
            <a:off x="1895060" y="320457"/>
            <a:ext cx="91572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¿Cuáles son los 3 elementos fundamentales del mercado?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/>
              <a:t>Dentro de todo mercado distinguimos tres elementos clave: </a:t>
            </a:r>
          </a:p>
          <a:p>
            <a:pPr algn="just"/>
            <a:endParaRPr lang="es-ES" sz="28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800" dirty="0"/>
              <a:t>el producto que se vende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800" dirty="0"/>
              <a:t>la demanda (compradores)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800" dirty="0"/>
              <a:t>la oferta (los vendedores).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C13393A-2CC8-4DCF-8FAE-D59E88050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571" y="3518836"/>
            <a:ext cx="4423405" cy="303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1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Tipos de mercado - Saint Leo University">
            <a:extLst>
              <a:ext uri="{FF2B5EF4-FFF2-40B4-BE49-F238E27FC236}">
                <a16:creationId xmlns:a16="http://schemas.microsoft.com/office/drawing/2014/main" xmlns="" id="{FB6CE60C-81D5-4C12-87AD-7C4006ACC5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9DD46E2-6D86-4032-894F-70480EAD137A}"/>
              </a:ext>
            </a:extLst>
          </p:cNvPr>
          <p:cNvSpPr/>
          <p:nvPr/>
        </p:nvSpPr>
        <p:spPr>
          <a:xfrm>
            <a:off x="1577007" y="500343"/>
            <a:ext cx="99391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¿Qué es el mercado y cuáles son los tipos de mercado?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s-ES" sz="2800" dirty="0"/>
          </a:p>
          <a:p>
            <a:pPr algn="just"/>
            <a:r>
              <a:rPr lang="es-ES" sz="2800" dirty="0"/>
              <a:t>La variedad de mercados se clasifica en tres grupos principales: Según la naturaleza del producto: mercado de bienes perecederos, bienes duraderos, bienes industriales y mercado de servicios. Según la naturaleza del comprador: mercado de consumidores, revendedores, mercado industrial y mercado institucional.</a:t>
            </a:r>
            <a:endParaRPr lang="x-none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639856C-D102-4EF0-8F12-E8DA6123C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816" y="4068210"/>
            <a:ext cx="3903548" cy="259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21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Tipos de mercado: qué son, conceptos esenciales y ejemplos">
            <a:extLst>
              <a:ext uri="{FF2B5EF4-FFF2-40B4-BE49-F238E27FC236}">
                <a16:creationId xmlns:a16="http://schemas.microsoft.com/office/drawing/2014/main" xmlns="" id="{222F2778-402A-45E3-9E3A-B1FAB62A0E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0CBA4B0B-2D34-4714-A1B3-F7ED3BFE7795}"/>
              </a:ext>
            </a:extLst>
          </p:cNvPr>
          <p:cNvSpPr/>
          <p:nvPr/>
        </p:nvSpPr>
        <p:spPr>
          <a:xfrm>
            <a:off x="1749286" y="877383"/>
            <a:ext cx="99788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¿Cuál es la importancia del mercado para la sociedad?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/>
              <a:t>El comercio y la apertura de mercado históricamente han ido de la mano con un mejor desempeño económico en los países de todos los niveles de desarrollo, creando nuevas oportunidades para los trabajadores, consumidores y empresas en todo el mundo y ayudando a sacar a millones de personas de la pobreza.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A5B119A-10D9-418C-B472-C9FAB844D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961" y="4447347"/>
            <a:ext cx="2884212" cy="223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38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69C09301-4FD9-4107-8C4E-0634F9C56F50}"/>
              </a:ext>
            </a:extLst>
          </p:cNvPr>
          <p:cNvSpPr/>
          <p:nvPr/>
        </p:nvSpPr>
        <p:spPr>
          <a:xfrm>
            <a:off x="1908313" y="391732"/>
            <a:ext cx="94620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¿Cuáles son los 5 principales elementos del mercado?</a:t>
            </a:r>
          </a:p>
          <a:p>
            <a:endParaRPr lang="es-ES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dirty="0"/>
              <a:t>el producto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dirty="0"/>
              <a:t>el precio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dirty="0"/>
              <a:t>el lugar y la promoción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dirty="0"/>
              <a:t>las personas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dirty="0"/>
              <a:t>el embalaje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dirty="0"/>
              <a:t>el proceso.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110257C-9E0D-4785-8EAA-0FE9E9669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206" y="1173230"/>
            <a:ext cx="5422003" cy="549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46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6A95B4E-1A85-4A89-9C17-2F07FD6CA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513" y="671587"/>
            <a:ext cx="9847903" cy="551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22049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1425</Words>
  <Application>Microsoft Office PowerPoint</Application>
  <PresentationFormat>Personalizado</PresentationFormat>
  <Paragraphs>123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hola</dc:creator>
  <cp:lastModifiedBy>Rolando</cp:lastModifiedBy>
  <cp:revision>104</cp:revision>
  <dcterms:created xsi:type="dcterms:W3CDTF">2024-01-25T09:38:56Z</dcterms:created>
  <dcterms:modified xsi:type="dcterms:W3CDTF">2025-11-28T23:43:10Z</dcterms:modified>
</cp:coreProperties>
</file>