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82" r:id="rId5"/>
    <p:sldId id="283" r:id="rId6"/>
    <p:sldId id="284" r:id="rId7"/>
    <p:sldId id="258" r:id="rId8"/>
    <p:sldId id="285" r:id="rId9"/>
    <p:sldId id="286" r:id="rId10"/>
    <p:sldId id="287" r:id="rId11"/>
    <p:sldId id="288" r:id="rId12"/>
    <p:sldId id="289" r:id="rId13"/>
    <p:sldId id="260" r:id="rId14"/>
    <p:sldId id="290" r:id="rId15"/>
    <p:sldId id="291" r:id="rId16"/>
    <p:sldId id="292" r:id="rId17"/>
    <p:sldId id="293" r:id="rId18"/>
    <p:sldId id="262" r:id="rId19"/>
    <p:sldId id="275" r:id="rId20"/>
    <p:sldId id="276" r:id="rId21"/>
    <p:sldId id="277" r:id="rId22"/>
    <p:sldId id="278" r:id="rId23"/>
    <p:sldId id="279" r:id="rId24"/>
    <p:sldId id="280" r:id="rId2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8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14/03/2025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14/03/2025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1.jpeg"/><Relationship Id="rId7" Type="http://schemas.openxmlformats.org/officeDocument/2006/relationships/image" Target="../media/image14.jpeg"/><Relationship Id="rId2" Type="http://schemas.openxmlformats.org/officeDocument/2006/relationships/hyperlink" Target="http://www.google.com.cu/imgres?imgurl=http://www.unionmadrid.es/portada/wp-content/uploads/2011/01/libro-libreta.jpg&amp;imgrefurl=http://www.unionmadrid.es/portada/escuela-de-comunicacion/&amp;usg=__XXyK7te6OShxKE4K6k-QSPqIakE=&amp;h=495&amp;w=656&amp;sz=74&amp;hl=es&amp;start=67&amp;zoom=1&amp;tbnid=JCkHZ7YCuPsstM:&amp;tbnh=104&amp;tbnw=138&amp;ei=hdamTtS_OKXV0QH_v5CeDg&amp;prev=/search?q=medios+comunicaci%C3%B3n+social&amp;start=60&amp;um=1&amp;hl=es&amp;sa=N&amp;tbs=isz:m&amp;tbm=isch&amp;um=1&amp;itbs=1" TargetMode="External"/><Relationship Id="rId1" Type="http://schemas.openxmlformats.org/officeDocument/2006/relationships/slideLayout" Target="../slideLayouts/slideLayout6.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hyperlink" Target="http://www.google.com.cu/imgres?imgurl=http://jorgehierro.files.wordpress.com/2010/07/periodicos.jpg&amp;imgrefurl=http://jorgehierro.wordpress.com/2010/07/13/la-prensa-digital-los-libros-electronicos-y-la-busqueda-de-informacion-en-espanol-garantizan-la-presencia-del-idioma-en-la-red/&amp;usg=__oDNb99CAEtT2WLH1sIC5n8hT2nc=&amp;h=846&amp;w=888&amp;sz=162&amp;hl=es&amp;start=4&amp;zoom=1&amp;tbnid=lkDcTfNK-KNA5M:&amp;tbnh=139&amp;tbnw=146&amp;ei=_9amTtDNJsnv0gHhvfWTDg&amp;prev=/search?q=peri%C3%B3dicos+libros&amp;um=1&amp;hl=es&amp;sa=N&amp;tbs=isz:m&amp;tbm=isch&amp;um=1&amp;itbs=1"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wmf"/><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857232"/>
            <a:ext cx="7772400" cy="1470025"/>
          </a:xfrm>
        </p:spPr>
        <p:txBody>
          <a:bodyPr>
            <a:noAutofit/>
          </a:bodyPr>
          <a:lstStyle/>
          <a:p>
            <a:r>
              <a:rPr lang="es-ES" sz="5400" b="1" dirty="0" smtClean="0">
                <a:solidFill>
                  <a:schemeClr val="accent4">
                    <a:lumMod val="75000"/>
                  </a:schemeClr>
                </a:solidFill>
              </a:rPr>
              <a:t>LAS TIPOLOGÍAS TEXTUALES</a:t>
            </a:r>
            <a:endParaRPr lang="en-US" sz="5400" dirty="0">
              <a:solidFill>
                <a:schemeClr val="accent4">
                  <a:lumMod val="75000"/>
                </a:schemeClr>
              </a:solidFill>
            </a:endParaRPr>
          </a:p>
        </p:txBody>
      </p:sp>
      <p:sp>
        <p:nvSpPr>
          <p:cNvPr id="3" name="2 Subtítulo"/>
          <p:cNvSpPr>
            <a:spLocks noGrp="1"/>
          </p:cNvSpPr>
          <p:nvPr>
            <p:ph type="subTitle" idx="1"/>
          </p:nvPr>
        </p:nvSpPr>
        <p:spPr>
          <a:xfrm>
            <a:off x="1214414" y="2643182"/>
            <a:ext cx="6400800" cy="1752600"/>
          </a:xfrm>
        </p:spPr>
        <p:txBody>
          <a:bodyPr>
            <a:noAutofit/>
          </a:bodyPr>
          <a:lstStyle/>
          <a:p>
            <a:r>
              <a:rPr lang="es-ES" sz="4800" dirty="0" smtClean="0">
                <a:solidFill>
                  <a:schemeClr val="tx1"/>
                </a:solidFill>
              </a:rPr>
              <a:t>Criterios y tipos para su clasificación</a:t>
            </a:r>
            <a:endParaRPr lang="es-ES" sz="4800" dirty="0" smtClean="0">
              <a:solidFill>
                <a:schemeClr val="tx1"/>
              </a:solidFill>
            </a:endParaRPr>
          </a:p>
        </p:txBody>
      </p:sp>
      <p:pic>
        <p:nvPicPr>
          <p:cNvPr id="4" name="16 Imagen"/>
          <p:cNvPicPr>
            <a:picLocks noChangeAspect="1"/>
          </p:cNvPicPr>
          <p:nvPr/>
        </p:nvPicPr>
        <p:blipFill>
          <a:blip r:embed="rId2" cstate="print"/>
          <a:srcRect t="2" b="-421"/>
          <a:stretch>
            <a:fillRect/>
          </a:stretch>
        </p:blipFill>
        <p:spPr bwMode="auto">
          <a:xfrm>
            <a:off x="6929454" y="4714884"/>
            <a:ext cx="1752600" cy="1911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500306"/>
            <a:ext cx="8229600" cy="1143000"/>
          </a:xfrm>
        </p:spPr>
        <p:txBody>
          <a:bodyPr>
            <a:normAutofit fontScale="90000"/>
          </a:bodyPr>
          <a:lstStyle/>
          <a:p>
            <a:r>
              <a:rPr lang="es-ES" dirty="0" smtClean="0"/>
              <a:t>. </a:t>
            </a:r>
            <a:r>
              <a:rPr lang="es-ES" b="1" dirty="0" smtClean="0"/>
              <a:t>Textos descriptivos: </a:t>
            </a:r>
            <a:r>
              <a:rPr lang="es-ES" dirty="0" smtClean="0"/>
              <a:t>los que tienen una línea de composición enumerativa </a:t>
            </a:r>
            <a:r>
              <a:rPr lang="es-ES" dirty="0" smtClean="0">
                <a:solidFill>
                  <a:srgbClr val="FF0000"/>
                </a:solidFill>
              </a:rPr>
              <a:t>descriptiva</a:t>
            </a:r>
            <a:r>
              <a:rPr lang="es-ES" dirty="0" smtClean="0"/>
              <a:t>. La información se expresa dando</a:t>
            </a:r>
            <a:r>
              <a:rPr lang="es-ES" dirty="0" smtClean="0">
                <a:solidFill>
                  <a:srgbClr val="FF0000"/>
                </a:solidFill>
              </a:rPr>
              <a:t> detalles </a:t>
            </a:r>
            <a:r>
              <a:rPr lang="es-ES" dirty="0" smtClean="0"/>
              <a:t>de los objetos y fenómenos de la realidad, para lo cual se vale de la </a:t>
            </a:r>
            <a:r>
              <a:rPr lang="es-ES" dirty="0" smtClean="0">
                <a:solidFill>
                  <a:srgbClr val="FF0000"/>
                </a:solidFill>
              </a:rPr>
              <a:t>enumeración  de </a:t>
            </a:r>
            <a:r>
              <a:rPr lang="es-ES" dirty="0" smtClean="0"/>
              <a:t>sus </a:t>
            </a:r>
            <a:r>
              <a:rPr lang="es-ES" dirty="0" smtClean="0">
                <a:solidFill>
                  <a:srgbClr val="FF0000"/>
                </a:solidFill>
              </a:rPr>
              <a:t>cualidades. </a:t>
            </a:r>
            <a:r>
              <a:rPr lang="es-ES" dirty="0" smtClean="0"/>
              <a:t>Puede usar como recurso la </a:t>
            </a:r>
            <a:r>
              <a:rPr lang="es-ES" dirty="0" smtClean="0">
                <a:solidFill>
                  <a:srgbClr val="FF0000"/>
                </a:solidFill>
              </a:rPr>
              <a:t>comparación por analogía o contraste</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786058"/>
            <a:ext cx="8229600" cy="1143000"/>
          </a:xfrm>
        </p:spPr>
        <p:txBody>
          <a:bodyPr>
            <a:normAutofit fontScale="90000"/>
          </a:bodyPr>
          <a:lstStyle/>
          <a:p>
            <a:r>
              <a:rPr lang="es-ES" dirty="0" smtClean="0"/>
              <a:t>. </a:t>
            </a:r>
            <a:r>
              <a:rPr lang="es-ES" b="1" dirty="0" smtClean="0"/>
              <a:t>Textos expositivos: </a:t>
            </a:r>
            <a:r>
              <a:rPr lang="es-ES" dirty="0" smtClean="0"/>
              <a:t>aquellos cuya línea de composición es progresiva consecutiva. La información avanza a través de las </a:t>
            </a:r>
            <a:r>
              <a:rPr lang="es-ES" dirty="0" smtClean="0">
                <a:solidFill>
                  <a:srgbClr val="FF0000"/>
                </a:solidFill>
              </a:rPr>
              <a:t>relaciones lógico-causales </a:t>
            </a:r>
            <a:r>
              <a:rPr lang="es-ES" dirty="0" smtClean="0"/>
              <a:t>de las ideas. Se vale de relaciones de </a:t>
            </a:r>
            <a:r>
              <a:rPr lang="es-ES" dirty="0" smtClean="0">
                <a:solidFill>
                  <a:srgbClr val="FF0000"/>
                </a:solidFill>
              </a:rPr>
              <a:t>causa y efecto</a:t>
            </a:r>
            <a:r>
              <a:rPr lang="es-ES" dirty="0" smtClean="0"/>
              <a:t>, de consecuencia, de análisis y síntesis, de persuasión, o de mera información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500306"/>
            <a:ext cx="8229600" cy="1143000"/>
          </a:xfrm>
        </p:spPr>
        <p:txBody>
          <a:bodyPr>
            <a:normAutofit fontScale="90000"/>
          </a:bodyPr>
          <a:lstStyle/>
          <a:p>
            <a:r>
              <a:rPr lang="es-ES" b="1" dirty="0" smtClean="0"/>
              <a:t>Textos argumentativos: </a:t>
            </a:r>
            <a:r>
              <a:rPr lang="es-ES" dirty="0" smtClean="0"/>
              <a:t>Textos cuya línea de composición es progresiva causal. La información se basa en la </a:t>
            </a:r>
            <a:r>
              <a:rPr lang="es-ES" dirty="0" smtClean="0">
                <a:solidFill>
                  <a:srgbClr val="FF0000"/>
                </a:solidFill>
              </a:rPr>
              <a:t>defensa o la refutación </a:t>
            </a:r>
            <a:r>
              <a:rPr lang="es-ES" dirty="0" smtClean="0"/>
              <a:t>de una tesis a través de </a:t>
            </a:r>
            <a:r>
              <a:rPr lang="es-ES" dirty="0" smtClean="0">
                <a:solidFill>
                  <a:srgbClr val="FF0000"/>
                </a:solidFill>
              </a:rPr>
              <a:t>argumentos convincentes</a:t>
            </a:r>
            <a:r>
              <a:rPr lang="es-ES" dirty="0" smtClean="0"/>
              <a: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928670"/>
            <a:ext cx="8229600" cy="1143000"/>
          </a:xfrm>
        </p:spPr>
        <p:txBody>
          <a:bodyPr>
            <a:normAutofit fontScale="90000"/>
          </a:bodyPr>
          <a:lstStyle/>
          <a:p>
            <a:r>
              <a:rPr lang="en-US" dirty="0" smtClean="0"/>
              <a:t/>
            </a:r>
            <a:br>
              <a:rPr lang="en-US" dirty="0" smtClean="0"/>
            </a:br>
            <a:r>
              <a:rPr lang="es-ES" sz="8000" dirty="0" smtClean="0"/>
              <a:t> </a:t>
            </a:r>
            <a:r>
              <a:rPr lang="es-ES" sz="8000" b="1" dirty="0" smtClean="0">
                <a:solidFill>
                  <a:srgbClr val="7030A0"/>
                </a:solidFill>
              </a:rPr>
              <a:t>su función:</a:t>
            </a:r>
            <a:r>
              <a:rPr lang="es-ES" sz="8000" b="1" dirty="0" smtClean="0"/>
              <a:t/>
            </a:r>
            <a:br>
              <a:rPr lang="es-ES" sz="8000" b="1" dirty="0" smtClean="0"/>
            </a:br>
            <a:r>
              <a:rPr lang="es-ES" dirty="0" smtClean="0"/>
              <a:t>responde a las funciones lingüísticas de la comunicación</a:t>
            </a:r>
            <a:br>
              <a:rPr lang="es-ES" dirty="0" smtClean="0"/>
            </a:br>
            <a:endParaRPr lang="en-US" dirty="0"/>
          </a:p>
        </p:txBody>
      </p:sp>
      <p:sp>
        <p:nvSpPr>
          <p:cNvPr id="3" name="2 Marcador de contenido"/>
          <p:cNvSpPr>
            <a:spLocks noGrp="1"/>
          </p:cNvSpPr>
          <p:nvPr>
            <p:ph idx="1"/>
          </p:nvPr>
        </p:nvSpPr>
        <p:spPr>
          <a:xfrm>
            <a:off x="2786050" y="2928934"/>
            <a:ext cx="3643338" cy="3597269"/>
          </a:xfrm>
        </p:spPr>
        <p:txBody>
          <a:bodyPr>
            <a:normAutofit fontScale="32500" lnSpcReduction="20000"/>
          </a:bodyPr>
          <a:lstStyle/>
          <a:p>
            <a:pPr>
              <a:buNone/>
            </a:pPr>
            <a:r>
              <a:rPr lang="es-ES" dirty="0" smtClean="0"/>
              <a:t>  </a:t>
            </a:r>
          </a:p>
          <a:p>
            <a:r>
              <a:rPr lang="es-ES" sz="11400" dirty="0" smtClean="0"/>
              <a:t> informativos,</a:t>
            </a:r>
          </a:p>
          <a:p>
            <a:r>
              <a:rPr lang="es-ES" sz="11400" dirty="0" smtClean="0"/>
              <a:t> expresivos,</a:t>
            </a:r>
          </a:p>
          <a:p>
            <a:r>
              <a:rPr lang="es-ES" sz="11400" dirty="0" smtClean="0"/>
              <a:t> poéticos </a:t>
            </a:r>
          </a:p>
          <a:p>
            <a:r>
              <a:rPr lang="es-ES" sz="11400" dirty="0" smtClean="0"/>
              <a:t>apelativos</a:t>
            </a:r>
            <a:endParaRPr lang="en-US" sz="1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214554"/>
            <a:ext cx="8229600" cy="1143000"/>
          </a:xfrm>
        </p:spPr>
        <p:txBody>
          <a:bodyPr>
            <a:normAutofit fontScale="90000"/>
          </a:bodyPr>
          <a:lstStyle/>
          <a:p>
            <a:r>
              <a:rPr lang="es-ES" dirty="0" smtClean="0"/>
              <a:t>. </a:t>
            </a:r>
            <a:r>
              <a:rPr lang="es-ES" b="1" dirty="0" smtClean="0"/>
              <a:t>Textos informativos: </a:t>
            </a:r>
            <a:r>
              <a:rPr lang="es-ES" dirty="0" smtClean="0"/>
              <a:t>aquellos cuya </a:t>
            </a:r>
            <a:r>
              <a:rPr lang="es-ES" sz="4900" dirty="0" smtClean="0">
                <a:solidFill>
                  <a:srgbClr val="FF0000"/>
                </a:solidFill>
              </a:rPr>
              <a:t>función lingüística</a:t>
            </a:r>
            <a:r>
              <a:rPr lang="es-ES" dirty="0" smtClean="0"/>
              <a:t> predominante es la </a:t>
            </a:r>
            <a:r>
              <a:rPr lang="es-ES" sz="4900" dirty="0" smtClean="0">
                <a:solidFill>
                  <a:srgbClr val="FF0000"/>
                </a:solidFill>
              </a:rPr>
              <a:t>referencial</a:t>
            </a:r>
            <a:r>
              <a:rPr lang="es-ES" dirty="0" smtClean="0"/>
              <a:t>. Su objetivo: informar.</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2500306"/>
            <a:ext cx="8229600" cy="1143000"/>
          </a:xfrm>
        </p:spPr>
        <p:txBody>
          <a:bodyPr>
            <a:normAutofit fontScale="90000"/>
          </a:bodyPr>
          <a:lstStyle/>
          <a:p>
            <a:r>
              <a:rPr lang="es-ES" b="1" dirty="0" smtClean="0"/>
              <a:t>Textos expresivos: </a:t>
            </a:r>
            <a:r>
              <a:rPr lang="es-ES" dirty="0" smtClean="0"/>
              <a:t>Textos cuya </a:t>
            </a:r>
            <a:r>
              <a:rPr lang="es-ES" dirty="0" smtClean="0">
                <a:solidFill>
                  <a:srgbClr val="FF0000"/>
                </a:solidFill>
              </a:rPr>
              <a:t>función lingüística </a:t>
            </a:r>
            <a:r>
              <a:rPr lang="es-ES" dirty="0" smtClean="0"/>
              <a:t>predominante es la </a:t>
            </a:r>
            <a:r>
              <a:rPr lang="es-ES" dirty="0" smtClean="0">
                <a:solidFill>
                  <a:srgbClr val="FF0000"/>
                </a:solidFill>
              </a:rPr>
              <a:t>expresiva.</a:t>
            </a:r>
            <a:r>
              <a:rPr lang="es-ES" dirty="0" smtClean="0"/>
              <a:t> Su objetivo: </a:t>
            </a:r>
            <a:r>
              <a:rPr lang="es-ES" dirty="0" smtClean="0">
                <a:solidFill>
                  <a:srgbClr val="FF0000"/>
                </a:solidFill>
              </a:rPr>
              <a:t>transmitir estados de ánimo, emociones.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786058"/>
            <a:ext cx="8229600" cy="1143000"/>
          </a:xfrm>
        </p:spPr>
        <p:txBody>
          <a:bodyPr>
            <a:normAutofit fontScale="90000"/>
          </a:bodyPr>
          <a:lstStyle/>
          <a:p>
            <a:r>
              <a:rPr lang="es-ES" b="1" dirty="0" smtClean="0"/>
              <a:t>Textos poéticos: </a:t>
            </a:r>
            <a:r>
              <a:rPr lang="es-ES" dirty="0" smtClean="0"/>
              <a:t>aquellos cuya </a:t>
            </a:r>
            <a:r>
              <a:rPr lang="es-ES" dirty="0" smtClean="0">
                <a:solidFill>
                  <a:srgbClr val="FF0000"/>
                </a:solidFill>
              </a:rPr>
              <a:t>función lingüística </a:t>
            </a:r>
            <a:r>
              <a:rPr lang="es-ES" dirty="0" smtClean="0"/>
              <a:t>fundamental es la </a:t>
            </a:r>
            <a:r>
              <a:rPr lang="es-ES" dirty="0" smtClean="0">
                <a:solidFill>
                  <a:srgbClr val="FF0000"/>
                </a:solidFill>
              </a:rPr>
              <a:t>poética</a:t>
            </a:r>
            <a:r>
              <a:rPr lang="es-ES" dirty="0" smtClean="0"/>
              <a:t>. La intención comunicativa del autor es </a:t>
            </a:r>
            <a:r>
              <a:rPr lang="es-ES" dirty="0" smtClean="0">
                <a:solidFill>
                  <a:srgbClr val="FF0000"/>
                </a:solidFill>
              </a:rPr>
              <a:t>recrear</a:t>
            </a:r>
            <a:r>
              <a:rPr lang="es-ES" dirty="0" smtClean="0"/>
              <a:t> la realidad </a:t>
            </a:r>
            <a:r>
              <a:rPr lang="es-ES" dirty="0" smtClean="0">
                <a:solidFill>
                  <a:srgbClr val="FF0000"/>
                </a:solidFill>
              </a:rPr>
              <a:t>artísticamente</a:t>
            </a:r>
            <a:r>
              <a:rPr lang="es-ES" dirty="0" smtClean="0"/>
              <a:t> mediante el lenguaje.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571744"/>
            <a:ext cx="8229600" cy="1143000"/>
          </a:xfrm>
        </p:spPr>
        <p:txBody>
          <a:bodyPr>
            <a:normAutofit fontScale="90000"/>
          </a:bodyPr>
          <a:lstStyle/>
          <a:p>
            <a:pPr lvl="0"/>
            <a:r>
              <a:rPr lang="es-ES" b="1" dirty="0" smtClean="0">
                <a:latin typeface="Calibri" pitchFamily="34" charset="0"/>
                <a:ea typeface="Calibri" pitchFamily="34" charset="0"/>
                <a:cs typeface="Times New Roman" pitchFamily="18" charset="0"/>
              </a:rPr>
              <a:t>Textos apelativos:</a:t>
            </a:r>
            <a:r>
              <a:rPr lang="es-ES" dirty="0" smtClean="0">
                <a:latin typeface="Calibri" pitchFamily="34" charset="0"/>
                <a:ea typeface="Calibri" pitchFamily="34" charset="0"/>
                <a:cs typeface="Times New Roman" pitchFamily="18" charset="0"/>
              </a:rPr>
              <a:t> Textos cuya </a:t>
            </a:r>
            <a:r>
              <a:rPr lang="es-ES" dirty="0" smtClean="0">
                <a:solidFill>
                  <a:srgbClr val="FF0000"/>
                </a:solidFill>
                <a:latin typeface="Calibri" pitchFamily="34" charset="0"/>
                <a:ea typeface="Calibri" pitchFamily="34" charset="0"/>
                <a:cs typeface="Times New Roman" pitchFamily="18" charset="0"/>
              </a:rPr>
              <a:t>función lingüística </a:t>
            </a:r>
            <a:r>
              <a:rPr lang="es-ES" dirty="0" smtClean="0">
                <a:latin typeface="Calibri" pitchFamily="34" charset="0"/>
                <a:ea typeface="Calibri" pitchFamily="34" charset="0"/>
                <a:cs typeface="Times New Roman" pitchFamily="18" charset="0"/>
              </a:rPr>
              <a:t>fundamental es la </a:t>
            </a:r>
            <a:r>
              <a:rPr lang="es-ES" dirty="0" smtClean="0">
                <a:solidFill>
                  <a:srgbClr val="FF0000"/>
                </a:solidFill>
                <a:latin typeface="Calibri" pitchFamily="34" charset="0"/>
                <a:ea typeface="Calibri" pitchFamily="34" charset="0"/>
                <a:cs typeface="Times New Roman" pitchFamily="18" charset="0"/>
              </a:rPr>
              <a:t>conativa.</a:t>
            </a:r>
            <a:r>
              <a:rPr lang="es-ES" dirty="0" smtClean="0">
                <a:latin typeface="Calibri" pitchFamily="34" charset="0"/>
                <a:ea typeface="Calibri" pitchFamily="34" charset="0"/>
                <a:cs typeface="Times New Roman" pitchFamily="18" charset="0"/>
              </a:rPr>
              <a:t> La intención comunicativa del autor se dirige a </a:t>
            </a:r>
            <a:r>
              <a:rPr lang="es-ES" dirty="0" smtClean="0">
                <a:solidFill>
                  <a:srgbClr val="FF0000"/>
                </a:solidFill>
                <a:latin typeface="Calibri" pitchFamily="34" charset="0"/>
                <a:ea typeface="Calibri" pitchFamily="34" charset="0"/>
                <a:cs typeface="Times New Roman" pitchFamily="18" charset="0"/>
              </a:rPr>
              <a:t>convencer a su interlocutor </a:t>
            </a:r>
            <a:r>
              <a:rPr lang="es-ES" dirty="0" smtClean="0">
                <a:latin typeface="Calibri" pitchFamily="34" charset="0"/>
                <a:ea typeface="Calibri" pitchFamily="34" charset="0"/>
                <a:cs typeface="Times New Roman" pitchFamily="18" charset="0"/>
              </a:rPr>
              <a:t>y </a:t>
            </a:r>
            <a:r>
              <a:rPr lang="es-ES" dirty="0" smtClean="0">
                <a:solidFill>
                  <a:srgbClr val="FF0000"/>
                </a:solidFill>
                <a:latin typeface="Calibri" pitchFamily="34" charset="0"/>
                <a:ea typeface="Calibri" pitchFamily="34" charset="0"/>
                <a:cs typeface="Times New Roman" pitchFamily="18" charset="0"/>
              </a:rPr>
              <a:t>moverlo a la acción</a:t>
            </a:r>
            <a:r>
              <a:rPr lang="es-ES" dirty="0" smtClean="0">
                <a:latin typeface="Calibri" pitchFamily="34" charset="0"/>
                <a:ea typeface="Calibri" pitchFamily="34" charset="0"/>
                <a:cs typeface="Times New Roman" pitchFamily="18" charset="0"/>
              </a:rPr>
              <a:t>, </a:t>
            </a:r>
            <a:r>
              <a:rPr lang="es-ES" dirty="0" smtClean="0">
                <a:solidFill>
                  <a:srgbClr val="FF0000"/>
                </a:solidFill>
                <a:latin typeface="Calibri" pitchFamily="34" charset="0"/>
                <a:ea typeface="Calibri" pitchFamily="34" charset="0"/>
                <a:cs typeface="Times New Roman" pitchFamily="18" charset="0"/>
              </a:rPr>
              <a:t>se invoca a alguien o algo </a:t>
            </a:r>
            <a:r>
              <a:rPr lang="es-ES" dirty="0" smtClean="0">
                <a:latin typeface="Calibri" pitchFamily="34" charset="0"/>
                <a:ea typeface="Calibri" pitchFamily="34" charset="0"/>
                <a:cs typeface="Times New Roman" pitchFamily="18" charset="0"/>
              </a:rPr>
              <a:t>(cosa personificada).</a:t>
            </a:r>
            <a:r>
              <a:rPr lang="es-ES" sz="6600" dirty="0" smtClean="0">
                <a:latin typeface="Arial" pitchFamily="34" charset="0"/>
                <a:cs typeface="Arial" pitchFamily="34" charset="0"/>
              </a:rPr>
              <a:t/>
            </a:r>
            <a:br>
              <a:rPr lang="es-ES" sz="6600" dirty="0" smtClean="0">
                <a:latin typeface="Arial" pitchFamily="34" charset="0"/>
                <a:cs typeface="Arial" pitchFamily="34" charset="0"/>
              </a:rPr>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1571612"/>
            <a:ext cx="8229600" cy="1143000"/>
          </a:xfrm>
        </p:spPr>
        <p:txBody>
          <a:bodyPr>
            <a:normAutofit fontScale="90000"/>
          </a:bodyPr>
          <a:lstStyle/>
          <a:p>
            <a:r>
              <a:rPr lang="es-ES" sz="6700" b="1" dirty="0" smtClean="0">
                <a:solidFill>
                  <a:srgbClr val="7030A0"/>
                </a:solidFill>
              </a:rPr>
              <a:t>su estilo</a:t>
            </a:r>
            <a:r>
              <a:rPr lang="es-ES" sz="6700" b="1" dirty="0" smtClean="0"/>
              <a:t/>
            </a:r>
            <a:br>
              <a:rPr lang="es-ES" sz="6700" b="1" dirty="0" smtClean="0"/>
            </a:br>
            <a:r>
              <a:rPr lang="es-ES" sz="3600" dirty="0" smtClean="0"/>
              <a:t>Se basa en el estilo de la comunicación, que se relaciona también con la función comunicativa. </a:t>
            </a:r>
            <a:br>
              <a:rPr lang="es-ES" sz="3600" dirty="0" smtClean="0"/>
            </a:br>
            <a:r>
              <a:rPr lang="es-ES" sz="3600" dirty="0" smtClean="0"/>
              <a:t>No siempre se habla de la misma forma nos guiamos</a:t>
            </a:r>
            <a:r>
              <a:rPr lang="en-US" sz="3600" dirty="0" smtClean="0"/>
              <a:t/>
            </a:r>
            <a:br>
              <a:rPr lang="en-US" sz="3600" dirty="0" smtClean="0"/>
            </a:br>
            <a:r>
              <a:rPr lang="es-ES" sz="3600" dirty="0" smtClean="0"/>
              <a:t>según la situación de comunicación </a:t>
            </a:r>
            <a:r>
              <a:rPr lang="en-US" dirty="0" smtClean="0"/>
              <a:t/>
            </a:r>
            <a:br>
              <a:rPr lang="en-US" dirty="0" smtClean="0"/>
            </a:br>
            <a:endParaRPr lang="en-US" dirty="0"/>
          </a:p>
        </p:txBody>
      </p:sp>
      <p:sp>
        <p:nvSpPr>
          <p:cNvPr id="3" name="2 Marcador de contenido"/>
          <p:cNvSpPr>
            <a:spLocks noGrp="1"/>
          </p:cNvSpPr>
          <p:nvPr>
            <p:ph idx="1"/>
          </p:nvPr>
        </p:nvSpPr>
        <p:spPr>
          <a:xfrm>
            <a:off x="3000364" y="3571876"/>
            <a:ext cx="3143272" cy="3000396"/>
          </a:xfrm>
        </p:spPr>
        <p:txBody>
          <a:bodyPr>
            <a:normAutofit fontScale="77500" lnSpcReduction="20000"/>
          </a:bodyPr>
          <a:lstStyle/>
          <a:p>
            <a:r>
              <a:rPr lang="es-ES" sz="4700" dirty="0" smtClean="0"/>
              <a:t> coloquiales,</a:t>
            </a:r>
          </a:p>
          <a:p>
            <a:r>
              <a:rPr lang="es-ES" sz="4700" dirty="0" smtClean="0"/>
              <a:t> oficiales,</a:t>
            </a:r>
          </a:p>
          <a:p>
            <a:r>
              <a:rPr lang="es-ES" sz="4700" dirty="0" smtClean="0"/>
              <a:t> publicistas,</a:t>
            </a:r>
          </a:p>
          <a:p>
            <a:r>
              <a:rPr lang="es-ES" sz="4700" dirty="0" smtClean="0"/>
              <a:t> científicos </a:t>
            </a:r>
          </a:p>
          <a:p>
            <a:r>
              <a:rPr lang="es-ES" sz="4700" dirty="0" smtClean="0"/>
              <a:t>literarios.</a:t>
            </a:r>
            <a:endParaRPr lang="en-US" sz="4700"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643182"/>
            <a:ext cx="8229600" cy="1143000"/>
          </a:xfrm>
        </p:spPr>
        <p:txBody>
          <a:bodyPr>
            <a:normAutofit fontScale="90000"/>
          </a:bodyPr>
          <a:lstStyle/>
          <a:p>
            <a:r>
              <a:rPr lang="es-ES" dirty="0" smtClean="0"/>
              <a:t> </a:t>
            </a:r>
            <a:r>
              <a:rPr lang="es-ES" b="1" dirty="0" smtClean="0"/>
              <a:t>Textos coloquiales: </a:t>
            </a:r>
            <a:r>
              <a:rPr lang="es-ES" dirty="0" smtClean="0"/>
              <a:t>  Son aquellos que se emplean en la </a:t>
            </a:r>
            <a:r>
              <a:rPr lang="es-ES" dirty="0" smtClean="0">
                <a:solidFill>
                  <a:srgbClr val="FF0000"/>
                </a:solidFill>
              </a:rPr>
              <a:t>conversación.</a:t>
            </a:r>
            <a:r>
              <a:rPr lang="es-ES" dirty="0" smtClean="0"/>
              <a:t> Por su </a:t>
            </a:r>
            <a:r>
              <a:rPr lang="es-ES" dirty="0" smtClean="0">
                <a:solidFill>
                  <a:srgbClr val="FF0000"/>
                </a:solidFill>
              </a:rPr>
              <a:t>código</a:t>
            </a:r>
            <a:r>
              <a:rPr lang="es-ES" dirty="0" smtClean="0"/>
              <a:t> son fundamentalmente </a:t>
            </a:r>
            <a:r>
              <a:rPr lang="es-ES" dirty="0" smtClean="0">
                <a:solidFill>
                  <a:srgbClr val="FF0000"/>
                </a:solidFill>
              </a:rPr>
              <a:t>orales</a:t>
            </a:r>
            <a:r>
              <a:rPr lang="es-ES" dirty="0" smtClean="0"/>
              <a:t>, aunque también </a:t>
            </a:r>
            <a:r>
              <a:rPr lang="es-ES" dirty="0" smtClean="0">
                <a:solidFill>
                  <a:srgbClr val="FF0000"/>
                </a:solidFill>
              </a:rPr>
              <a:t>pueden ser escritos</a:t>
            </a:r>
            <a:r>
              <a:rPr lang="es-ES" dirty="0" smtClean="0"/>
              <a:t>; por su </a:t>
            </a:r>
            <a:r>
              <a:rPr lang="es-ES" dirty="0" smtClean="0">
                <a:solidFill>
                  <a:srgbClr val="FF0000"/>
                </a:solidFill>
              </a:rPr>
              <a:t>función</a:t>
            </a:r>
            <a:r>
              <a:rPr lang="es-ES" dirty="0" smtClean="0"/>
              <a:t> son </a:t>
            </a:r>
            <a:r>
              <a:rPr lang="es-ES" dirty="0" smtClean="0">
                <a:solidFill>
                  <a:srgbClr val="FF0000"/>
                </a:solidFill>
              </a:rPr>
              <a:t>expresivos</a:t>
            </a:r>
            <a:r>
              <a:rPr lang="es-ES" dirty="0" smtClean="0"/>
              <a:t>, y por su </a:t>
            </a:r>
            <a:r>
              <a:rPr lang="es-ES" dirty="0" smtClean="0">
                <a:solidFill>
                  <a:srgbClr val="FF0000"/>
                </a:solidFill>
              </a:rPr>
              <a:t>forma elocutiva, dialogados</a:t>
            </a:r>
            <a:r>
              <a:rPr lang="es-ES" dirty="0" smtClean="0"/>
              <a:t>. Pertenecen a este grupo la </a:t>
            </a:r>
            <a:r>
              <a:rPr lang="es-ES" dirty="0" smtClean="0">
                <a:solidFill>
                  <a:srgbClr val="FF0000"/>
                </a:solidFill>
              </a:rPr>
              <a:t>conversación, la entrevista, la carta familiar</a:t>
            </a:r>
            <a:r>
              <a:rPr lang="es-ES" dirty="0" smtClean="0"/>
              <a:t> y otros.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28596" y="2571744"/>
            <a:ext cx="8229600" cy="1143000"/>
          </a:xfrm>
        </p:spPr>
        <p:txBody>
          <a:bodyPr>
            <a:normAutofit fontScale="90000"/>
          </a:bodyPr>
          <a:lstStyle/>
          <a:p>
            <a:r>
              <a:rPr lang="es-ES" sz="8000" b="1" dirty="0" smtClean="0">
                <a:solidFill>
                  <a:srgbClr val="7030A0"/>
                </a:solidFill>
              </a:rPr>
              <a:t>Clasificación de los textos </a:t>
            </a:r>
            <a:br>
              <a:rPr lang="es-ES" sz="8000" b="1" dirty="0" smtClean="0">
                <a:solidFill>
                  <a:srgbClr val="7030A0"/>
                </a:solidFill>
              </a:rPr>
            </a:br>
            <a:r>
              <a:rPr lang="es-ES" sz="8000" b="1" dirty="0" smtClean="0">
                <a:solidFill>
                  <a:srgbClr val="7030A0"/>
                </a:solidFill>
              </a:rPr>
              <a:t>según su:</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357430"/>
            <a:ext cx="8143932" cy="857248"/>
          </a:xfrm>
        </p:spPr>
        <p:txBody>
          <a:bodyPr>
            <a:noAutofit/>
          </a:bodyPr>
          <a:lstStyle/>
          <a:p>
            <a:r>
              <a:rPr lang="es-ES" sz="3200" b="1" dirty="0" smtClean="0"/>
              <a:t>Textos publicistas:</a:t>
            </a:r>
            <a:r>
              <a:rPr lang="es-ES" sz="3200" dirty="0" smtClean="0"/>
              <a:t> Pertenecen a este grupo los </a:t>
            </a:r>
            <a:r>
              <a:rPr lang="es-ES" sz="3200" dirty="0" smtClean="0">
                <a:solidFill>
                  <a:srgbClr val="FF0000"/>
                </a:solidFill>
              </a:rPr>
              <a:t>textos periodísticos, los anuncios, los carteles</a:t>
            </a:r>
            <a:r>
              <a:rPr lang="es-ES" sz="3200" dirty="0" smtClean="0"/>
              <a:t>. </a:t>
            </a:r>
            <a:r>
              <a:rPr lang="es-ES" sz="3200" dirty="0" smtClean="0">
                <a:solidFill>
                  <a:srgbClr val="FF0000"/>
                </a:solidFill>
              </a:rPr>
              <a:t>Su función es persuadir y convencer</a:t>
            </a:r>
            <a:r>
              <a:rPr lang="es-ES" sz="3200" dirty="0" smtClean="0"/>
              <a:t>, mediante el </a:t>
            </a:r>
            <a:r>
              <a:rPr lang="es-ES" sz="3200" dirty="0" smtClean="0">
                <a:solidFill>
                  <a:srgbClr val="FF0000"/>
                </a:solidFill>
              </a:rPr>
              <a:t>mensaje</a:t>
            </a:r>
            <a:r>
              <a:rPr lang="es-ES" sz="3200" dirty="0" smtClean="0"/>
              <a:t> que transmiten. En el radio, el texto lingüístico puede ir acompañado de la música y en la televisión, además de la música, puede ir combinado con imágenes (vídeo, fotografías, dibujos, o íconos). Según el código, son orales, escritos o icónicos; según su forma elocutiva son expositivos y argumentativos y, según su función, apelativos e informativos</a:t>
            </a:r>
            <a:endParaRPr lang="en-US" sz="3200" dirty="0"/>
          </a:p>
        </p:txBody>
      </p:sp>
      <p:grpSp>
        <p:nvGrpSpPr>
          <p:cNvPr id="3" name="Group 15"/>
          <p:cNvGrpSpPr>
            <a:grpSpLocks/>
          </p:cNvGrpSpPr>
          <p:nvPr/>
        </p:nvGrpSpPr>
        <p:grpSpPr bwMode="auto">
          <a:xfrm>
            <a:off x="7072330" y="4929198"/>
            <a:ext cx="1928826" cy="1928802"/>
            <a:chOff x="4014" y="2478"/>
            <a:chExt cx="1315" cy="1605"/>
          </a:xfrm>
        </p:grpSpPr>
        <p:pic>
          <p:nvPicPr>
            <p:cNvPr id="4" name="Picture 11" descr="ANd9GcTOwUBYQ7xwEXQnP4NsXQ1hHBl52TSUq83lVdokPT7ZD0M1OtSPhFdbsR-q">
              <a:hlinkClick r:id="rId2"/>
            </p:cNvPr>
            <p:cNvPicPr>
              <a:picLocks noChangeAspect="1" noChangeArrowheads="1"/>
            </p:cNvPicPr>
            <p:nvPr/>
          </p:nvPicPr>
          <p:blipFill>
            <a:blip r:embed="rId3" cstate="print"/>
            <a:srcRect/>
            <a:stretch>
              <a:fillRect/>
            </a:stretch>
          </p:blipFill>
          <p:spPr bwMode="auto">
            <a:xfrm>
              <a:off x="4014" y="2478"/>
              <a:ext cx="1315" cy="850"/>
            </a:xfrm>
            <a:prstGeom prst="rect">
              <a:avLst/>
            </a:prstGeom>
            <a:noFill/>
            <a:effectLst>
              <a:outerShdw dist="107763" dir="2700000" algn="ctr" rotWithShape="0">
                <a:srgbClr val="808080">
                  <a:alpha val="50000"/>
                </a:srgbClr>
              </a:outerShdw>
            </a:effectLst>
          </p:spPr>
        </p:pic>
        <p:pic>
          <p:nvPicPr>
            <p:cNvPr id="5" name="Picture 13" descr="ANd9GcTuB1AOAbEVZLjaeDz1WALHpK1lMemxFBT_aguIqNLxYX6zdcyf4d3uqwY8DQ">
              <a:hlinkClick r:id="rId4"/>
            </p:cNvPr>
            <p:cNvPicPr>
              <a:picLocks noChangeAspect="1" noChangeArrowheads="1"/>
            </p:cNvPicPr>
            <p:nvPr/>
          </p:nvPicPr>
          <p:blipFill>
            <a:blip r:embed="rId5" cstate="print"/>
            <a:srcRect/>
            <a:stretch>
              <a:fillRect/>
            </a:stretch>
          </p:blipFill>
          <p:spPr bwMode="auto">
            <a:xfrm>
              <a:off x="4014" y="3249"/>
              <a:ext cx="1315" cy="834"/>
            </a:xfrm>
            <a:prstGeom prst="rect">
              <a:avLst/>
            </a:prstGeom>
            <a:noFill/>
            <a:effectLst>
              <a:outerShdw dist="107763" dir="2700000" algn="ctr" rotWithShape="0">
                <a:srgbClr val="808080">
                  <a:alpha val="50000"/>
                </a:srgbClr>
              </a:outerShdw>
            </a:effectLst>
          </p:spPr>
        </p:pic>
      </p:grpSp>
      <p:pic>
        <p:nvPicPr>
          <p:cNvPr id="6" name="Picture 35" descr="Radio"/>
          <p:cNvPicPr>
            <a:picLocks noChangeAspect="1" noChangeArrowheads="1"/>
          </p:cNvPicPr>
          <p:nvPr/>
        </p:nvPicPr>
        <p:blipFill>
          <a:blip r:embed="rId6" cstate="print"/>
          <a:srcRect/>
          <a:stretch>
            <a:fillRect/>
          </a:stretch>
        </p:blipFill>
        <p:spPr bwMode="auto">
          <a:xfrm>
            <a:off x="357158" y="5500702"/>
            <a:ext cx="1296988" cy="1079500"/>
          </a:xfrm>
          <a:prstGeom prst="rect">
            <a:avLst/>
          </a:prstGeom>
          <a:noFill/>
        </p:spPr>
      </p:pic>
      <p:pic>
        <p:nvPicPr>
          <p:cNvPr id="7" name="Picture 35" descr="Radio"/>
          <p:cNvPicPr>
            <a:picLocks noChangeAspect="1" noChangeArrowheads="1"/>
          </p:cNvPicPr>
          <p:nvPr/>
        </p:nvPicPr>
        <p:blipFill>
          <a:blip r:embed="rId6" cstate="print"/>
          <a:srcRect/>
          <a:stretch>
            <a:fillRect/>
          </a:stretch>
        </p:blipFill>
        <p:spPr bwMode="auto">
          <a:xfrm>
            <a:off x="357158" y="5572140"/>
            <a:ext cx="1296988" cy="1079500"/>
          </a:xfrm>
          <a:prstGeom prst="rect">
            <a:avLst/>
          </a:prstGeom>
          <a:noFill/>
        </p:spPr>
      </p:pic>
      <p:pic>
        <p:nvPicPr>
          <p:cNvPr id="8" name="Picture 35" descr="Radio"/>
          <p:cNvPicPr>
            <a:picLocks noChangeAspect="1" noChangeArrowheads="1"/>
          </p:cNvPicPr>
          <p:nvPr/>
        </p:nvPicPr>
        <p:blipFill>
          <a:blip r:embed="rId6" cstate="print"/>
          <a:srcRect/>
          <a:stretch>
            <a:fillRect/>
          </a:stretch>
        </p:blipFill>
        <p:spPr bwMode="auto">
          <a:xfrm>
            <a:off x="357158" y="5500702"/>
            <a:ext cx="1296988" cy="1079500"/>
          </a:xfrm>
          <a:prstGeom prst="rect">
            <a:avLst/>
          </a:prstGeom>
          <a:noFill/>
        </p:spPr>
      </p:pic>
      <p:pic>
        <p:nvPicPr>
          <p:cNvPr id="9" name="Picture 35" descr="Radio"/>
          <p:cNvPicPr>
            <a:picLocks noChangeAspect="1" noChangeArrowheads="1"/>
          </p:cNvPicPr>
          <p:nvPr/>
        </p:nvPicPr>
        <p:blipFill>
          <a:blip r:embed="rId6" cstate="print"/>
          <a:srcRect/>
          <a:stretch>
            <a:fillRect/>
          </a:stretch>
        </p:blipFill>
        <p:spPr bwMode="auto">
          <a:xfrm>
            <a:off x="357158" y="5500702"/>
            <a:ext cx="1296988" cy="1079500"/>
          </a:xfrm>
          <a:prstGeom prst="rect">
            <a:avLst/>
          </a:prstGeom>
          <a:noFill/>
        </p:spPr>
      </p:pic>
      <p:pic>
        <p:nvPicPr>
          <p:cNvPr id="10" name="Picture 34" descr="Entrevista salud hola Habana"/>
          <p:cNvPicPr>
            <a:picLocks noChangeAspect="1" noChangeArrowheads="1"/>
          </p:cNvPicPr>
          <p:nvPr/>
        </p:nvPicPr>
        <p:blipFill>
          <a:blip r:embed="rId7" cstate="print"/>
          <a:srcRect/>
          <a:stretch>
            <a:fillRect/>
          </a:stretch>
        </p:blipFill>
        <p:spPr bwMode="auto">
          <a:xfrm>
            <a:off x="3143240" y="5565064"/>
            <a:ext cx="1714512" cy="1292936"/>
          </a:xfrm>
          <a:prstGeom prst="rect">
            <a:avLst/>
          </a:prstGeom>
          <a:noFill/>
        </p:spPr>
      </p:pic>
      <p:grpSp>
        <p:nvGrpSpPr>
          <p:cNvPr id="11" name="11 Grupo"/>
          <p:cNvGrpSpPr>
            <a:grpSpLocks/>
          </p:cNvGrpSpPr>
          <p:nvPr/>
        </p:nvGrpSpPr>
        <p:grpSpPr bwMode="auto">
          <a:xfrm>
            <a:off x="8013850" y="142852"/>
            <a:ext cx="2260299" cy="3906220"/>
            <a:chOff x="357158" y="642918"/>
            <a:chExt cx="2890736" cy="3401202"/>
          </a:xfrm>
        </p:grpSpPr>
        <p:pic>
          <p:nvPicPr>
            <p:cNvPr id="12" name="Picture 6" descr="http://sphotos-b.xx.fbcdn.net/hphotos-ash4/253693_219211464767282_6110518_n.jpg"/>
            <p:cNvPicPr>
              <a:picLocks noChangeAspect="1" noChangeArrowheads="1"/>
            </p:cNvPicPr>
            <p:nvPr/>
          </p:nvPicPr>
          <p:blipFill>
            <a:blip r:embed="rId8" cstate="print"/>
            <a:srcRect/>
            <a:stretch>
              <a:fillRect/>
            </a:stretch>
          </p:blipFill>
          <p:spPr bwMode="auto">
            <a:xfrm>
              <a:off x="357158" y="642918"/>
              <a:ext cx="1553138" cy="2054840"/>
            </a:xfrm>
            <a:prstGeom prst="rect">
              <a:avLst/>
            </a:prstGeom>
            <a:noFill/>
            <a:ln w="9525">
              <a:noFill/>
              <a:miter lim="800000"/>
              <a:headEnd/>
              <a:tailEnd/>
            </a:ln>
          </p:spPr>
        </p:pic>
        <p:sp>
          <p:nvSpPr>
            <p:cNvPr id="13" name="6 CuadroTexto"/>
            <p:cNvSpPr txBox="1">
              <a:spLocks noChangeArrowheads="1"/>
            </p:cNvSpPr>
            <p:nvPr/>
          </p:nvSpPr>
          <p:spPr bwMode="auto">
            <a:xfrm flipH="1" flipV="1">
              <a:off x="3189423" y="2757789"/>
              <a:ext cx="58471" cy="1286331"/>
            </a:xfrm>
            <a:prstGeom prst="rect">
              <a:avLst/>
            </a:prstGeom>
            <a:solidFill>
              <a:srgbClr val="FFC000"/>
            </a:solidFill>
            <a:ln w="9525">
              <a:noFill/>
              <a:miter lim="800000"/>
              <a:headEnd/>
              <a:tailEnd/>
            </a:ln>
          </p:spPr>
          <p:txBody>
            <a:bodyPr wrap="square">
              <a:spAutoFit/>
            </a:bodyPr>
            <a:lstStyle/>
            <a:p>
              <a:pPr algn="ctr"/>
              <a:r>
                <a:rPr lang="es-VE" altLang="es-ES" b="1" dirty="0">
                  <a:solidFill>
                    <a:srgbClr val="000000"/>
                  </a:solidFill>
                  <a:latin typeface="Century Schoolbook" pitchFamily="18" charset="0"/>
                  <a:ea typeface="DejaVu Sans"/>
                  <a:cs typeface="Arial" pitchFamily="34" charset="0"/>
                </a:rPr>
                <a:t>Culto</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857496"/>
            <a:ext cx="8229600" cy="1143000"/>
          </a:xfrm>
        </p:spPr>
        <p:txBody>
          <a:bodyPr>
            <a:noAutofit/>
          </a:bodyPr>
          <a:lstStyle/>
          <a:p>
            <a:r>
              <a:rPr lang="es-ES" sz="3500" dirty="0" smtClean="0"/>
              <a:t>. </a:t>
            </a:r>
            <a:r>
              <a:rPr lang="es-ES" sz="3500" b="1" dirty="0" smtClean="0"/>
              <a:t>Textos científicos:</a:t>
            </a:r>
            <a:r>
              <a:rPr lang="es-ES" sz="3500" dirty="0" smtClean="0"/>
              <a:t> comprenden los textos técnicos (manuales), los científicos propiamente dichos (</a:t>
            </a:r>
            <a:r>
              <a:rPr lang="es-ES" sz="3500" dirty="0" smtClean="0">
                <a:solidFill>
                  <a:srgbClr val="FF0000"/>
                </a:solidFill>
              </a:rPr>
              <a:t>informes, tratados, artículos, ponencias, tesis y otros)</a:t>
            </a:r>
            <a:r>
              <a:rPr lang="es-ES" sz="3500" dirty="0" smtClean="0"/>
              <a:t> y los de </a:t>
            </a:r>
            <a:r>
              <a:rPr lang="es-ES" sz="3500" dirty="0" smtClean="0">
                <a:solidFill>
                  <a:srgbClr val="FF0000"/>
                </a:solidFill>
              </a:rPr>
              <a:t>divulgación científica. </a:t>
            </a:r>
            <a:r>
              <a:rPr lang="es-ES" sz="3500" dirty="0" smtClean="0"/>
              <a:t>Su código es generalmente escrito; su forma elocutiva es expositiva y argumentativa; su función referencial  o informativa</a:t>
            </a:r>
            <a:r>
              <a:rPr lang="es-ES" sz="3500" dirty="0" smtClean="0">
                <a:solidFill>
                  <a:srgbClr val="FF0000"/>
                </a:solidFill>
              </a:rPr>
              <a:t>. internacionales, cartas de intención</a:t>
            </a:r>
            <a:r>
              <a:rPr lang="es-ES" sz="3500" dirty="0" smtClean="0"/>
              <a:t>. Estos textos aparecen </a:t>
            </a:r>
            <a:r>
              <a:rPr lang="es-ES" sz="3500" dirty="0" smtClean="0">
                <a:solidFill>
                  <a:srgbClr val="FF0000"/>
                </a:solidFill>
              </a:rPr>
              <a:t>siempre</a:t>
            </a:r>
            <a:r>
              <a:rPr lang="es-ES" sz="3500" dirty="0" smtClean="0"/>
              <a:t> en el código </a:t>
            </a:r>
            <a:r>
              <a:rPr lang="es-ES" sz="3500" dirty="0" smtClean="0">
                <a:solidFill>
                  <a:srgbClr val="FF0000"/>
                </a:solidFill>
              </a:rPr>
              <a:t>escrito</a:t>
            </a:r>
            <a:r>
              <a:rPr lang="es-ES" sz="3500" dirty="0" smtClean="0"/>
              <a:t>; su forma elocutiva es la expositiva o argumentativa, y pueden tener función informativa </a:t>
            </a:r>
            <a:endParaRPr lang="en-US" sz="35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428868"/>
            <a:ext cx="8229600" cy="1143000"/>
          </a:xfrm>
        </p:spPr>
        <p:txBody>
          <a:bodyPr>
            <a:noAutofit/>
          </a:bodyPr>
          <a:lstStyle/>
          <a:p>
            <a:r>
              <a:rPr lang="es-ES" sz="3800" b="1" dirty="0" smtClean="0"/>
              <a:t>Textos oficiales:</a:t>
            </a:r>
            <a:r>
              <a:rPr lang="es-ES" sz="3800" dirty="0" smtClean="0"/>
              <a:t> Se incluyen en este estilo los textos </a:t>
            </a:r>
            <a:r>
              <a:rPr lang="es-ES" sz="3800" dirty="0" smtClean="0">
                <a:solidFill>
                  <a:srgbClr val="FF0000"/>
                </a:solidFill>
              </a:rPr>
              <a:t>jurídicos</a:t>
            </a:r>
            <a:r>
              <a:rPr lang="es-ES" sz="3800" dirty="0" smtClean="0"/>
              <a:t>, los </a:t>
            </a:r>
            <a:r>
              <a:rPr lang="es-ES" sz="3800" dirty="0" smtClean="0">
                <a:solidFill>
                  <a:srgbClr val="FF0000"/>
                </a:solidFill>
              </a:rPr>
              <a:t>administrativos</a:t>
            </a:r>
            <a:r>
              <a:rPr lang="es-ES" sz="3800" dirty="0" smtClean="0"/>
              <a:t> y los propios de la </a:t>
            </a:r>
            <a:r>
              <a:rPr lang="es-ES" sz="3800" dirty="0" smtClean="0">
                <a:solidFill>
                  <a:srgbClr val="FF0000"/>
                </a:solidFill>
              </a:rPr>
              <a:t>actividad diplomática</a:t>
            </a:r>
            <a:r>
              <a:rPr lang="es-ES" sz="3800" dirty="0" smtClean="0"/>
              <a:t>. Entre los textos jurídicos se encuentran las </a:t>
            </a:r>
            <a:r>
              <a:rPr lang="es-ES" sz="3800" dirty="0" smtClean="0">
                <a:solidFill>
                  <a:srgbClr val="FF0000"/>
                </a:solidFill>
              </a:rPr>
              <a:t>leyes</a:t>
            </a:r>
            <a:r>
              <a:rPr lang="es-ES" sz="3800" dirty="0" smtClean="0"/>
              <a:t>, los </a:t>
            </a:r>
            <a:r>
              <a:rPr lang="es-ES" sz="3800" dirty="0" smtClean="0">
                <a:solidFill>
                  <a:srgbClr val="FF0000"/>
                </a:solidFill>
              </a:rPr>
              <a:t>códigos</a:t>
            </a:r>
            <a:r>
              <a:rPr lang="es-ES" sz="3800" dirty="0" smtClean="0"/>
              <a:t>, los </a:t>
            </a:r>
            <a:r>
              <a:rPr lang="es-ES" sz="3800" dirty="0" smtClean="0">
                <a:solidFill>
                  <a:srgbClr val="FF0000"/>
                </a:solidFill>
              </a:rPr>
              <a:t>estatutos</a:t>
            </a:r>
            <a:r>
              <a:rPr lang="es-ES" sz="3800" dirty="0" smtClean="0"/>
              <a:t>, los administrativos comprenden las </a:t>
            </a:r>
            <a:r>
              <a:rPr lang="es-ES" sz="3800" dirty="0" smtClean="0">
                <a:solidFill>
                  <a:srgbClr val="FF0000"/>
                </a:solidFill>
              </a:rPr>
              <a:t>órdenes, cartas de solicitud, certificados y circulares;</a:t>
            </a:r>
            <a:r>
              <a:rPr lang="es-ES" sz="3800" dirty="0" smtClean="0"/>
              <a:t> los diplomáticos incluyen convenios, </a:t>
            </a:r>
            <a:r>
              <a:rPr lang="es-ES" sz="3800" dirty="0" err="1" smtClean="0"/>
              <a:t>acuerdosy</a:t>
            </a:r>
            <a:r>
              <a:rPr lang="es-ES" sz="3800" dirty="0" smtClean="0"/>
              <a:t> apelativa</a:t>
            </a:r>
            <a:endParaRPr lang="en-US" sz="3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496"/>
            <a:ext cx="8229600" cy="1143000"/>
          </a:xfrm>
        </p:spPr>
        <p:txBody>
          <a:bodyPr>
            <a:normAutofit fontScale="90000"/>
          </a:bodyPr>
          <a:lstStyle/>
          <a:p>
            <a:r>
              <a:rPr lang="es-ES" sz="3100" dirty="0" smtClean="0"/>
              <a:t>. </a:t>
            </a:r>
            <a:r>
              <a:rPr lang="es-ES" sz="3100" b="1" dirty="0" smtClean="0"/>
              <a:t>Textos literarios:</a:t>
            </a:r>
            <a:r>
              <a:rPr lang="es-ES" sz="3100" dirty="0" smtClean="0"/>
              <a:t>   Emplean el lenguaje como medio de </a:t>
            </a:r>
            <a:r>
              <a:rPr lang="es-ES" sz="3100" dirty="0" smtClean="0">
                <a:solidFill>
                  <a:srgbClr val="FF0000"/>
                </a:solidFill>
              </a:rPr>
              <a:t>creación,</a:t>
            </a:r>
            <a:r>
              <a:rPr lang="es-ES" sz="3100" dirty="0" smtClean="0"/>
              <a:t> con una intención </a:t>
            </a:r>
            <a:r>
              <a:rPr lang="es-ES" sz="3100" dirty="0" smtClean="0">
                <a:solidFill>
                  <a:srgbClr val="FF0000"/>
                </a:solidFill>
              </a:rPr>
              <a:t>artística</a:t>
            </a:r>
            <a:r>
              <a:rPr lang="es-ES" sz="3100" dirty="0" smtClean="0"/>
              <a:t>. Las palabras se usan en </a:t>
            </a:r>
            <a:r>
              <a:rPr lang="es-ES" sz="3100" dirty="0" smtClean="0">
                <a:solidFill>
                  <a:srgbClr val="FF0000"/>
                </a:solidFill>
              </a:rPr>
              <a:t>sentido figurado</a:t>
            </a:r>
            <a:r>
              <a:rPr lang="es-ES" sz="3100" dirty="0" smtClean="0"/>
              <a:t>; por eso se considera que el lenguaje literario es </a:t>
            </a:r>
            <a:r>
              <a:rPr lang="es-ES" sz="3100" dirty="0" smtClean="0">
                <a:solidFill>
                  <a:srgbClr val="FF0000"/>
                </a:solidFill>
              </a:rPr>
              <a:t>sugerente</a:t>
            </a:r>
            <a:r>
              <a:rPr lang="es-ES" sz="3100" dirty="0" smtClean="0"/>
              <a:t> y nos ofrece una </a:t>
            </a:r>
            <a:r>
              <a:rPr lang="es-ES" sz="3100" dirty="0" smtClean="0">
                <a:solidFill>
                  <a:srgbClr val="FF0000"/>
                </a:solidFill>
              </a:rPr>
              <a:t>imagen de la realidad recreada artísticamente</a:t>
            </a:r>
            <a:r>
              <a:rPr lang="es-ES" sz="3100" dirty="0" smtClean="0"/>
              <a:t>. Son textos literarios los </a:t>
            </a:r>
            <a:r>
              <a:rPr lang="es-ES" sz="3100" dirty="0" smtClean="0">
                <a:solidFill>
                  <a:srgbClr val="FF0000"/>
                </a:solidFill>
              </a:rPr>
              <a:t>poemas, los cuentos, las novelas, las obras teatrales</a:t>
            </a:r>
            <a:r>
              <a:rPr lang="es-ES" sz="3100" dirty="0" smtClean="0"/>
              <a:t> y otros. Otra forma de clasificación de los textos tiene en cuenta el género al que pertenece. Así existe una </a:t>
            </a:r>
            <a:r>
              <a:rPr lang="es-ES" sz="3100" dirty="0" smtClean="0">
                <a:solidFill>
                  <a:schemeClr val="tx2">
                    <a:lumMod val="60000"/>
                    <a:lumOff val="40000"/>
                  </a:schemeClr>
                </a:solidFill>
              </a:rPr>
              <a:t>clasificación aristotélica </a:t>
            </a:r>
            <a:r>
              <a:rPr lang="es-ES" sz="3100" dirty="0" smtClean="0"/>
              <a:t>en que estos eran </a:t>
            </a:r>
            <a:r>
              <a:rPr lang="es-ES" sz="3100" dirty="0" smtClean="0">
                <a:solidFill>
                  <a:schemeClr val="tx2">
                    <a:lumMod val="60000"/>
                    <a:lumOff val="40000"/>
                  </a:schemeClr>
                </a:solidFill>
              </a:rPr>
              <a:t>épicos, dramáticos y líricos</a:t>
            </a:r>
            <a:r>
              <a:rPr lang="es-ES" sz="3100" dirty="0" smtClean="0"/>
              <a:t>. Por supuesto esta clasificación entra dentro de los textos del estilo artístico o literario,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571744"/>
            <a:ext cx="8229600" cy="1143000"/>
          </a:xfrm>
        </p:spPr>
        <p:txBody>
          <a:bodyPr>
            <a:noAutofit/>
          </a:bodyPr>
          <a:lstStyle/>
          <a:p>
            <a:endParaRPr lang="en-US" sz="9600" dirty="0">
              <a:solidFill>
                <a:srgbClr val="7030A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428596" y="1000108"/>
            <a:ext cx="7772400" cy="1470025"/>
          </a:xfrm>
        </p:spPr>
        <p:txBody>
          <a:bodyPr>
            <a:noAutofit/>
          </a:bodyPr>
          <a:lstStyle/>
          <a:p>
            <a:r>
              <a:rPr lang="es-ES" sz="8800" b="1" dirty="0" smtClean="0">
                <a:solidFill>
                  <a:srgbClr val="7030A0"/>
                </a:solidFill>
              </a:rPr>
              <a:t>Código:</a:t>
            </a:r>
            <a:r>
              <a:rPr lang="es-ES" sz="8800" b="1" dirty="0" smtClean="0"/>
              <a:t/>
            </a:r>
            <a:br>
              <a:rPr lang="es-ES" sz="8800" b="1" dirty="0" smtClean="0"/>
            </a:br>
            <a:r>
              <a:rPr lang="es-ES" sz="4000" dirty="0" smtClean="0"/>
              <a:t>clasificación que responde al tipo de código empleado para construir el </a:t>
            </a:r>
            <a:r>
              <a:rPr lang="es-ES" sz="4000" dirty="0" smtClean="0"/>
              <a:t>texto: </a:t>
            </a:r>
            <a:endParaRPr lang="en-US" sz="4000" dirty="0"/>
          </a:p>
        </p:txBody>
      </p:sp>
      <p:sp>
        <p:nvSpPr>
          <p:cNvPr id="5" name="4 Subtítulo"/>
          <p:cNvSpPr>
            <a:spLocks noGrp="1"/>
          </p:cNvSpPr>
          <p:nvPr>
            <p:ph type="subTitle" idx="1"/>
          </p:nvPr>
        </p:nvSpPr>
        <p:spPr>
          <a:xfrm>
            <a:off x="2285984" y="3357562"/>
            <a:ext cx="3900470" cy="752468"/>
          </a:xfrm>
        </p:spPr>
        <p:txBody>
          <a:bodyPr>
            <a:noAutofit/>
          </a:bodyPr>
          <a:lstStyle/>
          <a:p>
            <a:pPr>
              <a:buFont typeface="Arial" pitchFamily="34" charset="0"/>
              <a:buChar char="•"/>
            </a:pPr>
            <a:r>
              <a:rPr lang="es-ES" sz="4800" dirty="0" smtClean="0">
                <a:solidFill>
                  <a:schemeClr val="tx1"/>
                </a:solidFill>
              </a:rPr>
              <a:t> orales</a:t>
            </a:r>
          </a:p>
          <a:p>
            <a:pPr>
              <a:buFont typeface="Arial" pitchFamily="34" charset="0"/>
              <a:buChar char="•"/>
            </a:pPr>
            <a:r>
              <a:rPr lang="es-ES" sz="4800" dirty="0" smtClean="0">
                <a:solidFill>
                  <a:schemeClr val="tx1"/>
                </a:solidFill>
              </a:rPr>
              <a:t>escritos</a:t>
            </a:r>
          </a:p>
          <a:p>
            <a:pPr>
              <a:buFont typeface="Arial" pitchFamily="34" charset="0"/>
              <a:buChar char="•"/>
            </a:pPr>
            <a:r>
              <a:rPr lang="es-ES" sz="4800" smtClean="0">
                <a:solidFill>
                  <a:schemeClr val="tx1"/>
                </a:solidFill>
              </a:rPr>
              <a:t>icónicos </a:t>
            </a:r>
            <a:r>
              <a:rPr lang="es-ES" sz="4800" dirty="0" smtClean="0">
                <a:solidFill>
                  <a:schemeClr val="tx1"/>
                </a:solidFill>
              </a:rPr>
              <a:t>simbólicos </a:t>
            </a:r>
            <a:endParaRPr lang="en-US" sz="48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2714620"/>
            <a:ext cx="8229600" cy="1143000"/>
          </a:xfrm>
        </p:spPr>
        <p:txBody>
          <a:bodyPr>
            <a:noAutofit/>
          </a:bodyPr>
          <a:lstStyle/>
          <a:p>
            <a:r>
              <a:rPr lang="es-ES" sz="3600" dirty="0" smtClean="0"/>
              <a:t>:</a:t>
            </a:r>
            <a:r>
              <a:rPr lang="es-ES" sz="3600" b="1" dirty="0" smtClean="0"/>
              <a:t> textos orales: </a:t>
            </a:r>
            <a:r>
              <a:rPr lang="es-ES" sz="3600" dirty="0" smtClean="0"/>
              <a:t>son</a:t>
            </a:r>
            <a:r>
              <a:rPr lang="es-ES" sz="3600" b="1" dirty="0" smtClean="0"/>
              <a:t> </a:t>
            </a:r>
            <a:r>
              <a:rPr lang="es-ES" sz="3600" dirty="0" smtClean="0"/>
              <a:t>aquellos que se </a:t>
            </a:r>
            <a:r>
              <a:rPr lang="es-ES" sz="4000" dirty="0" smtClean="0">
                <a:solidFill>
                  <a:srgbClr val="FF0000"/>
                </a:solidFill>
              </a:rPr>
              <a:t>expresan verbalmente</a:t>
            </a:r>
            <a:r>
              <a:rPr lang="es-ES" sz="3600" dirty="0" smtClean="0"/>
              <a:t>, mediante la </a:t>
            </a:r>
            <a:r>
              <a:rPr lang="es-ES" sz="3600" dirty="0" smtClean="0">
                <a:solidFill>
                  <a:srgbClr val="FF0000"/>
                </a:solidFill>
              </a:rPr>
              <a:t>palabra hablada</a:t>
            </a:r>
            <a:r>
              <a:rPr lang="es-ES" sz="3600" dirty="0" smtClean="0"/>
              <a:t>. Producimos textos orales cuando </a:t>
            </a:r>
            <a:r>
              <a:rPr lang="es-ES" sz="3600" dirty="0" smtClean="0">
                <a:solidFill>
                  <a:srgbClr val="FF0000"/>
                </a:solidFill>
              </a:rPr>
              <a:t>conversamo</a:t>
            </a:r>
            <a:r>
              <a:rPr lang="es-ES" sz="3600" dirty="0" smtClean="0"/>
              <a:t>s, pedimos la palabra en una reunión</a:t>
            </a:r>
            <a:r>
              <a:rPr lang="es-ES" sz="3600" dirty="0" smtClean="0">
                <a:solidFill>
                  <a:srgbClr val="FF0000"/>
                </a:solidFill>
              </a:rPr>
              <a:t>, hablamos </a:t>
            </a:r>
            <a:r>
              <a:rPr lang="es-ES" sz="3600" dirty="0" smtClean="0"/>
              <a:t>en un acto. Los </a:t>
            </a:r>
            <a:r>
              <a:rPr lang="es-ES" sz="3600" dirty="0" smtClean="0">
                <a:solidFill>
                  <a:srgbClr val="FF0000"/>
                </a:solidFill>
              </a:rPr>
              <a:t>textos orales se producen en la conversación, la entrevista, el debate</a:t>
            </a:r>
            <a:r>
              <a:rPr lang="es-ES" sz="3600" dirty="0" smtClean="0"/>
              <a:t>. La producción de textos orales está </a:t>
            </a:r>
            <a:r>
              <a:rPr lang="es-ES" sz="3600" dirty="0" smtClean="0">
                <a:solidFill>
                  <a:srgbClr val="FF0000"/>
                </a:solidFill>
              </a:rPr>
              <a:t>acompañada por algunos medios no verbales como son los gestos, la postura </a:t>
            </a:r>
            <a:r>
              <a:rPr lang="es-ES" sz="3600" dirty="0" smtClean="0"/>
              <a:t>y otros.</a:t>
            </a:r>
            <a:endParaRPr lang="en-US" sz="3600" dirty="0"/>
          </a:p>
        </p:txBody>
      </p:sp>
      <p:pic>
        <p:nvPicPr>
          <p:cNvPr id="3" name="Picture 4" descr="smile rueda rueda.gif (5278 bytes)"/>
          <p:cNvPicPr>
            <a:picLocks noChangeAspect="1" noChangeArrowheads="1" noCrop="1"/>
          </p:cNvPicPr>
          <p:nvPr/>
        </p:nvPicPr>
        <p:blipFill>
          <a:blip r:embed="rId2" cstate="print"/>
          <a:srcRect/>
          <a:stretch>
            <a:fillRect/>
          </a:stretch>
        </p:blipFill>
        <p:spPr bwMode="auto">
          <a:xfrm rot="10800000" flipV="1">
            <a:off x="253390" y="5664913"/>
            <a:ext cx="2767914" cy="1083471"/>
          </a:xfrm>
          <a:prstGeom prst="rect">
            <a:avLst/>
          </a:prstGeom>
          <a:noFill/>
        </p:spPr>
      </p:pic>
      <p:grpSp>
        <p:nvGrpSpPr>
          <p:cNvPr id="4" name="22 Grupo"/>
          <p:cNvGrpSpPr>
            <a:grpSpLocks/>
          </p:cNvGrpSpPr>
          <p:nvPr/>
        </p:nvGrpSpPr>
        <p:grpSpPr bwMode="auto">
          <a:xfrm>
            <a:off x="0" y="0"/>
            <a:ext cx="1285884" cy="1500198"/>
            <a:chOff x="6500813" y="3638132"/>
            <a:chExt cx="2286000" cy="2594124"/>
          </a:xfrm>
        </p:grpSpPr>
        <p:sp>
          <p:nvSpPr>
            <p:cNvPr id="5" name="6 CuadroTexto"/>
            <p:cNvSpPr txBox="1">
              <a:spLocks noChangeArrowheads="1"/>
            </p:cNvSpPr>
            <p:nvPr/>
          </p:nvSpPr>
          <p:spPr bwMode="auto">
            <a:xfrm>
              <a:off x="6500813" y="5711291"/>
              <a:ext cx="2286000" cy="520965"/>
            </a:xfrm>
            <a:prstGeom prst="rect">
              <a:avLst/>
            </a:prstGeom>
            <a:solidFill>
              <a:srgbClr val="FFC000"/>
            </a:solidFill>
            <a:ln w="9525">
              <a:noFill/>
              <a:miter lim="800000"/>
              <a:headEnd/>
              <a:tailEnd/>
            </a:ln>
          </p:spPr>
          <p:txBody>
            <a:bodyPr>
              <a:spAutoFit/>
            </a:bodyPr>
            <a:lstStyle/>
            <a:p>
              <a:pPr algn="ctr"/>
              <a:endParaRPr lang="es-VE" altLang="es-ES" b="1" dirty="0">
                <a:solidFill>
                  <a:srgbClr val="000000"/>
                </a:solidFill>
                <a:latin typeface="Century Schoolbook" pitchFamily="18" charset="0"/>
                <a:ea typeface="WenQuanYi Micro Hei"/>
                <a:cs typeface="Arial" pitchFamily="34" charset="0"/>
              </a:endParaRPr>
            </a:p>
          </p:txBody>
        </p:sp>
        <p:pic>
          <p:nvPicPr>
            <p:cNvPr id="6" name="Picture 5" descr="http://api.ning.com/files/PRo2xdRJ1wNnL--AfkIBqbp*laSU7c0Zo8Bsza0ydt*ix2-Ol4SYZenwpBStealRsidtLfnccNeu1PwOql1eiBTBrYvRfT4E/SABERESCUCHAR.jpg"/>
            <p:cNvPicPr>
              <a:picLocks noChangeAspect="1" noChangeArrowheads="1"/>
            </p:cNvPicPr>
            <p:nvPr/>
          </p:nvPicPr>
          <p:blipFill>
            <a:blip r:embed="rId3" cstate="print"/>
            <a:srcRect/>
            <a:stretch>
              <a:fillRect/>
            </a:stretch>
          </p:blipFill>
          <p:spPr bwMode="auto">
            <a:xfrm>
              <a:off x="6672296" y="3638132"/>
              <a:ext cx="1971670" cy="2020612"/>
            </a:xfrm>
            <a:prstGeom prst="rect">
              <a:avLst/>
            </a:prstGeom>
            <a:noFill/>
            <a:ln w="9525">
              <a:noFill/>
              <a:miter lim="800000"/>
              <a:headEnd/>
              <a:tailEnd/>
            </a:ln>
          </p:spPr>
        </p:pic>
      </p:grpSp>
      <p:grpSp>
        <p:nvGrpSpPr>
          <p:cNvPr id="7" name="Group 7"/>
          <p:cNvGrpSpPr>
            <a:grpSpLocks/>
          </p:cNvGrpSpPr>
          <p:nvPr/>
        </p:nvGrpSpPr>
        <p:grpSpPr bwMode="auto">
          <a:xfrm>
            <a:off x="7508894" y="5670140"/>
            <a:ext cx="1206510" cy="1187860"/>
            <a:chOff x="5587688" y="3789040"/>
            <a:chExt cx="3405188" cy="2809032"/>
          </a:xfrm>
        </p:grpSpPr>
        <p:sp>
          <p:nvSpPr>
            <p:cNvPr id="8" name="3 CuadroTexto"/>
            <p:cNvSpPr txBox="1">
              <a:spLocks noChangeArrowheads="1"/>
            </p:cNvSpPr>
            <p:nvPr/>
          </p:nvSpPr>
          <p:spPr bwMode="auto">
            <a:xfrm>
              <a:off x="6008375" y="5862340"/>
              <a:ext cx="2778124" cy="735732"/>
            </a:xfrm>
            <a:prstGeom prst="rect">
              <a:avLst/>
            </a:prstGeom>
            <a:solidFill>
              <a:srgbClr val="FFC000"/>
            </a:solidFill>
            <a:ln w="9525">
              <a:noFill/>
              <a:miter lim="800000"/>
              <a:headEnd/>
              <a:tailEnd/>
            </a:ln>
          </p:spPr>
          <p:txBody>
            <a:bodyPr>
              <a:spAutoFit/>
            </a:bodyPr>
            <a:lstStyle/>
            <a:p>
              <a:pPr algn="ctr"/>
              <a:endParaRPr lang="es-VE" altLang="es-ES" b="1" dirty="0">
                <a:solidFill>
                  <a:srgbClr val="000000"/>
                </a:solidFill>
                <a:latin typeface="Century Schoolbook" pitchFamily="18" charset="0"/>
                <a:ea typeface="WenQuanYi Micro Hei"/>
                <a:cs typeface="Arial" pitchFamily="34" charset="0"/>
              </a:endParaRPr>
            </a:p>
          </p:txBody>
        </p:sp>
        <p:pic>
          <p:nvPicPr>
            <p:cNvPr id="9" name="Picture 4" descr="http://1.bp.blogspot.com/_Vu4cDVjjvVI/TTpJ5usyR3I/AAAAAAAAC80/e4W43A_HaQ4/s1600/lider1.jpg"/>
            <p:cNvPicPr>
              <a:picLocks noChangeAspect="1" noChangeArrowheads="1"/>
            </p:cNvPicPr>
            <p:nvPr/>
          </p:nvPicPr>
          <p:blipFill>
            <a:blip r:embed="rId4" cstate="print"/>
            <a:srcRect/>
            <a:stretch>
              <a:fillRect/>
            </a:stretch>
          </p:blipFill>
          <p:spPr bwMode="auto">
            <a:xfrm>
              <a:off x="5587688" y="3789040"/>
              <a:ext cx="3405188" cy="1857245"/>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300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14282" y="3000372"/>
            <a:ext cx="8229600" cy="1143000"/>
          </a:xfrm>
        </p:spPr>
        <p:txBody>
          <a:bodyPr>
            <a:normAutofit fontScale="90000"/>
          </a:bodyPr>
          <a:lstStyle/>
          <a:p>
            <a:r>
              <a:rPr lang="es-ES" b="1" dirty="0" smtClean="0"/>
              <a:t>Textos escritos: </a:t>
            </a:r>
            <a:r>
              <a:rPr lang="es-ES" dirty="0" smtClean="0"/>
              <a:t>Son los que se producen mediante </a:t>
            </a:r>
            <a:r>
              <a:rPr lang="es-ES" dirty="0" smtClean="0"/>
              <a:t>la palabra escrita. Los signos ortográficos son una característica en ellos. Se </a:t>
            </a:r>
            <a:r>
              <a:rPr lang="es-ES" dirty="0" smtClean="0"/>
              <a:t>incluyen en este grupo la </a:t>
            </a:r>
            <a:r>
              <a:rPr lang="es-ES" dirty="0" smtClean="0">
                <a:solidFill>
                  <a:srgbClr val="FF0000"/>
                </a:solidFill>
              </a:rPr>
              <a:t>carta, el informe, las notas de clase </a:t>
            </a:r>
            <a:r>
              <a:rPr lang="es-ES" dirty="0" smtClean="0"/>
              <a:t>y </a:t>
            </a:r>
            <a:r>
              <a:rPr lang="es-ES" dirty="0" smtClean="0"/>
              <a:t>otros muchos.</a:t>
            </a:r>
            <a:endParaRPr lang="en-US" dirty="0"/>
          </a:p>
        </p:txBody>
      </p:sp>
      <p:pic>
        <p:nvPicPr>
          <p:cNvPr id="3" name="Picture 26" descr="216"/>
          <p:cNvPicPr>
            <a:picLocks noChangeAspect="1" noChangeArrowheads="1"/>
          </p:cNvPicPr>
          <p:nvPr/>
        </p:nvPicPr>
        <p:blipFill>
          <a:blip r:embed="rId2" cstate="print"/>
          <a:srcRect/>
          <a:stretch>
            <a:fillRect/>
          </a:stretch>
        </p:blipFill>
        <p:spPr bwMode="auto">
          <a:xfrm>
            <a:off x="857224" y="428604"/>
            <a:ext cx="1524000" cy="1306513"/>
          </a:xfrm>
          <a:prstGeom prst="rect">
            <a:avLst/>
          </a:prstGeom>
          <a:noFill/>
        </p:spPr>
      </p:pic>
      <p:pic>
        <p:nvPicPr>
          <p:cNvPr id="5" name="Picture 5" descr="lisalee"/>
          <p:cNvPicPr>
            <a:picLocks noChangeAspect="1" noChangeArrowheads="1" noCrop="1"/>
          </p:cNvPicPr>
          <p:nvPr/>
        </p:nvPicPr>
        <p:blipFill>
          <a:blip r:embed="rId3" cstate="print"/>
          <a:srcRect/>
          <a:stretch>
            <a:fillRect/>
          </a:stretch>
        </p:blipFill>
        <p:spPr bwMode="auto">
          <a:xfrm>
            <a:off x="6929454" y="4500570"/>
            <a:ext cx="1909763" cy="2089150"/>
          </a:xfrm>
          <a:prstGeom prst="rect">
            <a:avLst/>
          </a:prstGeom>
          <a:noFill/>
          <a:ln w="9525">
            <a:noFill/>
            <a:miter lim="800000"/>
            <a:headEnd/>
            <a:tailEnd/>
          </a:ln>
        </p:spPr>
      </p:pic>
      <p:grpSp>
        <p:nvGrpSpPr>
          <p:cNvPr id="6" name="5 Grupo"/>
          <p:cNvGrpSpPr>
            <a:grpSpLocks/>
          </p:cNvGrpSpPr>
          <p:nvPr/>
        </p:nvGrpSpPr>
        <p:grpSpPr bwMode="auto">
          <a:xfrm>
            <a:off x="6572264" y="214290"/>
            <a:ext cx="1714512" cy="1747841"/>
            <a:chOff x="3643851" y="642918"/>
            <a:chExt cx="2285471" cy="2298158"/>
          </a:xfrm>
        </p:grpSpPr>
        <p:pic>
          <p:nvPicPr>
            <p:cNvPr id="7" name="Picture 2" descr="http://4.bp.blogspot.com/_66D_NDZpzZk/TDI2QTSWhiI/AAAAAAAAC2Y/3zwYYPdmJ8E/s1600/APRENDIENDO+A+CONOCER.B.MEGF.LUN+05+DE+JULIO+2010.sabiduria-4.jpg"/>
            <p:cNvPicPr>
              <a:picLocks noChangeAspect="1" noChangeArrowheads="1"/>
            </p:cNvPicPr>
            <p:nvPr/>
          </p:nvPicPr>
          <p:blipFill>
            <a:blip r:embed="rId4" cstate="print"/>
            <a:srcRect l="34711"/>
            <a:stretch>
              <a:fillRect/>
            </a:stretch>
          </p:blipFill>
          <p:spPr bwMode="auto">
            <a:xfrm>
              <a:off x="3643851" y="642918"/>
              <a:ext cx="2285471" cy="1928825"/>
            </a:xfrm>
            <a:prstGeom prst="rect">
              <a:avLst/>
            </a:prstGeom>
            <a:noFill/>
            <a:ln w="9525">
              <a:noFill/>
              <a:miter lim="800000"/>
              <a:headEnd/>
              <a:tailEnd/>
            </a:ln>
          </p:spPr>
        </p:pic>
        <p:sp>
          <p:nvSpPr>
            <p:cNvPr id="8" name="10 CuadroTexto"/>
            <p:cNvSpPr txBox="1">
              <a:spLocks noChangeArrowheads="1"/>
            </p:cNvSpPr>
            <p:nvPr/>
          </p:nvSpPr>
          <p:spPr bwMode="auto">
            <a:xfrm>
              <a:off x="4214810" y="2571744"/>
              <a:ext cx="1214446" cy="369332"/>
            </a:xfrm>
            <a:prstGeom prst="rect">
              <a:avLst/>
            </a:prstGeom>
            <a:solidFill>
              <a:srgbClr val="FFC000"/>
            </a:solidFill>
            <a:ln w="9525">
              <a:noFill/>
              <a:miter lim="800000"/>
              <a:headEnd/>
              <a:tailEnd/>
            </a:ln>
          </p:spPr>
          <p:txBody>
            <a:bodyPr>
              <a:spAutoFit/>
            </a:bodyPr>
            <a:lstStyle/>
            <a:p>
              <a:pPr algn="ctr"/>
              <a:r>
                <a:rPr lang="es-VE" altLang="es-ES" b="1">
                  <a:solidFill>
                    <a:srgbClr val="000000"/>
                  </a:solidFill>
                  <a:latin typeface="Century Schoolbook" pitchFamily="18" charset="0"/>
                  <a:ea typeface="DejaVu Sans"/>
                  <a:cs typeface="Arial" pitchFamily="34" charset="0"/>
                </a:rPr>
                <a:t>Estudioso</a:t>
              </a:r>
            </a:p>
          </p:txBody>
        </p:sp>
      </p:grpSp>
      <p:pic>
        <p:nvPicPr>
          <p:cNvPr id="9" name="Picture 22" descr="PE01690_"/>
          <p:cNvPicPr>
            <a:picLocks noChangeAspect="1" noChangeArrowheads="1"/>
          </p:cNvPicPr>
          <p:nvPr/>
        </p:nvPicPr>
        <p:blipFill>
          <a:blip r:embed="rId5" cstate="print"/>
          <a:srcRect/>
          <a:stretch>
            <a:fillRect/>
          </a:stretch>
        </p:blipFill>
        <p:spPr bwMode="auto">
          <a:xfrm flipH="1">
            <a:off x="1214414" y="5500702"/>
            <a:ext cx="1799010" cy="1001706"/>
          </a:xfrm>
          <a:prstGeom prst="flowChartProcess">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300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71472" y="2285992"/>
            <a:ext cx="8229600" cy="1143000"/>
          </a:xfrm>
        </p:spPr>
        <p:txBody>
          <a:bodyPr>
            <a:normAutofit fontScale="90000"/>
          </a:bodyPr>
          <a:lstStyle/>
          <a:p>
            <a:r>
              <a:rPr lang="es-ES" b="1" dirty="0" smtClean="0"/>
              <a:t>Textos icónicos o simbólicos:</a:t>
            </a:r>
            <a:r>
              <a:rPr lang="es-ES" dirty="0" smtClean="0"/>
              <a:t> previamente </a:t>
            </a:r>
            <a:r>
              <a:rPr lang="es-ES" dirty="0" err="1" smtClean="0"/>
              <a:t>conveniados</a:t>
            </a:r>
            <a:r>
              <a:rPr lang="es-ES" dirty="0" smtClean="0"/>
              <a:t>, que representan la realidad. Se emplean en </a:t>
            </a:r>
            <a:r>
              <a:rPr lang="es-ES" dirty="0" smtClean="0">
                <a:solidFill>
                  <a:srgbClr val="FF0000"/>
                </a:solidFill>
              </a:rPr>
              <a:t>carteles, avisos, anuncios</a:t>
            </a:r>
            <a:r>
              <a:rPr lang="es-ES" dirty="0" smtClean="0"/>
              <a:t>, etc., y expresan el </a:t>
            </a:r>
            <a:r>
              <a:rPr lang="es-ES" dirty="0" smtClean="0">
                <a:solidFill>
                  <a:srgbClr val="FF0000"/>
                </a:solidFill>
              </a:rPr>
              <a:t>significado de forma sintética.</a:t>
            </a:r>
            <a:r>
              <a:rPr lang="en-US" dirty="0" smtClean="0">
                <a:solidFill>
                  <a:srgbClr val="FF0000"/>
                </a:solidFill>
              </a:rPr>
              <a:t/>
            </a:r>
            <a:br>
              <a:rPr lang="en-US" dirty="0" smtClean="0">
                <a:solidFill>
                  <a:srgbClr val="FF0000"/>
                </a:solidFill>
              </a:rPr>
            </a:br>
            <a:endParaRPr lang="en-US" dirty="0">
              <a:solidFill>
                <a:srgbClr val="FF0000"/>
              </a:solidFill>
            </a:endParaRPr>
          </a:p>
        </p:txBody>
      </p:sp>
      <p:pic>
        <p:nvPicPr>
          <p:cNvPr id="3" name="Picture 6"/>
          <p:cNvPicPr>
            <a:picLocks noChangeAspect="1" noChangeArrowheads="1"/>
          </p:cNvPicPr>
          <p:nvPr/>
        </p:nvPicPr>
        <p:blipFill>
          <a:blip r:embed="rId2" cstate="print"/>
          <a:srcRect/>
          <a:stretch>
            <a:fillRect/>
          </a:stretch>
        </p:blipFill>
        <p:spPr bwMode="auto">
          <a:xfrm>
            <a:off x="1763713" y="4429132"/>
            <a:ext cx="5400675" cy="226694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714356"/>
            <a:ext cx="8229600" cy="1571628"/>
          </a:xfrm>
        </p:spPr>
        <p:txBody>
          <a:bodyPr>
            <a:noAutofit/>
          </a:bodyPr>
          <a:lstStyle/>
          <a:p>
            <a:r>
              <a:rPr lang="es-ES" sz="7200" b="1" dirty="0" smtClean="0">
                <a:solidFill>
                  <a:srgbClr val="7030A0"/>
                </a:solidFill>
              </a:rPr>
              <a:t>Según su </a:t>
            </a:r>
            <a:r>
              <a:rPr lang="es-ES" sz="7200" b="1" dirty="0" smtClean="0">
                <a:solidFill>
                  <a:srgbClr val="7030A0"/>
                </a:solidFill>
              </a:rPr>
              <a:t>forma elocutiva: </a:t>
            </a:r>
            <a:r>
              <a:rPr lang="es-ES" sz="7200" b="1" dirty="0" smtClean="0">
                <a:solidFill>
                  <a:srgbClr val="7030A0"/>
                </a:solidFill>
              </a:rPr>
              <a:t>R</a:t>
            </a:r>
            <a:r>
              <a:rPr lang="es-ES" sz="2800" dirty="0" smtClean="0"/>
              <a:t>esponde </a:t>
            </a:r>
            <a:r>
              <a:rPr lang="es-ES" sz="2800" dirty="0" smtClean="0"/>
              <a:t>a la consideración de la información de los textos según la línea de enumeración y el avance de la información en forma progresiva o enumerativa.</a:t>
            </a:r>
            <a:r>
              <a:rPr lang="es-ES" sz="2800" b="1" dirty="0" smtClean="0"/>
              <a:t> </a:t>
            </a:r>
            <a:endParaRPr lang="en-US" sz="2800" dirty="0"/>
          </a:p>
        </p:txBody>
      </p:sp>
      <p:sp>
        <p:nvSpPr>
          <p:cNvPr id="3" name="2 Marcador de contenido"/>
          <p:cNvSpPr>
            <a:spLocks noGrp="1"/>
          </p:cNvSpPr>
          <p:nvPr>
            <p:ph idx="1"/>
          </p:nvPr>
        </p:nvSpPr>
        <p:spPr>
          <a:xfrm>
            <a:off x="642910" y="2714620"/>
            <a:ext cx="8229600" cy="4525963"/>
          </a:xfrm>
        </p:spPr>
        <p:txBody>
          <a:bodyPr>
            <a:normAutofit/>
          </a:bodyPr>
          <a:lstStyle/>
          <a:p>
            <a:pPr>
              <a:buNone/>
            </a:pPr>
            <a:r>
              <a:rPr lang="es-ES" dirty="0" smtClean="0"/>
              <a:t>                            </a:t>
            </a:r>
            <a:r>
              <a:rPr lang="es-ES" dirty="0" smtClean="0"/>
              <a:t>Pueden ser:</a:t>
            </a:r>
            <a:r>
              <a:rPr lang="es-ES" sz="5400" dirty="0" smtClean="0"/>
              <a:t> </a:t>
            </a:r>
            <a:endParaRPr lang="es-ES" sz="4400" dirty="0" smtClean="0"/>
          </a:p>
          <a:p>
            <a:pPr algn="ctr">
              <a:buNone/>
            </a:pPr>
            <a:r>
              <a:rPr lang="es-ES" sz="4400" dirty="0" smtClean="0"/>
              <a:t>       Narrativos, descriptivos, dialogados, expositivos y argumentativos.                                                      </a:t>
            </a:r>
            <a:endParaRPr lang="en-US" sz="4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285992"/>
            <a:ext cx="8229600" cy="1143000"/>
          </a:xfrm>
        </p:spPr>
        <p:txBody>
          <a:bodyPr>
            <a:normAutofit fontScale="90000"/>
          </a:bodyPr>
          <a:lstStyle/>
          <a:p>
            <a:r>
              <a:rPr lang="es-ES" b="1" dirty="0" smtClean="0"/>
              <a:t>textos dialogados: </a:t>
            </a:r>
            <a:r>
              <a:rPr lang="es-ES" dirty="0" smtClean="0"/>
              <a:t>aquellos cuya línea  enumerativa es asociativa. La </a:t>
            </a:r>
            <a:r>
              <a:rPr lang="es-ES" dirty="0" smtClean="0">
                <a:solidFill>
                  <a:srgbClr val="FF0000"/>
                </a:solidFill>
              </a:rPr>
              <a:t>información </a:t>
            </a:r>
            <a:r>
              <a:rPr lang="es-ES" dirty="0" smtClean="0"/>
              <a:t>suele ser </a:t>
            </a:r>
            <a:r>
              <a:rPr lang="es-ES" dirty="0" smtClean="0">
                <a:solidFill>
                  <a:srgbClr val="FF0000"/>
                </a:solidFill>
              </a:rPr>
              <a:t>espontánea</a:t>
            </a:r>
            <a:r>
              <a:rPr lang="es-ES" dirty="0" smtClean="0"/>
              <a:t> e </a:t>
            </a:r>
            <a:r>
              <a:rPr lang="es-ES" dirty="0" smtClean="0">
                <a:solidFill>
                  <a:srgbClr val="FF0000"/>
                </a:solidFill>
              </a:rPr>
              <a:t>inmediata</a:t>
            </a:r>
            <a:r>
              <a:rPr lang="es-ES" dirty="0" smtClean="0"/>
              <a:t> y </a:t>
            </a:r>
            <a:r>
              <a:rPr lang="es-ES" dirty="0" smtClean="0">
                <a:solidFill>
                  <a:srgbClr val="FF0000"/>
                </a:solidFill>
              </a:rPr>
              <a:t>abreviada</a:t>
            </a:r>
            <a:r>
              <a:rPr lang="es-ES" dirty="0" smtClean="0"/>
              <a:t>. Se valen de recursos paralingüísticos para completar la información verbal</a:t>
            </a:r>
            <a:r>
              <a:rPr lang="es-ES" dirty="0" smtClean="0">
                <a:solidFill>
                  <a:srgbClr val="FF0000"/>
                </a:solidFill>
              </a:rPr>
              <a:t>. Solo es escrita cuando se reproduce el habla oral con fines específicos</a:t>
            </a:r>
            <a:endParaRPr lang="en-US" dirty="0">
              <a:solidFill>
                <a:srgbClr val="FF0000"/>
              </a:solidFill>
            </a:endParaRPr>
          </a:p>
        </p:txBody>
      </p:sp>
      <p:graphicFrame>
        <p:nvGraphicFramePr>
          <p:cNvPr id="1026" name="Object 23"/>
          <p:cNvGraphicFramePr>
            <a:graphicFrameLocks noChangeAspect="1"/>
          </p:cNvGraphicFramePr>
          <p:nvPr/>
        </p:nvGraphicFramePr>
        <p:xfrm>
          <a:off x="3000364" y="5357826"/>
          <a:ext cx="2714644" cy="1330176"/>
        </p:xfrm>
        <a:graphic>
          <a:graphicData uri="http://schemas.openxmlformats.org/presentationml/2006/ole">
            <mc:AlternateContent xmlns:mc="http://schemas.openxmlformats.org/markup-compatibility/2006">
              <mc:Choice xmlns:v="urn:schemas-microsoft-com:vml" Requires="v">
                <p:oleObj spid="_x0000_s1034" r:id="rId3" imgW="5614560" imgH="2750760" progId="">
                  <p:embed/>
                </p:oleObj>
              </mc:Choice>
              <mc:Fallback>
                <p:oleObj r:id="rId3" imgW="5614560" imgH="2750760" progId="">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64" y="5357826"/>
                        <a:ext cx="2714644" cy="13301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3071810"/>
            <a:ext cx="8229600" cy="1143000"/>
          </a:xfrm>
        </p:spPr>
        <p:txBody>
          <a:bodyPr>
            <a:normAutofit fontScale="90000"/>
          </a:bodyPr>
          <a:lstStyle/>
          <a:p>
            <a:r>
              <a:rPr lang="es-ES" b="1" dirty="0" smtClean="0"/>
              <a:t>Textos narrativos: </a:t>
            </a:r>
            <a:r>
              <a:rPr lang="es-ES" dirty="0" smtClean="0"/>
              <a:t>aquellos cuya línea de composición es progresiva narrativa. La información se desarrolla en </a:t>
            </a:r>
            <a:r>
              <a:rPr lang="es-ES" i="1" dirty="0" smtClean="0"/>
              <a:t>el </a:t>
            </a:r>
            <a:r>
              <a:rPr lang="es-ES" i="1" dirty="0" smtClean="0">
                <a:solidFill>
                  <a:srgbClr val="FF0000"/>
                </a:solidFill>
              </a:rPr>
              <a:t>tiempo </a:t>
            </a:r>
            <a:r>
              <a:rPr lang="es-ES" dirty="0" smtClean="0"/>
              <a:t>y en ella intervienen </a:t>
            </a:r>
            <a:r>
              <a:rPr lang="es-ES" dirty="0" smtClean="0">
                <a:solidFill>
                  <a:srgbClr val="FF0000"/>
                </a:solidFill>
              </a:rPr>
              <a:t>personajes</a:t>
            </a:r>
            <a:r>
              <a:rPr lang="es-ES" dirty="0" smtClean="0"/>
              <a:t> sobre los cuales se </a:t>
            </a:r>
            <a:r>
              <a:rPr lang="es-ES" dirty="0" smtClean="0">
                <a:solidFill>
                  <a:srgbClr val="FF0000"/>
                </a:solidFill>
              </a:rPr>
              <a:t>cuenta una historia</a:t>
            </a:r>
            <a:r>
              <a:rPr lang="es-ES" dirty="0" smtClean="0"/>
              <a:t>. Las ideas de las oraciones que constituyen una narración mantienen la secuencia en tensión hasta que culminan en el desenlace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974</Words>
  <Application>Microsoft Office PowerPoint</Application>
  <PresentationFormat>Presentación en pantalla (4:3)</PresentationFormat>
  <Paragraphs>41</Paragraphs>
  <Slides>24</Slides>
  <Notes>0</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0</vt:i4>
      </vt:variant>
      <vt:variant>
        <vt:lpstr>Títulos de diapositiva</vt:lpstr>
      </vt:variant>
      <vt:variant>
        <vt:i4>24</vt:i4>
      </vt:variant>
    </vt:vector>
  </HeadingPairs>
  <TitlesOfParts>
    <vt:vector size="31" baseType="lpstr">
      <vt:lpstr>Arial</vt:lpstr>
      <vt:lpstr>Calibri</vt:lpstr>
      <vt:lpstr>Century Schoolbook</vt:lpstr>
      <vt:lpstr>DejaVu Sans</vt:lpstr>
      <vt:lpstr>Times New Roman</vt:lpstr>
      <vt:lpstr>WenQuanYi Micro Hei</vt:lpstr>
      <vt:lpstr>Tema de Office</vt:lpstr>
      <vt:lpstr>LAS TIPOLOGÍAS TEXTUALES</vt:lpstr>
      <vt:lpstr>Clasificación de los textos  según su: </vt:lpstr>
      <vt:lpstr>Código: clasificación que responde al tipo de código empleado para construir el texto: </vt:lpstr>
      <vt:lpstr>: textos orales: son aquellos que se expresan verbalmente, mediante la palabra hablada. Producimos textos orales cuando conversamos, pedimos la palabra en una reunión, hablamos en un acto. Los textos orales se producen en la conversación, la entrevista, el debate. La producción de textos orales está acompañada por algunos medios no verbales como son los gestos, la postura y otros.</vt:lpstr>
      <vt:lpstr>Textos escritos: Son los que se producen mediante la palabra escrita. Los signos ortográficos son una característica en ellos. Se incluyen en este grupo la carta, el informe, las notas de clase y otros muchos.</vt:lpstr>
      <vt:lpstr>Textos icónicos o simbólicos: previamente conveniados, que representan la realidad. Se emplean en carteles, avisos, anuncios, etc., y expresan el significado de forma sintética. </vt:lpstr>
      <vt:lpstr>Según su forma elocutiva: Responde a la consideración de la información de los textos según la línea de enumeración y el avance de la información en forma progresiva o enumerativa. </vt:lpstr>
      <vt:lpstr>textos dialogados: aquellos cuya línea  enumerativa es asociativa. La información suele ser espontánea e inmediata y abreviada. Se valen de recursos paralingüísticos para completar la información verbal. Solo es escrita cuando se reproduce el habla oral con fines específicos</vt:lpstr>
      <vt:lpstr>Textos narrativos: aquellos cuya línea de composición es progresiva narrativa. La información se desarrolla en el tiempo y en ella intervienen personajes sobre los cuales se cuenta una historia. Las ideas de las oraciones que constituyen una narración mantienen la secuencia en tensión hasta que culminan en el desenlace</vt:lpstr>
      <vt:lpstr>. Textos descriptivos: los que tienen una línea de composición enumerativa descriptiva. La información se expresa dando detalles de los objetos y fenómenos de la realidad, para lo cual se vale de la enumeración  de sus cualidades. Puede usar como recurso la comparación por analogía o contraste</vt:lpstr>
      <vt:lpstr>. Textos expositivos: aquellos cuya línea de composición es progresiva consecutiva. La información avanza a través de las relaciones lógico-causales de las ideas. Se vale de relaciones de causa y efecto, de consecuencia, de análisis y síntesis, de persuasión, o de mera información</vt:lpstr>
      <vt:lpstr>Textos argumentativos: Textos cuya línea de composición es progresiva causal. La información se basa en la defensa o la refutación de una tesis a través de argumentos convincentes. </vt:lpstr>
      <vt:lpstr>  su función: responde a las funciones lingüísticas de la comunicación </vt:lpstr>
      <vt:lpstr>. Textos informativos: aquellos cuya función lingüística predominante es la referencial. Su objetivo: informar.</vt:lpstr>
      <vt:lpstr>Textos expresivos: Textos cuya función lingüística predominante es la expresiva. Su objetivo: transmitir estados de ánimo, emociones. </vt:lpstr>
      <vt:lpstr>Textos poéticos: aquellos cuya función lingüística fundamental es la poética. La intención comunicativa del autor es recrear la realidad artísticamente mediante el lenguaje. </vt:lpstr>
      <vt:lpstr>Textos apelativos: Textos cuya función lingüística fundamental es la conativa. La intención comunicativa del autor se dirige a convencer a su interlocutor y moverlo a la acción, se invoca a alguien o algo (cosa personificada). </vt:lpstr>
      <vt:lpstr>su estilo Se basa en el estilo de la comunicación, que se relaciona también con la función comunicativa.  No siempre se habla de la misma forma nos guiamos según la situación de comunicación  </vt:lpstr>
      <vt:lpstr> Textos coloquiales:   Son aquellos que se emplean en la conversación. Por su código son fundamentalmente orales, aunque también pueden ser escritos; por su función son expresivos, y por su forma elocutiva, dialogados. Pertenecen a este grupo la conversación, la entrevista, la carta familiar y otros. </vt:lpstr>
      <vt:lpstr>Textos publicistas: Pertenecen a este grupo los textos periodísticos, los anuncios, los carteles. Su función es persuadir y convencer, mediante el mensaje que transmiten. En el radio, el texto lingüístico puede ir acompañado de la música y en la televisión, además de la música, puede ir combinado con imágenes (vídeo, fotografías, dibujos, o íconos). Según el código, son orales, escritos o icónicos; según su forma elocutiva son expositivos y argumentativos y, según su función, apelativos e informativos</vt:lpstr>
      <vt:lpstr>. Textos científicos: comprenden los textos técnicos (manuales), los científicos propiamente dichos (informes, tratados, artículos, ponencias, tesis y otros) y los de divulgación científica. Su código es generalmente escrito; su forma elocutiva es expositiva y argumentativa; su función referencial  o informativa. internacionales, cartas de intención. Estos textos aparecen siempre en el código escrito; su forma elocutiva es la expositiva o argumentativa, y pueden tener función informativa </vt:lpstr>
      <vt:lpstr>Textos oficiales: Se incluyen en este estilo los textos jurídicos, los administrativos y los propios de la actividad diplomática. Entre los textos jurídicos se encuentran las leyes, los códigos, los estatutos, los administrativos comprenden las órdenes, cartas de solicitud, certificados y circulares; los diplomáticos incluyen convenios, acuerdosy apelativa</vt:lpstr>
      <vt:lpstr>. Textos literarios:   Emplean el lenguaje como medio de creación, con una intención artística. Las palabras se usan en sentido figurado; por eso se considera que el lenguaje literario es sugerente y nos ofrece una imagen de la realidad recreada artísticamente. Son textos literarios los poemas, los cuentos, las novelas, las obras teatrales y otros. Otra forma de clasificación de los textos tiene en cuenta el género al que pertenece. Así existe una clasificación aristotélica en que estos eran épicos, dramáticos y líricos. Por supuesto esta clasificación entra dentro de los textos del estilo artístico o literario,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Owner</dc:creator>
  <cp:lastModifiedBy>JOSÉ FERNÁNDEZ</cp:lastModifiedBy>
  <cp:revision>44</cp:revision>
  <dcterms:created xsi:type="dcterms:W3CDTF">2018-04-26T08:39:10Z</dcterms:created>
  <dcterms:modified xsi:type="dcterms:W3CDTF">2025-03-14T06:52:24Z</dcterms:modified>
</cp:coreProperties>
</file>