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33" r:id="rId2"/>
    <p:sldId id="334" r:id="rId3"/>
    <p:sldId id="258" r:id="rId4"/>
    <p:sldId id="259" r:id="rId5"/>
    <p:sldId id="260" r:id="rId6"/>
    <p:sldId id="261" r:id="rId7"/>
    <p:sldId id="262" r:id="rId8"/>
    <p:sldId id="263" r:id="rId9"/>
    <p:sldId id="335" r:id="rId10"/>
    <p:sldId id="264" r:id="rId11"/>
    <p:sldId id="336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337" r:id="rId2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78CBEC-DCE7-4496-A87E-BC77C1674292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D82029-16B3-48A5-921D-6713070F5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913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>
            <a:extLst>
              <a:ext uri="{FF2B5EF4-FFF2-40B4-BE49-F238E27FC236}">
                <a16:creationId xmlns:a16="http://schemas.microsoft.com/office/drawing/2014/main" id="{B755588A-7738-F028-55F2-918ADB1EB11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3838" cy="3698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0AB1B2E0-23B3-233B-4CF7-C35A3AA267E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>
            <a:extLst>
              <a:ext uri="{FF2B5EF4-FFF2-40B4-BE49-F238E27FC236}">
                <a16:creationId xmlns:a16="http://schemas.microsoft.com/office/drawing/2014/main" id="{9B9D9178-1673-738C-4C9E-CE4424F3A12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3838" cy="3698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75D52110-8542-4D1C-AC63-F7162CE7C5A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>
            <a:extLst>
              <a:ext uri="{FF2B5EF4-FFF2-40B4-BE49-F238E27FC236}">
                <a16:creationId xmlns:a16="http://schemas.microsoft.com/office/drawing/2014/main" id="{E2A533D4-A9B2-51C3-6A8C-C0B1E30B037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3838" cy="3698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997974A1-D402-667E-9F76-90C1F267B54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>
            <a:extLst>
              <a:ext uri="{FF2B5EF4-FFF2-40B4-BE49-F238E27FC236}">
                <a16:creationId xmlns:a16="http://schemas.microsoft.com/office/drawing/2014/main" id="{05F40E2D-4026-02F2-C7A7-50743417721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3838" cy="3698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52C8A373-5BC3-2634-60F9-132D743EA55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>
            <a:extLst>
              <a:ext uri="{FF2B5EF4-FFF2-40B4-BE49-F238E27FC236}">
                <a16:creationId xmlns:a16="http://schemas.microsoft.com/office/drawing/2014/main" id="{C25D398B-9A82-CE2C-CA70-8584F341385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2362" cy="3698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817C09FB-66C2-F02B-F185-50B17AA3461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>
            <a:extLst>
              <a:ext uri="{FF2B5EF4-FFF2-40B4-BE49-F238E27FC236}">
                <a16:creationId xmlns:a16="http://schemas.microsoft.com/office/drawing/2014/main" id="{58A6F2EF-9782-C830-4C67-54B85BB3BA70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3838" cy="3698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F3AA5954-A2E9-F347-8AAD-087F8827090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>
            <a:extLst>
              <a:ext uri="{FF2B5EF4-FFF2-40B4-BE49-F238E27FC236}">
                <a16:creationId xmlns:a16="http://schemas.microsoft.com/office/drawing/2014/main" id="{6972B706-9D6C-C0D1-DC33-037599C7261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2250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234BA015-A851-FDD7-4A5B-6C2560E5557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>
            <a:extLst>
              <a:ext uri="{FF2B5EF4-FFF2-40B4-BE49-F238E27FC236}">
                <a16:creationId xmlns:a16="http://schemas.microsoft.com/office/drawing/2014/main" id="{2BE0BBE8-FDCB-5C17-AF3E-D80ED9979843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3838" cy="3698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AF00DB9B-6795-DB21-C5BC-7B78493B714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>
            <a:extLst>
              <a:ext uri="{FF2B5EF4-FFF2-40B4-BE49-F238E27FC236}">
                <a16:creationId xmlns:a16="http://schemas.microsoft.com/office/drawing/2014/main" id="{FCAFA100-6EB6-9C7A-6433-1AD72A7723A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3838" cy="3698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1354C815-212F-617A-CE46-179A3EAA86B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>
            <a:extLst>
              <a:ext uri="{FF2B5EF4-FFF2-40B4-BE49-F238E27FC236}">
                <a16:creationId xmlns:a16="http://schemas.microsoft.com/office/drawing/2014/main" id="{3970125E-6D0F-2C7C-DE46-C4083833151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3838" cy="3698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D8350FAF-354C-2E63-93F7-406BAC6325C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>
            <a:extLst>
              <a:ext uri="{FF2B5EF4-FFF2-40B4-BE49-F238E27FC236}">
                <a16:creationId xmlns:a16="http://schemas.microsoft.com/office/drawing/2014/main" id="{5F374195-7DA4-F1A8-335A-98892DC17DB4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3838" cy="3698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ED91CDD7-AA35-6E91-78D7-9632A713A85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>
            <a:extLst>
              <a:ext uri="{FF2B5EF4-FFF2-40B4-BE49-F238E27FC236}">
                <a16:creationId xmlns:a16="http://schemas.microsoft.com/office/drawing/2014/main" id="{5DDC16B7-E721-D919-8905-52DBE3AF5DB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3838" cy="3698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1A1355F1-C544-5F37-4C51-5DEE37C02CA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>
            <a:extLst>
              <a:ext uri="{FF2B5EF4-FFF2-40B4-BE49-F238E27FC236}">
                <a16:creationId xmlns:a16="http://schemas.microsoft.com/office/drawing/2014/main" id="{5C243104-129F-04F5-3EBE-4685821AE7D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3838" cy="3698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322BF2A3-792C-E1B1-3410-243CC3572C1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>
            <a:extLst>
              <a:ext uri="{FF2B5EF4-FFF2-40B4-BE49-F238E27FC236}">
                <a16:creationId xmlns:a16="http://schemas.microsoft.com/office/drawing/2014/main" id="{180E7641-6C25-4814-EEEA-AED2E0F9F96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3838" cy="3698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AFAB268F-BAF2-E7F8-D8E0-D9DED64167B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>
            <a:extLst>
              <a:ext uri="{FF2B5EF4-FFF2-40B4-BE49-F238E27FC236}">
                <a16:creationId xmlns:a16="http://schemas.microsoft.com/office/drawing/2014/main" id="{A0B2651E-3194-AB70-8893-E51317A4E0A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3838" cy="3698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2D1EE8C5-1C6E-8953-000A-FC3E9E2F190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8FFACA-A7D8-64CF-817E-818036A524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5DA6C6B-7A80-18B3-47C8-48DEF470AD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4D1CAC-66FA-309C-AB45-163D8522E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EF3F-C1E2-4432-A931-C76A1AB81C79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ADC589-4567-C29D-35D4-C509DA0DF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3398C3-CA84-F6C2-1803-1378D121D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9EE1-7A55-4B0D-8609-8A73E6F80D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9425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503104-FABC-E938-FEB4-369ADF400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5E98864-A30D-DC98-E770-B347E6269D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07687B3-91EE-9E32-29F1-204022682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EF3F-C1E2-4432-A931-C76A1AB81C79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D2A861F-5938-9450-CAED-3C5117A15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0A30FD-852D-0F34-0174-056ED0B87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9EE1-7A55-4B0D-8609-8A73E6F80D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5763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3A45AC9-5505-35B8-EF34-55CF3E9918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309531-AD32-ADC7-0049-DB06CF57F8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2FDB0E-CD15-23E8-4387-80A33AA5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EF3F-C1E2-4432-A931-C76A1AB81C79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4D68E7-9C66-4FED-7649-6A6D75517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A2DFE0-A0CE-0F76-1DEE-0DC7F5553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9EE1-7A55-4B0D-8609-8A73E6F80D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6239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942A42-C83E-AF87-CF30-549383AF4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3B6BAB-7790-1ED9-E83A-D379FB0FEB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0AD8A8-D15A-607B-0947-AF7B418EE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EF3F-C1E2-4432-A931-C76A1AB81C79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1FA9E36-F6DA-1942-726E-F2210C05B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24066F-E387-8F83-377C-257324883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9EE1-7A55-4B0D-8609-8A73E6F80D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1141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A0178B-0522-7303-3DEB-3C00EEC36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642864D-3EFE-62BB-C51F-F9389018C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2D7366-6B86-99A9-1C70-738DA9AE2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EF3F-C1E2-4432-A931-C76A1AB81C79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FDBFD4-FF32-F0EF-5EA4-34A99F947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1AB757-A5BC-869E-278F-9823E06FC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9EE1-7A55-4B0D-8609-8A73E6F80D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5100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6DF223-BFA8-F5AA-DD6C-A3CCDACB5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E30C00-784B-EAB9-889D-C144CD935A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3A39F57-CA5A-3968-1F50-E92E384C1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A5E01AD-0DBC-2F6E-486F-393024250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EF3F-C1E2-4432-A931-C76A1AB81C79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E143BEA-4CE3-3769-589A-3FCAA7089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EE5B111-5486-45DE-E527-BC69D022A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9EE1-7A55-4B0D-8609-8A73E6F80D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34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B43468-C11B-249F-1AE2-A575B7311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6372538-5BDD-B4C6-A5C4-5D9545618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3096100-CAB9-3CCF-35DA-D36BF8EE19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2ACAED8-BE92-88B7-231A-856478081B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121FCA6-219F-F2E7-3660-59AEA1AE8A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DA7053F-DA84-C865-3243-38A8DAE1E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EF3F-C1E2-4432-A931-C76A1AB81C79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AB4B6E9-2302-9AB1-3DC5-DD018ED2A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434C1FA-B932-7559-9CF3-94A9DC1C3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9EE1-7A55-4B0D-8609-8A73E6F80D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3664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ED75C-1857-DA16-D636-1BF72EF5A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45DBE22-0149-A249-9C19-BD40BD0CE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EF3F-C1E2-4432-A931-C76A1AB81C79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E176F19-A50A-5376-EDB9-D0F6533FC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D5022D3-E301-E1B0-9ACF-F5C275144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9EE1-7A55-4B0D-8609-8A73E6F80D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7233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EFBC704-934B-A20C-AEF0-1F8B69EEB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EF3F-C1E2-4432-A931-C76A1AB81C79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71AFCB5-C0E3-CE90-585F-78026E43E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88F0B78-F797-7030-02CB-9E2002D1E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9EE1-7A55-4B0D-8609-8A73E6F80D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5397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E761E3-855D-8EC2-1585-9AD5CA8F6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02CD7B-6D82-C0B9-5A8B-F2701F0B9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2DABE9-F290-745C-E147-A601F9309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91DBAE-E623-AF40-4718-0DFD00A41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EF3F-C1E2-4432-A931-C76A1AB81C79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85B44FA-9A57-5431-4068-046DC8B40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9A1BFCA-6098-3DEE-F277-6F33D0DB8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9EE1-7A55-4B0D-8609-8A73E6F80D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6518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A6D1F2-91B4-7D0B-922F-B546C5CA5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66526EB-5987-5ED6-5208-D541D8D29C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B791871-2F14-8324-FD3D-C09500437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1FAF93-EBE1-B005-95F5-2D29458E8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EF3F-C1E2-4432-A931-C76A1AB81C79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B3BD791-4462-FBDE-A9D9-BB3CDBC02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E7BF23E-5CDE-11E8-7646-6306A69F9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9EE1-7A55-4B0D-8609-8A73E6F80D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6607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9314E7D-B1EA-DD2F-E38D-163AF55B9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895BA4D-51E3-9764-1727-A91391D9E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04EF95-F4FB-38E3-9E9D-63277B6A05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A5EF3F-C1E2-4432-A931-C76A1AB81C79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89D72B-C5CC-7ED6-CBF5-62D0B60161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797EF0-B88D-5D48-B059-62381E16D1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DA9EE1-7A55-4B0D-8609-8A73E6F80D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0821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>
            <a:extLst>
              <a:ext uri="{FF2B5EF4-FFF2-40B4-BE49-F238E27FC236}">
                <a16:creationId xmlns:a16="http://schemas.microsoft.com/office/drawing/2014/main" id="{330D03D8-0D97-5917-036C-C076DE33F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775" y="620714"/>
            <a:ext cx="8280400" cy="125888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Fundamentos del Control Médico de la actividad física</a:t>
            </a:r>
          </a:p>
          <a:p>
            <a:pPr algn="ctr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2do año C.D</a:t>
            </a:r>
          </a:p>
        </p:txBody>
      </p:sp>
      <p:sp>
        <p:nvSpPr>
          <p:cNvPr id="4099" name="Text Box 2">
            <a:extLst>
              <a:ext uri="{FF2B5EF4-FFF2-40B4-BE49-F238E27FC236}">
                <a16:creationId xmlns:a16="http://schemas.microsoft.com/office/drawing/2014/main" id="{5F114A97-8E4C-9A23-2EE4-2EE8A195B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3429000"/>
            <a:ext cx="8064500" cy="108108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Tema 1. Control y medición de la Actividad Física.</a:t>
            </a:r>
          </a:p>
          <a:p>
            <a:pPr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Clase 7</a:t>
            </a:r>
          </a:p>
          <a:p>
            <a:pPr eaLnBrk="1" hangingPunct="1">
              <a:buSzPct val="100000"/>
              <a:buFont typeface="Times New Roman" panose="02020603050405020304" pitchFamily="18" charset="0"/>
              <a:buNone/>
              <a:defRPr/>
            </a:pPr>
            <a:endParaRPr lang="es-ES" alt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>
            <a:extLst>
              <a:ext uri="{FF2B5EF4-FFF2-40B4-BE49-F238E27FC236}">
                <a16:creationId xmlns:a16="http://schemas.microsoft.com/office/drawing/2014/main" id="{813320C9-2B95-7ADB-8FAC-16CAE0BAE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476250"/>
            <a:ext cx="8642350" cy="6188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2400" b="1" u="sng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Mesomorfia</a:t>
            </a:r>
            <a:endParaRPr lang="es-ES" altLang="es-ES" sz="2400" b="1" u="sng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>
              <a:buClr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</a:rPr>
              <a:t>            </a:t>
            </a:r>
            <a:r>
              <a:rPr lang="es-ES" altLang="es-ES" sz="2400" b="1" dirty="0" err="1">
                <a:solidFill>
                  <a:schemeClr val="tx1"/>
                </a:solidFill>
              </a:rPr>
              <a:t>Bc</a:t>
            </a:r>
            <a:r>
              <a:rPr lang="es-ES" altLang="es-ES" sz="2400" b="1" dirty="0">
                <a:solidFill>
                  <a:schemeClr val="tx1"/>
                </a:solidFill>
              </a:rPr>
              <a:t> = C.B.C - P.T </a:t>
            </a:r>
          </a:p>
          <a:p>
            <a:pPr>
              <a:buClr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</a:rPr>
              <a:t>            Pc = CP - PP</a:t>
            </a:r>
          </a:p>
          <a:p>
            <a:pPr>
              <a:buClr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</a:rPr>
              <a:t>   Donde </a:t>
            </a:r>
          </a:p>
          <a:p>
            <a:pPr>
              <a:buClr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</a:rPr>
              <a:t>               </a:t>
            </a:r>
            <a:r>
              <a:rPr lang="es-ES" altLang="es-ES" sz="2400" b="1" dirty="0" err="1">
                <a:solidFill>
                  <a:schemeClr val="tx1"/>
                </a:solidFill>
              </a:rPr>
              <a:t>Bc</a:t>
            </a:r>
            <a:r>
              <a:rPr lang="es-ES" altLang="es-ES" sz="2400" b="1" dirty="0">
                <a:solidFill>
                  <a:schemeClr val="tx1"/>
                </a:solidFill>
              </a:rPr>
              <a:t>: Circunferencia corregida del brazo (cm)</a:t>
            </a:r>
          </a:p>
          <a:p>
            <a:pPr>
              <a:buClr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</a:rPr>
              <a:t>               Pc:  circunferencia corregida de la pierna (cm)</a:t>
            </a:r>
          </a:p>
          <a:p>
            <a:pPr>
              <a:buClr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</a:rPr>
              <a:t>               C.B.C = Circunferencia del brazo contraído (cm)</a:t>
            </a:r>
          </a:p>
          <a:p>
            <a:pPr>
              <a:buClr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</a:rPr>
              <a:t>               P.T. = Pliegue del tríceps.</a:t>
            </a:r>
          </a:p>
          <a:p>
            <a:pPr>
              <a:buClr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</a:rPr>
              <a:t>               C.P= Circunferencia de la pierna (cm)</a:t>
            </a:r>
          </a:p>
          <a:p>
            <a:pPr>
              <a:buClr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</a:rPr>
              <a:t>               P.P.  =  Pliegue de la pantorrilla.</a:t>
            </a:r>
          </a:p>
          <a:p>
            <a:pPr>
              <a:buClr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</a:rPr>
              <a:t>                  </a:t>
            </a:r>
            <a:r>
              <a:rPr lang="es-ES" altLang="es-ES" sz="2400" b="1" dirty="0">
                <a:solidFill>
                  <a:schemeClr val="tx1"/>
                </a:solidFill>
              </a:rPr>
              <a:t>E  =  Estatura (cm)</a:t>
            </a:r>
          </a:p>
          <a:p>
            <a:pPr>
              <a:buClr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</a:rPr>
              <a:t>                  </a:t>
            </a:r>
            <a:r>
              <a:rPr lang="es-ES" altLang="es-ES" sz="2400" b="1" dirty="0">
                <a:solidFill>
                  <a:schemeClr val="tx1"/>
                </a:solidFill>
              </a:rPr>
              <a:t>U = Diámetro </a:t>
            </a:r>
            <a:r>
              <a:rPr lang="es-ES" altLang="es-ES" sz="2400" b="1" dirty="0" err="1">
                <a:solidFill>
                  <a:schemeClr val="tx1"/>
                </a:solidFill>
              </a:rPr>
              <a:t>biepicondilar</a:t>
            </a:r>
            <a:r>
              <a:rPr lang="es-ES" altLang="es-ES" sz="2400" b="1" dirty="0">
                <a:solidFill>
                  <a:schemeClr val="tx1"/>
                </a:solidFill>
              </a:rPr>
              <a:t> del húmero (cm)</a:t>
            </a:r>
          </a:p>
          <a:p>
            <a:pPr>
              <a:buClr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</a:rPr>
              <a:t>                  </a:t>
            </a:r>
            <a:r>
              <a:rPr lang="es-ES" altLang="es-ES" sz="2400" b="1" dirty="0">
                <a:solidFill>
                  <a:schemeClr val="tx1"/>
                </a:solidFill>
              </a:rPr>
              <a:t>F = Diámetro </a:t>
            </a:r>
            <a:r>
              <a:rPr lang="es-ES" altLang="es-ES" sz="2400" b="1" dirty="0" err="1">
                <a:solidFill>
                  <a:schemeClr val="tx1"/>
                </a:solidFill>
              </a:rPr>
              <a:t>biepicondilar</a:t>
            </a:r>
            <a:r>
              <a:rPr lang="es-ES" altLang="es-ES" sz="2400" b="1" dirty="0">
                <a:solidFill>
                  <a:schemeClr val="tx1"/>
                </a:solidFill>
              </a:rPr>
              <a:t> del fémur (cm)</a:t>
            </a:r>
          </a:p>
          <a:p>
            <a:pPr>
              <a:buClrTx/>
              <a:buFontTx/>
              <a:buNone/>
            </a:pPr>
            <a:endParaRPr lang="es-ES" altLang="es-ES" sz="2000" b="1" dirty="0">
              <a:solidFill>
                <a:schemeClr val="tx1"/>
              </a:solidFill>
            </a:endParaRPr>
          </a:p>
          <a:p>
            <a:pPr>
              <a:buClr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</a:rPr>
              <a:t>MESO = 4, 50 + 0, 858(U) +  0,601(F) + 0,188(</a:t>
            </a:r>
            <a:r>
              <a:rPr lang="es-ES" altLang="es-ES" sz="2000" b="1" dirty="0" err="1">
                <a:solidFill>
                  <a:schemeClr val="tx1"/>
                </a:solidFill>
              </a:rPr>
              <a:t>Bc</a:t>
            </a:r>
            <a:r>
              <a:rPr lang="es-ES" altLang="es-ES" sz="2000" b="1" dirty="0">
                <a:solidFill>
                  <a:schemeClr val="tx1"/>
                </a:solidFill>
              </a:rPr>
              <a:t>) +  0,161(Pc) - 0,131(E) </a:t>
            </a:r>
          </a:p>
          <a:p>
            <a:pPr>
              <a:buClr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</a:rPr>
              <a:t>        </a:t>
            </a:r>
          </a:p>
          <a:p>
            <a:pPr>
              <a:buClr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</a:rPr>
              <a:t>         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>
            <a:extLst>
              <a:ext uri="{FF2B5EF4-FFF2-40B4-BE49-F238E27FC236}">
                <a16:creationId xmlns:a16="http://schemas.microsoft.com/office/drawing/2014/main" id="{9CF5DA4B-FF96-7E59-1437-1F90B3B555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70"/>
          <a:stretch/>
        </p:blipFill>
        <p:spPr bwMode="auto">
          <a:xfrm>
            <a:off x="256673" y="581048"/>
            <a:ext cx="11678653" cy="5695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0087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>
            <a:extLst>
              <a:ext uri="{FF2B5EF4-FFF2-40B4-BE49-F238E27FC236}">
                <a16:creationId xmlns:a16="http://schemas.microsoft.com/office/drawing/2014/main" id="{28A9FC08-B489-3605-A846-D9C19C7CB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626" y="260351"/>
            <a:ext cx="11523406" cy="658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lnSpc>
                <a:spcPct val="150000"/>
              </a:lnSpc>
              <a:buClr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s-ES" altLang="es-ES" sz="2800" b="1" u="sng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Combinaciones de los componentes para clasificar el somatotipo.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acuerdo con el predominio de un componente con respecto a los otros o simplemente la integración proporcional de ellos, se establecen 13 categorías (Carter, 1980, 1999; Carter y Heath, 1990)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</a:rPr>
              <a:t>1. ENDOMORFO BALANCEADO: I es dominante, II y III iguales o con diferencias igual o menor que 0,5 (predominio de grasa)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</a:rPr>
              <a:t>2. ENDO-MESOMORFICO: I es dominante, el II mayor que el III  (Predominio de grasa con presencia de músculo)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</a:rPr>
              <a:t>3. ENDOMORFICO-MESOMORFICO: I y II iguales o con diferencia igual o menor que 0,5 y el III menor que los anteriores (Presencia de grasa y músculo)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</a:rPr>
              <a:t>4. MESO-ENDOMORFICO: II es dominante y I mayor que III (Predominio muscular con presencia de grasa)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endParaRPr lang="es-ES" altLang="es-E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>
            <a:extLst>
              <a:ext uri="{FF2B5EF4-FFF2-40B4-BE49-F238E27FC236}">
                <a16:creationId xmlns:a16="http://schemas.microsoft.com/office/drawing/2014/main" id="{F77627FD-49DD-9A0D-BCA0-2E19B7263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774" y="476250"/>
            <a:ext cx="10894142" cy="6039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lnSpc>
                <a:spcPct val="150000"/>
              </a:lnSpc>
              <a:buClr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</a:rPr>
              <a:t>5. MESOMORFO BALANCEADO: II es dominante, I y III menores con diferencia entre si igual o menor que 0,5 (Predominio muscular)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</a:rPr>
              <a:t>6. MESO-ECTOMORFICO: II es dominante y III mayor que I (Predominio de músculo con presencia de estatura)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</a:rPr>
              <a:t>7. ECTOMORFICO-MESOMORFICO: II y III iguales o con diferencia entre si de 0,5 o menos y II menor que los anteriores (Presencia de estatura y músculo)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</a:rPr>
              <a:t>8. ECTO-MESOMORFICO: III es dominante y II es mayor que I (predominio de estatura con presencia de músculo)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</a:rPr>
              <a:t>9. ECTOMORFICO BALANCEADO: III es dominante, I y II menores, con una diferencia entre si de 0,5 o menos (Predominio de estatura)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</a:rPr>
              <a:t>10. ECTO-ENDOMORFICO: III es dominante, I mayor que II (Predominio de estatura con presencia de grasa)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endParaRPr lang="es-ES" altLang="es-ES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>
            <a:extLst>
              <a:ext uri="{FF2B5EF4-FFF2-40B4-BE49-F238E27FC236}">
                <a16:creationId xmlns:a16="http://schemas.microsoft.com/office/drawing/2014/main" id="{96F5F3BF-153D-7C7D-9E2C-1B66F0568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457" y="765176"/>
            <a:ext cx="11326761" cy="4458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</a:rPr>
              <a:t>11. ECTOMORFICO-ENDOMORFICO: I y III iguales entre si o con diferencia igual o menos que 0,5. II menor que los anteriores (Presencia de estatura y grasa)</a:t>
            </a:r>
          </a:p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</a:rPr>
              <a:t>12. ENDO-ECTOMORFICO: I es dominante; III mayor que II (Predominio de grasa y presencia de estatura)</a:t>
            </a:r>
          </a:p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</a:rPr>
              <a:t>13. CENTRAL: los 3 componentes se ubican entre 3 y 4 y no difieren entre sí en más de una unidad.</a:t>
            </a:r>
          </a:p>
          <a:p>
            <a:pPr algn="just">
              <a:lnSpc>
                <a:spcPct val="150000"/>
              </a:lnSpc>
              <a:buClrTx/>
              <a:buFontTx/>
              <a:buNone/>
            </a:pPr>
            <a:endParaRPr lang="es-ES" altLang="es-ES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>
            <a:extLst>
              <a:ext uri="{FF2B5EF4-FFF2-40B4-BE49-F238E27FC236}">
                <a16:creationId xmlns:a16="http://schemas.microsoft.com/office/drawing/2014/main" id="{98C38ADA-2B3B-71F2-39FF-9ECB87FAB0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632" y="167151"/>
            <a:ext cx="11572568" cy="6651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 estudio del somatotipo se vale del </a:t>
            </a:r>
            <a:r>
              <a:rPr lang="es-ES" altLang="es-ES" sz="3200" b="1" dirty="0" err="1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somatograma</a:t>
            </a:r>
            <a:r>
              <a:rPr lang="es-ES" altLang="es-E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y su representación esquemática se realiza en dos dimensiones. Así, el somatotipo de un individuo puede plotearse como un punto al calcular sus coordenadas (X – Y). </a:t>
            </a:r>
          </a:p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figura geométrica del </a:t>
            </a:r>
            <a:r>
              <a:rPr lang="es-ES" altLang="es-E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somatograma</a:t>
            </a:r>
            <a:r>
              <a:rPr lang="es-ES" altLang="es-E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consta de 13 partes, las cuales tienen una nomenclatura en función del predominio del somatotipo. Los vértices de la figura geométrica del </a:t>
            </a:r>
            <a:r>
              <a:rPr lang="es-ES" altLang="es-E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somatograma</a:t>
            </a:r>
            <a:r>
              <a:rPr lang="es-ES" altLang="es-E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marcan el máximo predominio de cada componente.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>
            <a:extLst>
              <a:ext uri="{FF2B5EF4-FFF2-40B4-BE49-F238E27FC236}">
                <a16:creationId xmlns:a16="http://schemas.microsoft.com/office/drawing/2014/main" id="{E9C41479-3550-5D15-978E-6EFAAECCB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606" y="117070"/>
            <a:ext cx="11021962" cy="7401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 ploteo de los somatotipos en el </a:t>
            </a:r>
            <a:r>
              <a:rPr lang="es-ES" altLang="es-ES" sz="2800" dirty="0" err="1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somatograma</a:t>
            </a: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se realiza de forma sencilla a partir de un eje de coordenadas donde el eje </a:t>
            </a:r>
            <a:r>
              <a:rPr lang="es-ES" altLang="es-ES" sz="28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</a:t>
            </a: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es el de las ordenadas y el </a:t>
            </a:r>
            <a:r>
              <a:rPr lang="es-ES" altLang="es-ES" sz="28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</a:t>
            </a: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de las </a:t>
            </a:r>
            <a:r>
              <a:rPr lang="es-ES" altLang="es-E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abcisas</a:t>
            </a: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Para conocer la posición de un punto concreto correspondiente al </a:t>
            </a:r>
            <a:r>
              <a:rPr lang="es-ES" altLang="es-E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somatograma</a:t>
            </a: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del individuo en el plano delimitado por el triángulo, se utilizan las siguientes ecuaciones propuestas por Carter: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                    </a:t>
            </a:r>
            <a:r>
              <a:rPr lang="en-U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 = III – I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en-U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Y = 2 * II – (III + I)</a:t>
            </a:r>
          </a:p>
          <a:p>
            <a:pPr algn="ctr">
              <a:lnSpc>
                <a:spcPct val="150000"/>
              </a:lnSpc>
              <a:buClrTx/>
              <a:buFontTx/>
              <a:buNone/>
            </a:pPr>
            <a:r>
              <a:rPr lang="en-U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 </a:t>
            </a: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Siendo</a:t>
            </a:r>
            <a:r>
              <a:rPr lang="es-ES" altLang="es-E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 I – componente endomorfo</a:t>
            </a:r>
          </a:p>
          <a:p>
            <a:pPr algn="ctr">
              <a:lnSpc>
                <a:spcPct val="150000"/>
              </a:lnSpc>
              <a:buClrTx/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            II – componente mesomorfo</a:t>
            </a:r>
          </a:p>
          <a:p>
            <a:pPr algn="ctr">
              <a:lnSpc>
                <a:spcPct val="150000"/>
              </a:lnSpc>
              <a:buClrTx/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           III – componente ectomorfo</a:t>
            </a:r>
          </a:p>
          <a:p>
            <a:pPr algn="just">
              <a:lnSpc>
                <a:spcPct val="150000"/>
              </a:lnSpc>
              <a:buClrTx/>
              <a:buFontTx/>
              <a:buNone/>
            </a:pPr>
            <a:endParaRPr lang="es-ES" altLang="es-ES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>
            <a:extLst>
              <a:ext uri="{FF2B5EF4-FFF2-40B4-BE49-F238E27FC236}">
                <a16:creationId xmlns:a16="http://schemas.microsoft.com/office/drawing/2014/main" id="{E31039AF-FF6E-7775-122F-6757211AF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>
            <a:extLst>
              <a:ext uri="{FF2B5EF4-FFF2-40B4-BE49-F238E27FC236}">
                <a16:creationId xmlns:a16="http://schemas.microsoft.com/office/drawing/2014/main" id="{F30F40AD-2A1E-631F-2F6C-84814BB5D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639" y="476250"/>
            <a:ext cx="11690555" cy="5185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Los valores numéricos obtenidos en cada eje, se sitúan en el </a:t>
            </a:r>
            <a:r>
              <a:rPr lang="es-ES" altLang="es-ES" sz="2800" dirty="0" err="1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somatograma</a:t>
            </a: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según su posición respecto al punto </a:t>
            </a:r>
            <a:r>
              <a:rPr lang="es-ES" altLang="es-ES" sz="28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central en los ejes y teniendo en cuenta su valor numérico y su signo. De esta manera, pueden obtenerse los </a:t>
            </a:r>
            <a:r>
              <a:rPr lang="es-ES" altLang="es-E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somatogramas</a:t>
            </a: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del individuo y ver su relación respecto a los establecidos y conocidos en diversas modalidades deportivas y así establecer las oportunas predicciones y, en lo posible si es preciso, </a:t>
            </a:r>
            <a:r>
              <a:rPr lang="es-ES" altLang="es-ES" sz="28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modificar</a:t>
            </a: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con el entrenamiento las </a:t>
            </a:r>
            <a:r>
              <a:rPr lang="es-ES" altLang="es-ES" sz="28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posibles desviaciones</a:t>
            </a: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observadas.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>
            <a:extLst>
              <a:ext uri="{FF2B5EF4-FFF2-40B4-BE49-F238E27FC236}">
                <a16:creationId xmlns:a16="http://schemas.microsoft.com/office/drawing/2014/main" id="{1016601E-D371-2A46-272D-C514BC484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377826"/>
            <a:ext cx="273685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2800" b="1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Somatotipo</a:t>
            </a:r>
          </a:p>
        </p:txBody>
      </p:sp>
      <p:sp>
        <p:nvSpPr>
          <p:cNvPr id="25602" name="Text Box 2">
            <a:extLst>
              <a:ext uri="{FF2B5EF4-FFF2-40B4-BE49-F238E27FC236}">
                <a16:creationId xmlns:a16="http://schemas.microsoft.com/office/drawing/2014/main" id="{F6A15D2F-1BEF-8966-F568-20D8D2FBA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0376" y="382589"/>
            <a:ext cx="4537075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2800" b="1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Composición corporal</a:t>
            </a:r>
          </a:p>
        </p:txBody>
      </p:sp>
      <p:sp>
        <p:nvSpPr>
          <p:cNvPr id="25603" name="AutoShape 3">
            <a:extLst>
              <a:ext uri="{FF2B5EF4-FFF2-40B4-BE49-F238E27FC236}">
                <a16:creationId xmlns:a16="http://schemas.microsoft.com/office/drawing/2014/main" id="{2652FC4F-9030-485A-3C51-681D8F7B53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8826" y="874713"/>
            <a:ext cx="360363" cy="901700"/>
          </a:xfrm>
          <a:prstGeom prst="downArrow">
            <a:avLst>
              <a:gd name="adj1" fmla="val 50000"/>
              <a:gd name="adj2" fmla="val 49998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27FABE75-AF8F-2D09-797D-E2D006544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8188" y="1798638"/>
            <a:ext cx="3300412" cy="1387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método para describir y analizar el cuerpo </a:t>
            </a:r>
          </a:p>
        </p:txBody>
      </p:sp>
      <p:sp>
        <p:nvSpPr>
          <p:cNvPr id="25605" name="AutoShape 5">
            <a:extLst>
              <a:ext uri="{FF2B5EF4-FFF2-40B4-BE49-F238E27FC236}">
                <a16:creationId xmlns:a16="http://schemas.microsoft.com/office/drawing/2014/main" id="{D9059FA3-DE52-B85F-78BF-F2DD072EE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3625" y="850901"/>
            <a:ext cx="395288" cy="900113"/>
          </a:xfrm>
          <a:prstGeom prst="downArrow">
            <a:avLst>
              <a:gd name="adj1" fmla="val 50000"/>
              <a:gd name="adj2" fmla="val 50054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5606" name="Text Box 6">
            <a:extLst>
              <a:ext uri="{FF2B5EF4-FFF2-40B4-BE49-F238E27FC236}">
                <a16:creationId xmlns:a16="http://schemas.microsoft.com/office/drawing/2014/main" id="{30F55093-7863-B46B-6157-55555474E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0738" y="1800225"/>
            <a:ext cx="3816350" cy="1387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valorar la cantidad de tejidos y fluidos corporales</a:t>
            </a:r>
          </a:p>
        </p:txBody>
      </p:sp>
      <p:cxnSp>
        <p:nvCxnSpPr>
          <p:cNvPr id="25607" name="AutoShape 7">
            <a:extLst>
              <a:ext uri="{FF2B5EF4-FFF2-40B4-BE49-F238E27FC236}">
                <a16:creationId xmlns:a16="http://schemas.microsoft.com/office/drawing/2014/main" id="{BDBBDB13-9A48-2765-88A6-49240D30A94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78214" y="3095625"/>
            <a:ext cx="1587" cy="693738"/>
          </a:xfrm>
          <a:prstGeom prst="straightConnector1">
            <a:avLst/>
          </a:prstGeom>
          <a:noFill/>
          <a:ln w="38160">
            <a:solidFill>
              <a:srgbClr val="FFC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5608" name="Text Box 8">
            <a:extLst>
              <a:ext uri="{FF2B5EF4-FFF2-40B4-BE49-F238E27FC236}">
                <a16:creationId xmlns:a16="http://schemas.microsoft.com/office/drawing/2014/main" id="{D60E171B-CEDB-EB52-A546-0A7AB5174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8188" y="3803650"/>
            <a:ext cx="3300412" cy="95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Permite distinguir la forma corporal</a:t>
            </a:r>
          </a:p>
        </p:txBody>
      </p:sp>
      <p:sp>
        <p:nvSpPr>
          <p:cNvPr id="25609" name="Text Box 9">
            <a:extLst>
              <a:ext uri="{FF2B5EF4-FFF2-40B4-BE49-F238E27FC236}">
                <a16:creationId xmlns:a16="http://schemas.microsoft.com/office/drawing/2014/main" id="{B50EB8A5-3A48-61F2-E45A-D021D003D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5639" y="3805239"/>
            <a:ext cx="6127135" cy="224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Imprescindible para comprender el efecto que tiene la dieta, el crecimiento, la actividad  física, la enfermedad y otros factores del entorno  s</a:t>
            </a:r>
            <a:r>
              <a:rPr lang="es-ES" altLang="es-E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obre el organismo.  </a:t>
            </a:r>
          </a:p>
        </p:txBody>
      </p:sp>
      <p:cxnSp>
        <p:nvCxnSpPr>
          <p:cNvPr id="25610" name="AutoShape 10">
            <a:extLst>
              <a:ext uri="{FF2B5EF4-FFF2-40B4-BE49-F238E27FC236}">
                <a16:creationId xmlns:a16="http://schemas.microsoft.com/office/drawing/2014/main" id="{EC387CAA-15E1-5ACB-5CCE-9D9BC08EAA61}"/>
              </a:ext>
            </a:extLst>
          </p:cNvPr>
          <p:cNvCxnSpPr>
            <a:cxnSpLocks noChangeShapeType="1"/>
            <a:stCxn id="25606" idx="2"/>
          </p:cNvCxnSpPr>
          <p:nvPr/>
        </p:nvCxnSpPr>
        <p:spPr bwMode="auto">
          <a:xfrm>
            <a:off x="7808914" y="3187401"/>
            <a:ext cx="1587" cy="601962"/>
          </a:xfrm>
          <a:prstGeom prst="straightConnector1">
            <a:avLst/>
          </a:prstGeom>
          <a:noFill/>
          <a:ln w="38160">
            <a:solidFill>
              <a:srgbClr val="FFC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uadroTexto 3">
            <a:extLst>
              <a:ext uri="{FF2B5EF4-FFF2-40B4-BE49-F238E27FC236}">
                <a16:creationId xmlns:a16="http://schemas.microsoft.com/office/drawing/2014/main" id="{E1E3EBFA-9CE1-5735-2A59-51C8175A4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2082700"/>
            <a:ext cx="7848600" cy="3789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_tradnl" altLang="es-E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Sumario. </a:t>
            </a:r>
            <a:r>
              <a:rPr lang="es-MX" sz="2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Estudio del somatotipo, su importancia en la actividad física. Determinación e interpretación de los resultados. </a:t>
            </a:r>
            <a:r>
              <a:rPr lang="es-MX" sz="2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Somatograma</a:t>
            </a:r>
            <a:r>
              <a:rPr lang="es-MX" sz="2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y </a:t>
            </a:r>
            <a:r>
              <a:rPr lang="es-MX" sz="2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somatoploteo</a:t>
            </a:r>
            <a:r>
              <a:rPr lang="es-MX" sz="2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es-ES_tradnl" altLang="es-ES" sz="4000" b="1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endParaRPr lang="es-ES_tradnl" altLang="es-ES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7E578180-DCFD-8BAC-D73F-75B27D1FE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75" y="788069"/>
            <a:ext cx="11652250" cy="5281861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>
            <a:defPPr>
              <a:defRPr lang="es-ES"/>
            </a:defPPr>
            <a:lvl1pPr marL="0" algn="l" defTabSz="914400" rtl="0" eaLnBrk="0" latin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0" latin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algn="l" defTabSz="914400" rtl="0" eaLnBrk="0" latin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algn="l" defTabSz="914400" rtl="0" eaLnBrk="0" latin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algn="l" defTabSz="914400" rtl="0" eaLnBrk="0" latin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Estudio independiente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Fundamente la importancia del estudio del somatotipo en la actividad física. 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Realice un cuadro resumen con aspectos fundamentales del </a:t>
            </a:r>
            <a:r>
              <a:rPr lang="es-ES" alt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somatograma</a:t>
            </a:r>
            <a:r>
              <a:rPr lang="es-ES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y </a:t>
            </a:r>
            <a:r>
              <a:rPr lang="es-ES" alt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somatopleto</a:t>
            </a:r>
            <a:r>
              <a:rPr lang="es-ES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9969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>
            <a:extLst>
              <a:ext uri="{FF2B5EF4-FFF2-40B4-BE49-F238E27FC236}">
                <a16:creationId xmlns:a16="http://schemas.microsoft.com/office/drawing/2014/main" id="{49A2697E-C599-CDD1-AC97-A2A186ED2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8439" y="202947"/>
            <a:ext cx="4103687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Somatotipo</a:t>
            </a:r>
          </a:p>
        </p:txBody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id="{4957AE76-F350-55AC-DB5B-D1A973E64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590" y="634073"/>
            <a:ext cx="10920668" cy="583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lnSpc>
                <a:spcPct val="150000"/>
              </a:lnSpc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Distintos modelos han surgido para clasificar el físico, los cuales dieron origen al sistema llamado </a:t>
            </a:r>
            <a:r>
              <a:rPr lang="es-ES" altLang="es-ES" sz="2800" u="sng" dirty="0">
                <a:solidFill>
                  <a:schemeClr val="tx2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somatotipo</a:t>
            </a: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Modelo actual: somatotipo de Heath-Carter.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 creía por muchos investigadores que el somatotipo de un individuo era fijo o genético, pero hoy la visión del mismo es totalmente dinámica, relacionado con el fenotipo, por lo tanto, sensible al crecimiento, envejecimiento, ejercicio y nutrición.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Brinda una cuantificación de la forma y de la composición actual del cuerpo de un individuo.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>
            <a:extLst>
              <a:ext uri="{FF2B5EF4-FFF2-40B4-BE49-F238E27FC236}">
                <a16:creationId xmlns:a16="http://schemas.microsoft.com/office/drawing/2014/main" id="{9348B204-18B6-69FB-3A4D-B17D98A527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154" y="224402"/>
            <a:ext cx="10929885" cy="6443753"/>
          </a:xfrm>
          <a:prstGeom prst="rect">
            <a:avLst/>
          </a:prstGeom>
          <a:gradFill rotWithShape="0">
            <a:gsLst>
              <a:gs pos="0">
                <a:srgbClr val="9595FF"/>
              </a:gs>
              <a:gs pos="100000">
                <a:srgbClr val="E1E1FF"/>
              </a:gs>
            </a:gsLst>
            <a:lin ang="16200000" scaled="1"/>
          </a:gradFill>
          <a:ln w="9360">
            <a:solidFill>
              <a:srgbClr val="2E2EC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lnSpc>
                <a:spcPct val="150000"/>
              </a:lnSpc>
              <a:buClrTx/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El </a:t>
            </a:r>
            <a:r>
              <a:rPr lang="es-ES" altLang="es-ES" sz="4000" b="1" u="sng" dirty="0">
                <a:solidFill>
                  <a:schemeClr val="tx2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somatotipo</a:t>
            </a:r>
            <a:r>
              <a:rPr lang="es-ES" altLang="es-E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es una técnica antropométrica de gran valor para describir y analizar las variaciones de la figura humana.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Define formas a partir de las características morfológicas del sujeto.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endParaRPr lang="es-ES" altLang="es-ES" sz="40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>
            <a:extLst>
              <a:ext uri="{FF2B5EF4-FFF2-40B4-BE49-F238E27FC236}">
                <a16:creationId xmlns:a16="http://schemas.microsoft.com/office/drawing/2014/main" id="{84F26E7B-9112-6A45-E249-CB62BC46C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458" y="188913"/>
            <a:ext cx="11572568" cy="6477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s-ES" altLang="es-ES" sz="28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 somatotipo está expresado en una calificación de 3 números que representan los componentes endomórficos, mesomórfico y </a:t>
            </a:r>
            <a:r>
              <a:rPr lang="es-ES" altLang="es-ES" sz="2800" dirty="0" err="1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ectomórfico</a:t>
            </a:r>
            <a:r>
              <a:rPr lang="es-ES" altLang="es-ES" sz="28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</a:p>
          <a:p>
            <a:pPr algn="just">
              <a:lnSpc>
                <a:spcPct val="150000"/>
              </a:lnSpc>
              <a:buFont typeface="Times New Roman" panose="02020603050405020304" pitchFamily="18" charset="0"/>
              <a:buBlip>
                <a:blip r:embed="rId3"/>
              </a:buBlip>
            </a:pP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El endomorfismo representa la adiposidad relativa, por lo cual, de forma indirecta, brinda información sobre la mayor o menor presencia de grasa, es decir, de la delgadez o gordura relativa.</a:t>
            </a:r>
          </a:p>
          <a:p>
            <a:pPr algn="just">
              <a:lnSpc>
                <a:spcPct val="150000"/>
              </a:lnSpc>
              <a:buFont typeface="Times New Roman" panose="02020603050405020304" pitchFamily="18" charset="0"/>
              <a:buBlip>
                <a:blip r:embed="rId3"/>
              </a:buBlip>
            </a:pP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El </a:t>
            </a:r>
            <a:r>
              <a:rPr lang="es-ES" altLang="es-E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mesomorfismo</a:t>
            </a:r>
            <a:r>
              <a:rPr lang="es-ES" alt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representa la robustez o desarrollo músculo-esquelético relativa, dando una referencia con respecto a la masa muscular y también la masa ósea, siendo por lo tanto un indicador de la masa magra (libre de grasa).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>
            <a:extLst>
              <a:ext uri="{FF2B5EF4-FFF2-40B4-BE49-F238E27FC236}">
                <a16:creationId xmlns:a16="http://schemas.microsoft.com/office/drawing/2014/main" id="{46F56EE7-4FC8-CC02-B3C3-D9B825C61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340" y="620714"/>
            <a:ext cx="10931886" cy="4977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279400" indent="-279400">
              <a:tabLst>
                <a:tab pos="279400" algn="l"/>
                <a:tab pos="736600" algn="l"/>
                <a:tab pos="1193800" algn="l"/>
                <a:tab pos="1651000" algn="l"/>
                <a:tab pos="2108200" algn="l"/>
                <a:tab pos="2565400" algn="l"/>
                <a:tab pos="3022600" algn="l"/>
                <a:tab pos="3479800" algn="l"/>
                <a:tab pos="3937000" algn="l"/>
                <a:tab pos="4394200" algn="l"/>
                <a:tab pos="4851400" algn="l"/>
                <a:tab pos="5308600" algn="l"/>
                <a:tab pos="5765800" algn="l"/>
                <a:tab pos="6223000" algn="l"/>
                <a:tab pos="6680200" algn="l"/>
                <a:tab pos="7137400" algn="l"/>
                <a:tab pos="7594600" algn="l"/>
                <a:tab pos="8051800" algn="l"/>
                <a:tab pos="8509000" algn="l"/>
                <a:tab pos="8966200" algn="l"/>
                <a:tab pos="94234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279400" algn="l"/>
                <a:tab pos="736600" algn="l"/>
                <a:tab pos="1193800" algn="l"/>
                <a:tab pos="1651000" algn="l"/>
                <a:tab pos="2108200" algn="l"/>
                <a:tab pos="2565400" algn="l"/>
                <a:tab pos="3022600" algn="l"/>
                <a:tab pos="3479800" algn="l"/>
                <a:tab pos="3937000" algn="l"/>
                <a:tab pos="4394200" algn="l"/>
                <a:tab pos="4851400" algn="l"/>
                <a:tab pos="5308600" algn="l"/>
                <a:tab pos="5765800" algn="l"/>
                <a:tab pos="6223000" algn="l"/>
                <a:tab pos="6680200" algn="l"/>
                <a:tab pos="7137400" algn="l"/>
                <a:tab pos="7594600" algn="l"/>
                <a:tab pos="8051800" algn="l"/>
                <a:tab pos="8509000" algn="l"/>
                <a:tab pos="8966200" algn="l"/>
                <a:tab pos="94234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279400" algn="l"/>
                <a:tab pos="736600" algn="l"/>
                <a:tab pos="1193800" algn="l"/>
                <a:tab pos="1651000" algn="l"/>
                <a:tab pos="2108200" algn="l"/>
                <a:tab pos="2565400" algn="l"/>
                <a:tab pos="3022600" algn="l"/>
                <a:tab pos="3479800" algn="l"/>
                <a:tab pos="3937000" algn="l"/>
                <a:tab pos="4394200" algn="l"/>
                <a:tab pos="4851400" algn="l"/>
                <a:tab pos="5308600" algn="l"/>
                <a:tab pos="5765800" algn="l"/>
                <a:tab pos="6223000" algn="l"/>
                <a:tab pos="6680200" algn="l"/>
                <a:tab pos="7137400" algn="l"/>
                <a:tab pos="7594600" algn="l"/>
                <a:tab pos="8051800" algn="l"/>
                <a:tab pos="8509000" algn="l"/>
                <a:tab pos="8966200" algn="l"/>
                <a:tab pos="94234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279400" algn="l"/>
                <a:tab pos="736600" algn="l"/>
                <a:tab pos="1193800" algn="l"/>
                <a:tab pos="1651000" algn="l"/>
                <a:tab pos="2108200" algn="l"/>
                <a:tab pos="2565400" algn="l"/>
                <a:tab pos="3022600" algn="l"/>
                <a:tab pos="3479800" algn="l"/>
                <a:tab pos="3937000" algn="l"/>
                <a:tab pos="4394200" algn="l"/>
                <a:tab pos="4851400" algn="l"/>
                <a:tab pos="5308600" algn="l"/>
                <a:tab pos="5765800" algn="l"/>
                <a:tab pos="6223000" algn="l"/>
                <a:tab pos="6680200" algn="l"/>
                <a:tab pos="7137400" algn="l"/>
                <a:tab pos="7594600" algn="l"/>
                <a:tab pos="8051800" algn="l"/>
                <a:tab pos="8509000" algn="l"/>
                <a:tab pos="8966200" algn="l"/>
                <a:tab pos="94234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279400" algn="l"/>
                <a:tab pos="736600" algn="l"/>
                <a:tab pos="1193800" algn="l"/>
                <a:tab pos="1651000" algn="l"/>
                <a:tab pos="2108200" algn="l"/>
                <a:tab pos="2565400" algn="l"/>
                <a:tab pos="3022600" algn="l"/>
                <a:tab pos="3479800" algn="l"/>
                <a:tab pos="3937000" algn="l"/>
                <a:tab pos="4394200" algn="l"/>
                <a:tab pos="4851400" algn="l"/>
                <a:tab pos="5308600" algn="l"/>
                <a:tab pos="5765800" algn="l"/>
                <a:tab pos="6223000" algn="l"/>
                <a:tab pos="6680200" algn="l"/>
                <a:tab pos="7137400" algn="l"/>
                <a:tab pos="7594600" algn="l"/>
                <a:tab pos="8051800" algn="l"/>
                <a:tab pos="8509000" algn="l"/>
                <a:tab pos="8966200" algn="l"/>
                <a:tab pos="94234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79400" algn="l"/>
                <a:tab pos="736600" algn="l"/>
                <a:tab pos="1193800" algn="l"/>
                <a:tab pos="1651000" algn="l"/>
                <a:tab pos="2108200" algn="l"/>
                <a:tab pos="2565400" algn="l"/>
                <a:tab pos="3022600" algn="l"/>
                <a:tab pos="3479800" algn="l"/>
                <a:tab pos="3937000" algn="l"/>
                <a:tab pos="4394200" algn="l"/>
                <a:tab pos="4851400" algn="l"/>
                <a:tab pos="5308600" algn="l"/>
                <a:tab pos="5765800" algn="l"/>
                <a:tab pos="6223000" algn="l"/>
                <a:tab pos="6680200" algn="l"/>
                <a:tab pos="7137400" algn="l"/>
                <a:tab pos="7594600" algn="l"/>
                <a:tab pos="8051800" algn="l"/>
                <a:tab pos="8509000" algn="l"/>
                <a:tab pos="8966200" algn="l"/>
                <a:tab pos="94234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79400" algn="l"/>
                <a:tab pos="736600" algn="l"/>
                <a:tab pos="1193800" algn="l"/>
                <a:tab pos="1651000" algn="l"/>
                <a:tab pos="2108200" algn="l"/>
                <a:tab pos="2565400" algn="l"/>
                <a:tab pos="3022600" algn="l"/>
                <a:tab pos="3479800" algn="l"/>
                <a:tab pos="3937000" algn="l"/>
                <a:tab pos="4394200" algn="l"/>
                <a:tab pos="4851400" algn="l"/>
                <a:tab pos="5308600" algn="l"/>
                <a:tab pos="5765800" algn="l"/>
                <a:tab pos="6223000" algn="l"/>
                <a:tab pos="6680200" algn="l"/>
                <a:tab pos="7137400" algn="l"/>
                <a:tab pos="7594600" algn="l"/>
                <a:tab pos="8051800" algn="l"/>
                <a:tab pos="8509000" algn="l"/>
                <a:tab pos="8966200" algn="l"/>
                <a:tab pos="94234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79400" algn="l"/>
                <a:tab pos="736600" algn="l"/>
                <a:tab pos="1193800" algn="l"/>
                <a:tab pos="1651000" algn="l"/>
                <a:tab pos="2108200" algn="l"/>
                <a:tab pos="2565400" algn="l"/>
                <a:tab pos="3022600" algn="l"/>
                <a:tab pos="3479800" algn="l"/>
                <a:tab pos="3937000" algn="l"/>
                <a:tab pos="4394200" algn="l"/>
                <a:tab pos="4851400" algn="l"/>
                <a:tab pos="5308600" algn="l"/>
                <a:tab pos="5765800" algn="l"/>
                <a:tab pos="6223000" algn="l"/>
                <a:tab pos="6680200" algn="l"/>
                <a:tab pos="7137400" algn="l"/>
                <a:tab pos="7594600" algn="l"/>
                <a:tab pos="8051800" algn="l"/>
                <a:tab pos="8509000" algn="l"/>
                <a:tab pos="8966200" algn="l"/>
                <a:tab pos="94234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79400" algn="l"/>
                <a:tab pos="736600" algn="l"/>
                <a:tab pos="1193800" algn="l"/>
                <a:tab pos="1651000" algn="l"/>
                <a:tab pos="2108200" algn="l"/>
                <a:tab pos="2565400" algn="l"/>
                <a:tab pos="3022600" algn="l"/>
                <a:tab pos="3479800" algn="l"/>
                <a:tab pos="3937000" algn="l"/>
                <a:tab pos="4394200" algn="l"/>
                <a:tab pos="4851400" algn="l"/>
                <a:tab pos="5308600" algn="l"/>
                <a:tab pos="5765800" algn="l"/>
                <a:tab pos="6223000" algn="l"/>
                <a:tab pos="6680200" algn="l"/>
                <a:tab pos="7137400" algn="l"/>
                <a:tab pos="7594600" algn="l"/>
                <a:tab pos="8051800" algn="l"/>
                <a:tab pos="8509000" algn="l"/>
                <a:tab pos="8966200" algn="l"/>
                <a:tab pos="94234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>
              <a:lnSpc>
                <a:spcPct val="150000"/>
              </a:lnSpc>
              <a:buFont typeface="Times New Roman" panose="02020603050405020304" pitchFamily="18" charset="0"/>
              <a:buBlip>
                <a:blip r:embed="rId3"/>
              </a:buBlip>
            </a:pPr>
            <a:r>
              <a:rPr lang="es-ES" altLang="es-E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El </a:t>
            </a:r>
            <a:r>
              <a:rPr lang="es-ES" altLang="es-ES" sz="36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ectomorfismo</a:t>
            </a:r>
            <a:r>
              <a:rPr lang="es-ES" altLang="es-E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representa la linealidad relativa o delgadez de un cuerpo, expresando el predominio o no de las medidas longitudinales (talla, longitudes segmentarias) sobre las medidas transversales (diámetros, perímetros).</a:t>
            </a:r>
          </a:p>
          <a:p>
            <a:pPr algn="just">
              <a:lnSpc>
                <a:spcPct val="150000"/>
              </a:lnSpc>
              <a:buClrTx/>
              <a:buFontTx/>
              <a:buNone/>
            </a:pPr>
            <a:endParaRPr lang="es-ES" altLang="es-ES" sz="36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>
            <a:extLst>
              <a:ext uri="{FF2B5EF4-FFF2-40B4-BE49-F238E27FC236}">
                <a16:creationId xmlns:a16="http://schemas.microsoft.com/office/drawing/2014/main" id="{351D7707-D80F-45A4-027A-FC8E3794A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297" y="276225"/>
            <a:ext cx="11464413" cy="5185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>
              <a:lnSpc>
                <a:spcPct val="150000"/>
              </a:lnSpc>
              <a:buClrTx/>
              <a:buFontTx/>
              <a:buNone/>
            </a:pPr>
            <a:r>
              <a:rPr lang="es-ES" altLang="es-ES" sz="2800" b="1" u="sng" dirty="0">
                <a:solidFill>
                  <a:schemeClr val="tx2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Utilidad del Somatotipo:</a:t>
            </a:r>
          </a:p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1-  Es un instrumento que puede caracterizar a poblaciones generalizadas o específicas.  Puede aplicarse exitosamente en todas las edades.</a:t>
            </a:r>
          </a:p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2- Es una herramienta útil para la detección del potencial atlético en el deporte escolar.</a:t>
            </a:r>
          </a:p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3- Provee  bases  de  referencias para el estudio de variables en la fisiología del ejercicio.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5AAA92E-BDFB-1160-2B73-C25175FFDD60}"/>
              </a:ext>
            </a:extLst>
          </p:cNvPr>
          <p:cNvSpPr txBox="1"/>
          <p:nvPr/>
        </p:nvSpPr>
        <p:spPr>
          <a:xfrm>
            <a:off x="747250" y="149174"/>
            <a:ext cx="10903975" cy="5200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4- Puede  auxiliar  la  descripción  biológica del proceso de crecimiento, desarrollo y maduración del atleta en edad escolar,  así  como  el  proceso de  desentrenamiento del deportista en edad adulta.</a:t>
            </a:r>
          </a:p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5- Aporta una información valiosa para las recomendaciones dietéticas y nutricionales del deportista.</a:t>
            </a:r>
          </a:p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6- Es un instrumento útil en las evaluaciones de la aptitud física en función de la edad y sexo.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4EC038-64E5-6EAF-E52E-B5BD1E6B8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Determinación del somatotipo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DF0260-7261-69DB-23CF-827BA2EF3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3200" dirty="0" err="1"/>
              <a:t>Endomorfia</a:t>
            </a:r>
            <a:r>
              <a:rPr lang="es-ES" sz="3200" dirty="0"/>
              <a:t>: </a:t>
            </a:r>
          </a:p>
          <a:p>
            <a:pPr marL="0" indent="0">
              <a:buNone/>
            </a:pPr>
            <a:r>
              <a:rPr lang="es-ES" sz="3200" dirty="0"/>
              <a:t>Se realiza la corrección del valor de la grasa mediante la siguiente fórmula: </a:t>
            </a:r>
          </a:p>
          <a:p>
            <a:pPr marL="0" indent="0">
              <a:buNone/>
            </a:pPr>
            <a:r>
              <a:rPr lang="es-ES" sz="3200" dirty="0" err="1"/>
              <a:t>Xc</a:t>
            </a:r>
            <a:r>
              <a:rPr lang="es-ES" sz="3200" dirty="0"/>
              <a:t>=X(170,18)/Talla</a:t>
            </a:r>
          </a:p>
          <a:p>
            <a:pPr marL="0" indent="0">
              <a:buNone/>
            </a:pPr>
            <a:r>
              <a:rPr lang="es-ES" sz="3200" dirty="0"/>
              <a:t>Donde: X=Sumatoria de los pliegues del tríceps, subescapular y suprailíaco.</a:t>
            </a:r>
          </a:p>
          <a:p>
            <a:pPr marL="0" indent="0">
              <a:buNone/>
            </a:pPr>
            <a:endParaRPr lang="es-ES" sz="3200" dirty="0"/>
          </a:p>
          <a:p>
            <a:pPr marL="0" indent="0">
              <a:buNone/>
            </a:pPr>
            <a:r>
              <a:rPr lang="es-ES" sz="3200" dirty="0"/>
              <a:t>ENDO= 0,1451(</a:t>
            </a:r>
            <a:r>
              <a:rPr lang="es-ES" sz="3200" dirty="0" err="1"/>
              <a:t>Xc</a:t>
            </a:r>
            <a:r>
              <a:rPr lang="es-ES" sz="3200" dirty="0"/>
              <a:t>) – 0,00068(</a:t>
            </a:r>
            <a:r>
              <a:rPr lang="es-ES" sz="3200" dirty="0" err="1"/>
              <a:t>Xc</a:t>
            </a:r>
            <a:r>
              <a:rPr lang="es-ES" sz="3200" dirty="0"/>
              <a:t>)2+0,0000014(</a:t>
            </a:r>
            <a:r>
              <a:rPr lang="es-ES" sz="3200" dirty="0" err="1"/>
              <a:t>Xc</a:t>
            </a:r>
            <a:r>
              <a:rPr lang="es-ES" sz="3200" dirty="0"/>
              <a:t>)3-07182</a:t>
            </a:r>
          </a:p>
        </p:txBody>
      </p:sp>
    </p:spTree>
    <p:extLst>
      <p:ext uri="{BB962C8B-B14F-4D97-AF65-F5344CB8AC3E}">
        <p14:creationId xmlns:p14="http://schemas.microsoft.com/office/powerpoint/2010/main" val="245664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1346</Words>
  <Application>Microsoft Office PowerPoint</Application>
  <PresentationFormat>Panorámica</PresentationFormat>
  <Paragraphs>81</Paragraphs>
  <Slides>20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Aptos</vt:lpstr>
      <vt:lpstr>Aptos Display</vt:lpstr>
      <vt:lpstr>Arial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Determinación del somatotipo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Robin Rosales Mora</dc:creator>
  <cp:lastModifiedBy>Robin Rosales Mora</cp:lastModifiedBy>
  <cp:revision>15</cp:revision>
  <dcterms:created xsi:type="dcterms:W3CDTF">2026-04-01T15:03:47Z</dcterms:created>
  <dcterms:modified xsi:type="dcterms:W3CDTF">2026-04-05T05:58:12Z</dcterms:modified>
</cp:coreProperties>
</file>