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07/11/2025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07/11/2025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40160" y="764704"/>
            <a:ext cx="7772400" cy="1470025"/>
          </a:xfrm>
        </p:spPr>
        <p:txBody>
          <a:bodyPr/>
          <a:lstStyle/>
          <a:p>
            <a:r>
              <a:rPr lang="es-MX" dirty="0" smtClean="0"/>
              <a:t>Geografía Regional I</a:t>
            </a:r>
            <a:br>
              <a:rPr lang="es-MX" dirty="0" smtClean="0"/>
            </a:br>
            <a:r>
              <a:rPr lang="es-MX" dirty="0" smtClean="0"/>
              <a:t>Tema 2: Las Américas</a:t>
            </a:r>
            <a:endParaRPr lang="es-MX" dirty="0"/>
          </a:p>
        </p:txBody>
      </p:sp>
      <p:sp>
        <p:nvSpPr>
          <p:cNvPr id="3" name="2 Subtítulo"/>
          <p:cNvSpPr>
            <a:spLocks noGrp="1"/>
          </p:cNvSpPr>
          <p:nvPr>
            <p:ph type="subTitle" idx="1"/>
          </p:nvPr>
        </p:nvSpPr>
        <p:spPr/>
        <p:txBody>
          <a:bodyPr anchor="ctr"/>
          <a:lstStyle/>
          <a:p>
            <a:r>
              <a:rPr lang="es-MX" dirty="0" smtClean="0">
                <a:solidFill>
                  <a:schemeClr val="tx1"/>
                </a:solidFill>
              </a:rPr>
              <a:t>M. Sc. Mayté Valdés Díaz</a:t>
            </a:r>
            <a:endParaRPr lang="es-MX" dirty="0">
              <a:solidFill>
                <a:schemeClr val="tx1"/>
              </a:solidFill>
            </a:endParaRPr>
          </a:p>
        </p:txBody>
      </p:sp>
      <p:sp>
        <p:nvSpPr>
          <p:cNvPr id="4" name="1 Título"/>
          <p:cNvSpPr txBox="1">
            <a:spLocks/>
          </p:cNvSpPr>
          <p:nvPr/>
        </p:nvSpPr>
        <p:spPr>
          <a:xfrm>
            <a:off x="611560" y="2780928"/>
            <a:ext cx="8229600" cy="114300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mtClean="0"/>
              <a:t>Clase </a:t>
            </a:r>
            <a:r>
              <a:rPr lang="es-MX" smtClean="0"/>
              <a:t>11: </a:t>
            </a:r>
            <a:r>
              <a:rPr lang="es-MX" dirty="0" smtClean="0"/>
              <a:t>Las Américas. Relación transporte-comunicaciones </a:t>
            </a:r>
            <a:endParaRPr lang="es-MX" dirty="0"/>
          </a:p>
        </p:txBody>
      </p:sp>
    </p:spTree>
    <p:extLst>
      <p:ext uri="{BB962C8B-B14F-4D97-AF65-F5344CB8AC3E}">
        <p14:creationId xmlns:p14="http://schemas.microsoft.com/office/powerpoint/2010/main" val="3733568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Autopista Transcanadá</a:t>
            </a:r>
            <a:endParaRPr lang="es-MX"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600200"/>
            <a:ext cx="7128791" cy="4525963"/>
          </a:xfrm>
        </p:spPr>
      </p:pic>
      <p:cxnSp>
        <p:nvCxnSpPr>
          <p:cNvPr id="6" name="5 Conector recto de flecha"/>
          <p:cNvCxnSpPr/>
          <p:nvPr/>
        </p:nvCxnSpPr>
        <p:spPr>
          <a:xfrm flipV="1">
            <a:off x="8039422" y="3333300"/>
            <a:ext cx="144016" cy="9988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7 CuadroTexto"/>
          <p:cNvSpPr txBox="1"/>
          <p:nvPr/>
        </p:nvSpPr>
        <p:spPr>
          <a:xfrm>
            <a:off x="7414852" y="2959127"/>
            <a:ext cx="1515095"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s-MX" dirty="0" smtClean="0"/>
              <a:t>Nueva Escocia</a:t>
            </a:r>
            <a:endParaRPr lang="es-MX" dirty="0"/>
          </a:p>
        </p:txBody>
      </p:sp>
      <p:cxnSp>
        <p:nvCxnSpPr>
          <p:cNvPr id="10" name="9 Conector recto de flecha"/>
          <p:cNvCxnSpPr>
            <a:endCxn id="11" idx="2"/>
          </p:cNvCxnSpPr>
          <p:nvPr/>
        </p:nvCxnSpPr>
        <p:spPr>
          <a:xfrm flipH="1" flipV="1">
            <a:off x="971599" y="3194800"/>
            <a:ext cx="451472" cy="11237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10 CuadroTexto"/>
          <p:cNvSpPr txBox="1"/>
          <p:nvPr/>
        </p:nvSpPr>
        <p:spPr>
          <a:xfrm rot="10800000" flipV="1">
            <a:off x="300602" y="2825468"/>
            <a:ext cx="134199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dirty="0" smtClean="0"/>
              <a:t>Vancouver</a:t>
            </a:r>
            <a:endParaRPr lang="es-MX" dirty="0"/>
          </a:p>
        </p:txBody>
      </p:sp>
    </p:spTree>
    <p:extLst>
      <p:ext uri="{BB962C8B-B14F-4D97-AF65-F5344CB8AC3E}">
        <p14:creationId xmlns:p14="http://schemas.microsoft.com/office/powerpoint/2010/main" val="743448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rotWithShape="1">
          <a:blip r:embed="rId2" cstate="print">
            <a:extLst>
              <a:ext uri="{BEBA8EAE-BF5A-486C-A8C5-ECC9F3942E4B}">
                <a14:imgProps xmlns:a14="http://schemas.microsoft.com/office/drawing/2010/main">
                  <a14:imgLayer r:embed="rId3">
                    <a14:imgEffect>
                      <a14:sharpenSoften amount="50000"/>
                    </a14:imgEffect>
                    <a14:imgEffect>
                      <a14:saturation sat="300000"/>
                    </a14:imgEffect>
                  </a14:imgLayer>
                </a14:imgProps>
              </a:ext>
              <a:ext uri="{28A0092B-C50C-407E-A947-70E740481C1C}">
                <a14:useLocalDpi xmlns:a14="http://schemas.microsoft.com/office/drawing/2010/main" val="0"/>
              </a:ext>
            </a:extLst>
          </a:blip>
          <a:srcRect t="7697" b="5840"/>
          <a:stretch/>
        </p:blipFill>
        <p:spPr>
          <a:xfrm>
            <a:off x="2123728" y="1019638"/>
            <a:ext cx="5472608" cy="5712238"/>
          </a:xfrm>
          <a:prstGeom prst="rect">
            <a:avLst/>
          </a:prstGeom>
          <a:ln>
            <a:noFill/>
          </a:ln>
          <a:effectLst>
            <a:outerShdw blurRad="292100" dist="139700" dir="2700000" algn="tl" rotWithShape="0">
              <a:srgbClr val="333333">
                <a:alpha val="65000"/>
              </a:srgbClr>
            </a:outerShdw>
          </a:effectLst>
        </p:spPr>
      </p:pic>
      <p:sp>
        <p:nvSpPr>
          <p:cNvPr id="2" name="1 Rectángulo"/>
          <p:cNvSpPr/>
          <p:nvPr/>
        </p:nvSpPr>
        <p:spPr>
          <a:xfrm>
            <a:off x="683568" y="188640"/>
            <a:ext cx="7488832"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2400" dirty="0" smtClean="0">
                <a:latin typeface="Arial" pitchFamily="34" charset="0"/>
                <a:cs typeface="Arial" pitchFamily="34" charset="0"/>
              </a:rPr>
              <a:t>Canadá se </a:t>
            </a:r>
            <a:r>
              <a:rPr lang="es-MX" sz="2400" dirty="0">
                <a:latin typeface="Arial" pitchFamily="34" charset="0"/>
                <a:cs typeface="Arial" pitchFamily="34" charset="0"/>
              </a:rPr>
              <a:t>une al resto </a:t>
            </a:r>
            <a:r>
              <a:rPr lang="es-MX" sz="2400" dirty="0" smtClean="0">
                <a:latin typeface="Arial" pitchFamily="34" charset="0"/>
                <a:cs typeface="Arial" pitchFamily="34" charset="0"/>
              </a:rPr>
              <a:t>del continente  </a:t>
            </a:r>
            <a:r>
              <a:rPr lang="es-MX" sz="2400" dirty="0">
                <a:latin typeface="Arial" pitchFamily="34" charset="0"/>
                <a:cs typeface="Arial" pitchFamily="34" charset="0"/>
              </a:rPr>
              <a:t>a través de la </a:t>
            </a:r>
            <a:r>
              <a:rPr lang="es-MX" sz="2400" dirty="0" smtClean="0">
                <a:latin typeface="Arial" pitchFamily="34" charset="0"/>
                <a:cs typeface="Arial" pitchFamily="34" charset="0"/>
              </a:rPr>
              <a:t>llamada carretera Panamericana que bordea la cordillera norte, centro y sur americana</a:t>
            </a:r>
            <a:endParaRPr lang="es-MX" sz="2400" dirty="0">
              <a:latin typeface="Arial" pitchFamily="34" charset="0"/>
              <a:cs typeface="Arial" pitchFamily="34" charset="0"/>
            </a:endParaRPr>
          </a:p>
        </p:txBody>
      </p:sp>
    </p:spTree>
    <p:extLst>
      <p:ext uri="{BB962C8B-B14F-4D97-AF65-F5344CB8AC3E}">
        <p14:creationId xmlns:p14="http://schemas.microsoft.com/office/powerpoint/2010/main" val="477023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Estados Unidos de América </a:t>
            </a:r>
            <a:endParaRPr lang="es-MX" dirty="0"/>
          </a:p>
        </p:txBody>
      </p:sp>
      <p:sp>
        <p:nvSpPr>
          <p:cNvPr id="3" name="2 Marcador de contenido"/>
          <p:cNvSpPr>
            <a:spLocks noGrp="1"/>
          </p:cNvSpPr>
          <p:nvPr>
            <p:ph idx="1"/>
          </p:nvPr>
        </p:nvSpPr>
        <p:spPr>
          <a:xfrm>
            <a:off x="251520" y="1444004"/>
            <a:ext cx="4449247" cy="45259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marL="0" indent="0" algn="just">
              <a:buNone/>
            </a:pPr>
            <a:r>
              <a:rPr lang="es-MX" dirty="0" smtClean="0">
                <a:latin typeface="Arial" pitchFamily="34" charset="0"/>
                <a:cs typeface="Arial" pitchFamily="34" charset="0"/>
              </a:rPr>
              <a:t>Este tiene gran desarrollo debido a la doble función para la que han sido diseñadas las carreteras: soportar el tráfico de pasajeros y vehículos pesados, contando con una longitud de 75 376 km de carreteras</a:t>
            </a:r>
            <a:endParaRPr lang="es-MX"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475656"/>
            <a:ext cx="4211960" cy="448518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85315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2"/>
          </p:nvPr>
        </p:nvSpPr>
        <p:spPr>
          <a:xfrm>
            <a:off x="323528" y="332656"/>
            <a:ext cx="8604448" cy="186131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es-MX" dirty="0" smtClean="0">
                <a:latin typeface="Arial" pitchFamily="34" charset="0"/>
                <a:cs typeface="Arial" pitchFamily="34" charset="0"/>
              </a:rPr>
              <a:t>Cuenta con una red de carreteras interestatales administradas por el Gobierno (sin peaje, freeway) de costa a costa y otras federales  administradas y explotadas por cada uno de los gobiernos de cada Estado que lo integran </a:t>
            </a:r>
            <a:endParaRPr lang="es-MX" dirty="0">
              <a:latin typeface="Arial" pitchFamily="34" charset="0"/>
              <a:cs typeface="Arial" pitchFamily="34" charset="0"/>
            </a:endParaRPr>
          </a:p>
        </p:txBody>
      </p:sp>
      <p:pic>
        <p:nvPicPr>
          <p:cNvPr id="10" name="9 Marcador de contenido"/>
          <p:cNvPicPr>
            <a:picLocks noGrp="1" noChangeAspect="1"/>
          </p:cNvPicPr>
          <p:nvPr>
            <p:ph sz="half" idx="1"/>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971600" y="2348880"/>
            <a:ext cx="7427168" cy="3573500"/>
          </a:xfrm>
          <a:prstGeom prst="rect">
            <a:avLst/>
          </a:prstGeom>
          <a:ln>
            <a:noFill/>
          </a:ln>
          <a:effectLst>
            <a:outerShdw blurRad="292100" dist="139700" dir="2700000" algn="tl" rotWithShape="0">
              <a:srgbClr val="333333">
                <a:alpha val="65000"/>
              </a:srgbClr>
            </a:outerShdw>
          </a:effectLst>
        </p:spPr>
      </p:pic>
      <p:sp>
        <p:nvSpPr>
          <p:cNvPr id="11" name="10 CuadroTexto"/>
          <p:cNvSpPr txBox="1"/>
          <p:nvPr/>
        </p:nvSpPr>
        <p:spPr>
          <a:xfrm>
            <a:off x="2483768" y="6134760"/>
            <a:ext cx="416665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Mapa de las carreteras federales  actuales </a:t>
            </a:r>
            <a:endParaRPr lang="es-MX" dirty="0"/>
          </a:p>
        </p:txBody>
      </p:sp>
    </p:spTree>
    <p:extLst>
      <p:ext uri="{BB962C8B-B14F-4D97-AF65-F5344CB8AC3E}">
        <p14:creationId xmlns:p14="http://schemas.microsoft.com/office/powerpoint/2010/main" val="2455421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s-MX" dirty="0" smtClean="0">
                <a:latin typeface="Arial" pitchFamily="34" charset="0"/>
                <a:cs typeface="Arial" pitchFamily="34" charset="0"/>
              </a:rPr>
              <a:t>Transporte terrestre vial en América Latina y del Caribe</a:t>
            </a:r>
            <a:endParaRPr lang="es-MX" dirty="0">
              <a:latin typeface="Arial" pitchFamily="34" charset="0"/>
              <a:cs typeface="Arial" pitchFamily="34" charset="0"/>
            </a:endParaRPr>
          </a:p>
        </p:txBody>
      </p:sp>
      <p:sp>
        <p:nvSpPr>
          <p:cNvPr id="3" name="2 Marcador de contenido"/>
          <p:cNvSpPr>
            <a:spLocks noGrp="1"/>
          </p:cNvSpPr>
          <p:nvPr>
            <p:ph idx="1"/>
          </p:nvPr>
        </p:nvSpPr>
        <p:spPr/>
        <p:txBody>
          <a:bodyPr/>
          <a:lstStyle/>
          <a:p>
            <a:pPr algn="just"/>
            <a:r>
              <a:rPr lang="es-MX" dirty="0" smtClean="0">
                <a:latin typeface="Arial" pitchFamily="34" charset="0"/>
                <a:cs typeface="Arial" pitchFamily="34" charset="0"/>
              </a:rPr>
              <a:t>Existen grandes diferencias a nivel regional. </a:t>
            </a:r>
          </a:p>
          <a:p>
            <a:pPr algn="just"/>
            <a:r>
              <a:rPr lang="es-MX" dirty="0" smtClean="0">
                <a:latin typeface="Arial" pitchFamily="34" charset="0"/>
                <a:cs typeface="Arial" pitchFamily="34" charset="0"/>
              </a:rPr>
              <a:t>El mejoramiento de la infraestructura de transporte presenta grandes déficits y requerimientos de inversión </a:t>
            </a:r>
          </a:p>
          <a:p>
            <a:pPr algn="just"/>
            <a:r>
              <a:rPr lang="es-MX" dirty="0" smtClean="0">
                <a:latin typeface="Arial" pitchFamily="34" charset="0"/>
                <a:cs typeface="Arial" pitchFamily="34" charset="0"/>
              </a:rPr>
              <a:t>La red pavimentada de la región es de 528 000 km( 69% caminos terciarios, 8 % redes primarias)</a:t>
            </a:r>
            <a:endParaRPr lang="es-MX" dirty="0">
              <a:latin typeface="Arial" pitchFamily="34" charset="0"/>
              <a:cs typeface="Arial" pitchFamily="34" charset="0"/>
            </a:endParaRPr>
          </a:p>
        </p:txBody>
      </p:sp>
    </p:spTree>
    <p:extLst>
      <p:ext uri="{BB962C8B-B14F-4D97-AF65-F5344CB8AC3E}">
        <p14:creationId xmlns:p14="http://schemas.microsoft.com/office/powerpoint/2010/main" val="1070148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s-MX" dirty="0" smtClean="0"/>
              <a:t>Según estudios de inversión regional</a:t>
            </a:r>
            <a:endParaRPr lang="es-MX" dirty="0"/>
          </a:p>
        </p:txBody>
      </p:sp>
      <p:pic>
        <p:nvPicPr>
          <p:cNvPr id="8" name="7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95536" y="1556792"/>
            <a:ext cx="3888432" cy="4536504"/>
          </a:xfrm>
        </p:spPr>
      </p:pic>
      <p:sp>
        <p:nvSpPr>
          <p:cNvPr id="10" name="9 Marcador de contenido"/>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lstStyle/>
          <a:p>
            <a:pPr algn="just"/>
            <a:r>
              <a:rPr lang="es-MX" dirty="0" smtClean="0">
                <a:latin typeface="Arial" pitchFamily="34" charset="0"/>
                <a:cs typeface="Arial" pitchFamily="34" charset="0"/>
              </a:rPr>
              <a:t>En la región se necesita quintuplicar  el presupuesto para inversión en infraestructura vial con el objetivo de alcanzar un PIB que se asemeje al de la región de América del Norte</a:t>
            </a:r>
            <a:endParaRPr lang="es-MX" dirty="0">
              <a:latin typeface="Arial" pitchFamily="34" charset="0"/>
              <a:cs typeface="Arial" pitchFamily="34" charset="0"/>
            </a:endParaRPr>
          </a:p>
        </p:txBody>
      </p:sp>
    </p:spTree>
    <p:extLst>
      <p:ext uri="{BB962C8B-B14F-4D97-AF65-F5344CB8AC3E}">
        <p14:creationId xmlns:p14="http://schemas.microsoft.com/office/powerpoint/2010/main" val="2491008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29600" cy="1143000"/>
          </a:xfrm>
          <a:solidFill>
            <a:srgbClr val="00B0F0"/>
          </a:solidFill>
        </p:spPr>
        <p:txBody>
          <a:bodyPr>
            <a:normAutofit fontScale="90000"/>
          </a:bodyPr>
          <a:lstStyle/>
          <a:p>
            <a:r>
              <a:rPr lang="es-MX" dirty="0" smtClean="0"/>
              <a:t>TRANSPORTE TERRESTRE FÉRREO  EN AMÉRICA DEL NORTE</a:t>
            </a:r>
            <a:endParaRPr lang="es-MX" dirty="0"/>
          </a:p>
        </p:txBody>
      </p:sp>
      <p:pic>
        <p:nvPicPr>
          <p:cNvPr id="5" name="4 Marcador de contenido"/>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1827727"/>
            <a:ext cx="4038600" cy="4070908"/>
          </a:xfrm>
          <a:prstGeom prst="rect">
            <a:avLst/>
          </a:prstGeom>
          <a:ln>
            <a:noFill/>
          </a:ln>
          <a:effectLst>
            <a:outerShdw blurRad="292100" dist="139700" dir="2700000" algn="tl" rotWithShape="0">
              <a:srgbClr val="333333">
                <a:alpha val="65000"/>
              </a:srgbClr>
            </a:outerShdw>
          </a:effectLst>
        </p:spPr>
      </p:pic>
      <p:sp>
        <p:nvSpPr>
          <p:cNvPr id="6" name="5 Marcador de contenido"/>
          <p:cNvSpPr>
            <a:spLocks noGrp="1"/>
          </p:cNvSpPr>
          <p:nvPr>
            <p:ph sz="half" idx="2"/>
          </p:nvPr>
        </p:nvSpPr>
        <p:spPr>
          <a:xfrm>
            <a:off x="4572000" y="1844825"/>
            <a:ext cx="4038600" cy="4032448"/>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es-MX" dirty="0" smtClean="0">
                <a:latin typeface="Arial" pitchFamily="34" charset="0"/>
                <a:cs typeface="Arial" pitchFamily="34" charset="0"/>
              </a:rPr>
              <a:t>Consiste principalmente en trenes de mercancías, con una red bien integrada de ferrocarriles privados de mercancías de ancho estándar que se extienden desde Canadá hasta México independientemente del tipo de relieve</a:t>
            </a:r>
            <a:endParaRPr lang="es-MX" dirty="0">
              <a:latin typeface="Arial" pitchFamily="34" charset="0"/>
              <a:cs typeface="Arial" pitchFamily="34" charset="0"/>
            </a:endParaRPr>
          </a:p>
        </p:txBody>
      </p:sp>
    </p:spTree>
    <p:extLst>
      <p:ext uri="{BB962C8B-B14F-4D97-AF65-F5344CB8AC3E}">
        <p14:creationId xmlns:p14="http://schemas.microsoft.com/office/powerpoint/2010/main" val="17396512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67544" y="116632"/>
            <a:ext cx="8229600" cy="1944216"/>
          </a:xfrm>
        </p:spPr>
        <p:style>
          <a:lnRef idx="2">
            <a:schemeClr val="accent1"/>
          </a:lnRef>
          <a:fillRef idx="1">
            <a:schemeClr val="lt1"/>
          </a:fillRef>
          <a:effectRef idx="0">
            <a:schemeClr val="accent1"/>
          </a:effectRef>
          <a:fontRef idx="minor">
            <a:schemeClr val="dk1"/>
          </a:fontRef>
        </p:style>
        <p:txBody>
          <a:bodyPr>
            <a:noAutofit/>
          </a:bodyPr>
          <a:lstStyle/>
          <a:p>
            <a:r>
              <a:rPr lang="es-MX" sz="3200" dirty="0" smtClean="0">
                <a:latin typeface="Arial" pitchFamily="34" charset="0"/>
                <a:cs typeface="Arial" pitchFamily="34" charset="0"/>
              </a:rPr>
              <a:t>Atendiendo al grado de desarrollo de otras regiones del mundo, los ferrocarriles de carga de mercancía se consideran viejos, lentos, sucios e ineficientes </a:t>
            </a:r>
            <a:endParaRPr lang="es-MX" sz="3200" dirty="0">
              <a:latin typeface="Arial" pitchFamily="34" charset="0"/>
              <a:cs typeface="Arial" pitchFamily="34" charset="0"/>
            </a:endParaRPr>
          </a:p>
        </p:txBody>
      </p:sp>
      <p:sp>
        <p:nvSpPr>
          <p:cNvPr id="8" name="7 Marcador de texto"/>
          <p:cNvSpPr>
            <a:spLocks noGrp="1"/>
          </p:cNvSpPr>
          <p:nvPr>
            <p:ph type="body" idx="1"/>
          </p:nvPr>
        </p:nvSpPr>
        <p:spPr>
          <a:xfrm>
            <a:off x="395536" y="1988840"/>
            <a:ext cx="4040188" cy="639762"/>
          </a:xfrm>
        </p:spPr>
        <p:txBody>
          <a:bodyPr>
            <a:normAutofit/>
          </a:bodyPr>
          <a:lstStyle/>
          <a:p>
            <a:pPr algn="ctr"/>
            <a:r>
              <a:rPr lang="es-MX" sz="2800" dirty="0" smtClean="0"/>
              <a:t>Ferrocarril de carga </a:t>
            </a:r>
            <a:endParaRPr lang="es-MX" sz="2800" dirty="0"/>
          </a:p>
        </p:txBody>
      </p:sp>
      <p:pic>
        <p:nvPicPr>
          <p:cNvPr id="5" name="4 Marcador de contenid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718554"/>
            <a:ext cx="4040188" cy="3302734"/>
          </a:xfrm>
          <a:prstGeom prst="rect">
            <a:avLst/>
          </a:prstGeom>
          <a:ln>
            <a:noFill/>
          </a:ln>
          <a:effectLst>
            <a:outerShdw blurRad="292100" dist="139700" dir="2700000" algn="tl" rotWithShape="0">
              <a:srgbClr val="333333">
                <a:alpha val="65000"/>
              </a:srgbClr>
            </a:outerShdw>
          </a:effectLst>
        </p:spPr>
      </p:pic>
      <p:sp>
        <p:nvSpPr>
          <p:cNvPr id="9" name="8 Marcador de texto"/>
          <p:cNvSpPr>
            <a:spLocks noGrp="1"/>
          </p:cNvSpPr>
          <p:nvPr>
            <p:ph type="body" sz="quarter" idx="3"/>
          </p:nvPr>
        </p:nvSpPr>
        <p:spPr>
          <a:xfrm>
            <a:off x="4644008" y="1988840"/>
            <a:ext cx="4041775" cy="639762"/>
          </a:xfrm>
        </p:spPr>
        <p:txBody>
          <a:bodyPr>
            <a:normAutofit/>
          </a:bodyPr>
          <a:lstStyle/>
          <a:p>
            <a:pPr algn="ctr"/>
            <a:r>
              <a:rPr lang="es-MX" sz="2800" dirty="0" smtClean="0"/>
              <a:t>Ferrocarril de Alaska</a:t>
            </a:r>
            <a:endParaRPr lang="es-MX" sz="2800" dirty="0"/>
          </a:p>
        </p:txBody>
      </p:sp>
      <p:pic>
        <p:nvPicPr>
          <p:cNvPr id="6" name="5 Marcador de contenid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708920"/>
            <a:ext cx="4041775" cy="33123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94687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MX" dirty="0" smtClean="0"/>
              <a:t>Estados Unidos de América</a:t>
            </a:r>
            <a:endParaRPr lang="es-MX" dirty="0"/>
          </a:p>
        </p:txBody>
      </p:sp>
      <p:sp>
        <p:nvSpPr>
          <p:cNvPr id="6" name="5 Marcador de contenido"/>
          <p:cNvSpPr>
            <a:spLocks noGrp="1"/>
          </p:cNvSpPr>
          <p:nvPr>
            <p:ph idx="1"/>
          </p:nvPr>
        </p:nvSpPr>
        <p:spPr>
          <a:xfrm>
            <a:off x="467544" y="1772816"/>
            <a:ext cx="8229600" cy="4525963"/>
          </a:xfrm>
        </p:spPr>
        <p:style>
          <a:lnRef idx="2">
            <a:schemeClr val="accent1"/>
          </a:lnRef>
          <a:fillRef idx="1">
            <a:schemeClr val="lt1"/>
          </a:fillRef>
          <a:effectRef idx="0">
            <a:schemeClr val="accent1"/>
          </a:effectRef>
          <a:fontRef idx="minor">
            <a:schemeClr val="dk1"/>
          </a:fontRef>
        </p:style>
        <p:txBody>
          <a:bodyPr/>
          <a:lstStyle/>
          <a:p>
            <a:pPr algn="just"/>
            <a:r>
              <a:rPr lang="es-MX" dirty="0" smtClean="0">
                <a:latin typeface="Arial" pitchFamily="34" charset="0"/>
                <a:cs typeface="Arial" pitchFamily="34" charset="0"/>
              </a:rPr>
              <a:t>Posee la red ferroviaria operativa más extensa del mundo. Las líneas de transporte de mercancías constituyen alrededor del 80 % de la red ferroviaria de todo el país, mientras que la red total de pasajeros  alcanza una extensión de 35 000 km </a:t>
            </a:r>
            <a:endParaRPr lang="es-MX" dirty="0">
              <a:latin typeface="Arial" pitchFamily="34" charset="0"/>
              <a:cs typeface="Arial" pitchFamily="34" charset="0"/>
            </a:endParaRPr>
          </a:p>
        </p:txBody>
      </p:sp>
    </p:spTree>
    <p:extLst>
      <p:ext uri="{BB962C8B-B14F-4D97-AF65-F5344CB8AC3E}">
        <p14:creationId xmlns:p14="http://schemas.microsoft.com/office/powerpoint/2010/main" val="2290844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645"/>
            <a:ext cx="8229600" cy="1143000"/>
          </a:xfrm>
        </p:spPr>
        <p:style>
          <a:lnRef idx="2">
            <a:schemeClr val="accent1"/>
          </a:lnRef>
          <a:fillRef idx="1">
            <a:schemeClr val="lt1"/>
          </a:fillRef>
          <a:effectRef idx="0">
            <a:schemeClr val="accent1"/>
          </a:effectRef>
          <a:fontRef idx="minor">
            <a:schemeClr val="dk1"/>
          </a:fontRef>
        </p:style>
        <p:txBody>
          <a:bodyPr/>
          <a:lstStyle/>
          <a:p>
            <a:r>
              <a:rPr lang="es-MX" dirty="0" smtClean="0"/>
              <a:t>¿ A qué se debe esto?</a:t>
            </a:r>
            <a:endParaRPr lang="es-MX" dirty="0"/>
          </a:p>
        </p:txBody>
      </p:sp>
      <p:sp>
        <p:nvSpPr>
          <p:cNvPr id="3" name="2 Marcador de contenido"/>
          <p:cNvSpPr>
            <a:spLocks noGrp="1"/>
          </p:cNvSpPr>
          <p:nvPr>
            <p:ph idx="1"/>
          </p:nvPr>
        </p:nvSpPr>
        <p:spPr>
          <a:xfrm>
            <a:off x="251520" y="1412776"/>
            <a:ext cx="8568952" cy="5256584"/>
          </a:xfrm>
        </p:spPr>
        <p:style>
          <a:lnRef idx="2">
            <a:schemeClr val="accent1"/>
          </a:lnRef>
          <a:fillRef idx="1">
            <a:schemeClr val="lt1"/>
          </a:fillRef>
          <a:effectRef idx="0">
            <a:schemeClr val="accent1"/>
          </a:effectRef>
          <a:fontRef idx="minor">
            <a:schemeClr val="dk1"/>
          </a:fontRef>
        </p:style>
        <p:txBody>
          <a:bodyPr>
            <a:noAutofit/>
          </a:bodyPr>
          <a:lstStyle/>
          <a:p>
            <a:pPr algn="just"/>
            <a:r>
              <a:rPr lang="es-MX" dirty="0" smtClean="0">
                <a:latin typeface="Arial" pitchFamily="34" charset="0"/>
                <a:cs typeface="Arial" pitchFamily="34" charset="0"/>
              </a:rPr>
              <a:t>No es más que la condición de extensión territorial que esta región posee y lo difícil que  se hizo trasladar la mercancía a todo lo largo y ancho del país </a:t>
            </a:r>
          </a:p>
          <a:p>
            <a:pPr algn="just"/>
            <a:r>
              <a:rPr lang="es-MX" dirty="0" smtClean="0">
                <a:latin typeface="Arial" pitchFamily="34" charset="0"/>
                <a:cs typeface="Arial" pitchFamily="34" charset="0"/>
              </a:rPr>
              <a:t>No existía un transporte terrestre  ni maquinarias poderosas que pudieran ganarle a la geografía de la región</a:t>
            </a:r>
          </a:p>
          <a:p>
            <a:pPr algn="just"/>
            <a:r>
              <a:rPr lang="es-MX" dirty="0" smtClean="0">
                <a:latin typeface="Arial" pitchFamily="34" charset="0"/>
                <a:cs typeface="Arial" pitchFamily="34" charset="0"/>
              </a:rPr>
              <a:t>No existían carreteras modernas</a:t>
            </a:r>
          </a:p>
          <a:p>
            <a:pPr algn="just"/>
            <a:r>
              <a:rPr lang="es-MX" dirty="0" smtClean="0">
                <a:latin typeface="Arial" pitchFamily="34" charset="0"/>
                <a:cs typeface="Arial" pitchFamily="34" charset="0"/>
              </a:rPr>
              <a:t>Se apostó por el ferrocarril como factor de desarrollo</a:t>
            </a:r>
          </a:p>
          <a:p>
            <a:pPr algn="just"/>
            <a:endParaRPr lang="es-MX" dirty="0">
              <a:latin typeface="Arial" pitchFamily="34" charset="0"/>
              <a:cs typeface="Arial" pitchFamily="34" charset="0"/>
            </a:endParaRPr>
          </a:p>
        </p:txBody>
      </p:sp>
    </p:spTree>
    <p:extLst>
      <p:ext uri="{BB962C8B-B14F-4D97-AF65-F5344CB8AC3E}">
        <p14:creationId xmlns:p14="http://schemas.microsoft.com/office/powerpoint/2010/main" val="42004862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44824"/>
            <a:ext cx="8229600" cy="384502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s-MX" dirty="0" smtClean="0">
                <a:latin typeface="Arial" pitchFamily="34" charset="0"/>
                <a:cs typeface="Arial" pitchFamily="34" charset="0"/>
              </a:rPr>
              <a:t>El transporte y las comunicaciones son elementos claves de la sociedad, estas permiten la movilidad de las personas y el intercambio de las mercancías. En la actualidad, estas permiten procesos de integración regional , mediante el empleo de caminos, rutas, puertos, hidrovías, entre otras.</a:t>
            </a:r>
          </a:p>
        </p:txBody>
      </p:sp>
    </p:spTree>
    <p:extLst>
      <p:ext uri="{BB962C8B-B14F-4D97-AF65-F5344CB8AC3E}">
        <p14:creationId xmlns:p14="http://schemas.microsoft.com/office/powerpoint/2010/main" val="1882250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MX" dirty="0" smtClean="0"/>
              <a:t>Analicemos lo siguiente</a:t>
            </a:r>
            <a:endParaRPr lang="es-MX" dirty="0"/>
          </a:p>
        </p:txBody>
      </p:sp>
      <p:sp>
        <p:nvSpPr>
          <p:cNvPr id="3" name="2 Marcador de contenido"/>
          <p:cNvSpPr>
            <a:spLocks noGrp="1"/>
          </p:cNvSpPr>
          <p:nvPr>
            <p:ph idx="1"/>
          </p:nvPr>
        </p:nvSpPr>
        <p:spPr>
          <a:xfrm>
            <a:off x="467544" y="1916832"/>
            <a:ext cx="7931224" cy="3268960"/>
          </a:xfrm>
        </p:spPr>
        <p:style>
          <a:lnRef idx="2">
            <a:schemeClr val="accent1"/>
          </a:lnRef>
          <a:fillRef idx="1">
            <a:schemeClr val="lt1"/>
          </a:fillRef>
          <a:effectRef idx="0">
            <a:schemeClr val="accent1"/>
          </a:effectRef>
          <a:fontRef idx="minor">
            <a:schemeClr val="dk1"/>
          </a:fontRef>
        </p:style>
        <p:txBody>
          <a:bodyPr/>
          <a:lstStyle/>
          <a:p>
            <a:pPr algn="just"/>
            <a:r>
              <a:rPr lang="es-MX" dirty="0" smtClean="0">
                <a:latin typeface="Arial" pitchFamily="34" charset="0"/>
                <a:cs typeface="Arial" pitchFamily="34" charset="0"/>
              </a:rPr>
              <a:t>Si México posee una extensión superficial de 1 964 375 km</a:t>
            </a:r>
            <a:r>
              <a:rPr lang="es-MX" baseline="30000" dirty="0" smtClean="0">
                <a:latin typeface="Arial" pitchFamily="34" charset="0"/>
                <a:cs typeface="Arial" pitchFamily="34" charset="0"/>
              </a:rPr>
              <a:t>2 </a:t>
            </a:r>
            <a:r>
              <a:rPr lang="es-MX" dirty="0" smtClean="0">
                <a:latin typeface="Arial" pitchFamily="34" charset="0"/>
                <a:cs typeface="Arial" pitchFamily="34" charset="0"/>
              </a:rPr>
              <a:t> , ¿Por qué ocupa el lugar 11 en el lote de países con mayor red ferroviaria del mundo con tan solo 26 704 km de vías férreas?</a:t>
            </a:r>
            <a:endParaRPr lang="es-MX" baseline="30000" dirty="0">
              <a:latin typeface="Arial" pitchFamily="34" charset="0"/>
              <a:cs typeface="Arial" pitchFamily="34" charset="0"/>
            </a:endParaRPr>
          </a:p>
        </p:txBody>
      </p:sp>
    </p:spTree>
    <p:extLst>
      <p:ext uri="{BB962C8B-B14F-4D97-AF65-F5344CB8AC3E}">
        <p14:creationId xmlns:p14="http://schemas.microsoft.com/office/powerpoint/2010/main" val="6218847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s-MX" dirty="0" smtClean="0"/>
              <a:t>Transporte </a:t>
            </a:r>
            <a:r>
              <a:rPr lang="es-MX" dirty="0"/>
              <a:t>terrestre </a:t>
            </a:r>
            <a:r>
              <a:rPr lang="es-MX" dirty="0" smtClean="0"/>
              <a:t>férreo en </a:t>
            </a:r>
            <a:r>
              <a:rPr lang="es-MX" dirty="0"/>
              <a:t>América Latina y del Caribe</a:t>
            </a:r>
          </a:p>
        </p:txBody>
      </p:sp>
      <p:sp>
        <p:nvSpPr>
          <p:cNvPr id="3" name="2 Marcador de contenido"/>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s-MX" dirty="0" smtClean="0">
                <a:latin typeface="Arial" pitchFamily="34" charset="0"/>
                <a:cs typeface="Arial" pitchFamily="34" charset="0"/>
              </a:rPr>
              <a:t>No ha contribuido en la región a la construcción de sociedades y estados prósperos y equitativos</a:t>
            </a:r>
          </a:p>
          <a:p>
            <a:pPr algn="just"/>
            <a:r>
              <a:rPr lang="es-MX" dirty="0" smtClean="0">
                <a:latin typeface="Arial" pitchFamily="34" charset="0"/>
                <a:cs typeface="Arial" pitchFamily="34" charset="0"/>
              </a:rPr>
              <a:t>Su expansión ocurrió en la tercera década del siglo XX</a:t>
            </a:r>
          </a:p>
          <a:p>
            <a:pPr algn="just"/>
            <a:r>
              <a:rPr lang="es-MX" dirty="0" smtClean="0">
                <a:latin typeface="Arial" pitchFamily="34" charset="0"/>
                <a:cs typeface="Arial" pitchFamily="34" charset="0"/>
              </a:rPr>
              <a:t>En muchos países de la región respondió a la inversión de capital extranjero</a:t>
            </a:r>
          </a:p>
          <a:p>
            <a:pPr algn="just"/>
            <a:r>
              <a:rPr lang="es-MX" dirty="0" smtClean="0">
                <a:latin typeface="Arial" pitchFamily="34" charset="0"/>
                <a:cs typeface="Arial" pitchFamily="34" charset="0"/>
              </a:rPr>
              <a:t>Los caminos de hierro han sido poco modernizados al igual que la tecnología</a:t>
            </a:r>
            <a:endParaRPr lang="es-MX" dirty="0">
              <a:latin typeface="Arial" pitchFamily="34" charset="0"/>
              <a:cs typeface="Arial" pitchFamily="34" charset="0"/>
            </a:endParaRPr>
          </a:p>
        </p:txBody>
      </p:sp>
    </p:spTree>
    <p:extLst>
      <p:ext uri="{BB962C8B-B14F-4D97-AF65-F5344CB8AC3E}">
        <p14:creationId xmlns:p14="http://schemas.microsoft.com/office/powerpoint/2010/main" val="37094932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MX" dirty="0" smtClean="0"/>
              <a:t>Situación de la red ferroviaria</a:t>
            </a:r>
            <a:endParaRPr lang="es-MX" dirty="0"/>
          </a:p>
        </p:txBody>
      </p:sp>
      <p:pic>
        <p:nvPicPr>
          <p:cNvPr id="4" name="3 Marcador de contenido"/>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395536" y="1628800"/>
            <a:ext cx="3384376" cy="4464496"/>
          </a:xfrm>
          <a:prstGeom prst="rect">
            <a:avLst/>
          </a:prstGeom>
          <a:ln>
            <a:noFill/>
          </a:ln>
          <a:effectLst>
            <a:outerShdw blurRad="292100" dist="139700" dir="2700000" algn="tl" rotWithShape="0">
              <a:srgbClr val="333333">
                <a:alpha val="65000"/>
              </a:srgbClr>
            </a:outerShdw>
          </a:effectLst>
        </p:spPr>
      </p:pic>
      <p:sp>
        <p:nvSpPr>
          <p:cNvPr id="6" name="5 Marcador de contenido"/>
          <p:cNvSpPr>
            <a:spLocks noGrp="1"/>
          </p:cNvSpPr>
          <p:nvPr>
            <p:ph sz="half" idx="2"/>
          </p:nvPr>
        </p:nvSpPr>
        <p:spPr>
          <a:xfrm>
            <a:off x="3851920" y="1600200"/>
            <a:ext cx="4834880" cy="4525963"/>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r>
              <a:rPr lang="es-MX" dirty="0" smtClean="0">
                <a:latin typeface="Arial" pitchFamily="34" charset="0"/>
                <a:cs typeface="Arial" pitchFamily="34" charset="0"/>
              </a:rPr>
              <a:t>Existen vías férreas cortas si se comparan con América del Norte</a:t>
            </a:r>
          </a:p>
          <a:p>
            <a:pPr algn="just"/>
            <a:r>
              <a:rPr lang="es-MX" dirty="0" smtClean="0">
                <a:latin typeface="Arial" pitchFamily="34" charset="0"/>
                <a:cs typeface="Arial" pitchFamily="34" charset="0"/>
              </a:rPr>
              <a:t>Los sistemas más extensos se encuentran en Brasil, México y Argentina</a:t>
            </a:r>
          </a:p>
          <a:p>
            <a:pPr algn="just"/>
            <a:r>
              <a:rPr lang="es-MX" dirty="0" smtClean="0">
                <a:latin typeface="Arial" pitchFamily="34" charset="0"/>
                <a:cs typeface="Arial" pitchFamily="34" charset="0"/>
              </a:rPr>
              <a:t>Su mayor concentración es en la región sur </a:t>
            </a:r>
          </a:p>
          <a:p>
            <a:pPr algn="just"/>
            <a:r>
              <a:rPr lang="es-MX" dirty="0" smtClean="0">
                <a:latin typeface="Arial" pitchFamily="34" charset="0"/>
                <a:cs typeface="Arial" pitchFamily="34" charset="0"/>
              </a:rPr>
              <a:t>Desde la década de los 50 del siglo pasado se dejó de invertir en la red ferroviaria</a:t>
            </a:r>
            <a:endParaRPr lang="es-MX" dirty="0">
              <a:latin typeface="Arial" pitchFamily="34" charset="0"/>
              <a:cs typeface="Arial" pitchFamily="34" charset="0"/>
            </a:endParaRPr>
          </a:p>
        </p:txBody>
      </p:sp>
    </p:spTree>
    <p:extLst>
      <p:ext uri="{BB962C8B-B14F-4D97-AF65-F5344CB8AC3E}">
        <p14:creationId xmlns:p14="http://schemas.microsoft.com/office/powerpoint/2010/main" val="18127446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dirty="0"/>
          </a:p>
        </p:txBody>
      </p:sp>
      <p:pic>
        <p:nvPicPr>
          <p:cNvPr id="4" name="3 Imagen"/>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8445" t="9656" r="12946" b="15854"/>
          <a:stretch/>
        </p:blipFill>
        <p:spPr>
          <a:xfrm>
            <a:off x="0" y="-10814"/>
            <a:ext cx="9144000" cy="6868814"/>
          </a:xfrm>
          <a:prstGeom prst="rect">
            <a:avLst/>
          </a:prstGeom>
        </p:spPr>
      </p:pic>
      <p:cxnSp>
        <p:nvCxnSpPr>
          <p:cNvPr id="6" name="5 Conector recto de flecha"/>
          <p:cNvCxnSpPr/>
          <p:nvPr/>
        </p:nvCxnSpPr>
        <p:spPr>
          <a:xfrm flipV="1">
            <a:off x="6084168" y="476672"/>
            <a:ext cx="2016224"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8101561" y="292006"/>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11</a:t>
            </a:r>
            <a:endParaRPr lang="es-MX" dirty="0"/>
          </a:p>
        </p:txBody>
      </p:sp>
      <p:cxnSp>
        <p:nvCxnSpPr>
          <p:cNvPr id="8" name="7 Conector recto de flecha"/>
          <p:cNvCxnSpPr/>
          <p:nvPr/>
        </p:nvCxnSpPr>
        <p:spPr>
          <a:xfrm flipV="1">
            <a:off x="7664553" y="1533818"/>
            <a:ext cx="100811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8725296" y="1349152"/>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35</a:t>
            </a:r>
            <a:endParaRPr lang="es-MX" dirty="0"/>
          </a:p>
        </p:txBody>
      </p:sp>
      <p:cxnSp>
        <p:nvCxnSpPr>
          <p:cNvPr id="11" name="10 Conector recto de flecha"/>
          <p:cNvCxnSpPr/>
          <p:nvPr/>
        </p:nvCxnSpPr>
        <p:spPr>
          <a:xfrm flipV="1">
            <a:off x="3597140" y="1533819"/>
            <a:ext cx="47080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067944" y="1347725"/>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10</a:t>
            </a:r>
            <a:endParaRPr lang="es-MX" dirty="0"/>
          </a:p>
        </p:txBody>
      </p:sp>
      <p:cxnSp>
        <p:nvCxnSpPr>
          <p:cNvPr id="15" name="14 Conector recto de flecha"/>
          <p:cNvCxnSpPr/>
          <p:nvPr/>
        </p:nvCxnSpPr>
        <p:spPr>
          <a:xfrm flipH="1" flipV="1">
            <a:off x="834256" y="3658232"/>
            <a:ext cx="1426816" cy="274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415552" y="3473566"/>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30</a:t>
            </a:r>
            <a:endParaRPr lang="es-MX" dirty="0"/>
          </a:p>
        </p:txBody>
      </p:sp>
      <p:cxnSp>
        <p:nvCxnSpPr>
          <p:cNvPr id="18" name="17 Conector recto de flecha"/>
          <p:cNvCxnSpPr/>
          <p:nvPr/>
        </p:nvCxnSpPr>
        <p:spPr>
          <a:xfrm>
            <a:off x="3061001" y="4562978"/>
            <a:ext cx="20162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5077225" y="4378312"/>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54</a:t>
            </a:r>
            <a:endParaRPr lang="es-MX" dirty="0"/>
          </a:p>
        </p:txBody>
      </p:sp>
      <p:cxnSp>
        <p:nvCxnSpPr>
          <p:cNvPr id="21" name="20 Conector recto de flecha"/>
          <p:cNvCxnSpPr/>
          <p:nvPr/>
        </p:nvCxnSpPr>
        <p:spPr>
          <a:xfrm flipH="1" flipV="1">
            <a:off x="637706" y="2057269"/>
            <a:ext cx="1260184" cy="607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21 CuadroTexto"/>
          <p:cNvSpPr txBox="1"/>
          <p:nvPr/>
        </p:nvSpPr>
        <p:spPr>
          <a:xfrm>
            <a:off x="206200" y="1872603"/>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71</a:t>
            </a:r>
            <a:endParaRPr lang="es-MX" dirty="0"/>
          </a:p>
        </p:txBody>
      </p:sp>
      <p:cxnSp>
        <p:nvCxnSpPr>
          <p:cNvPr id="25" name="24 Conector recto de flecha"/>
          <p:cNvCxnSpPr/>
          <p:nvPr/>
        </p:nvCxnSpPr>
        <p:spPr>
          <a:xfrm flipH="1" flipV="1">
            <a:off x="844271" y="846004"/>
            <a:ext cx="1207449" cy="687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425567" y="661338"/>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77</a:t>
            </a:r>
            <a:endParaRPr lang="es-MX" dirty="0"/>
          </a:p>
        </p:txBody>
      </p:sp>
      <p:cxnSp>
        <p:nvCxnSpPr>
          <p:cNvPr id="29" name="28 Conector recto de flecha"/>
          <p:cNvCxnSpPr/>
          <p:nvPr/>
        </p:nvCxnSpPr>
        <p:spPr>
          <a:xfrm flipH="1" flipV="1">
            <a:off x="634919" y="1349152"/>
            <a:ext cx="1176685" cy="512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29 CuadroTexto"/>
          <p:cNvSpPr txBox="1"/>
          <p:nvPr/>
        </p:nvSpPr>
        <p:spPr>
          <a:xfrm>
            <a:off x="219002" y="1196752"/>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88</a:t>
            </a:r>
            <a:endParaRPr lang="es-MX" dirty="0"/>
          </a:p>
        </p:txBody>
      </p:sp>
      <p:cxnSp>
        <p:nvCxnSpPr>
          <p:cNvPr id="33" name="32 Conector recto de flecha"/>
          <p:cNvCxnSpPr/>
          <p:nvPr/>
        </p:nvCxnSpPr>
        <p:spPr>
          <a:xfrm flipV="1">
            <a:off x="7079005" y="2253898"/>
            <a:ext cx="1593660" cy="837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CuadroTexto"/>
          <p:cNvSpPr txBox="1"/>
          <p:nvPr/>
        </p:nvSpPr>
        <p:spPr>
          <a:xfrm>
            <a:off x="8725296" y="2057269"/>
            <a:ext cx="418704"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92</a:t>
            </a:r>
            <a:endParaRPr lang="es-MX" dirty="0"/>
          </a:p>
        </p:txBody>
      </p:sp>
      <p:cxnSp>
        <p:nvCxnSpPr>
          <p:cNvPr id="36" name="35 Conector recto de flecha"/>
          <p:cNvCxnSpPr/>
          <p:nvPr/>
        </p:nvCxnSpPr>
        <p:spPr>
          <a:xfrm>
            <a:off x="2483768" y="5098392"/>
            <a:ext cx="222674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4738077" y="4913726"/>
            <a:ext cx="30168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s-MX" dirty="0" smtClean="0"/>
              <a:t>8</a:t>
            </a:r>
            <a:endParaRPr lang="es-MX" dirty="0"/>
          </a:p>
        </p:txBody>
      </p:sp>
      <p:sp>
        <p:nvSpPr>
          <p:cNvPr id="43" name="42 Rectángulo"/>
          <p:cNvSpPr/>
          <p:nvPr/>
        </p:nvSpPr>
        <p:spPr>
          <a:xfrm>
            <a:off x="4557039" y="5517231"/>
            <a:ext cx="4572000" cy="132343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just"/>
            <a:r>
              <a:rPr lang="es-MX" sz="2000" dirty="0">
                <a:latin typeface="Arial" pitchFamily="34" charset="0"/>
                <a:cs typeface="Arial" pitchFamily="34" charset="0"/>
              </a:rPr>
              <a:t>Entre los 100 países con mayor red ferroviaria en el mundo solo encontramos 10  </a:t>
            </a:r>
            <a:r>
              <a:rPr lang="es-MX" sz="2000" dirty="0" smtClean="0">
                <a:latin typeface="Arial" pitchFamily="34" charset="0"/>
                <a:cs typeface="Arial" pitchFamily="34" charset="0"/>
              </a:rPr>
              <a:t>latinoamericanos en el </a:t>
            </a:r>
            <a:r>
              <a:rPr lang="es-MX" sz="2000" dirty="0">
                <a:latin typeface="Arial" pitchFamily="34" charset="0"/>
                <a:cs typeface="Arial" pitchFamily="34" charset="0"/>
              </a:rPr>
              <a:t>o</a:t>
            </a:r>
            <a:r>
              <a:rPr lang="es-MX" sz="2000" dirty="0" smtClean="0">
                <a:latin typeface="Arial" pitchFamily="34" charset="0"/>
                <a:cs typeface="Arial" pitchFamily="34" charset="0"/>
              </a:rPr>
              <a:t>rden que se muestra</a:t>
            </a:r>
            <a:endParaRPr lang="es-MX" sz="2000" dirty="0"/>
          </a:p>
        </p:txBody>
      </p:sp>
    </p:spTree>
    <p:extLst>
      <p:ext uri="{BB962C8B-B14F-4D97-AF65-F5344CB8AC3E}">
        <p14:creationId xmlns:p14="http://schemas.microsoft.com/office/powerpoint/2010/main" val="19222325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Transporte aéreo en América del Norte </a:t>
            </a:r>
            <a:endParaRPr lang="es-MX" dirty="0"/>
          </a:p>
        </p:txBody>
      </p:sp>
      <p:sp>
        <p:nvSpPr>
          <p:cNvPr id="3" name="2 Marcador de contenido"/>
          <p:cNvSpPr>
            <a:spLocks noGrp="1"/>
          </p:cNvSpPr>
          <p:nvPr>
            <p:ph idx="1"/>
          </p:nvPr>
        </p:nvSpPr>
        <p:spPr>
          <a:xfrm>
            <a:off x="4211960" y="1340768"/>
            <a:ext cx="4474840" cy="5040560"/>
          </a:xfrm>
        </p:spPr>
        <p:txBody>
          <a:bodyPr>
            <a:normAutofit fontScale="85000" lnSpcReduction="10000"/>
          </a:bodyPr>
          <a:lstStyle/>
          <a:p>
            <a:pPr algn="just"/>
            <a:r>
              <a:rPr lang="es-MX" dirty="0">
                <a:latin typeface="Arial" pitchFamily="34" charset="0"/>
                <a:cs typeface="Arial" pitchFamily="34" charset="0"/>
              </a:rPr>
              <a:t>Estados   Unidos  de  América  posee  una  situación   económico-geográfica  muy   favorable,    con   una    extensión       superficial                de   9  372 614  Km cuadrados, posee una  amplia salida al mar, lo  que  facilita  sus relaciones con países de otras regiones del planeta</a:t>
            </a:r>
            <a:r>
              <a:rPr lang="es-MX" dirty="0" smtClean="0">
                <a:latin typeface="Arial" pitchFamily="34" charset="0"/>
                <a:cs typeface="Arial" pitchFamily="34" charset="0"/>
              </a:rPr>
              <a:t>.</a:t>
            </a:r>
            <a:endParaRPr lang="es-MX"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340768"/>
            <a:ext cx="3801616" cy="4895850"/>
          </a:xfrm>
          <a:prstGeom prst="rect">
            <a:avLst/>
          </a:prstGeom>
        </p:spPr>
      </p:pic>
    </p:spTree>
    <p:extLst>
      <p:ext uri="{BB962C8B-B14F-4D97-AF65-F5344CB8AC3E}">
        <p14:creationId xmlns:p14="http://schemas.microsoft.com/office/powerpoint/2010/main" val="2913347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Pero…</a:t>
            </a:r>
            <a:endParaRPr lang="es-MX" dirty="0"/>
          </a:p>
        </p:txBody>
      </p:sp>
      <p:sp>
        <p:nvSpPr>
          <p:cNvPr id="3" name="2 Marcador de contenido"/>
          <p:cNvSpPr>
            <a:spLocks noGrp="1"/>
          </p:cNvSpPr>
          <p:nvPr>
            <p:ph idx="1"/>
          </p:nvPr>
        </p:nvSpPr>
        <p:spPr/>
        <p:txBody>
          <a:bodyPr/>
          <a:lstStyle/>
          <a:p>
            <a:r>
              <a:rPr lang="es-MX" dirty="0" smtClean="0"/>
              <a:t>¿ Tendrá el mismo desarrollo a ambas costas de la región norteamericana?</a:t>
            </a:r>
          </a:p>
          <a:p>
            <a:r>
              <a:rPr lang="es-MX" dirty="0"/>
              <a:t>¿</a:t>
            </a:r>
            <a:r>
              <a:rPr lang="es-MX" dirty="0" smtClean="0"/>
              <a:t>Existe alguna barrera natural que lo impida?</a:t>
            </a:r>
          </a:p>
          <a:p>
            <a:r>
              <a:rPr lang="es-MX" dirty="0" smtClean="0"/>
              <a:t>¿Se  tendrán  en cuenta para sus corredores aéreos las características físico-geográficas y demográficas de la región? </a:t>
            </a:r>
          </a:p>
          <a:p>
            <a:endParaRPr lang="es-MX" dirty="0"/>
          </a:p>
        </p:txBody>
      </p:sp>
    </p:spTree>
    <p:extLst>
      <p:ext uri="{BB962C8B-B14F-4D97-AF65-F5344CB8AC3E}">
        <p14:creationId xmlns:p14="http://schemas.microsoft.com/office/powerpoint/2010/main" val="240055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a:xfrm>
            <a:off x="457200" y="1600201"/>
            <a:ext cx="8229600" cy="3845024"/>
          </a:xfrm>
        </p:spPr>
        <p:txBody>
          <a:bodyPr/>
          <a:lstStyle/>
          <a:p>
            <a:pPr algn="just"/>
            <a:r>
              <a:rPr lang="es-MX" dirty="0"/>
              <a:t> De forma desfavorable  inciden  aunque  no determinan el  desarrollo  del  país algunos  aspectos físico-geográficos como las Rocosas las  cuales se encuentran extendidas de N a S por todo el occidente del país, y  las  regiones desérticas y semidesérticas  del  suroeste   del mismo</a:t>
            </a:r>
          </a:p>
        </p:txBody>
      </p:sp>
    </p:spTree>
    <p:extLst>
      <p:ext uri="{BB962C8B-B14F-4D97-AF65-F5344CB8AC3E}">
        <p14:creationId xmlns:p14="http://schemas.microsoft.com/office/powerpoint/2010/main" val="130606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fontScale="90000"/>
          </a:bodyPr>
          <a:lstStyle/>
          <a:p>
            <a:r>
              <a:rPr lang="es-MX" dirty="0" smtClean="0"/>
              <a:t>Transporte aéreo en </a:t>
            </a:r>
            <a:r>
              <a:rPr lang="es-MX" dirty="0"/>
              <a:t>A</a:t>
            </a:r>
            <a:r>
              <a:rPr lang="es-MX" dirty="0" smtClean="0"/>
              <a:t>mérica Latina</a:t>
            </a:r>
            <a:endParaRPr lang="es-MX" dirty="0"/>
          </a:p>
        </p:txBody>
      </p:sp>
      <p:sp>
        <p:nvSpPr>
          <p:cNvPr id="3" name="2 Marcador de contenido"/>
          <p:cNvSpPr>
            <a:spLocks noGrp="1"/>
          </p:cNvSpPr>
          <p:nvPr>
            <p:ph idx="1"/>
          </p:nvPr>
        </p:nvSpPr>
        <p:spPr/>
        <p:txBody>
          <a:bodyPr>
            <a:normAutofit fontScale="92500" lnSpcReduction="10000"/>
          </a:bodyPr>
          <a:lstStyle/>
          <a:p>
            <a:pPr algn="just"/>
            <a:r>
              <a:rPr lang="es-MX" dirty="0" smtClean="0">
                <a:latin typeface="Arial" pitchFamily="34" charset="0"/>
                <a:cs typeface="Arial" pitchFamily="34" charset="0"/>
              </a:rPr>
              <a:t>Según estudio sobre el tema, en el año 2016, la región tenía un crecimiento favorable en cuanto a volúmenes de carga de </a:t>
            </a:r>
            <a:r>
              <a:rPr lang="es-MX" dirty="0">
                <a:latin typeface="Arial" pitchFamily="34" charset="0"/>
                <a:cs typeface="Arial" pitchFamily="34" charset="0"/>
              </a:rPr>
              <a:t>p</a:t>
            </a:r>
            <a:r>
              <a:rPr lang="es-MX" dirty="0" smtClean="0">
                <a:latin typeface="Arial" pitchFamily="34" charset="0"/>
                <a:cs typeface="Arial" pitchFamily="34" charset="0"/>
              </a:rPr>
              <a:t>asajeros por año ( entre un 20 % y un 30 %)</a:t>
            </a:r>
          </a:p>
          <a:p>
            <a:pPr algn="just"/>
            <a:r>
              <a:rPr lang="es-MX" dirty="0" smtClean="0">
                <a:latin typeface="Arial" pitchFamily="34" charset="0"/>
                <a:cs typeface="Arial" pitchFamily="34" charset="0"/>
              </a:rPr>
              <a:t>De ahí en adelante, se proyectó un crecimiento del 6 % para </a:t>
            </a:r>
            <a:r>
              <a:rPr lang="es-MX" dirty="0">
                <a:latin typeface="Arial" pitchFamily="34" charset="0"/>
                <a:cs typeface="Arial" pitchFamily="34" charset="0"/>
              </a:rPr>
              <a:t>los próximos 20 años </a:t>
            </a:r>
            <a:endParaRPr lang="es-MX" dirty="0" smtClean="0">
              <a:latin typeface="Arial" pitchFamily="34" charset="0"/>
              <a:cs typeface="Arial" pitchFamily="34" charset="0"/>
            </a:endParaRPr>
          </a:p>
          <a:p>
            <a:pPr algn="just"/>
            <a:r>
              <a:rPr lang="es-MX" dirty="0" smtClean="0">
                <a:latin typeface="Arial" pitchFamily="34" charset="0"/>
                <a:cs typeface="Arial" pitchFamily="34" charset="0"/>
              </a:rPr>
              <a:t>Existe una mayor consolidación de las líneas aéreas que operan en la región lo cual impulsa las mejoras regulatorias vigentes </a:t>
            </a:r>
            <a:endParaRPr lang="es-MX" dirty="0">
              <a:latin typeface="Arial" pitchFamily="34" charset="0"/>
              <a:cs typeface="Arial" pitchFamily="34" charset="0"/>
            </a:endParaRPr>
          </a:p>
        </p:txBody>
      </p:sp>
    </p:spTree>
    <p:extLst>
      <p:ext uri="{BB962C8B-B14F-4D97-AF65-F5344CB8AC3E}">
        <p14:creationId xmlns:p14="http://schemas.microsoft.com/office/powerpoint/2010/main" val="3798745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just"/>
            <a:r>
              <a:rPr lang="es-MX" dirty="0" smtClean="0">
                <a:latin typeface="Arial" pitchFamily="34" charset="0"/>
                <a:cs typeface="Arial" pitchFamily="34" charset="0"/>
              </a:rPr>
              <a:t>En América Latina y el Caribe el transporte aéreo es empleado para conectar áreas que no poseen otro tipo de transporte debido a las características del relieve de la región </a:t>
            </a:r>
            <a:endParaRPr lang="es-MX" dirty="0">
              <a:latin typeface="Arial" pitchFamily="34" charset="0"/>
              <a:cs typeface="Arial" pitchFamily="34" charset="0"/>
            </a:endParaRPr>
          </a:p>
        </p:txBody>
      </p:sp>
    </p:spTree>
    <p:extLst>
      <p:ext uri="{BB962C8B-B14F-4D97-AF65-F5344CB8AC3E}">
        <p14:creationId xmlns:p14="http://schemas.microsoft.com/office/powerpoint/2010/main" val="2844059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002060"/>
          </a:solidFill>
        </p:spPr>
        <p:txBody>
          <a:bodyPr>
            <a:normAutofit fontScale="90000"/>
          </a:bodyPr>
          <a:lstStyle/>
          <a:p>
            <a:r>
              <a:rPr lang="es-MX" dirty="0">
                <a:solidFill>
                  <a:srgbClr val="FFFF00"/>
                </a:solidFill>
              </a:rPr>
              <a:t>Relación relieve- transporte- comunicaciones</a:t>
            </a:r>
            <a:r>
              <a:rPr lang="es-MX" dirty="0" smtClean="0">
                <a:solidFill>
                  <a:srgbClr val="FFFF00"/>
                </a:solidFill>
                <a:latin typeface="Arial" pitchFamily="34" charset="0"/>
                <a:cs typeface="Arial" pitchFamily="34" charset="0"/>
              </a:rPr>
              <a:t> </a:t>
            </a:r>
            <a:endParaRPr lang="es-MX" dirty="0">
              <a:solidFill>
                <a:srgbClr val="FFFF00"/>
              </a:solidFill>
              <a:latin typeface="Arial" pitchFamily="34" charset="0"/>
              <a:cs typeface="Arial" pitchFamily="34" charset="0"/>
            </a:endParaRPr>
          </a:p>
        </p:txBody>
      </p:sp>
      <p:sp>
        <p:nvSpPr>
          <p:cNvPr id="3" name="2 Marcador de contenido"/>
          <p:cNvSpPr>
            <a:spLocks noGrp="1"/>
          </p:cNvSpPr>
          <p:nvPr>
            <p:ph idx="1"/>
          </p:nvPr>
        </p:nvSpPr>
        <p:spPr>
          <a:xfrm>
            <a:off x="467544" y="1916832"/>
            <a:ext cx="8229600" cy="3888432"/>
          </a:xfrm>
        </p:spPr>
        <p:style>
          <a:lnRef idx="1">
            <a:schemeClr val="accent5"/>
          </a:lnRef>
          <a:fillRef idx="2">
            <a:schemeClr val="accent5"/>
          </a:fillRef>
          <a:effectRef idx="1">
            <a:schemeClr val="accent5"/>
          </a:effectRef>
          <a:fontRef idx="minor">
            <a:schemeClr val="dk1"/>
          </a:fontRef>
        </p:style>
        <p:txBody>
          <a:bodyPr>
            <a:noAutofit/>
          </a:bodyPr>
          <a:lstStyle/>
          <a:p>
            <a:pPr algn="just"/>
            <a:r>
              <a:rPr lang="es-MX" sz="3600" dirty="0" smtClean="0">
                <a:latin typeface="Arial" pitchFamily="34" charset="0"/>
                <a:cs typeface="Arial" pitchFamily="34" charset="0"/>
              </a:rPr>
              <a:t>Sin duda alguna el relieve juega un papel importante en el desarrollo de las redes de transporte y comunicación de una región y de ahí su influencia en el desarrollo de la economía de los países que la integran</a:t>
            </a:r>
            <a:endParaRPr lang="es-MX" sz="3600" dirty="0">
              <a:latin typeface="Arial" pitchFamily="34" charset="0"/>
              <a:cs typeface="Arial" pitchFamily="34" charset="0"/>
            </a:endParaRPr>
          </a:p>
        </p:txBody>
      </p:sp>
    </p:spTree>
    <p:extLst>
      <p:ext uri="{BB962C8B-B14F-4D97-AF65-F5344CB8AC3E}">
        <p14:creationId xmlns:p14="http://schemas.microsoft.com/office/powerpoint/2010/main" val="1647291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2074242"/>
          </a:xfrm>
        </p:spPr>
        <p:style>
          <a:lnRef idx="2">
            <a:schemeClr val="accent1"/>
          </a:lnRef>
          <a:fillRef idx="1">
            <a:schemeClr val="lt1"/>
          </a:fillRef>
          <a:effectRef idx="0">
            <a:schemeClr val="accent1"/>
          </a:effectRef>
          <a:fontRef idx="minor">
            <a:schemeClr val="dk1"/>
          </a:fontRef>
        </p:style>
        <p:txBody>
          <a:bodyPr>
            <a:noAutofit/>
          </a:bodyPr>
          <a:lstStyle/>
          <a:p>
            <a:r>
              <a:rPr lang="es-MX" sz="3200" dirty="0" smtClean="0"/>
              <a:t>Según el grado de desarrollo alcanzado en las regiones que integran a América y los elementos físico-geográficos que la componen se pueden encontrar diferentes tipos de transporte</a:t>
            </a:r>
            <a:endParaRPr lang="es-MX" sz="3200" dirty="0"/>
          </a:p>
        </p:txBody>
      </p:sp>
      <p:sp>
        <p:nvSpPr>
          <p:cNvPr id="3" name="2 Marcador de contenido"/>
          <p:cNvSpPr>
            <a:spLocks noGrp="1"/>
          </p:cNvSpPr>
          <p:nvPr>
            <p:ph idx="1"/>
          </p:nvPr>
        </p:nvSpPr>
        <p:spPr>
          <a:xfrm>
            <a:off x="467544" y="2852936"/>
            <a:ext cx="8229600" cy="2736304"/>
          </a:xfrm>
        </p:spPr>
        <p:txBody>
          <a:bodyPr/>
          <a:lstStyle/>
          <a:p>
            <a:r>
              <a:rPr lang="es-MX" dirty="0" smtClean="0"/>
              <a:t>Transporte fluvial</a:t>
            </a:r>
          </a:p>
          <a:p>
            <a:r>
              <a:rPr lang="es-MX" dirty="0" smtClean="0"/>
              <a:t>Transporte terrestre : vial y férreo</a:t>
            </a:r>
          </a:p>
          <a:p>
            <a:r>
              <a:rPr lang="es-MX" dirty="0" smtClean="0"/>
              <a:t>Transporte aéreo</a:t>
            </a:r>
          </a:p>
          <a:p>
            <a:r>
              <a:rPr lang="es-MX" dirty="0" smtClean="0"/>
              <a:t>Transporte marítimo</a:t>
            </a:r>
            <a:endParaRPr lang="es-MX" dirty="0"/>
          </a:p>
        </p:txBody>
      </p:sp>
    </p:spTree>
    <p:extLst>
      <p:ext uri="{BB962C8B-B14F-4D97-AF65-F5344CB8AC3E}">
        <p14:creationId xmlns:p14="http://schemas.microsoft.com/office/powerpoint/2010/main" val="2864544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0"/>
            <a:ext cx="8229600" cy="1143000"/>
          </a:xfrm>
        </p:spPr>
        <p:txBody>
          <a:bodyPr/>
          <a:lstStyle/>
          <a:p>
            <a:r>
              <a:rPr lang="es-MX" dirty="0" smtClean="0"/>
              <a:t>Transporte fluvial</a:t>
            </a:r>
            <a:endParaRPr lang="es-MX" dirty="0"/>
          </a:p>
        </p:txBody>
      </p:sp>
      <p:sp>
        <p:nvSpPr>
          <p:cNvPr id="3" name="2 Marcador de contenido"/>
          <p:cNvSpPr>
            <a:spLocks noGrp="1"/>
          </p:cNvSpPr>
          <p:nvPr>
            <p:ph idx="1"/>
          </p:nvPr>
        </p:nvSpPr>
        <p:spPr>
          <a:xfrm>
            <a:off x="467544" y="1124744"/>
            <a:ext cx="8229600" cy="5400600"/>
          </a:xfrm>
        </p:spPr>
        <p:txBody>
          <a:bodyPr>
            <a:normAutofit/>
          </a:bodyPr>
          <a:lstStyle/>
          <a:p>
            <a:pPr marL="0" indent="0" algn="just">
              <a:buNone/>
            </a:pPr>
            <a:r>
              <a:rPr lang="es-MX" dirty="0" smtClean="0">
                <a:latin typeface="Arial" pitchFamily="34" charset="0"/>
                <a:cs typeface="Arial" pitchFamily="34" charset="0"/>
              </a:rPr>
              <a:t>En este juegan un papel importante las vías fluviales naturales con las que cuenta el continente americano y que atraviesan las llanuras sedimentarias acumulativas del continente:</a:t>
            </a:r>
          </a:p>
          <a:p>
            <a:pPr algn="just"/>
            <a:r>
              <a:rPr lang="es-MX" dirty="0" smtClean="0">
                <a:latin typeface="Arial" pitchFamily="34" charset="0"/>
                <a:cs typeface="Arial" pitchFamily="34" charset="0"/>
              </a:rPr>
              <a:t>Mississippi- Missouri</a:t>
            </a:r>
          </a:p>
          <a:p>
            <a:pPr algn="just"/>
            <a:r>
              <a:rPr lang="es-MX" dirty="0" smtClean="0">
                <a:latin typeface="Arial" pitchFamily="34" charset="0"/>
                <a:cs typeface="Arial" pitchFamily="34" charset="0"/>
              </a:rPr>
              <a:t>Orinoco </a:t>
            </a:r>
          </a:p>
          <a:p>
            <a:pPr algn="just"/>
            <a:r>
              <a:rPr lang="es-MX" dirty="0" smtClean="0">
                <a:latin typeface="Arial" pitchFamily="34" charset="0"/>
                <a:cs typeface="Arial" pitchFamily="34" charset="0"/>
              </a:rPr>
              <a:t>Amazonas</a:t>
            </a:r>
          </a:p>
          <a:p>
            <a:pPr algn="just"/>
            <a:r>
              <a:rPr lang="es-MX" dirty="0">
                <a:latin typeface="Arial" pitchFamily="34" charset="0"/>
                <a:cs typeface="Arial" pitchFamily="34" charset="0"/>
              </a:rPr>
              <a:t>La </a:t>
            </a:r>
            <a:r>
              <a:rPr lang="es-MX" dirty="0" smtClean="0">
                <a:latin typeface="Arial" pitchFamily="34" charset="0"/>
                <a:cs typeface="Arial" pitchFamily="34" charset="0"/>
              </a:rPr>
              <a:t>Plata (</a:t>
            </a:r>
            <a:r>
              <a:rPr lang="es-MX" dirty="0">
                <a:latin typeface="Arial" pitchFamily="34" charset="0"/>
                <a:cs typeface="Arial" pitchFamily="34" charset="0"/>
              </a:rPr>
              <a:t>Paraná – </a:t>
            </a:r>
            <a:r>
              <a:rPr lang="es-MX" dirty="0" smtClean="0">
                <a:latin typeface="Arial" pitchFamily="34" charset="0"/>
                <a:cs typeface="Arial" pitchFamily="34" charset="0"/>
              </a:rPr>
              <a:t>Paraguay-Uruguay) </a:t>
            </a:r>
          </a:p>
          <a:p>
            <a:pPr marL="0" indent="0" algn="just">
              <a:buNone/>
            </a:pPr>
            <a:endParaRPr lang="es-MX" dirty="0" smtClean="0">
              <a:latin typeface="Arial" pitchFamily="34" charset="0"/>
              <a:cs typeface="Arial" pitchFamily="34" charset="0"/>
            </a:endParaRPr>
          </a:p>
          <a:p>
            <a:pPr algn="just"/>
            <a:endParaRPr lang="es-MX" dirty="0">
              <a:latin typeface="Arial" pitchFamily="34" charset="0"/>
              <a:cs typeface="Arial" pitchFamily="34" charset="0"/>
            </a:endParaRPr>
          </a:p>
        </p:txBody>
      </p:sp>
    </p:spTree>
    <p:extLst>
      <p:ext uri="{BB962C8B-B14F-4D97-AF65-F5344CB8AC3E}">
        <p14:creationId xmlns:p14="http://schemas.microsoft.com/office/powerpoint/2010/main" val="1068752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MX" dirty="0" smtClean="0">
                <a:latin typeface="Arial" pitchFamily="34" charset="0"/>
                <a:cs typeface="Arial" pitchFamily="34" charset="0"/>
              </a:rPr>
              <a:t>Mississippi-Missouri</a:t>
            </a:r>
            <a:endParaRPr lang="es-MX" dirty="0">
              <a:latin typeface="Arial" pitchFamily="34" charset="0"/>
              <a:cs typeface="Arial" pitchFamily="34" charset="0"/>
            </a:endParaRPr>
          </a:p>
        </p:txBody>
      </p:sp>
      <p:sp>
        <p:nvSpPr>
          <p:cNvPr id="6" name="5 Marcador de contenido"/>
          <p:cNvSpPr>
            <a:spLocks noGrp="1"/>
          </p:cNvSpPr>
          <p:nvPr>
            <p:ph sz="half" idx="2"/>
          </p:nvPr>
        </p:nvSpPr>
        <p:spPr>
          <a:xfrm>
            <a:off x="4648200" y="1844825"/>
            <a:ext cx="4038600" cy="4104456"/>
          </a:xfrm>
        </p:spPr>
        <p:style>
          <a:lnRef idx="2">
            <a:schemeClr val="accent1"/>
          </a:lnRef>
          <a:fillRef idx="1">
            <a:schemeClr val="lt1"/>
          </a:fillRef>
          <a:effectRef idx="0">
            <a:schemeClr val="accent1"/>
          </a:effectRef>
          <a:fontRef idx="minor">
            <a:schemeClr val="dk1"/>
          </a:fontRef>
        </p:style>
        <p:txBody>
          <a:bodyPr anchor="ctr"/>
          <a:lstStyle/>
          <a:p>
            <a:pPr algn="just"/>
            <a:r>
              <a:rPr lang="es-MX" dirty="0">
                <a:latin typeface="Arial" pitchFamily="34" charset="0"/>
                <a:cs typeface="Arial" pitchFamily="34" charset="0"/>
              </a:rPr>
              <a:t>Los ríos del sistema del Mississippi tienen gran importancia. económica, en toda su cuenca existen cerca de 20 000 km navegables.</a:t>
            </a: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69738" y="1844824"/>
            <a:ext cx="3742222" cy="41044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9382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normAutofit/>
          </a:bodyPr>
          <a:lstStyle/>
          <a:p>
            <a:r>
              <a:rPr lang="es-MX" sz="4800" dirty="0" smtClean="0">
                <a:latin typeface="Arial" pitchFamily="34" charset="0"/>
                <a:cs typeface="Arial" pitchFamily="34" charset="0"/>
              </a:rPr>
              <a:t>Amazonas </a:t>
            </a:r>
            <a:endParaRPr lang="es-MX" sz="4800" dirty="0">
              <a:latin typeface="Arial" pitchFamily="34" charset="0"/>
              <a:cs typeface="Arial" pitchFamily="34" charset="0"/>
            </a:endParaRPr>
          </a:p>
        </p:txBody>
      </p:sp>
      <p:sp>
        <p:nvSpPr>
          <p:cNvPr id="4" name="3 Marcador de contenido"/>
          <p:cNvSpPr>
            <a:spLocks noGrp="1"/>
          </p:cNvSpPr>
          <p:nvPr>
            <p:ph sz="half" idx="2"/>
          </p:nvPr>
        </p:nvSpPr>
        <p:spPr>
          <a:xfrm>
            <a:off x="3779912" y="1600199"/>
            <a:ext cx="5040560" cy="5058747"/>
          </a:xfr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es-MX" dirty="0">
                <a:latin typeface="Arial" pitchFamily="34" charset="0"/>
                <a:cs typeface="Arial" pitchFamily="34" charset="0"/>
              </a:rPr>
              <a:t>La importancia del río como vía de transporte es enorme, puesto que en algunas regiones es el único medio de comunicación entre las partes inferiores de la llanura del Amazonas, la costa del Atlántico y otros lugares del país. El río es navegable por barcos de gran calado hasta la ciudad de </a:t>
            </a:r>
            <a:r>
              <a:rPr lang="es-MX" dirty="0" smtClean="0">
                <a:latin typeface="Arial" pitchFamily="34" charset="0"/>
                <a:cs typeface="Arial" pitchFamily="34" charset="0"/>
              </a:rPr>
              <a:t>Manaos</a:t>
            </a:r>
            <a:endParaRPr lang="es-MX" dirty="0">
              <a:latin typeface="Arial" pitchFamily="34" charset="0"/>
              <a:cs typeface="Arial" pitchFamily="34"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4005065"/>
            <a:ext cx="3456384" cy="2653882"/>
          </a:xfrm>
          <a:prstGeom prst="rect">
            <a:avLst/>
          </a:prstGeom>
        </p:spPr>
      </p:pic>
      <p:pic>
        <p:nvPicPr>
          <p:cNvPr id="7" name="6 Marcador de contenido"/>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529" y="1556792"/>
            <a:ext cx="3456384" cy="2645283"/>
          </a:xfrm>
        </p:spPr>
      </p:pic>
    </p:spTree>
    <p:extLst>
      <p:ext uri="{BB962C8B-B14F-4D97-AF65-F5344CB8AC3E}">
        <p14:creationId xmlns:p14="http://schemas.microsoft.com/office/powerpoint/2010/main" val="340619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es-MX" dirty="0" smtClean="0"/>
              <a:t>Transporte terrestre vial </a:t>
            </a:r>
            <a:endParaRPr lang="es-MX" dirty="0"/>
          </a:p>
        </p:txBody>
      </p:sp>
      <p:sp>
        <p:nvSpPr>
          <p:cNvPr id="3" name="2 Marcador de contenido"/>
          <p:cNvSpPr>
            <a:spLocks noGrp="1"/>
          </p:cNvSpPr>
          <p:nvPr>
            <p:ph idx="1"/>
          </p:nvPr>
        </p:nvSpPr>
        <p:spPr>
          <a:xfrm>
            <a:off x="467544" y="2060848"/>
            <a:ext cx="8229600" cy="3412976"/>
          </a:xfrm>
        </p:spPr>
        <p:style>
          <a:lnRef idx="2">
            <a:schemeClr val="accent1"/>
          </a:lnRef>
          <a:fillRef idx="1">
            <a:schemeClr val="lt1"/>
          </a:fillRef>
          <a:effectRef idx="0">
            <a:schemeClr val="accent1"/>
          </a:effectRef>
          <a:fontRef idx="minor">
            <a:schemeClr val="dk1"/>
          </a:fontRef>
        </p:style>
        <p:txBody>
          <a:bodyPr>
            <a:normAutofit/>
          </a:bodyPr>
          <a:lstStyle/>
          <a:p>
            <a:pPr algn="just"/>
            <a:r>
              <a:rPr lang="es-MX" dirty="0" smtClean="0">
                <a:latin typeface="Arial" pitchFamily="34" charset="0"/>
                <a:cs typeface="Arial" pitchFamily="34" charset="0"/>
              </a:rPr>
              <a:t>La red vial en América del Norte está integrada por un sistema de carreteras, autopistas, túneles y puentes que atraviesan todo el país, independientemente del tipo de relieve existente.</a:t>
            </a:r>
          </a:p>
        </p:txBody>
      </p:sp>
    </p:spTree>
    <p:extLst>
      <p:ext uri="{BB962C8B-B14F-4D97-AF65-F5344CB8AC3E}">
        <p14:creationId xmlns:p14="http://schemas.microsoft.com/office/powerpoint/2010/main" val="854242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1268760"/>
            <a:ext cx="8075240" cy="4525963"/>
          </a:xfrm>
        </p:spPr>
        <p:style>
          <a:lnRef idx="2">
            <a:schemeClr val="accent1"/>
          </a:lnRef>
          <a:fillRef idx="1">
            <a:schemeClr val="lt1"/>
          </a:fillRef>
          <a:effectRef idx="0">
            <a:schemeClr val="accent1"/>
          </a:effectRef>
          <a:fontRef idx="minor">
            <a:schemeClr val="dk1"/>
          </a:fontRef>
        </p:style>
        <p:txBody>
          <a:bodyPr/>
          <a:lstStyle/>
          <a:p>
            <a:pPr marL="0" indent="0" algn="just">
              <a:buNone/>
            </a:pPr>
            <a:r>
              <a:rPr lang="es-MX" dirty="0">
                <a:latin typeface="Arial" pitchFamily="34" charset="0"/>
                <a:cs typeface="Arial" pitchFamily="34" charset="0"/>
              </a:rPr>
              <a:t>Canadá tiene una red de carreteras extensas y en buenas condiciones. Cuenta con una autopista llamada Transcanadá que va desde Nueva Escocia( en el atlántico) hasta Vancouver ( en el pacífico). Atraviesa 7821 km, considerándose la tercera autopista nacional más larga del mundo</a:t>
            </a:r>
          </a:p>
          <a:p>
            <a:pPr marL="0" indent="0" algn="just">
              <a:buNone/>
            </a:pPr>
            <a:endParaRPr lang="es-MX" dirty="0">
              <a:latin typeface="Arial" pitchFamily="34" charset="0"/>
              <a:cs typeface="Arial" pitchFamily="34" charset="0"/>
            </a:endParaRPr>
          </a:p>
        </p:txBody>
      </p:sp>
    </p:spTree>
    <p:extLst>
      <p:ext uri="{BB962C8B-B14F-4D97-AF65-F5344CB8AC3E}">
        <p14:creationId xmlns:p14="http://schemas.microsoft.com/office/powerpoint/2010/main" val="2031839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Presentación en pantalla (4:3)</PresentationFormat>
  <Paragraphs>85</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Tema de Office</vt:lpstr>
      <vt:lpstr>Geografía Regional I Tema 2: Las Américas</vt:lpstr>
      <vt:lpstr>Presentación de PowerPoint</vt:lpstr>
      <vt:lpstr>Relación relieve- transporte- comunicaciones </vt:lpstr>
      <vt:lpstr>Según el grado de desarrollo alcanzado en las regiones que integran a América y los elementos físico-geográficos que la componen se pueden encontrar diferentes tipos de transporte</vt:lpstr>
      <vt:lpstr>Transporte fluvial</vt:lpstr>
      <vt:lpstr>Mississippi-Missouri</vt:lpstr>
      <vt:lpstr>Amazonas </vt:lpstr>
      <vt:lpstr>Transporte terrestre vial </vt:lpstr>
      <vt:lpstr>Presentación de PowerPoint</vt:lpstr>
      <vt:lpstr>Autopista Transcanadá</vt:lpstr>
      <vt:lpstr>Presentación de PowerPoint</vt:lpstr>
      <vt:lpstr>Estados Unidos de América </vt:lpstr>
      <vt:lpstr>Presentación de PowerPoint</vt:lpstr>
      <vt:lpstr>Transporte terrestre vial en América Latina y del Caribe</vt:lpstr>
      <vt:lpstr>Según estudios de inversión regional</vt:lpstr>
      <vt:lpstr>TRANSPORTE TERRESTRE FÉRREO  EN AMÉRICA DEL NORTE</vt:lpstr>
      <vt:lpstr>Atendiendo al grado de desarrollo de otras regiones del mundo, los ferrocarriles de carga de mercancía se consideran viejos, lentos, sucios e ineficientes </vt:lpstr>
      <vt:lpstr>Estados Unidos de América</vt:lpstr>
      <vt:lpstr>¿ A qué se debe esto?</vt:lpstr>
      <vt:lpstr>Analicemos lo siguiente</vt:lpstr>
      <vt:lpstr>Transporte terrestre férreo en América Latina y del Caribe</vt:lpstr>
      <vt:lpstr>Situación de la red ferroviaria</vt:lpstr>
      <vt:lpstr>Presentación de PowerPoint</vt:lpstr>
      <vt:lpstr>Transporte aéreo en América del Norte </vt:lpstr>
      <vt:lpstr>Pero…</vt:lpstr>
      <vt:lpstr>Presentación de PowerPoint</vt:lpstr>
      <vt:lpstr>Transporte aéreo en América Latina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Geografía Regional I Tema 2: Las Américas</dc:title>
  <dc:creator>Maitee</dc:creator>
  <cp:lastModifiedBy>Usuario de Windows</cp:lastModifiedBy>
  <cp:revision>2</cp:revision>
  <dcterms:created xsi:type="dcterms:W3CDTF">2025-11-05T16:10:37Z</dcterms:created>
  <dcterms:modified xsi:type="dcterms:W3CDTF">2025-11-07T18:25:09Z</dcterms:modified>
</cp:coreProperties>
</file>