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17"/>
  </p:notesMasterIdLst>
  <p:sldIdLst>
    <p:sldId id="324" r:id="rId2"/>
    <p:sldId id="387" r:id="rId3"/>
    <p:sldId id="410" r:id="rId4"/>
    <p:sldId id="411" r:id="rId5"/>
    <p:sldId id="412" r:id="rId6"/>
    <p:sldId id="379" r:id="rId7"/>
    <p:sldId id="403" r:id="rId8"/>
    <p:sldId id="404" r:id="rId9"/>
    <p:sldId id="408" r:id="rId10"/>
    <p:sldId id="409" r:id="rId11"/>
    <p:sldId id="413" r:id="rId12"/>
    <p:sldId id="415" r:id="rId13"/>
    <p:sldId id="416" r:id="rId14"/>
    <p:sldId id="417" r:id="rId15"/>
    <p:sldId id="418" r:id="rId16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2051720" y="4965184"/>
            <a:ext cx="1609374" cy="1560160"/>
          </a:xfrm>
          <a:ln>
            <a:noFill/>
          </a:ln>
        </p:spPr>
        <p:txBody>
          <a:bodyPr>
            <a:noAutofit/>
          </a:bodyPr>
          <a:lstStyle/>
          <a:p>
            <a:pPr algn="r" defTabSz="628650"/>
            <a:r>
              <a:rPr lang="es-ES_tradnl" dirty="0" smtClean="0"/>
              <a:t>Autora:</a:t>
            </a:r>
          </a:p>
        </p:txBody>
      </p:sp>
      <p:sp>
        <p:nvSpPr>
          <p:cNvPr id="13" name="Subtítulo 4"/>
          <p:cNvSpPr txBox="1">
            <a:spLocks/>
          </p:cNvSpPr>
          <p:nvPr/>
        </p:nvSpPr>
        <p:spPr>
          <a:xfrm>
            <a:off x="3661069" y="4965184"/>
            <a:ext cx="3474683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dirty="0" smtClean="0"/>
              <a:t>Lic. </a:t>
            </a:r>
            <a:r>
              <a:rPr lang="es-ES_tradnl" dirty="0" err="1" smtClean="0"/>
              <a:t>Dayana</a:t>
            </a:r>
            <a:r>
              <a:rPr lang="es-ES_tradnl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7016" y="2683157"/>
            <a:ext cx="7593330" cy="1969980"/>
          </a:xfrm>
        </p:spPr>
        <p:txBody>
          <a:bodyPr anchor="b"/>
          <a:lstStyle/>
          <a:p>
            <a:r>
              <a:rPr lang="es-ES" sz="4400" cap="none" dirty="0" smtClean="0"/>
              <a:t>TEMA III: LOS INVENTARIOS </a:t>
            </a:r>
            <a:r>
              <a:rPr lang="es-ES_tradnl" sz="4400" cap="none" dirty="0" smtClean="0"/>
              <a:t/>
            </a:r>
            <a:br>
              <a:rPr lang="es-ES_tradnl" sz="4400" cap="none" dirty="0" smtClean="0"/>
            </a:br>
            <a:r>
              <a:rPr lang="es-ES_tradnl" sz="3600" cap="none" dirty="0" smtClean="0"/>
              <a:t>Sumario: </a:t>
            </a:r>
            <a:r>
              <a:rPr lang="es-ES" sz="4400" cap="none" dirty="0"/>
              <a:t>C</a:t>
            </a:r>
            <a:r>
              <a:rPr lang="es-ES" sz="4400" cap="none" dirty="0" smtClean="0"/>
              <a:t>omisiones por compras. </a:t>
            </a:r>
            <a:r>
              <a:rPr lang="es-MX" sz="4400" cap="none" dirty="0" smtClean="0"/>
              <a:t>mercancías en consignación. registro y control. métodos de facturación. informe del comisionista o consignatario. ejercicio ilustrativo. </a:t>
            </a:r>
            <a:endParaRPr lang="es-NI" sz="4400" cap="none" dirty="0"/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LOS PAGOS REALIZADOS AL EJECUTAR EL MANDATO RECIBIDO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670011"/>
            <a:ext cx="8928993" cy="227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555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LA COMISIÓN GANADA POR LA EJECUCIÓN DEL MANDATO RECIBIDO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43" y="2706004"/>
            <a:ext cx="8922227" cy="209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6076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Informe de Liquidación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1844824"/>
            <a:ext cx="8424936" cy="4464496"/>
          </a:xfrm>
        </p:spPr>
        <p:txBody>
          <a:bodyPr>
            <a:normAutofit fontScale="92500" lnSpcReduction="20000"/>
          </a:bodyPr>
          <a:lstStyle/>
          <a:p>
            <a:r>
              <a:rPr lang="es-ES" sz="3200" dirty="0"/>
              <a:t>D</a:t>
            </a:r>
            <a:r>
              <a:rPr lang="es-ES" sz="3200" dirty="0" smtClean="0"/>
              <a:t>ocumento </a:t>
            </a:r>
            <a:r>
              <a:rPr lang="es-ES" sz="3200" dirty="0"/>
              <a:t>mediante el cual el Comisionista le comunica al Comitente todas las operaciones efectuadas es el Informe de Liquidación.</a:t>
            </a:r>
            <a:endParaRPr lang="es-NI" sz="3200" dirty="0"/>
          </a:p>
          <a:p>
            <a:r>
              <a:rPr lang="es-ES" sz="3200" dirty="0"/>
              <a:t>Una vez comprobado que las operaciones informadas por el Comisionista están de acuerdo con lo fijado en el Contrato, firmado por ambas partes,  se procede a contabilizar por el Comitente el costo de los artículos adquiridos y  el gasto por comisión así como liquidar lo adeudado,  de acuerdo con el Informe de Liquidación.</a:t>
            </a:r>
            <a:endParaRPr lang="es-NI" sz="3200" dirty="0"/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53372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4050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dirty="0"/>
              <a:t>Empresa X</a:t>
            </a:r>
            <a:endParaRPr lang="es-NI" dirty="0"/>
          </a:p>
          <a:p>
            <a:pPr marL="0" indent="0" algn="ctr">
              <a:buNone/>
            </a:pPr>
            <a:r>
              <a:rPr lang="es-ES" dirty="0"/>
              <a:t>Informe de Liquidación</a:t>
            </a:r>
            <a:endParaRPr lang="es-NI" dirty="0"/>
          </a:p>
          <a:p>
            <a:pPr marL="0" indent="0" algn="ctr">
              <a:buNone/>
            </a:pPr>
            <a:r>
              <a:rPr lang="es-ES" dirty="0"/>
              <a:t>(Fecha de Emisión del Documento</a:t>
            </a:r>
            <a:r>
              <a:rPr lang="es-ES" dirty="0" smtClean="0"/>
              <a:t>)</a:t>
            </a:r>
            <a:endParaRPr lang="es-NI" dirty="0" smtClean="0"/>
          </a:p>
          <a:p>
            <a:r>
              <a:rPr lang="es-ES" dirty="0"/>
              <a:t>Detalle de la compra realizada		 </a:t>
            </a:r>
            <a:r>
              <a:rPr lang="es-ES" dirty="0" smtClean="0"/>
              <a:t>                                       $ </a:t>
            </a:r>
            <a:r>
              <a:rPr lang="es-ES" dirty="0"/>
              <a:t>XXX</a:t>
            </a:r>
            <a:endParaRPr lang="es-NI" dirty="0"/>
          </a:p>
          <a:p>
            <a:pPr marL="0" indent="0">
              <a:buNone/>
            </a:pPr>
            <a:r>
              <a:rPr lang="es-ES" dirty="0" smtClean="0"/>
              <a:t>Más</a:t>
            </a:r>
            <a:r>
              <a:rPr lang="es-ES" dirty="0"/>
              <a:t>: Gastos (fletes, almacenaje y manipulación</a:t>
            </a:r>
            <a:r>
              <a:rPr lang="es-ES" dirty="0" smtClean="0"/>
              <a:t>) </a:t>
            </a:r>
            <a:r>
              <a:rPr lang="es-ES" dirty="0"/>
              <a:t> </a:t>
            </a:r>
            <a:r>
              <a:rPr lang="es-ES" dirty="0" smtClean="0"/>
              <a:t>                          XXX</a:t>
            </a:r>
            <a:endParaRPr lang="es-ES" u="sng" dirty="0" smtClean="0"/>
          </a:p>
          <a:p>
            <a:pPr marL="0" indent="0">
              <a:buNone/>
            </a:pPr>
            <a:r>
              <a:rPr lang="es-ES" dirty="0"/>
              <a:t>Comisión (calculada sobre la base establecida en el contrato)	</a:t>
            </a:r>
            <a:r>
              <a:rPr lang="es-ES" dirty="0" smtClean="0"/>
              <a:t> XXX</a:t>
            </a:r>
            <a:r>
              <a:rPr lang="es-ES" dirty="0"/>
              <a:t>	          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                                                                                                                              $XXX</a:t>
            </a:r>
          </a:p>
          <a:p>
            <a:pPr marL="0" indent="0">
              <a:buNone/>
            </a:pPr>
            <a:r>
              <a:rPr lang="es-ES" dirty="0" smtClean="0"/>
              <a:t>Menos</a:t>
            </a:r>
            <a:r>
              <a:rPr lang="es-ES" dirty="0"/>
              <a:t>: Efectivo recibido 		</a:t>
            </a:r>
            <a:r>
              <a:rPr lang="es-ES" dirty="0" smtClean="0"/>
              <a:t>                                XXX</a:t>
            </a:r>
            <a:r>
              <a:rPr lang="es-ES" dirty="0"/>
              <a:t>			 </a:t>
            </a:r>
            <a:r>
              <a:rPr lang="es-ES" dirty="0" smtClean="0"/>
              <a:t>        </a:t>
            </a:r>
            <a:r>
              <a:rPr lang="es-ES" dirty="0"/>
              <a:t>	Saldo a Mi Favor o a Su Favor	</a:t>
            </a:r>
            <a:r>
              <a:rPr lang="es-ES" dirty="0" smtClean="0"/>
              <a:t>                                        </a:t>
            </a:r>
            <a:r>
              <a:rPr lang="es-ES" u="sng" dirty="0" smtClean="0"/>
              <a:t>$XXX</a:t>
            </a:r>
            <a:r>
              <a:rPr lang="es-ES" dirty="0"/>
              <a:t>					</a:t>
            </a:r>
            <a:endParaRPr lang="es-NI" u="sng" dirty="0"/>
          </a:p>
        </p:txBody>
      </p:sp>
    </p:spTree>
    <p:extLst>
      <p:ext uri="{BB962C8B-B14F-4D97-AF65-F5344CB8AC3E}">
        <p14:creationId xmlns:p14="http://schemas.microsoft.com/office/powerpoint/2010/main" val="150085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EJERCICO 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844824"/>
            <a:ext cx="8856984" cy="4824536"/>
          </a:xfrm>
        </p:spPr>
        <p:txBody>
          <a:bodyPr>
            <a:normAutofit/>
          </a:bodyPr>
          <a:lstStyle/>
          <a:p>
            <a:r>
              <a:rPr lang="es-ES" dirty="0"/>
              <a:t>La Cía. Palmares (Comitente) de  Ciudad  Camagüey y la Cía. Cuba Café (Comisionista)  de Santiago de Cuba firman un contrato que contiene, entre otros, los siguientes aspectos:</a:t>
            </a:r>
            <a:endParaRPr lang="es-NI" dirty="0"/>
          </a:p>
          <a:p>
            <a:r>
              <a:rPr lang="es-ES" dirty="0"/>
              <a:t>Cuba Café comprará a nombre de la Cía. Palmares 200 cajas de Café Cubitas a un precio no mayor de $ 22.00 la unidad. Los gastos de flete, acarreo, almacenaje, estiba y manipulación corren a cargo del Comitente, así como, éste pagará una comisión equivalente al 2 % del importe pagado por el café adquirido.</a:t>
            </a:r>
            <a:endParaRPr lang="es-NI" dirty="0"/>
          </a:p>
          <a:p>
            <a:pPr marL="0" indent="0">
              <a:buNone/>
            </a:pPr>
            <a:r>
              <a:rPr lang="es-ES" dirty="0"/>
              <a:t>Las operaciones realizadas fueron:</a:t>
            </a:r>
            <a:endParaRPr lang="es-NI" dirty="0"/>
          </a:p>
          <a:p>
            <a:pPr marL="0" lvl="0" indent="0">
              <a:buNone/>
            </a:pPr>
            <a:r>
              <a:rPr lang="es-ES" dirty="0"/>
              <a:t>La Cía. Palmares remite a la Cía. Cuba Café $ 4 000. en efectivo. </a:t>
            </a:r>
            <a:endParaRPr lang="es-NI" dirty="0"/>
          </a:p>
          <a:p>
            <a:pPr marL="0" lvl="0" indent="0">
              <a:buNone/>
            </a:pPr>
            <a:r>
              <a:rPr lang="es-ES" dirty="0"/>
              <a:t>La </a:t>
            </a:r>
            <a:r>
              <a:rPr lang="es-ES" dirty="0" err="1"/>
              <a:t>Cía</a:t>
            </a:r>
            <a:r>
              <a:rPr lang="es-ES" dirty="0"/>
              <a:t> Cuba Café adquirió las 200 cajas de café marca Cubita en $4 300., pagó fletes por $ 350. y, de acuerdo con el contrato, fijó la comisión del 2% sobre la compra, remitiéndole a la Cía. Palmares el siguiente </a:t>
            </a:r>
            <a:r>
              <a:rPr lang="es-ES" dirty="0" smtClean="0"/>
              <a:t>informe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28088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u="sng" dirty="0"/>
              <a:t>Cía. Cuba Café</a:t>
            </a:r>
            <a:endParaRPr lang="es-NI" dirty="0"/>
          </a:p>
          <a:p>
            <a:pPr marL="0" indent="0">
              <a:buNone/>
            </a:pPr>
            <a:r>
              <a:rPr lang="es-ES" u="sng" dirty="0"/>
              <a:t>Informe de Liquidación</a:t>
            </a:r>
            <a:endParaRPr lang="es-NI" dirty="0"/>
          </a:p>
          <a:p>
            <a:pPr marL="0" indent="0">
              <a:buNone/>
            </a:pPr>
            <a:r>
              <a:rPr lang="es-ES" u="sng" dirty="0"/>
              <a:t>15 de Mayo de 2006</a:t>
            </a:r>
            <a:endParaRPr lang="es-NI" dirty="0"/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dirty="0"/>
              <a:t>Compra 200 cajas de Café Cubita a $ 21.50 cada una                       $ 4 300.00</a:t>
            </a:r>
            <a:endParaRPr lang="es-NI" dirty="0"/>
          </a:p>
          <a:p>
            <a:pPr marL="0" indent="0">
              <a:buNone/>
            </a:pPr>
            <a:r>
              <a:rPr lang="es-ES" dirty="0"/>
              <a:t>            Más: Fletes pagados                                  </a:t>
            </a:r>
            <a:r>
              <a:rPr lang="es-ES" dirty="0" smtClean="0"/>
              <a:t>  $350.00</a:t>
            </a:r>
            <a:endParaRPr lang="es-NI" dirty="0" smtClean="0"/>
          </a:p>
          <a:p>
            <a:pPr marL="0" indent="0">
              <a:buNone/>
            </a:pPr>
            <a:r>
              <a:rPr lang="es-ES" dirty="0" smtClean="0"/>
              <a:t>       Comisión 2 % de $ 4 650.                                   </a:t>
            </a:r>
            <a:r>
              <a:rPr lang="es-ES" u="sng" dirty="0" smtClean="0"/>
              <a:t> 93.00    </a:t>
            </a:r>
            <a:r>
              <a:rPr lang="es-ES" dirty="0" smtClean="0"/>
              <a:t>   </a:t>
            </a:r>
            <a:r>
              <a:rPr lang="es-ES" u="sng" dirty="0" smtClean="0"/>
              <a:t>  443.00</a:t>
            </a:r>
            <a:endParaRPr lang="es-NI" dirty="0" smtClean="0"/>
          </a:p>
          <a:p>
            <a:pPr marL="0" indent="0">
              <a:buNone/>
            </a:pPr>
            <a:r>
              <a:rPr lang="es-ES" dirty="0" smtClean="0"/>
              <a:t>                                                                                                                      $ </a:t>
            </a:r>
            <a:r>
              <a:rPr lang="es-ES" dirty="0"/>
              <a:t>4 743.00</a:t>
            </a:r>
            <a:endParaRPr lang="es-NI" dirty="0"/>
          </a:p>
          <a:p>
            <a:pPr marL="0" indent="0">
              <a:buNone/>
            </a:pPr>
            <a:r>
              <a:rPr lang="es-ES" dirty="0" smtClean="0"/>
              <a:t>   </a:t>
            </a:r>
            <a:r>
              <a:rPr lang="es-ES" dirty="0"/>
              <a:t>Menos: Efectivo recibido                                                                       </a:t>
            </a:r>
            <a:r>
              <a:rPr lang="es-ES" u="sng" dirty="0"/>
              <a:t> 4 </a:t>
            </a:r>
            <a:r>
              <a:rPr lang="es-ES" u="sng" dirty="0" smtClean="0"/>
              <a:t>000.00</a:t>
            </a:r>
            <a:r>
              <a:rPr lang="es-ES" dirty="0" smtClean="0"/>
              <a:t>                              </a:t>
            </a:r>
            <a:r>
              <a:rPr lang="es-ES" dirty="0"/>
              <a:t>Saldo a Mi Favor                                                             </a:t>
            </a:r>
            <a:r>
              <a:rPr lang="es-ES" dirty="0" smtClean="0"/>
              <a:t>                          </a:t>
            </a:r>
            <a:r>
              <a:rPr lang="es-ES" dirty="0"/>
              <a:t>$    743.00</a:t>
            </a:r>
            <a:endParaRPr lang="es-NI" dirty="0"/>
          </a:p>
          <a:p>
            <a:pPr lvl="0"/>
            <a:r>
              <a:rPr lang="es-ES" dirty="0"/>
              <a:t>La Cía. Palmares recibió las mercancías y el Informe de Liquidación, procediendo a remitirle a la Cía. Cuba Café el importe adeudado</a:t>
            </a:r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34193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7544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400" b="1" dirty="0" smtClean="0">
                <a:solidFill>
                  <a:schemeClr val="bg1"/>
                </a:solidFill>
              </a:rPr>
              <a:t>COMISIONES EN COMPRA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dirty="0"/>
              <a:t>U</a:t>
            </a:r>
            <a:r>
              <a:rPr lang="es-ES" sz="2800" dirty="0" smtClean="0"/>
              <a:t>na </a:t>
            </a:r>
            <a:r>
              <a:rPr lang="es-ES" sz="2800" dirty="0"/>
              <a:t>empresa requiere determinada cantidad de una materia prima, un producto específico o una pieza para su maquinaria, las cuales no se pueden adquirir en su localidad y por ello le encomienda esta tarea a otra persona o entidad, que generalmente se encuentra en la zona donde existen, para que haga las gestiones pertinentes y ejecute su compra.</a:t>
            </a:r>
            <a:endParaRPr lang="es-NI" sz="2800" dirty="0"/>
          </a:p>
          <a:p>
            <a:endParaRPr lang="es-E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60645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7544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400" b="1" dirty="0" smtClean="0">
                <a:solidFill>
                  <a:schemeClr val="bg1"/>
                </a:solidFill>
              </a:rPr>
              <a:t>Interviene dos personas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ES" sz="3600" dirty="0"/>
              <a:t>El que ordena la ejecución de la tarea         </a:t>
            </a:r>
            <a:r>
              <a:rPr lang="es-ES" sz="4000" b="1" u="sng" dirty="0">
                <a:solidFill>
                  <a:srgbClr val="FF0000"/>
                </a:solidFill>
              </a:rPr>
              <a:t>Comitente</a:t>
            </a:r>
            <a:endParaRPr lang="es-NI" sz="4000" b="1" u="sng" dirty="0">
              <a:solidFill>
                <a:srgbClr val="FF0000"/>
              </a:solidFill>
            </a:endParaRPr>
          </a:p>
          <a:p>
            <a:pPr lvl="0"/>
            <a:r>
              <a:rPr lang="es-ES" sz="4000" dirty="0"/>
              <a:t>El que ejecuta la encomienda                      </a:t>
            </a:r>
            <a:r>
              <a:rPr lang="es-ES" sz="4000" b="1" u="sng" dirty="0">
                <a:solidFill>
                  <a:srgbClr val="FF0000"/>
                </a:solidFill>
              </a:rPr>
              <a:t>Comisionista</a:t>
            </a:r>
            <a:endParaRPr lang="es-NI" sz="4000" b="1" u="sng" dirty="0">
              <a:solidFill>
                <a:srgbClr val="FF0000"/>
              </a:solidFill>
            </a:endParaRPr>
          </a:p>
          <a:p>
            <a:endParaRPr lang="es-E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937556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NI" dirty="0" smtClean="0"/>
              <a:t>Registro de las obligaciones de cobro o pago, se habilita las cuentas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En </a:t>
            </a:r>
            <a:r>
              <a:rPr lang="es-ES" sz="3200" dirty="0"/>
              <a:t>los libros del Comitente  (</a:t>
            </a:r>
            <a:r>
              <a:rPr lang="es-ES" sz="3200" dirty="0" smtClean="0"/>
              <a:t>Y)</a:t>
            </a:r>
          </a:p>
          <a:p>
            <a:pPr marL="0" indent="0">
              <a:buNone/>
            </a:pPr>
            <a:r>
              <a:rPr lang="es-ES" sz="3200" dirty="0"/>
              <a:t> </a:t>
            </a:r>
            <a:r>
              <a:rPr lang="es-ES" sz="3200" dirty="0" smtClean="0"/>
              <a:t>          </a:t>
            </a:r>
            <a:r>
              <a:rPr lang="es-ES" sz="3200" dirty="0" smtClean="0">
                <a:solidFill>
                  <a:srgbClr val="FF0000"/>
                </a:solidFill>
              </a:rPr>
              <a:t>Empresa </a:t>
            </a:r>
            <a:r>
              <a:rPr lang="es-ES" sz="3200" dirty="0">
                <a:solidFill>
                  <a:srgbClr val="FF0000"/>
                </a:solidFill>
              </a:rPr>
              <a:t>X, Cuenta </a:t>
            </a:r>
            <a:r>
              <a:rPr lang="es-ES" sz="3200" dirty="0" smtClean="0">
                <a:solidFill>
                  <a:srgbClr val="FF0000"/>
                </a:solidFill>
              </a:rPr>
              <a:t>Comisión</a:t>
            </a:r>
            <a:r>
              <a:rPr lang="es-ES" sz="3200" dirty="0"/>
              <a:t>		</a:t>
            </a:r>
            <a:endParaRPr lang="es-ES" sz="3200" dirty="0" smtClean="0"/>
          </a:p>
          <a:p>
            <a:r>
              <a:rPr lang="es-ES" sz="3200" dirty="0" smtClean="0"/>
              <a:t>En </a:t>
            </a:r>
            <a:r>
              <a:rPr lang="es-ES" sz="3200" dirty="0"/>
              <a:t>los libros del Comisionista (X) </a:t>
            </a:r>
            <a:br>
              <a:rPr lang="es-ES" sz="3200" dirty="0"/>
            </a:b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smtClean="0">
                <a:solidFill>
                  <a:srgbClr val="FF0000"/>
                </a:solidFill>
              </a:rPr>
              <a:t>       Empresa </a:t>
            </a:r>
            <a:r>
              <a:rPr lang="es-ES" sz="3200" dirty="0">
                <a:solidFill>
                  <a:srgbClr val="FF0000"/>
                </a:solidFill>
              </a:rPr>
              <a:t>Y, Cuenta Comisión</a:t>
            </a:r>
            <a:endParaRPr lang="es-NI" sz="3200" dirty="0">
              <a:solidFill>
                <a:srgbClr val="FF0000"/>
              </a:solidFill>
            </a:endParaRPr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259822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Existe operaciones con otros comisionistas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3200" dirty="0"/>
              <a:t>En los libros del Comitente  (Y)			</a:t>
            </a:r>
            <a:endParaRPr lang="es-ES" sz="3200" dirty="0" smtClean="0"/>
          </a:p>
          <a:p>
            <a:pPr marL="0" indent="0">
              <a:buNone/>
            </a:pPr>
            <a:r>
              <a:rPr lang="es-ES" sz="3200" dirty="0" smtClean="0"/>
              <a:t>                       </a:t>
            </a:r>
            <a:r>
              <a:rPr lang="es-ES" sz="3200" dirty="0" smtClean="0">
                <a:solidFill>
                  <a:srgbClr val="FF0000"/>
                </a:solidFill>
              </a:rPr>
              <a:t>Cuenta </a:t>
            </a:r>
            <a:r>
              <a:rPr lang="es-ES" sz="3200" dirty="0">
                <a:solidFill>
                  <a:srgbClr val="FF0000"/>
                </a:solidFill>
              </a:rPr>
              <a:t>Comisión</a:t>
            </a:r>
            <a:endParaRPr lang="es-N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3200" dirty="0" smtClean="0">
                <a:solidFill>
                  <a:srgbClr val="FF0000"/>
                </a:solidFill>
              </a:rPr>
              <a:t>                       </a:t>
            </a:r>
            <a:r>
              <a:rPr lang="es-ES" sz="3200" dirty="0">
                <a:solidFill>
                  <a:srgbClr val="FF0000"/>
                </a:solidFill>
              </a:rPr>
              <a:t>Empresa X</a:t>
            </a:r>
          </a:p>
          <a:p>
            <a:endParaRPr lang="es-ES" sz="3200" dirty="0" smtClean="0"/>
          </a:p>
          <a:p>
            <a:r>
              <a:rPr lang="es-ES" sz="3200" dirty="0" smtClean="0"/>
              <a:t>En </a:t>
            </a:r>
            <a:r>
              <a:rPr lang="es-ES" sz="3200" dirty="0"/>
              <a:t>los libros del Comisionista (X)</a:t>
            </a:r>
            <a:endParaRPr lang="es-NI" sz="3200" dirty="0"/>
          </a:p>
          <a:p>
            <a:pPr marL="0" indent="0">
              <a:buNone/>
            </a:pPr>
            <a:r>
              <a:rPr lang="es-ES" sz="3200" dirty="0" smtClean="0"/>
              <a:t>                       </a:t>
            </a:r>
            <a:r>
              <a:rPr lang="es-ES" sz="3200" dirty="0" smtClean="0">
                <a:solidFill>
                  <a:srgbClr val="FF0000"/>
                </a:solidFill>
              </a:rPr>
              <a:t>Cuenta Comisión</a:t>
            </a:r>
          </a:p>
          <a:p>
            <a:pPr marL="0" indent="0">
              <a:buNone/>
            </a:pPr>
            <a:r>
              <a:rPr lang="es-ES" sz="3200" dirty="0">
                <a:solidFill>
                  <a:srgbClr val="FF0000"/>
                </a:solidFill>
              </a:rPr>
              <a:t> </a:t>
            </a:r>
            <a:r>
              <a:rPr lang="es-ES" sz="3200" dirty="0" smtClean="0">
                <a:solidFill>
                  <a:srgbClr val="FF0000"/>
                </a:solidFill>
              </a:rPr>
              <a:t>                        </a:t>
            </a:r>
            <a:r>
              <a:rPr lang="es-ES" sz="3200" dirty="0">
                <a:solidFill>
                  <a:srgbClr val="FF0000"/>
                </a:solidFill>
              </a:rPr>
              <a:t>Empresa Y</a:t>
            </a:r>
            <a:endParaRPr lang="es-NI" sz="3200" dirty="0">
              <a:solidFill>
                <a:srgbClr val="FF0000"/>
              </a:solidFill>
            </a:endParaRPr>
          </a:p>
          <a:p>
            <a:endParaRPr lang="es-NI" dirty="0"/>
          </a:p>
        </p:txBody>
      </p:sp>
    </p:spTree>
    <p:extLst>
      <p:ext uri="{BB962C8B-B14F-4D97-AF65-F5344CB8AC3E}">
        <p14:creationId xmlns:p14="http://schemas.microsoft.com/office/powerpoint/2010/main" val="157200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340768"/>
            <a:ext cx="82704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NI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En los libros del Comitente Y</a:t>
            </a:r>
          </a:p>
          <a:p>
            <a:pPr algn="ctr">
              <a:spcAft>
                <a:spcPts val="0"/>
              </a:spcAft>
            </a:pPr>
            <a:r>
              <a:rPr lang="es-NI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 REMITIR EL EFECTIVO PARA EJECUTAR LA COMPRA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96952"/>
            <a:ext cx="8964488" cy="2701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6" y="1340768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/>
              <a:t>SE RECIBE EL INFORME DE LIQUIDACIÓN POR EL COMISIONISTA AL CONCLUIR LA ENCOMIENDA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64" y="2708920"/>
            <a:ext cx="868421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787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340768"/>
            <a:ext cx="82704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AL LIQUIDAR LO ADEUDADO AL COMISIONISTA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2276872"/>
            <a:ext cx="8999984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5618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PROCESAMIENTO CONTABLE 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36784" y="1657136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LIBRO DEL COMISIONISTA</a:t>
            </a:r>
          </a:p>
          <a:p>
            <a:pPr algn="ctr">
              <a:spcAft>
                <a:spcPts val="0"/>
              </a:spcAft>
            </a:pPr>
            <a:r>
              <a:rPr lang="es-ES" sz="2400" dirty="0"/>
              <a:t>Al recibir el efectivo remesado por el Comitente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2996952"/>
            <a:ext cx="8892480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408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6021</TotalTime>
  <Words>566</Words>
  <Application>Microsoft Office PowerPoint</Application>
  <PresentationFormat>Presentación en pantalla (4:3)</PresentationFormat>
  <Paragraphs>60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III: LOS INVENTARIOS  Sumario: Comisiones por compras. mercancías en consignación. registro y control. métodos de facturación. informe del comisionista o consignatario. ejercicio ilustrativo. </vt:lpstr>
      <vt:lpstr>Presentación de PowerPoint</vt:lpstr>
      <vt:lpstr>Presentación de PowerPoint</vt:lpstr>
      <vt:lpstr>Registro de las obligaciones de cobro o pago, se habilita las cuentas</vt:lpstr>
      <vt:lpstr>Existe operaciones con otros comisionistas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Informe de Liquidación</vt:lpstr>
      <vt:lpstr>Presentación de PowerPoint</vt:lpstr>
      <vt:lpstr>EJERCICO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289</cp:revision>
  <dcterms:created xsi:type="dcterms:W3CDTF">2017-03-12T09:04:07Z</dcterms:created>
  <dcterms:modified xsi:type="dcterms:W3CDTF">2026-02-25T20:59:49Z</dcterms:modified>
</cp:coreProperties>
</file>