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8D57A5-8315-CD62-C0E0-FF84CEE55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B8DAF2-657F-0350-6BAF-A94092E20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6F515E-18E9-420D-5FD7-99BBFE27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62EC17-1772-9830-5637-23BAAE5E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4A8B6E-CFB9-7667-401B-2BC8858CF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00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EBCD2-7875-4AEA-4539-047E081A5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3EE4DD-8390-F023-6429-A761E15C6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B57F4C-F4FA-0C28-8928-331290677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2CF194-5931-7D80-6404-49A499AF8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BFDAB3-7013-A0D0-59FD-00EE61D0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48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5D5AF0-9C59-655E-D2B2-02B848AEC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DD9E17-AAFF-F8DB-F26F-D631806D5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76949E-767F-345F-5AE9-1FFA382B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9E918-6DF8-187C-B7AC-3765DC86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3D0AE2-5269-41D8-D62C-D2DC7127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4909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979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61003-E89F-04DB-ED35-E173C732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0C31E5-4954-98EC-09EA-9936D1973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2D915A-9FF7-B816-5C15-5946F8D2D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1842C2-119B-7E1F-AA9D-D5266EF20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570D5-66CB-051A-0374-4F66833F3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99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9916D3-E1EB-E62F-BCFF-EF472DB73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FAEC7C-EC81-12F0-D6FC-25B9696FC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43C31-0DA2-991B-4CFF-B65B43C7C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FB410-D66E-9184-F63D-4BE58F3F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E220B6-FCC3-1F4C-7B67-F92E18247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93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ED9301-EBF8-7E25-7015-A447D579C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DD1C62-6AB4-F7E2-F475-648C92AB2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AF6906-6292-FF50-62E8-A555456EC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FA24DE-92FE-6EF2-8FA4-2D55AE8C0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7F8048-98E0-0C2C-84C9-E2D3BE374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EE1896-1958-ED72-43AD-CE83515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80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8B535-0EB4-23D2-47D5-4EB768A58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45C1B2-85CE-97B8-C7FA-D6BB101ED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426B17-0284-F2A2-E432-42506A915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5C82210-35FC-6E1B-7B40-D6851C9BA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FAA48D-D9DF-BB56-D45C-15516870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B94232-D32C-F926-8E0A-94ADC0B5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6ACFCC-E61B-2F96-55E1-43225F89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90C338-28DE-577C-6D73-57AF11FC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98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4B139F-B6ED-A7B0-101C-D5095F382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AA4D81-455D-E8A6-8B29-CE4C377A4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D7F7B8-CA29-D02A-34E8-194B235D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D15DC9D-0C96-7A90-F87C-54AFD783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59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3847A5-B0DE-16FC-6C0C-CAFDEAE6A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FCF74B-AC4A-F708-DEE6-39D16E1A7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B89D903-0488-6582-8F8C-1761786E2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61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BF1-FD5A-B430-F0F6-58C5F6F0E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9D8628-7A48-4838-6C92-7FCBB06A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9F73C8-8B38-24F9-5C79-7F2862F8D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DC0E0D-6E0E-935C-CEA3-A05AA5D3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A4254D-EC8B-5C03-8AFB-634F3EAB3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4DF5DE-5618-84F8-6032-AABB6361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11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22846-7F78-16FE-0DDD-9461B445B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7519E1D-D767-A861-94E6-5D7B2A6A3C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BDD622-78C0-AA25-918D-D5C668D11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00551D-2A72-20A4-1A06-E2B35A27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68F992-A210-9265-DB38-5762ADF04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5681B5-4348-94CB-526A-6AD940AA1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52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A129ED-6298-1BD4-56B0-2D8088BA2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F523E9-F22D-8915-C928-AAA98C71B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B552D8-F435-B80D-CFDB-14306ACBC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084C-FB98-4FB1-B3F7-B8D7C7D3F617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385D7D-5602-2D84-BD9D-D6DA61C54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FF1EBD-C31E-2DEF-3C60-3BB72501B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21119-F3E0-49D2-829D-3C81EB663F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5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&amp;ntb=1" TargetMode="External"/><Relationship Id="rId2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&amp;ntb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beaf11b8542083f86271ee199da9f3af27533c35c4c0d4fe64f474056d8522adJmltdHM9MTc3MDk0MDgwMA&amp;ptn=3&amp;ver=2&amp;hsh=4&amp;fclid=3c251a1a-699e-6e96-275f-0cf568e66f22&amp;psq=tendencias+curriculares+actuales&amp;u=a1aHR0cHM6Ly9yZXBvc2l0b3J5LnVuYWIuZWR1LmNvL2JpdHN0cmVhbS9oYW5kbGUvMjAuNTAwLjEyNzQ5LzEzOTQzLzIwMTVfTnVldm9zX0N1YWRlcm5vc19kZV9QZWRhZ29nJUMzJUFEYV82LTY3LTcyLnBkZj9zZXF1ZW5jZT0x" TargetMode="External"/><Relationship Id="rId2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&amp;ntb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ng.com/ck/a?!&amp;&amp;p=beaf11b8542083f86271ee199da9f3af27533c35c4c0d4fe64f474056d8522adJmltdHM9MTc3MDk0MDgwMA&amp;ptn=3&amp;ver=2&amp;hsh=4&amp;fclid=3c251a1a-699e-6e96-275f-0cf568e66f22&amp;psq=tendencias+curriculares+actuales&amp;u=a1aHR0cHM6Ly9yZXBvc2l0b3J5LnVuYWIuZWR1LmNvL2JpdHN0cmVhbS9oYW5kbGUvMjAuNTAwLjEyNzQ5LzEzOTQzLzIwMTVfTnVldm9zX0N1YWRlcm5vc19kZV9QZWRhZ29nJUMzJUFEYV82LTY3LTcyLnBkZj9zZXF1ZW5jZT0x&amp;ntb=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&amp;ntb=1" TargetMode="External"/><Relationship Id="rId2" Type="http://schemas.openxmlformats.org/officeDocument/2006/relationships/hyperlink" Target="https://www.bing.com/ck/a?!&amp;&amp;p=25cf331705abd2bd716e5986f408bbe70ee3610064ac7b69d34aa81af93e8bd8JmltdHM9MTc3MDk0MDgwMA&amp;ptn=3&amp;ver=2&amp;hsh=4&amp;fclid=3c251a1a-699e-6e96-275f-0cf568e66f22&amp;psq=tendencias+curriculares+actuales&amp;u=a1aHR0cHM6Ly9jaWVuY2lhbGF0aW5hLm9yZy9pbmRleC5waHAvY2llbmNpYWxhL2FydGljbGUvdmlldy8xNDk0O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ng.com/ck/a?!&amp;&amp;p=e059232eb94be9063223afeeb62b246e9cfe77a0a31d0ae3a89d5d5772333facJmltdHM9MTc3MDk0MDgwMA&amp;ptn=3&amp;ver=2&amp;hsh=4&amp;fclid=3c251a1a-699e-6e96-275f-0cf568e66f22&amp;psq=tendencias+curriculares+actuales&amp;u=a1aHR0cHM6Ly9yZXZpc3RhLnJlZGdhZGUuY29tL2luZGV4LnBocC9HYWRlL2FydGljbGUvdmlldy80Mzk&amp;ntb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967977" y="1558798"/>
            <a:ext cx="10711080" cy="9029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US" sz="4000" b="1" strike="noStrike" spc="-1" dirty="0">
                <a:solidFill>
                  <a:srgbClr val="FF0000"/>
                </a:solidFill>
                <a:latin typeface="Franklin Gothic Medium"/>
                <a:ea typeface="Arial"/>
              </a:rPr>
              <a:t>CURSO : DISEÑO Y DESARROLLO CURRICULAR</a:t>
            </a:r>
            <a:r>
              <a:rPr lang="es-US" sz="4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es-US" sz="4000" b="0" strike="noStrike" spc="-1" dirty="0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1847528" y="5256000"/>
            <a:ext cx="6953400" cy="1383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S" sz="2800" b="1" strike="noStrike" spc="-1" dirty="0">
                <a:solidFill>
                  <a:srgbClr val="000000"/>
                </a:solidFill>
                <a:latin typeface="Franklin Gothic Medium"/>
                <a:ea typeface="Arial"/>
              </a:rPr>
              <a:t>Profesora: </a:t>
            </a:r>
            <a:endParaRPr lang="es-US" sz="2800" b="0" strike="noStrike" spc="-1" dirty="0">
              <a:latin typeface="Arial"/>
            </a:endParaRPr>
          </a:p>
          <a:p>
            <a:pPr marL="1231920" indent="-342720">
              <a:lnSpc>
                <a:spcPct val="100000"/>
              </a:lnSpc>
              <a:buClr>
                <a:srgbClr val="A53010"/>
              </a:buClr>
              <a:buFont typeface="Franklin Gothic Medium"/>
              <a:buChar char="►"/>
            </a:pPr>
            <a:r>
              <a:rPr lang="es-US" sz="2800" b="1" strike="noStrike" spc="-1" dirty="0">
                <a:solidFill>
                  <a:srgbClr val="000000"/>
                </a:solidFill>
                <a:latin typeface="Franklin Gothic Medium"/>
                <a:ea typeface="Arial"/>
              </a:rPr>
              <a:t>Dr. C. María Luisa Ramos</a:t>
            </a:r>
            <a:r>
              <a:rPr lang="es-US" sz="2800" spc="-1" dirty="0">
                <a:latin typeface="Arial"/>
              </a:rPr>
              <a:t> </a:t>
            </a:r>
            <a:r>
              <a:rPr lang="es-US" sz="2800" b="1" strike="noStrike" spc="-1" dirty="0">
                <a:solidFill>
                  <a:srgbClr val="000000"/>
                </a:solidFill>
                <a:latin typeface="Franklin Gothic Medium"/>
                <a:ea typeface="Arial"/>
              </a:rPr>
              <a:t>Grandal</a:t>
            </a:r>
          </a:p>
          <a:p>
            <a:pPr marL="1231920" indent="-342720">
              <a:lnSpc>
                <a:spcPct val="100000"/>
              </a:lnSpc>
              <a:buClr>
                <a:srgbClr val="A53010"/>
              </a:buClr>
              <a:buFont typeface="Franklin Gothic Medium"/>
              <a:buChar char="►"/>
            </a:pPr>
            <a:r>
              <a:rPr lang="es-US" sz="2800" b="1" spc="-1" dirty="0">
                <a:solidFill>
                  <a:srgbClr val="000000"/>
                </a:solidFill>
                <a:latin typeface="Franklin Gothic Medium"/>
                <a:ea typeface="Arial"/>
              </a:rPr>
              <a:t>Dr. C. María Julia Aguilar Aguilera </a:t>
            </a:r>
            <a:endParaRPr lang="es-US" sz="2800" b="0" strike="noStrike" spc="-1" dirty="0">
              <a:latin typeface="Arial"/>
            </a:endParaRPr>
          </a:p>
        </p:txBody>
      </p:sp>
      <p:pic>
        <p:nvPicPr>
          <p:cNvPr id="140" name="Picture 4"/>
          <p:cNvPicPr/>
          <p:nvPr/>
        </p:nvPicPr>
        <p:blipFill>
          <a:blip r:embed="rId2"/>
          <a:stretch/>
        </p:blipFill>
        <p:spPr>
          <a:xfrm>
            <a:off x="490320" y="115920"/>
            <a:ext cx="1645560" cy="1639440"/>
          </a:xfrm>
          <a:prstGeom prst="rect">
            <a:avLst/>
          </a:prstGeom>
          <a:ln>
            <a:noFill/>
          </a:ln>
        </p:spPr>
      </p:pic>
      <p:pic>
        <p:nvPicPr>
          <p:cNvPr id="141" name="Picture 5"/>
          <p:cNvPicPr/>
          <p:nvPr/>
        </p:nvPicPr>
        <p:blipFill>
          <a:blip r:embed="rId3"/>
          <a:stretch/>
        </p:blipFill>
        <p:spPr>
          <a:xfrm>
            <a:off x="10415880" y="312480"/>
            <a:ext cx="1285200" cy="1205280"/>
          </a:xfrm>
          <a:prstGeom prst="rect">
            <a:avLst/>
          </a:prstGeom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F85F38D-6A3C-D110-3C73-CCA768F4DADA}"/>
              </a:ext>
            </a:extLst>
          </p:cNvPr>
          <p:cNvSpPr txBox="1"/>
          <p:nvPr/>
        </p:nvSpPr>
        <p:spPr>
          <a:xfrm>
            <a:off x="1026942" y="3251077"/>
            <a:ext cx="9692640" cy="401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950"/>
              </a:lnSpc>
              <a:buNone/>
            </a:pPr>
            <a:r>
              <a:rPr lang="es-ES" sz="4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 Tendencias Curriculares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1AA35-DDED-BBD1-06E9-9BA5B5D88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A89708D-234E-94B9-6DCC-DC5747CBAE38}"/>
              </a:ext>
            </a:extLst>
          </p:cNvPr>
          <p:cNvSpPr txBox="1"/>
          <p:nvPr/>
        </p:nvSpPr>
        <p:spPr>
          <a:xfrm>
            <a:off x="984738" y="1559227"/>
            <a:ext cx="934094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 tendencias curriculares actuales buscan</a:t>
            </a:r>
          </a:p>
          <a:p>
            <a:pPr algn="just"/>
            <a:r>
              <a:rPr lang="es-ES" sz="3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una educación más inclusiva, flexible y </a:t>
            </a:r>
          </a:p>
          <a:p>
            <a:pPr algn="just"/>
            <a:r>
              <a:rPr lang="es-ES" sz="3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centrada en competencias, integrando</a:t>
            </a:r>
          </a:p>
          <a:p>
            <a:pPr algn="just"/>
            <a:r>
              <a:rPr lang="es-ES" sz="3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tecnología y enfoques socioemocionales para responder a los desafíos del siglo XXI.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337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7B44C69-0B2F-1117-C4A9-1D4D9CB81B8E}"/>
              </a:ext>
            </a:extLst>
          </p:cNvPr>
          <p:cNvSpPr txBox="1"/>
          <p:nvPr/>
        </p:nvSpPr>
        <p:spPr>
          <a:xfrm>
            <a:off x="1800665" y="2548320"/>
            <a:ext cx="83984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3200" b="1" u="none" strike="noStrike" dirty="0">
                <a:effectLst/>
                <a:hlinkClick r:id="rId2"/>
              </a:rPr>
              <a:t>Currículo por competencias</a:t>
            </a:r>
            <a:r>
              <a:rPr lang="es-ES" sz="3200" u="none" strike="noStrike" dirty="0">
                <a:effectLst/>
                <a:hlinkClick r:id="rId2"/>
              </a:rPr>
              <a:t>: Se centra en el desarrollo de habilidades prácticas y transversales, como pensamiento crítico, resolución de problemas y adaptabilidad, preparando a los estudiantes para enfrentar retos profesionales y sociales. </a:t>
            </a:r>
            <a:endParaRPr lang="es-ES" sz="3200" dirty="0"/>
          </a:p>
          <a:p>
            <a:pPr>
              <a:buNone/>
            </a:pPr>
            <a:br>
              <a:rPr lang="es-ES" sz="3200" b="0" i="0" u="sng" dirty="0">
                <a:solidFill>
                  <a:srgbClr val="3C51B4"/>
                </a:solidFill>
                <a:effectLst/>
                <a:latin typeface="Roboto" panose="02000000000000000000" pitchFamily="2" charset="0"/>
                <a:hlinkClick r:id="rId3"/>
              </a:rPr>
            </a:b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02115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8059D-4A03-C5DA-5BBD-83EA99EBE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024A9BB-7720-E9D0-32D2-39698F97AFCF}"/>
              </a:ext>
            </a:extLst>
          </p:cNvPr>
          <p:cNvSpPr txBox="1"/>
          <p:nvPr/>
        </p:nvSpPr>
        <p:spPr>
          <a:xfrm>
            <a:off x="984738" y="2825319"/>
            <a:ext cx="104522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Flexibilidad curricular</a:t>
            </a:r>
            <a:r>
              <a:rPr lang="es-ES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 Permite modalidades de aprendizaje </a:t>
            </a:r>
          </a:p>
          <a:p>
            <a:pPr algn="just"/>
            <a:r>
              <a:rPr lang="es-ES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diversas, adaptando contenidos y métodos a las necesidades </a:t>
            </a:r>
          </a:p>
          <a:p>
            <a:pPr algn="just"/>
            <a:r>
              <a:rPr lang="es-ES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individuales de los estudiantes y fomentando la interdisciplinariedad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40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8321F-1410-5FE1-5A78-EADFD1C8C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D4962C4-8541-70EC-0D02-F70FA7DF8213}"/>
              </a:ext>
            </a:extLst>
          </p:cNvPr>
          <p:cNvSpPr txBox="1"/>
          <p:nvPr/>
        </p:nvSpPr>
        <p:spPr>
          <a:xfrm>
            <a:off x="1026941" y="1801962"/>
            <a:ext cx="9031459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400" b="1" i="0" u="none" strike="noStrike" dirty="0">
                <a:effectLst/>
                <a:latin typeface="Roboto" panose="02000000000000000000" pitchFamily="2" charset="0"/>
                <a:hlinkClick r:id="rId2"/>
              </a:rPr>
              <a:t>Descolonización del currículo</a:t>
            </a:r>
            <a:r>
              <a:rPr lang="es-ES" sz="2400" b="0" i="0" u="none" strike="noStrike" dirty="0">
                <a:effectLst/>
                <a:latin typeface="Roboto" panose="02000000000000000000" pitchFamily="2" charset="0"/>
                <a:hlinkClick r:id="rId2"/>
              </a:rPr>
              <a:t>: Promueve la inclusión de </a:t>
            </a:r>
          </a:p>
          <a:p>
            <a:pPr algn="just"/>
            <a:r>
              <a:rPr lang="es-ES" sz="2400" b="0" i="0" u="none" strike="noStrike" dirty="0">
                <a:effectLst/>
                <a:latin typeface="Roboto" panose="02000000000000000000" pitchFamily="2" charset="0"/>
                <a:hlinkClick r:id="rId2"/>
              </a:rPr>
              <a:t>perspectivas de grupos históricamente marginados, fomentando la diversidad cultural y la equidad educativa. </a:t>
            </a:r>
            <a:endParaRPr lang="es-ES" sz="2400" b="0" i="0" dirty="0">
              <a:effectLst/>
              <a:latin typeface="Roboto" panose="02000000000000000000" pitchFamily="2" charset="0"/>
            </a:endParaRPr>
          </a:p>
          <a:p>
            <a:pPr algn="l">
              <a:lnSpc>
                <a:spcPts val="1500"/>
              </a:lnSpc>
            </a:pPr>
            <a:endParaRPr lang="es-ES" sz="2400" b="0" i="0" u="sng" dirty="0">
              <a:solidFill>
                <a:srgbClr val="3C51B4"/>
              </a:solidFill>
              <a:effectLst/>
              <a:latin typeface="Roboto" panose="02000000000000000000" pitchFamily="2" charset="0"/>
              <a:hlinkClick r:id="rId2"/>
            </a:endParaRPr>
          </a:p>
          <a:p>
            <a:pPr algn="l"/>
            <a:r>
              <a:rPr lang="es-ES" sz="2400" b="1" i="0" u="none" strike="noStrike" dirty="0">
                <a:effectLst/>
                <a:latin typeface="Roboto" panose="02000000000000000000" pitchFamily="2" charset="0"/>
                <a:hlinkClick r:id="rId3"/>
              </a:rPr>
              <a:t>Personalización del aprendizaje</a:t>
            </a:r>
            <a:r>
              <a:rPr lang="es-ES" sz="2400" b="0" i="0" u="none" strike="noStrike" dirty="0">
                <a:effectLst/>
                <a:latin typeface="Roboto" panose="02000000000000000000" pitchFamily="2" charset="0"/>
                <a:hlinkClick r:id="rId3"/>
              </a:rPr>
              <a:t>: Ajusta los contenidos y estrategias pedagógicas al ritmo, intereses y estilos de aprendizaje de cada estudiante, aumentando la motivación y participación. </a:t>
            </a:r>
            <a:endParaRPr lang="es-ES" sz="2400" b="0" i="0" dirty="0">
              <a:effectLst/>
              <a:latin typeface="Roboto" panose="02000000000000000000" pitchFamily="2" charset="0"/>
            </a:endParaRPr>
          </a:p>
          <a:p>
            <a:pPr algn="l">
              <a:lnSpc>
                <a:spcPts val="1500"/>
              </a:lnSpc>
            </a:pPr>
            <a:endParaRPr lang="es-ES" sz="2400" b="0" i="0" u="sng" dirty="0">
              <a:solidFill>
                <a:srgbClr val="3C51B4"/>
              </a:solidFill>
              <a:effectLst/>
              <a:latin typeface="Roboto" panose="02000000000000000000" pitchFamily="2" charset="0"/>
              <a:hlinkClick r:id="rId4"/>
            </a:endParaRPr>
          </a:p>
          <a:p>
            <a:pPr algn="l"/>
            <a:r>
              <a:rPr lang="es-ES" sz="2400" b="1" i="0" u="none" strike="noStrike" dirty="0">
                <a:effectLst/>
                <a:latin typeface="Roboto" panose="02000000000000000000" pitchFamily="2" charset="0"/>
                <a:hlinkClick r:id="rId2"/>
              </a:rPr>
              <a:t>Integración tecnológica</a:t>
            </a:r>
            <a:r>
              <a:rPr lang="es-ES" sz="2400" b="0" i="0" u="none" strike="noStrike" dirty="0">
                <a:effectLst/>
                <a:latin typeface="Roboto" panose="02000000000000000000" pitchFamily="2" charset="0"/>
                <a:hlinkClick r:id="rId2"/>
              </a:rPr>
              <a:t>: Uso de herramientas digitales para enriquecer el aprendizaje, facilitar la colaboración y mejorar la accesibilidad a recursos educativos.</a:t>
            </a:r>
            <a:endParaRPr lang="es-ES" sz="2400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72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BF65-0340-395C-6729-9DA6C0E29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A1A8648-1456-2DED-4C5A-36DD3C12C860}"/>
              </a:ext>
            </a:extLst>
          </p:cNvPr>
          <p:cNvSpPr txBox="1"/>
          <p:nvPr/>
        </p:nvSpPr>
        <p:spPr>
          <a:xfrm>
            <a:off x="1769011" y="1624324"/>
            <a:ext cx="8261254" cy="4162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800" b="1" i="0" u="none" strike="noStrike" dirty="0">
                <a:effectLst/>
                <a:latin typeface="Roboto" panose="02000000000000000000" pitchFamily="2" charset="0"/>
                <a:hlinkClick r:id="rId2"/>
              </a:rPr>
              <a:t>Educación socioemocional</a:t>
            </a:r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2"/>
              </a:rPr>
              <a:t>: Incluye el desarrollo de habilidades emocionales y sociales, promoviendo el bienestar integral y la capacidad de trabajar en</a:t>
            </a:r>
          </a:p>
          <a:p>
            <a:pPr algn="l"/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2"/>
              </a:rPr>
              <a:t> equipo. </a:t>
            </a:r>
            <a:endParaRPr lang="es-ES" sz="2800" b="0" i="0" dirty="0">
              <a:effectLst/>
              <a:latin typeface="Roboto" panose="02000000000000000000" pitchFamily="2" charset="0"/>
            </a:endParaRPr>
          </a:p>
          <a:p>
            <a:pPr algn="l">
              <a:lnSpc>
                <a:spcPts val="1500"/>
              </a:lnSpc>
              <a:buFont typeface="+mj-lt"/>
              <a:buAutoNum type="arabicPeriod"/>
            </a:pPr>
            <a:endParaRPr lang="es-ES" sz="2800" b="0" i="0" u="sng" dirty="0">
              <a:solidFill>
                <a:srgbClr val="3C51B4"/>
              </a:solidFill>
              <a:effectLst/>
              <a:latin typeface="Roboto" panose="02000000000000000000" pitchFamily="2" charset="0"/>
              <a:hlinkClick r:id="rId3"/>
            </a:endParaRPr>
          </a:p>
          <a:p>
            <a:pPr algn="l"/>
            <a:r>
              <a:rPr lang="es-ES" sz="2800" b="1" i="0" u="none" strike="noStrike" dirty="0">
                <a:effectLst/>
                <a:latin typeface="Roboto" panose="02000000000000000000" pitchFamily="2" charset="0"/>
                <a:hlinkClick r:id="rId4"/>
              </a:rPr>
              <a:t>Enfoque interdisciplinario y global</a:t>
            </a:r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4"/>
              </a:rPr>
              <a:t>: Favorece </a:t>
            </a:r>
          </a:p>
          <a:p>
            <a:pPr algn="l"/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4"/>
              </a:rPr>
              <a:t>la conexión entre distintas áreas del </a:t>
            </a:r>
          </a:p>
          <a:p>
            <a:pPr algn="l"/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4"/>
              </a:rPr>
              <a:t>conocimiento y la comprensión de problemas </a:t>
            </a:r>
          </a:p>
          <a:p>
            <a:pPr algn="l"/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4"/>
              </a:rPr>
              <a:t>globales, preparando a los estudiantes para </a:t>
            </a:r>
          </a:p>
          <a:p>
            <a:pPr algn="l"/>
            <a:r>
              <a:rPr lang="es-ES" sz="2800" b="0" i="0" u="none" strike="noStrike" dirty="0">
                <a:effectLst/>
                <a:latin typeface="Roboto" panose="02000000000000000000" pitchFamily="2" charset="0"/>
                <a:hlinkClick r:id="rId4"/>
              </a:rPr>
              <a:t>contextos complejos y diversos</a:t>
            </a:r>
            <a:r>
              <a:rPr lang="es-ES" sz="2800" b="0" i="0" u="none" strike="noStrike" dirty="0">
                <a:effectLst/>
                <a:latin typeface="Roboto" panose="02000000000000000000" pitchFamily="2" charset="0"/>
              </a:rPr>
              <a:t>.</a:t>
            </a:r>
            <a:endParaRPr lang="es-ES" sz="2800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796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249</Words>
  <Application>Microsoft Office PowerPoint</Application>
  <PresentationFormat>Panorámica</PresentationFormat>
  <Paragraphs>28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Franklin Gothic Medium</vt:lpstr>
      <vt:lpstr>Roboto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Julia</dc:creator>
  <cp:lastModifiedBy>María Julia</cp:lastModifiedBy>
  <cp:revision>1</cp:revision>
  <dcterms:created xsi:type="dcterms:W3CDTF">2026-02-13T19:13:46Z</dcterms:created>
  <dcterms:modified xsi:type="dcterms:W3CDTF">2026-02-13T19:57:58Z</dcterms:modified>
</cp:coreProperties>
</file>