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Lst>
  <p:sldIdLst>
    <p:sldId id="259" r:id="rId4"/>
    <p:sldId id="342" r:id="rId5"/>
    <p:sldId id="257" r:id="rId6"/>
    <p:sldId id="258" r:id="rId7"/>
    <p:sldId id="261" r:id="rId8"/>
    <p:sldId id="270" r:id="rId9"/>
    <p:sldId id="343" r:id="rId10"/>
    <p:sldId id="364" r:id="rId11"/>
    <p:sldId id="271" r:id="rId12"/>
    <p:sldId id="344" r:id="rId13"/>
    <p:sldId id="376" r:id="rId14"/>
    <p:sldId id="315" r:id="rId15"/>
    <p:sldId id="345" r:id="rId16"/>
    <p:sldId id="346" r:id="rId17"/>
    <p:sldId id="347" r:id="rId18"/>
    <p:sldId id="348" r:id="rId19"/>
    <p:sldId id="320" r:id="rId20"/>
    <p:sldId id="272" r:id="rId21"/>
    <p:sldId id="349" r:id="rId22"/>
    <p:sldId id="350" r:id="rId23"/>
    <p:sldId id="365" r:id="rId24"/>
    <p:sldId id="368" r:id="rId25"/>
    <p:sldId id="369" r:id="rId26"/>
    <p:sldId id="373" r:id="rId27"/>
    <p:sldId id="370" r:id="rId28"/>
    <p:sldId id="371" r:id="rId29"/>
    <p:sldId id="372" r:id="rId30"/>
    <p:sldId id="273" r:id="rId31"/>
    <p:sldId id="366" r:id="rId32"/>
    <p:sldId id="323" r:id="rId33"/>
    <p:sldId id="324" r:id="rId34"/>
    <p:sldId id="325" r:id="rId35"/>
    <p:sldId id="326" r:id="rId36"/>
    <p:sldId id="327" r:id="rId37"/>
    <p:sldId id="328" r:id="rId38"/>
    <p:sldId id="352" r:id="rId39"/>
    <p:sldId id="330" r:id="rId40"/>
    <p:sldId id="329" r:id="rId41"/>
    <p:sldId id="332" r:id="rId42"/>
    <p:sldId id="340" r:id="rId43"/>
    <p:sldId id="356" r:id="rId44"/>
    <p:sldId id="357" r:id="rId45"/>
    <p:sldId id="358" r:id="rId46"/>
    <p:sldId id="359" r:id="rId47"/>
    <p:sldId id="360" r:id="rId48"/>
    <p:sldId id="361" r:id="rId49"/>
    <p:sldId id="362" r:id="rId50"/>
    <p:sldId id="363" r:id="rId51"/>
    <p:sldId id="374" r:id="rId52"/>
    <p:sldId id="375" r:id="rId53"/>
    <p:sldId id="341" r:id="rId54"/>
    <p:sldId id="377" r:id="rId55"/>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386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6BC94"/>
    <a:srgbClr val="FFCCFF"/>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75" d="100"/>
          <a:sy n="75" d="100"/>
        </p:scale>
        <p:origin x="874" y="43"/>
      </p:cViewPr>
      <p:guideLst>
        <p:guide orient="horz" pos="2183"/>
        <p:guide pos="3863"/>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slide" Target="slides/slide52.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theme" Target="theme/theme1.xml"/><Relationship Id="rId5" Type="http://schemas.openxmlformats.org/officeDocument/2006/relationships/slide" Target="slides/slide2.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presProps" Target="presProps.xml"/><Relationship Id="rId8" Type="http://schemas.openxmlformats.org/officeDocument/2006/relationships/slide" Target="slides/slide5.xml"/><Relationship Id="rId51" Type="http://schemas.openxmlformats.org/officeDocument/2006/relationships/slide" Target="slides/slide48.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tableStyles" Target="tableStyles.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viewProps" Target="viewProps.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ES_tradnl"/>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ES_tradnl"/>
          </a:p>
        </p:txBody>
      </p:sp>
      <p:sp>
        <p:nvSpPr>
          <p:cNvPr id="4" name="Marcador de fecha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E925F70-23DD-4DD9-8313-62E8494D2C0C}" type="datetimeFigureOut">
              <a:rPr kumimoji="0" lang="es-ES_tradnl"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15/07/2025</a:t>
            </a:fld>
            <a:endParaRPr kumimoji="0" lang="es-ES_tradnl"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Marcador de pie de página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ES_tradnl"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Marcador de número de diapositiva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037AE91-C20E-4172-86A6-96AA49440F49}" type="slidenum">
              <a:rPr kumimoji="0" lang="es-ES_tradnl"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s-ES_tradnl"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593265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ES_tradnl"/>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4" name="Marcador de fecha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E925F70-23DD-4DD9-8313-62E8494D2C0C}" type="datetimeFigureOut">
              <a:rPr kumimoji="0" lang="es-ES_tradnl"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15/07/2025</a:t>
            </a:fld>
            <a:endParaRPr kumimoji="0" lang="es-ES_tradnl"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Marcador de pie de página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ES_tradnl"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Marcador de número de diapositiva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037AE91-C20E-4172-86A6-96AA49440F49}" type="slidenum">
              <a:rPr kumimoji="0" lang="es-ES_tradnl"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s-ES_tradnl"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686178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ES_tradnl"/>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4" name="Marcador de fecha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E925F70-23DD-4DD9-8313-62E8494D2C0C}" type="datetimeFigureOut">
              <a:rPr kumimoji="0" lang="es-ES_tradnl"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15/07/2025</a:t>
            </a:fld>
            <a:endParaRPr kumimoji="0" lang="es-ES_tradnl"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Marcador de pie de página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ES_tradnl"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Marcador de número de diapositiva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037AE91-C20E-4172-86A6-96AA49440F49}" type="slidenum">
              <a:rPr kumimoji="0" lang="es-ES_tradnl"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s-ES_tradnl"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554378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914400" y="2130426"/>
            <a:ext cx="10363200" cy="1470025"/>
          </a:xfrm>
        </p:spPr>
        <p:txBody>
          <a:bodyPr/>
          <a:lstStyle/>
          <a:p>
            <a:r>
              <a:rPr lang="es-ES"/>
              <a:t>Haga clic para modificar el estilo de título del patrón</a:t>
            </a:r>
          </a:p>
        </p:txBody>
      </p:sp>
      <p:sp>
        <p:nvSpPr>
          <p:cNvPr id="3" name="2 Subtítulo"/>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p>
        </p:txBody>
      </p:sp>
      <p:sp>
        <p:nvSpPr>
          <p:cNvPr id="4" name="3 Marcador de fecha"/>
          <p:cNvSpPr>
            <a:spLocks noGrp="1"/>
          </p:cNvSpPr>
          <p:nvPr>
            <p:ph type="dt" sz="half" idx="10"/>
          </p:nvPr>
        </p:nvSpPr>
        <p:spPr/>
        <p:txBody>
          <a:bodyPr/>
          <a:lstStyle/>
          <a:p>
            <a:fld id="{50711297-256E-43C0-9EAB-E57CD420DFF0}" type="datetimeFigureOut">
              <a:rPr lang="es-ES" smtClean="0">
                <a:solidFill>
                  <a:prstClr val="black">
                    <a:tint val="75000"/>
                  </a:prstClr>
                </a:solidFill>
              </a:rPr>
              <a:pPr/>
              <a:t>15/07/2025</a:t>
            </a:fld>
            <a:endParaRPr lang="es-ES">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ES">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66EE5532-A8CB-4E93-A114-B5B3E61DFFEB}" type="slidenum">
              <a:rPr lang="es-ES" smtClean="0">
                <a:solidFill>
                  <a:prstClr val="black">
                    <a:tint val="75000"/>
                  </a:prstClr>
                </a:solidFill>
              </a:rPr>
              <a:pPr/>
              <a:t>‹#›</a:t>
            </a:fld>
            <a:endParaRPr lang="es-ES">
              <a:solidFill>
                <a:prstClr val="black">
                  <a:tint val="75000"/>
                </a:prstClr>
              </a:solidFill>
            </a:endParaRPr>
          </a:p>
        </p:txBody>
      </p:sp>
    </p:spTree>
    <p:extLst>
      <p:ext uri="{BB962C8B-B14F-4D97-AF65-F5344CB8AC3E}">
        <p14:creationId xmlns:p14="http://schemas.microsoft.com/office/powerpoint/2010/main" val="29545617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50711297-256E-43C0-9EAB-E57CD420DFF0}" type="datetimeFigureOut">
              <a:rPr lang="es-ES" smtClean="0">
                <a:solidFill>
                  <a:prstClr val="black">
                    <a:tint val="75000"/>
                  </a:prstClr>
                </a:solidFill>
              </a:rPr>
              <a:pPr/>
              <a:t>15/07/2025</a:t>
            </a:fld>
            <a:endParaRPr lang="es-ES">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ES">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66EE5532-A8CB-4E93-A114-B5B3E61DFFEB}" type="slidenum">
              <a:rPr lang="es-ES" smtClean="0">
                <a:solidFill>
                  <a:prstClr val="black">
                    <a:tint val="75000"/>
                  </a:prstClr>
                </a:solidFill>
              </a:rPr>
              <a:pPr/>
              <a:t>‹#›</a:t>
            </a:fld>
            <a:endParaRPr lang="es-ES">
              <a:solidFill>
                <a:prstClr val="black">
                  <a:tint val="75000"/>
                </a:prstClr>
              </a:solidFill>
            </a:endParaRPr>
          </a:p>
        </p:txBody>
      </p:sp>
    </p:spTree>
    <p:extLst>
      <p:ext uri="{BB962C8B-B14F-4D97-AF65-F5344CB8AC3E}">
        <p14:creationId xmlns:p14="http://schemas.microsoft.com/office/powerpoint/2010/main" val="1090875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963084" y="4406901"/>
            <a:ext cx="10363200" cy="1362075"/>
          </a:xfrm>
        </p:spPr>
        <p:txBody>
          <a:bodyPr anchor="t"/>
          <a:lstStyle>
            <a:lvl1pPr algn="l">
              <a:defRPr sz="4000" b="1" cap="all"/>
            </a:lvl1pPr>
          </a:lstStyle>
          <a:p>
            <a:r>
              <a:rPr lang="es-ES"/>
              <a:t>Haga clic para modificar el estilo de título del patrón</a:t>
            </a:r>
          </a:p>
        </p:txBody>
      </p:sp>
      <p:sp>
        <p:nvSpPr>
          <p:cNvPr id="3" name="2 Marcador de texto"/>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50711297-256E-43C0-9EAB-E57CD420DFF0}" type="datetimeFigureOut">
              <a:rPr lang="es-ES" smtClean="0">
                <a:solidFill>
                  <a:prstClr val="black">
                    <a:tint val="75000"/>
                  </a:prstClr>
                </a:solidFill>
              </a:rPr>
              <a:pPr/>
              <a:t>15/07/2025</a:t>
            </a:fld>
            <a:endParaRPr lang="es-ES">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ES">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66EE5532-A8CB-4E93-A114-B5B3E61DFFEB}" type="slidenum">
              <a:rPr lang="es-ES" smtClean="0">
                <a:solidFill>
                  <a:prstClr val="black">
                    <a:tint val="75000"/>
                  </a:prstClr>
                </a:solidFill>
              </a:rPr>
              <a:pPr/>
              <a:t>‹#›</a:t>
            </a:fld>
            <a:endParaRPr lang="es-ES">
              <a:solidFill>
                <a:prstClr val="black">
                  <a:tint val="75000"/>
                </a:prstClr>
              </a:solidFill>
            </a:endParaRPr>
          </a:p>
        </p:txBody>
      </p:sp>
    </p:spTree>
    <p:extLst>
      <p:ext uri="{BB962C8B-B14F-4D97-AF65-F5344CB8AC3E}">
        <p14:creationId xmlns:p14="http://schemas.microsoft.com/office/powerpoint/2010/main" val="35259172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fecha"/>
          <p:cNvSpPr>
            <a:spLocks noGrp="1"/>
          </p:cNvSpPr>
          <p:nvPr>
            <p:ph type="dt" sz="half" idx="10"/>
          </p:nvPr>
        </p:nvSpPr>
        <p:spPr/>
        <p:txBody>
          <a:bodyPr/>
          <a:lstStyle/>
          <a:p>
            <a:fld id="{50711297-256E-43C0-9EAB-E57CD420DFF0}" type="datetimeFigureOut">
              <a:rPr lang="es-ES" smtClean="0">
                <a:solidFill>
                  <a:prstClr val="black">
                    <a:tint val="75000"/>
                  </a:prstClr>
                </a:solidFill>
              </a:rPr>
              <a:pPr/>
              <a:t>15/07/2025</a:t>
            </a:fld>
            <a:endParaRPr lang="es-ES">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ES">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66EE5532-A8CB-4E93-A114-B5B3E61DFFEB}" type="slidenum">
              <a:rPr lang="es-ES" smtClean="0">
                <a:solidFill>
                  <a:prstClr val="black">
                    <a:tint val="75000"/>
                  </a:prstClr>
                </a:solidFill>
              </a:rPr>
              <a:pPr/>
              <a:t>‹#›</a:t>
            </a:fld>
            <a:endParaRPr lang="es-ES">
              <a:solidFill>
                <a:prstClr val="black">
                  <a:tint val="75000"/>
                </a:prstClr>
              </a:solidFill>
            </a:endParaRPr>
          </a:p>
        </p:txBody>
      </p:sp>
    </p:spTree>
    <p:extLst>
      <p:ext uri="{BB962C8B-B14F-4D97-AF65-F5344CB8AC3E}">
        <p14:creationId xmlns:p14="http://schemas.microsoft.com/office/powerpoint/2010/main" val="42188338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6 Marcador de fecha"/>
          <p:cNvSpPr>
            <a:spLocks noGrp="1"/>
          </p:cNvSpPr>
          <p:nvPr>
            <p:ph type="dt" sz="half" idx="10"/>
          </p:nvPr>
        </p:nvSpPr>
        <p:spPr/>
        <p:txBody>
          <a:bodyPr/>
          <a:lstStyle/>
          <a:p>
            <a:fld id="{50711297-256E-43C0-9EAB-E57CD420DFF0}" type="datetimeFigureOut">
              <a:rPr lang="es-ES" smtClean="0">
                <a:solidFill>
                  <a:prstClr val="black">
                    <a:tint val="75000"/>
                  </a:prstClr>
                </a:solidFill>
              </a:rPr>
              <a:pPr/>
              <a:t>15/07/2025</a:t>
            </a:fld>
            <a:endParaRPr lang="es-ES">
              <a:solidFill>
                <a:prstClr val="black">
                  <a:tint val="75000"/>
                </a:prstClr>
              </a:solidFill>
            </a:endParaRPr>
          </a:p>
        </p:txBody>
      </p:sp>
      <p:sp>
        <p:nvSpPr>
          <p:cNvPr id="8" name="7 Marcador de pie de página"/>
          <p:cNvSpPr>
            <a:spLocks noGrp="1"/>
          </p:cNvSpPr>
          <p:nvPr>
            <p:ph type="ftr" sz="quarter" idx="11"/>
          </p:nvPr>
        </p:nvSpPr>
        <p:spPr/>
        <p:txBody>
          <a:bodyPr/>
          <a:lstStyle/>
          <a:p>
            <a:endParaRPr lang="es-ES">
              <a:solidFill>
                <a:prstClr val="black">
                  <a:tint val="75000"/>
                </a:prstClr>
              </a:solidFill>
            </a:endParaRPr>
          </a:p>
        </p:txBody>
      </p:sp>
      <p:sp>
        <p:nvSpPr>
          <p:cNvPr id="9" name="8 Marcador de número de diapositiva"/>
          <p:cNvSpPr>
            <a:spLocks noGrp="1"/>
          </p:cNvSpPr>
          <p:nvPr>
            <p:ph type="sldNum" sz="quarter" idx="12"/>
          </p:nvPr>
        </p:nvSpPr>
        <p:spPr/>
        <p:txBody>
          <a:bodyPr/>
          <a:lstStyle/>
          <a:p>
            <a:fld id="{66EE5532-A8CB-4E93-A114-B5B3E61DFFEB}" type="slidenum">
              <a:rPr lang="es-ES" smtClean="0">
                <a:solidFill>
                  <a:prstClr val="black">
                    <a:tint val="75000"/>
                  </a:prstClr>
                </a:solidFill>
              </a:rPr>
              <a:pPr/>
              <a:t>‹#›</a:t>
            </a:fld>
            <a:endParaRPr lang="es-ES">
              <a:solidFill>
                <a:prstClr val="black">
                  <a:tint val="75000"/>
                </a:prstClr>
              </a:solidFill>
            </a:endParaRPr>
          </a:p>
        </p:txBody>
      </p:sp>
    </p:spTree>
    <p:extLst>
      <p:ext uri="{BB962C8B-B14F-4D97-AF65-F5344CB8AC3E}">
        <p14:creationId xmlns:p14="http://schemas.microsoft.com/office/powerpoint/2010/main" val="794521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fecha"/>
          <p:cNvSpPr>
            <a:spLocks noGrp="1"/>
          </p:cNvSpPr>
          <p:nvPr>
            <p:ph type="dt" sz="half" idx="10"/>
          </p:nvPr>
        </p:nvSpPr>
        <p:spPr/>
        <p:txBody>
          <a:bodyPr/>
          <a:lstStyle/>
          <a:p>
            <a:fld id="{50711297-256E-43C0-9EAB-E57CD420DFF0}" type="datetimeFigureOut">
              <a:rPr lang="es-ES" smtClean="0">
                <a:solidFill>
                  <a:prstClr val="black">
                    <a:tint val="75000"/>
                  </a:prstClr>
                </a:solidFill>
              </a:rPr>
              <a:pPr/>
              <a:t>15/07/2025</a:t>
            </a:fld>
            <a:endParaRPr lang="es-ES">
              <a:solidFill>
                <a:prstClr val="black">
                  <a:tint val="75000"/>
                </a:prstClr>
              </a:solidFill>
            </a:endParaRPr>
          </a:p>
        </p:txBody>
      </p:sp>
      <p:sp>
        <p:nvSpPr>
          <p:cNvPr id="4" name="3 Marcador de pie de página"/>
          <p:cNvSpPr>
            <a:spLocks noGrp="1"/>
          </p:cNvSpPr>
          <p:nvPr>
            <p:ph type="ftr" sz="quarter" idx="11"/>
          </p:nvPr>
        </p:nvSpPr>
        <p:spPr/>
        <p:txBody>
          <a:bodyPr/>
          <a:lstStyle/>
          <a:p>
            <a:endParaRPr lang="es-ES">
              <a:solidFill>
                <a:prstClr val="black">
                  <a:tint val="75000"/>
                </a:prstClr>
              </a:solidFill>
            </a:endParaRPr>
          </a:p>
        </p:txBody>
      </p:sp>
      <p:sp>
        <p:nvSpPr>
          <p:cNvPr id="5" name="4 Marcador de número de diapositiva"/>
          <p:cNvSpPr>
            <a:spLocks noGrp="1"/>
          </p:cNvSpPr>
          <p:nvPr>
            <p:ph type="sldNum" sz="quarter" idx="12"/>
          </p:nvPr>
        </p:nvSpPr>
        <p:spPr/>
        <p:txBody>
          <a:bodyPr/>
          <a:lstStyle/>
          <a:p>
            <a:fld id="{66EE5532-A8CB-4E93-A114-B5B3E61DFFEB}" type="slidenum">
              <a:rPr lang="es-ES" smtClean="0">
                <a:solidFill>
                  <a:prstClr val="black">
                    <a:tint val="75000"/>
                  </a:prstClr>
                </a:solidFill>
              </a:rPr>
              <a:pPr/>
              <a:t>‹#›</a:t>
            </a:fld>
            <a:endParaRPr lang="es-ES">
              <a:solidFill>
                <a:prstClr val="black">
                  <a:tint val="75000"/>
                </a:prstClr>
              </a:solidFill>
            </a:endParaRPr>
          </a:p>
        </p:txBody>
      </p:sp>
    </p:spTree>
    <p:extLst>
      <p:ext uri="{BB962C8B-B14F-4D97-AF65-F5344CB8AC3E}">
        <p14:creationId xmlns:p14="http://schemas.microsoft.com/office/powerpoint/2010/main" val="13598237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50711297-256E-43C0-9EAB-E57CD420DFF0}" type="datetimeFigureOut">
              <a:rPr lang="es-ES" smtClean="0">
                <a:solidFill>
                  <a:prstClr val="black">
                    <a:tint val="75000"/>
                  </a:prstClr>
                </a:solidFill>
              </a:rPr>
              <a:pPr/>
              <a:t>15/07/2025</a:t>
            </a:fld>
            <a:endParaRPr lang="es-ES">
              <a:solidFill>
                <a:prstClr val="black">
                  <a:tint val="75000"/>
                </a:prstClr>
              </a:solidFill>
            </a:endParaRPr>
          </a:p>
        </p:txBody>
      </p:sp>
      <p:sp>
        <p:nvSpPr>
          <p:cNvPr id="3" name="2 Marcador de pie de página"/>
          <p:cNvSpPr>
            <a:spLocks noGrp="1"/>
          </p:cNvSpPr>
          <p:nvPr>
            <p:ph type="ftr" sz="quarter" idx="11"/>
          </p:nvPr>
        </p:nvSpPr>
        <p:spPr/>
        <p:txBody>
          <a:bodyPr/>
          <a:lstStyle/>
          <a:p>
            <a:endParaRPr lang="es-ES">
              <a:solidFill>
                <a:prstClr val="black">
                  <a:tint val="75000"/>
                </a:prstClr>
              </a:solidFill>
            </a:endParaRPr>
          </a:p>
        </p:txBody>
      </p:sp>
      <p:sp>
        <p:nvSpPr>
          <p:cNvPr id="4" name="3 Marcador de número de diapositiva"/>
          <p:cNvSpPr>
            <a:spLocks noGrp="1"/>
          </p:cNvSpPr>
          <p:nvPr>
            <p:ph type="sldNum" sz="quarter" idx="12"/>
          </p:nvPr>
        </p:nvSpPr>
        <p:spPr/>
        <p:txBody>
          <a:bodyPr/>
          <a:lstStyle/>
          <a:p>
            <a:fld id="{66EE5532-A8CB-4E93-A114-B5B3E61DFFEB}" type="slidenum">
              <a:rPr lang="es-ES" smtClean="0">
                <a:solidFill>
                  <a:prstClr val="black">
                    <a:tint val="75000"/>
                  </a:prstClr>
                </a:solidFill>
              </a:rPr>
              <a:pPr/>
              <a:t>‹#›</a:t>
            </a:fld>
            <a:endParaRPr lang="es-ES">
              <a:solidFill>
                <a:prstClr val="black">
                  <a:tint val="75000"/>
                </a:prstClr>
              </a:solidFill>
            </a:endParaRPr>
          </a:p>
        </p:txBody>
      </p:sp>
    </p:spTree>
    <p:extLst>
      <p:ext uri="{BB962C8B-B14F-4D97-AF65-F5344CB8AC3E}">
        <p14:creationId xmlns:p14="http://schemas.microsoft.com/office/powerpoint/2010/main" val="30858128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601" y="273050"/>
            <a:ext cx="4011084" cy="1162050"/>
          </a:xfrm>
        </p:spPr>
        <p:txBody>
          <a:bodyPr anchor="b"/>
          <a:lstStyle>
            <a:lvl1pPr algn="l">
              <a:defRPr sz="2000" b="1"/>
            </a:lvl1pPr>
          </a:lstStyle>
          <a:p>
            <a:r>
              <a:rPr lang="es-ES"/>
              <a:t>Haga clic para modificar el estilo de título del patrón</a:t>
            </a:r>
          </a:p>
        </p:txBody>
      </p:sp>
      <p:sp>
        <p:nvSpPr>
          <p:cNvPr id="3" name="2 Marcador de contenido"/>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50711297-256E-43C0-9EAB-E57CD420DFF0}" type="datetimeFigureOut">
              <a:rPr lang="es-ES" smtClean="0">
                <a:solidFill>
                  <a:prstClr val="black">
                    <a:tint val="75000"/>
                  </a:prstClr>
                </a:solidFill>
              </a:rPr>
              <a:pPr/>
              <a:t>15/07/2025</a:t>
            </a:fld>
            <a:endParaRPr lang="es-ES">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ES">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66EE5532-A8CB-4E93-A114-B5B3E61DFFEB}" type="slidenum">
              <a:rPr lang="es-ES" smtClean="0">
                <a:solidFill>
                  <a:prstClr val="black">
                    <a:tint val="75000"/>
                  </a:prstClr>
                </a:solidFill>
              </a:rPr>
              <a:pPr/>
              <a:t>‹#›</a:t>
            </a:fld>
            <a:endParaRPr lang="es-ES">
              <a:solidFill>
                <a:prstClr val="black">
                  <a:tint val="75000"/>
                </a:prstClr>
              </a:solidFill>
            </a:endParaRPr>
          </a:p>
        </p:txBody>
      </p:sp>
    </p:spTree>
    <p:extLst>
      <p:ext uri="{BB962C8B-B14F-4D97-AF65-F5344CB8AC3E}">
        <p14:creationId xmlns:p14="http://schemas.microsoft.com/office/powerpoint/2010/main" val="37864527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ES_tradnl"/>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4" name="Marcador de fecha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E925F70-23DD-4DD9-8313-62E8494D2C0C}" type="datetimeFigureOut">
              <a:rPr kumimoji="0" lang="es-ES_tradnl"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15/07/2025</a:t>
            </a:fld>
            <a:endParaRPr kumimoji="0" lang="es-ES_tradnl"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Marcador de pie de página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ES_tradnl"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Marcador de número de diapositiva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037AE91-C20E-4172-86A6-96AA49440F49}" type="slidenum">
              <a:rPr kumimoji="0" lang="es-ES_tradnl"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s-ES_tradnl"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1685885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389717" y="4800600"/>
            <a:ext cx="7315200" cy="566738"/>
          </a:xfrm>
        </p:spPr>
        <p:txBody>
          <a:bodyPr anchor="b"/>
          <a:lstStyle>
            <a:lvl1pPr algn="l">
              <a:defRPr sz="2000" b="1"/>
            </a:lvl1pPr>
          </a:lstStyle>
          <a:p>
            <a:r>
              <a:rPr lang="es-ES"/>
              <a:t>Haga clic para modificar el estilo de título del patrón</a:t>
            </a:r>
          </a:p>
        </p:txBody>
      </p:sp>
      <p:sp>
        <p:nvSpPr>
          <p:cNvPr id="3" name="2 Marcador de posición de imagen"/>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50711297-256E-43C0-9EAB-E57CD420DFF0}" type="datetimeFigureOut">
              <a:rPr lang="es-ES" smtClean="0">
                <a:solidFill>
                  <a:prstClr val="black">
                    <a:tint val="75000"/>
                  </a:prstClr>
                </a:solidFill>
              </a:rPr>
              <a:pPr/>
              <a:t>15/07/2025</a:t>
            </a:fld>
            <a:endParaRPr lang="es-ES">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ES">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66EE5532-A8CB-4E93-A114-B5B3E61DFFEB}" type="slidenum">
              <a:rPr lang="es-ES" smtClean="0">
                <a:solidFill>
                  <a:prstClr val="black">
                    <a:tint val="75000"/>
                  </a:prstClr>
                </a:solidFill>
              </a:rPr>
              <a:pPr/>
              <a:t>‹#›</a:t>
            </a:fld>
            <a:endParaRPr lang="es-ES">
              <a:solidFill>
                <a:prstClr val="black">
                  <a:tint val="75000"/>
                </a:prstClr>
              </a:solidFill>
            </a:endParaRPr>
          </a:p>
        </p:txBody>
      </p:sp>
    </p:spTree>
    <p:extLst>
      <p:ext uri="{BB962C8B-B14F-4D97-AF65-F5344CB8AC3E}">
        <p14:creationId xmlns:p14="http://schemas.microsoft.com/office/powerpoint/2010/main" val="29655469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50711297-256E-43C0-9EAB-E57CD420DFF0}" type="datetimeFigureOut">
              <a:rPr lang="es-ES" smtClean="0">
                <a:solidFill>
                  <a:prstClr val="black">
                    <a:tint val="75000"/>
                  </a:prstClr>
                </a:solidFill>
              </a:rPr>
              <a:pPr/>
              <a:t>15/07/2025</a:t>
            </a:fld>
            <a:endParaRPr lang="es-ES">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ES">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66EE5532-A8CB-4E93-A114-B5B3E61DFFEB}" type="slidenum">
              <a:rPr lang="es-ES" smtClean="0">
                <a:solidFill>
                  <a:prstClr val="black">
                    <a:tint val="75000"/>
                  </a:prstClr>
                </a:solidFill>
              </a:rPr>
              <a:pPr/>
              <a:t>‹#›</a:t>
            </a:fld>
            <a:endParaRPr lang="es-ES">
              <a:solidFill>
                <a:prstClr val="black">
                  <a:tint val="75000"/>
                </a:prstClr>
              </a:solidFill>
            </a:endParaRPr>
          </a:p>
        </p:txBody>
      </p:sp>
    </p:spTree>
    <p:extLst>
      <p:ext uri="{BB962C8B-B14F-4D97-AF65-F5344CB8AC3E}">
        <p14:creationId xmlns:p14="http://schemas.microsoft.com/office/powerpoint/2010/main" val="245858211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8839200" y="274639"/>
            <a:ext cx="2743200" cy="5851525"/>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609600" y="274639"/>
            <a:ext cx="80264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50711297-256E-43C0-9EAB-E57CD420DFF0}" type="datetimeFigureOut">
              <a:rPr lang="es-ES" smtClean="0">
                <a:solidFill>
                  <a:prstClr val="black">
                    <a:tint val="75000"/>
                  </a:prstClr>
                </a:solidFill>
              </a:rPr>
              <a:pPr/>
              <a:t>15/07/2025</a:t>
            </a:fld>
            <a:endParaRPr lang="es-ES">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ES">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66EE5532-A8CB-4E93-A114-B5B3E61DFFEB}" type="slidenum">
              <a:rPr lang="es-ES" smtClean="0">
                <a:solidFill>
                  <a:prstClr val="black">
                    <a:tint val="75000"/>
                  </a:prstClr>
                </a:solidFill>
              </a:rPr>
              <a:pPr/>
              <a:t>‹#›</a:t>
            </a:fld>
            <a:endParaRPr lang="es-ES">
              <a:solidFill>
                <a:prstClr val="black">
                  <a:tint val="75000"/>
                </a:prstClr>
              </a:solidFill>
            </a:endParaRPr>
          </a:p>
        </p:txBody>
      </p:sp>
    </p:spTree>
    <p:extLst>
      <p:ext uri="{BB962C8B-B14F-4D97-AF65-F5344CB8AC3E}">
        <p14:creationId xmlns:p14="http://schemas.microsoft.com/office/powerpoint/2010/main" val="306893161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s-E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s-ES"/>
          </a:p>
        </p:txBody>
      </p:sp>
      <p:sp>
        <p:nvSpPr>
          <p:cNvPr id="4" name="Date Placeholder 3"/>
          <p:cNvSpPr>
            <a:spLocks noGrp="1"/>
          </p:cNvSpPr>
          <p:nvPr>
            <p:ph type="dt" sz="half" idx="10"/>
          </p:nvPr>
        </p:nvSpPr>
        <p:spPr/>
        <p:txBody>
          <a:bodyPr/>
          <a:lstStyle/>
          <a:p>
            <a:fld id="{B48F7915-3393-49ED-9BA0-3D254BC259F1}" type="datetimeFigureOut">
              <a:rPr lang="es-ES" smtClean="0"/>
              <a:t>15/07/2025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B5E8A81F-22D4-45E6-9346-D0540D87D542}" type="slidenum">
              <a:rPr lang="es-ES" smtClean="0"/>
              <a:t>‹#›</a:t>
            </a:fld>
            <a:endParaRPr lang="es-ES"/>
          </a:p>
        </p:txBody>
      </p:sp>
    </p:spTree>
    <p:extLst>
      <p:ext uri="{BB962C8B-B14F-4D97-AF65-F5344CB8AC3E}">
        <p14:creationId xmlns:p14="http://schemas.microsoft.com/office/powerpoint/2010/main" val="776840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s-ES"/>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4" name="Date Placeholder 3"/>
          <p:cNvSpPr>
            <a:spLocks noGrp="1"/>
          </p:cNvSpPr>
          <p:nvPr>
            <p:ph type="dt" sz="half" idx="10"/>
          </p:nvPr>
        </p:nvSpPr>
        <p:spPr/>
        <p:txBody>
          <a:bodyPr/>
          <a:lstStyle/>
          <a:p>
            <a:fld id="{B48F7915-3393-49ED-9BA0-3D254BC259F1}" type="datetimeFigureOut">
              <a:rPr lang="es-ES" smtClean="0"/>
              <a:t>15/07/2025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B5E8A81F-22D4-45E6-9346-D0540D87D542}" type="slidenum">
              <a:rPr lang="es-ES" smtClean="0"/>
              <a:t>‹#›</a:t>
            </a:fld>
            <a:endParaRPr lang="es-ES"/>
          </a:p>
        </p:txBody>
      </p:sp>
    </p:spTree>
    <p:extLst>
      <p:ext uri="{BB962C8B-B14F-4D97-AF65-F5344CB8AC3E}">
        <p14:creationId xmlns:p14="http://schemas.microsoft.com/office/powerpoint/2010/main" val="50034276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s-E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48F7915-3393-49ED-9BA0-3D254BC259F1}" type="datetimeFigureOut">
              <a:rPr lang="es-ES" smtClean="0"/>
              <a:t>15/07/2025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B5E8A81F-22D4-45E6-9346-D0540D87D542}" type="slidenum">
              <a:rPr lang="es-ES" smtClean="0"/>
              <a:t>‹#›</a:t>
            </a:fld>
            <a:endParaRPr lang="es-ES"/>
          </a:p>
        </p:txBody>
      </p:sp>
    </p:spTree>
    <p:extLst>
      <p:ext uri="{BB962C8B-B14F-4D97-AF65-F5344CB8AC3E}">
        <p14:creationId xmlns:p14="http://schemas.microsoft.com/office/powerpoint/2010/main" val="263175231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s-ES"/>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5" name="Date Placeholder 4"/>
          <p:cNvSpPr>
            <a:spLocks noGrp="1"/>
          </p:cNvSpPr>
          <p:nvPr>
            <p:ph type="dt" sz="half" idx="10"/>
          </p:nvPr>
        </p:nvSpPr>
        <p:spPr/>
        <p:txBody>
          <a:bodyPr/>
          <a:lstStyle/>
          <a:p>
            <a:fld id="{B48F7915-3393-49ED-9BA0-3D254BC259F1}" type="datetimeFigureOut">
              <a:rPr lang="es-ES" smtClean="0"/>
              <a:t>15/07/2025</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B5E8A81F-22D4-45E6-9346-D0540D87D542}" type="slidenum">
              <a:rPr lang="es-ES" smtClean="0"/>
              <a:t>‹#›</a:t>
            </a:fld>
            <a:endParaRPr lang="es-ES"/>
          </a:p>
        </p:txBody>
      </p:sp>
    </p:spTree>
    <p:extLst>
      <p:ext uri="{BB962C8B-B14F-4D97-AF65-F5344CB8AC3E}">
        <p14:creationId xmlns:p14="http://schemas.microsoft.com/office/powerpoint/2010/main" val="174670006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s-E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7" name="Date Placeholder 6"/>
          <p:cNvSpPr>
            <a:spLocks noGrp="1"/>
          </p:cNvSpPr>
          <p:nvPr>
            <p:ph type="dt" sz="half" idx="10"/>
          </p:nvPr>
        </p:nvSpPr>
        <p:spPr/>
        <p:txBody>
          <a:bodyPr/>
          <a:lstStyle/>
          <a:p>
            <a:fld id="{B48F7915-3393-49ED-9BA0-3D254BC259F1}" type="datetimeFigureOut">
              <a:rPr lang="es-ES" smtClean="0"/>
              <a:t>15/07/2025</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B5E8A81F-22D4-45E6-9346-D0540D87D542}" type="slidenum">
              <a:rPr lang="es-ES" smtClean="0"/>
              <a:t>‹#›</a:t>
            </a:fld>
            <a:endParaRPr lang="es-ES"/>
          </a:p>
        </p:txBody>
      </p:sp>
    </p:spTree>
    <p:extLst>
      <p:ext uri="{BB962C8B-B14F-4D97-AF65-F5344CB8AC3E}">
        <p14:creationId xmlns:p14="http://schemas.microsoft.com/office/powerpoint/2010/main" val="262683758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s-ES"/>
          </a:p>
        </p:txBody>
      </p:sp>
      <p:sp>
        <p:nvSpPr>
          <p:cNvPr id="3" name="Date Placeholder 2"/>
          <p:cNvSpPr>
            <a:spLocks noGrp="1"/>
          </p:cNvSpPr>
          <p:nvPr>
            <p:ph type="dt" sz="half" idx="10"/>
          </p:nvPr>
        </p:nvSpPr>
        <p:spPr/>
        <p:txBody>
          <a:bodyPr/>
          <a:lstStyle/>
          <a:p>
            <a:fld id="{B48F7915-3393-49ED-9BA0-3D254BC259F1}" type="datetimeFigureOut">
              <a:rPr lang="es-ES" smtClean="0"/>
              <a:t>15/07/2025</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B5E8A81F-22D4-45E6-9346-D0540D87D542}" type="slidenum">
              <a:rPr lang="es-ES" smtClean="0"/>
              <a:t>‹#›</a:t>
            </a:fld>
            <a:endParaRPr lang="es-ES"/>
          </a:p>
        </p:txBody>
      </p:sp>
    </p:spTree>
    <p:extLst>
      <p:ext uri="{BB962C8B-B14F-4D97-AF65-F5344CB8AC3E}">
        <p14:creationId xmlns:p14="http://schemas.microsoft.com/office/powerpoint/2010/main" val="91191414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8F7915-3393-49ED-9BA0-3D254BC259F1}" type="datetimeFigureOut">
              <a:rPr lang="es-ES" smtClean="0"/>
              <a:t>15/07/2025</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B5E8A81F-22D4-45E6-9346-D0540D87D542}" type="slidenum">
              <a:rPr lang="es-ES" smtClean="0"/>
              <a:t>‹#›</a:t>
            </a:fld>
            <a:endParaRPr lang="es-ES"/>
          </a:p>
        </p:txBody>
      </p:sp>
    </p:spTree>
    <p:extLst>
      <p:ext uri="{BB962C8B-B14F-4D97-AF65-F5344CB8AC3E}">
        <p14:creationId xmlns:p14="http://schemas.microsoft.com/office/powerpoint/2010/main" val="23313186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ES_tradnl"/>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E925F70-23DD-4DD9-8313-62E8494D2C0C}" type="datetimeFigureOut">
              <a:rPr kumimoji="0" lang="es-ES_tradnl"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15/07/2025</a:t>
            </a:fld>
            <a:endParaRPr kumimoji="0" lang="es-ES_tradnl"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Marcador de pie de página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ES_tradnl"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Marcador de número de diapositiva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037AE91-C20E-4172-86A6-96AA49440F49}" type="slidenum">
              <a:rPr kumimoji="0" lang="es-ES_tradnl"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s-ES_tradnl"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5900276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s-E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48F7915-3393-49ED-9BA0-3D254BC259F1}" type="datetimeFigureOut">
              <a:rPr lang="es-ES" smtClean="0"/>
              <a:t>15/07/2025</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B5E8A81F-22D4-45E6-9346-D0540D87D542}" type="slidenum">
              <a:rPr lang="es-ES" smtClean="0"/>
              <a:t>‹#›</a:t>
            </a:fld>
            <a:endParaRPr lang="es-ES"/>
          </a:p>
        </p:txBody>
      </p:sp>
    </p:spTree>
    <p:extLst>
      <p:ext uri="{BB962C8B-B14F-4D97-AF65-F5344CB8AC3E}">
        <p14:creationId xmlns:p14="http://schemas.microsoft.com/office/powerpoint/2010/main" val="50048456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s-E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48F7915-3393-49ED-9BA0-3D254BC259F1}" type="datetimeFigureOut">
              <a:rPr lang="es-ES" smtClean="0"/>
              <a:t>15/07/2025</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B5E8A81F-22D4-45E6-9346-D0540D87D542}" type="slidenum">
              <a:rPr lang="es-ES" smtClean="0"/>
              <a:t>‹#›</a:t>
            </a:fld>
            <a:endParaRPr lang="es-ES"/>
          </a:p>
        </p:txBody>
      </p:sp>
    </p:spTree>
    <p:extLst>
      <p:ext uri="{BB962C8B-B14F-4D97-AF65-F5344CB8AC3E}">
        <p14:creationId xmlns:p14="http://schemas.microsoft.com/office/powerpoint/2010/main" val="33304258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s-ES"/>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4" name="Date Placeholder 3"/>
          <p:cNvSpPr>
            <a:spLocks noGrp="1"/>
          </p:cNvSpPr>
          <p:nvPr>
            <p:ph type="dt" sz="half" idx="10"/>
          </p:nvPr>
        </p:nvSpPr>
        <p:spPr/>
        <p:txBody>
          <a:bodyPr/>
          <a:lstStyle/>
          <a:p>
            <a:fld id="{B48F7915-3393-49ED-9BA0-3D254BC259F1}" type="datetimeFigureOut">
              <a:rPr lang="es-ES" smtClean="0"/>
              <a:t>15/07/2025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B5E8A81F-22D4-45E6-9346-D0540D87D542}" type="slidenum">
              <a:rPr lang="es-ES" smtClean="0"/>
              <a:t>‹#›</a:t>
            </a:fld>
            <a:endParaRPr lang="es-ES"/>
          </a:p>
        </p:txBody>
      </p:sp>
    </p:spTree>
    <p:extLst>
      <p:ext uri="{BB962C8B-B14F-4D97-AF65-F5344CB8AC3E}">
        <p14:creationId xmlns:p14="http://schemas.microsoft.com/office/powerpoint/2010/main" val="111208567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s-E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4" name="Date Placeholder 3"/>
          <p:cNvSpPr>
            <a:spLocks noGrp="1"/>
          </p:cNvSpPr>
          <p:nvPr>
            <p:ph type="dt" sz="half" idx="10"/>
          </p:nvPr>
        </p:nvSpPr>
        <p:spPr/>
        <p:txBody>
          <a:bodyPr/>
          <a:lstStyle/>
          <a:p>
            <a:fld id="{B48F7915-3393-49ED-9BA0-3D254BC259F1}" type="datetimeFigureOut">
              <a:rPr lang="es-ES" smtClean="0"/>
              <a:t>15/07/2025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B5E8A81F-22D4-45E6-9346-D0540D87D542}" type="slidenum">
              <a:rPr lang="es-ES" smtClean="0"/>
              <a:t>‹#›</a:t>
            </a:fld>
            <a:endParaRPr lang="es-ES"/>
          </a:p>
        </p:txBody>
      </p:sp>
    </p:spTree>
    <p:extLst>
      <p:ext uri="{BB962C8B-B14F-4D97-AF65-F5344CB8AC3E}">
        <p14:creationId xmlns:p14="http://schemas.microsoft.com/office/powerpoint/2010/main" val="28636568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ES_tradnl"/>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5" name="Marcador de fecha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E925F70-23DD-4DD9-8313-62E8494D2C0C}" type="datetimeFigureOut">
              <a:rPr kumimoji="0" lang="es-ES_tradnl"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15/07/2025</a:t>
            </a:fld>
            <a:endParaRPr kumimoji="0" lang="es-ES_tradnl"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Marcador de pie de página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ES_tradnl"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Marcador de número de diapositiva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037AE91-C20E-4172-86A6-96AA49440F49}" type="slidenum">
              <a:rPr kumimoji="0" lang="es-ES_tradnl"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s-ES_tradnl"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667497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ES_tradnl"/>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7" name="Marcador de fecha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E925F70-23DD-4DD9-8313-62E8494D2C0C}" type="datetimeFigureOut">
              <a:rPr kumimoji="0" lang="es-ES_tradnl"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15/07/2025</a:t>
            </a:fld>
            <a:endParaRPr kumimoji="0" lang="es-ES_tradnl"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8" name="Marcador de pie de página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ES_tradnl"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9" name="Marcador de número de diapositiva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037AE91-C20E-4172-86A6-96AA49440F49}" type="slidenum">
              <a:rPr kumimoji="0" lang="es-ES_tradnl"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s-ES_tradnl"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31106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ES_tradnl"/>
          </a:p>
        </p:txBody>
      </p:sp>
      <p:sp>
        <p:nvSpPr>
          <p:cNvPr id="3" name="Marcador de fecha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E925F70-23DD-4DD9-8313-62E8494D2C0C}" type="datetimeFigureOut">
              <a:rPr kumimoji="0" lang="es-ES_tradnl"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15/07/2025</a:t>
            </a:fld>
            <a:endParaRPr kumimoji="0" lang="es-ES_tradnl"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Marcador de pie de página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ES_tradnl"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Marcador de número de diapositiva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037AE91-C20E-4172-86A6-96AA49440F49}" type="slidenum">
              <a:rPr kumimoji="0" lang="es-ES_tradnl"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s-ES_tradnl"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805295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E925F70-23DD-4DD9-8313-62E8494D2C0C}" type="datetimeFigureOut">
              <a:rPr kumimoji="0" lang="es-ES_tradnl"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15/07/2025</a:t>
            </a:fld>
            <a:endParaRPr kumimoji="0" lang="es-ES_tradnl"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3" name="Marcador de pie de página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ES_tradnl"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Marcador de número de diapositiva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037AE91-C20E-4172-86A6-96AA49440F49}" type="slidenum">
              <a:rPr kumimoji="0" lang="es-ES_tradnl"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s-ES_tradnl"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190865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ES_tradnl"/>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E925F70-23DD-4DD9-8313-62E8494D2C0C}" type="datetimeFigureOut">
              <a:rPr kumimoji="0" lang="es-ES_tradnl"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15/07/2025</a:t>
            </a:fld>
            <a:endParaRPr kumimoji="0" lang="es-ES_tradnl"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Marcador de pie de página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ES_tradnl"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Marcador de número de diapositiva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037AE91-C20E-4172-86A6-96AA49440F49}" type="slidenum">
              <a:rPr kumimoji="0" lang="es-ES_tradnl"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s-ES_tradnl"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210607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ES_tradnl"/>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_tradnl"/>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E925F70-23DD-4DD9-8313-62E8494D2C0C}" type="datetimeFigureOut">
              <a:rPr kumimoji="0" lang="es-ES_tradnl"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15/07/2025</a:t>
            </a:fld>
            <a:endParaRPr kumimoji="0" lang="es-ES_tradnl"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Marcador de pie de página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ES_tradnl"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Marcador de número de diapositiva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037AE91-C20E-4172-86A6-96AA49440F49}" type="slidenum">
              <a:rPr kumimoji="0" lang="es-ES_tradnl"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s-ES_tradnl"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807160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ES_tradnl"/>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BE925F70-23DD-4DD9-8313-62E8494D2C0C}" type="datetimeFigureOut">
              <a:rPr kumimoji="0" lang="es-ES_tradnl"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15/07/2025</a:t>
            </a:fld>
            <a:endParaRPr kumimoji="0" lang="es-ES_tradnl"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ES_tradnl"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A037AE91-C20E-4172-86A6-96AA49440F49}" type="slidenum">
              <a:rPr kumimoji="0" lang="es-ES_tradnl"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s-ES_tradnl"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756715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2 Marcador de texto"/>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711297-256E-43C0-9EAB-E57CD420DFF0}" type="datetimeFigureOut">
              <a:rPr lang="es-ES" smtClean="0">
                <a:solidFill>
                  <a:prstClr val="black">
                    <a:tint val="75000"/>
                  </a:prstClr>
                </a:solidFill>
              </a:rPr>
              <a:pPr/>
              <a:t>15/07/2025</a:t>
            </a:fld>
            <a:endParaRPr lang="es-ES">
              <a:solidFill>
                <a:prstClr val="black">
                  <a:tint val="75000"/>
                </a:prstClr>
              </a:solidFill>
            </a:endParaRPr>
          </a:p>
        </p:txBody>
      </p:sp>
      <p:sp>
        <p:nvSpPr>
          <p:cNvPr id="5" name="4 Marcador de pie de página"/>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solidFill>
                <a:prstClr val="black">
                  <a:tint val="75000"/>
                </a:prstClr>
              </a:solidFill>
            </a:endParaRPr>
          </a:p>
        </p:txBody>
      </p:sp>
      <p:sp>
        <p:nvSpPr>
          <p:cNvPr id="6" name="5 Marcador de número de diapositiva"/>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EE5532-A8CB-4E93-A114-B5B3E61DFFEB}" type="slidenum">
              <a:rPr lang="es-ES" smtClean="0">
                <a:solidFill>
                  <a:prstClr val="black">
                    <a:tint val="75000"/>
                  </a:prstClr>
                </a:solidFill>
              </a:rPr>
              <a:pPr/>
              <a:t>‹#›</a:t>
            </a:fld>
            <a:endParaRPr lang="es-ES">
              <a:solidFill>
                <a:prstClr val="black">
                  <a:tint val="75000"/>
                </a:prstClr>
              </a:solidFill>
            </a:endParaRPr>
          </a:p>
        </p:txBody>
      </p:sp>
    </p:spTree>
    <p:extLst>
      <p:ext uri="{BB962C8B-B14F-4D97-AF65-F5344CB8AC3E}">
        <p14:creationId xmlns:p14="http://schemas.microsoft.com/office/powerpoint/2010/main" val="359013570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s-E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8F7915-3393-49ED-9BA0-3D254BC259F1}" type="datetimeFigureOut">
              <a:rPr lang="es-ES" smtClean="0"/>
              <a:t>15/07/2025</a:t>
            </a:fld>
            <a:endParaRPr lang="es-E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E8A81F-22D4-45E6-9346-D0540D87D542}" type="slidenum">
              <a:rPr lang="es-ES" smtClean="0"/>
              <a:t>‹#›</a:t>
            </a:fld>
            <a:endParaRPr lang="es-ES"/>
          </a:p>
        </p:txBody>
      </p:sp>
    </p:spTree>
    <p:extLst>
      <p:ext uri="{BB962C8B-B14F-4D97-AF65-F5344CB8AC3E}">
        <p14:creationId xmlns:p14="http://schemas.microsoft.com/office/powerpoint/2010/main" val="79074725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uadroTexto 5"/>
          <p:cNvSpPr txBox="1"/>
          <p:nvPr/>
        </p:nvSpPr>
        <p:spPr>
          <a:xfrm>
            <a:off x="0" y="13855"/>
            <a:ext cx="6096000" cy="7017306"/>
          </a:xfrm>
          <a:prstGeom prst="rect">
            <a:avLst/>
          </a:prstGeom>
          <a:solidFill>
            <a:schemeClr val="accent4">
              <a:lumMod val="40000"/>
              <a:lumOff val="60000"/>
            </a:schemeClr>
          </a:solidFill>
        </p:spPr>
        <p:txBody>
          <a:bodyPr wrap="square" rtlCol="0">
            <a:spAutoFit/>
          </a:bodyPr>
          <a:lstStyle/>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p:txBody>
      </p:sp>
      <p:pic>
        <p:nvPicPr>
          <p:cNvPr id="2" name="Imagen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0" y="0"/>
            <a:ext cx="6096000" cy="6857999"/>
          </a:xfrm>
          <a:prstGeom prst="rect">
            <a:avLst/>
          </a:prstGeom>
        </p:spPr>
      </p:pic>
      <p:sp>
        <p:nvSpPr>
          <p:cNvPr id="3" name="CuadroTexto 2"/>
          <p:cNvSpPr txBox="1"/>
          <p:nvPr/>
        </p:nvSpPr>
        <p:spPr>
          <a:xfrm>
            <a:off x="318655" y="734262"/>
            <a:ext cx="5652654" cy="1964384"/>
          </a:xfrm>
          <a:prstGeom prst="rect">
            <a:avLst/>
          </a:prstGeom>
          <a:noFill/>
        </p:spPr>
        <p:txBody>
          <a:bodyPr wrap="square" rtlCol="0">
            <a:spAutoFit/>
          </a:bodyPr>
          <a:lstStyle/>
          <a:p>
            <a:pPr algn="ctr">
              <a:lnSpc>
                <a:spcPct val="150000"/>
              </a:lnSpc>
            </a:pPr>
            <a:r>
              <a:rPr lang="es-ES" sz="2800" dirty="0">
                <a:solidFill>
                  <a:srgbClr val="C00000"/>
                </a:solidFill>
                <a:latin typeface="Arial Black" panose="020B0A04020102020204" pitchFamily="34" charset="0"/>
              </a:rPr>
              <a:t>SOCIALIZANDO LOS RESULTADOS DEL ESTUDIO INDEPENDIENTE</a:t>
            </a:r>
          </a:p>
        </p:txBody>
      </p:sp>
      <p:sp>
        <p:nvSpPr>
          <p:cNvPr id="4" name="CuadroTexto 3"/>
          <p:cNvSpPr txBox="1"/>
          <p:nvPr/>
        </p:nvSpPr>
        <p:spPr>
          <a:xfrm>
            <a:off x="207815" y="4031669"/>
            <a:ext cx="5652654" cy="1964384"/>
          </a:xfrm>
          <a:prstGeom prst="rect">
            <a:avLst/>
          </a:prstGeom>
          <a:noFill/>
        </p:spPr>
        <p:txBody>
          <a:bodyPr wrap="square" rtlCol="0">
            <a:spAutoFit/>
          </a:bodyPr>
          <a:lstStyle/>
          <a:p>
            <a:pPr algn="ctr">
              <a:lnSpc>
                <a:spcPct val="150000"/>
              </a:lnSpc>
            </a:pPr>
            <a:r>
              <a:rPr lang="es-ES" sz="2800" dirty="0">
                <a:latin typeface="Arial Black" panose="020B0A04020102020204" pitchFamily="34" charset="0"/>
              </a:rPr>
              <a:t>Presentación y valoración en plenario por cada equipo o investigador</a:t>
            </a:r>
          </a:p>
        </p:txBody>
      </p:sp>
    </p:spTree>
    <p:extLst>
      <p:ext uri="{BB962C8B-B14F-4D97-AF65-F5344CB8AC3E}">
        <p14:creationId xmlns:p14="http://schemas.microsoft.com/office/powerpoint/2010/main" val="11325294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p:cNvSpPr txBox="1"/>
          <p:nvPr/>
        </p:nvSpPr>
        <p:spPr>
          <a:xfrm>
            <a:off x="0" y="41565"/>
            <a:ext cx="12192000" cy="7017306"/>
          </a:xfrm>
          <a:prstGeom prst="rect">
            <a:avLst/>
          </a:prstGeom>
          <a:solidFill>
            <a:schemeClr val="accent4">
              <a:lumMod val="40000"/>
              <a:lumOff val="60000"/>
            </a:schemeClr>
          </a:solidFill>
        </p:spPr>
        <p:txBody>
          <a:bodyPr wrap="square" rtlCol="0">
            <a:spAutoFit/>
          </a:bodyPr>
          <a:lstStyle/>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p:txBody>
      </p:sp>
      <p:sp>
        <p:nvSpPr>
          <p:cNvPr id="4" name="CuadroTexto 3"/>
          <p:cNvSpPr txBox="1"/>
          <p:nvPr/>
        </p:nvSpPr>
        <p:spPr>
          <a:xfrm>
            <a:off x="0" y="-5"/>
            <a:ext cx="12192000" cy="523220"/>
          </a:xfrm>
          <a:prstGeom prst="rect">
            <a:avLst/>
          </a:prstGeom>
          <a:solidFill>
            <a:srgbClr val="002060"/>
          </a:solidFill>
        </p:spPr>
        <p:txBody>
          <a:bodyPr wrap="square" rtlCol="0">
            <a:spAutoFit/>
          </a:bodyPr>
          <a:lstStyle>
            <a:defPPr>
              <a:defRPr lang="es-ES"/>
            </a:defPPr>
            <a:lvl1pPr algn="ctr">
              <a:defRPr sz="2800">
                <a:solidFill>
                  <a:schemeClr val="bg1"/>
                </a:solidFill>
                <a:latin typeface="Arial Black" panose="020B0A04020102020204" pitchFamily="34" charset="0"/>
              </a:defRPr>
            </a:lvl1pPr>
          </a:lstStyle>
          <a:p>
            <a:r>
              <a:rPr lang="es-ES" dirty="0"/>
              <a:t>Fin, objetivo general u objetivo de desarrollo </a:t>
            </a:r>
          </a:p>
        </p:txBody>
      </p:sp>
      <p:sp>
        <p:nvSpPr>
          <p:cNvPr id="2" name="TextBox 1"/>
          <p:cNvSpPr txBox="1"/>
          <p:nvPr/>
        </p:nvSpPr>
        <p:spPr>
          <a:xfrm>
            <a:off x="360218" y="678871"/>
            <a:ext cx="11610109" cy="954107"/>
          </a:xfrm>
          <a:prstGeom prst="rect">
            <a:avLst/>
          </a:prstGeom>
          <a:noFill/>
        </p:spPr>
        <p:txBody>
          <a:bodyPr wrap="square" rtlCol="0">
            <a:spAutoFit/>
          </a:bodyPr>
          <a:lstStyle/>
          <a:p>
            <a:pPr algn="ctr"/>
            <a:r>
              <a:rPr lang="es-ES" sz="2800" dirty="0">
                <a:solidFill>
                  <a:srgbClr val="002060"/>
                </a:solidFill>
                <a:latin typeface="Arial Black" panose="020B0A04020102020204" pitchFamily="34" charset="0"/>
              </a:rPr>
              <a:t>¿Por qué el proyecto es importante para los beneficiarios y la sociedad? </a:t>
            </a:r>
          </a:p>
        </p:txBody>
      </p:sp>
      <p:sp>
        <p:nvSpPr>
          <p:cNvPr id="3" name="TextBox 2"/>
          <p:cNvSpPr txBox="1"/>
          <p:nvPr/>
        </p:nvSpPr>
        <p:spPr>
          <a:xfrm rot="19572583">
            <a:off x="568034" y="2937175"/>
            <a:ext cx="3117279" cy="1384995"/>
          </a:xfrm>
          <a:prstGeom prst="rect">
            <a:avLst/>
          </a:prstGeom>
          <a:noFill/>
          <a:ln w="38100">
            <a:solidFill>
              <a:srgbClr val="C00000"/>
            </a:solidFill>
          </a:ln>
        </p:spPr>
        <p:txBody>
          <a:bodyPr wrap="square" rtlCol="0">
            <a:spAutoFit/>
          </a:bodyPr>
          <a:lstStyle/>
          <a:p>
            <a:pPr algn="ctr"/>
            <a:r>
              <a:rPr lang="es-ES" sz="2800" dirty="0">
                <a:latin typeface="Arial Black" panose="020B0A04020102020204" pitchFamily="34" charset="0"/>
              </a:rPr>
              <a:t>Justifica la necesidad del proyecto </a:t>
            </a:r>
          </a:p>
        </p:txBody>
      </p:sp>
      <p:sp>
        <p:nvSpPr>
          <p:cNvPr id="6" name="TextBox 5"/>
          <p:cNvSpPr txBox="1"/>
          <p:nvPr/>
        </p:nvSpPr>
        <p:spPr>
          <a:xfrm>
            <a:off x="4627418" y="1953492"/>
            <a:ext cx="7342909" cy="1384995"/>
          </a:xfrm>
          <a:prstGeom prst="rect">
            <a:avLst/>
          </a:prstGeom>
          <a:noFill/>
          <a:ln w="38100">
            <a:solidFill>
              <a:srgbClr val="C00000"/>
            </a:solidFill>
          </a:ln>
        </p:spPr>
        <p:txBody>
          <a:bodyPr wrap="square" rtlCol="0">
            <a:spAutoFit/>
          </a:bodyPr>
          <a:lstStyle>
            <a:defPPr>
              <a:defRPr lang="es-ES"/>
            </a:defPPr>
            <a:lvl1pPr algn="ctr">
              <a:defRPr sz="2800">
                <a:latin typeface="Arial Black" panose="020B0A04020102020204" pitchFamily="34" charset="0"/>
              </a:defRPr>
            </a:lvl1pPr>
          </a:lstStyle>
          <a:p>
            <a:r>
              <a:rPr lang="es-ES" dirty="0"/>
              <a:t>Describe impactos sociales o en el sector a que el proyecto contribuye a mediano y largo plazo</a:t>
            </a:r>
          </a:p>
        </p:txBody>
      </p:sp>
      <p:sp>
        <p:nvSpPr>
          <p:cNvPr id="7" name="TextBox 6"/>
          <p:cNvSpPr txBox="1"/>
          <p:nvPr/>
        </p:nvSpPr>
        <p:spPr>
          <a:xfrm>
            <a:off x="5237018" y="3601724"/>
            <a:ext cx="6608618" cy="954107"/>
          </a:xfrm>
          <a:prstGeom prst="rect">
            <a:avLst/>
          </a:prstGeom>
          <a:noFill/>
        </p:spPr>
        <p:txBody>
          <a:bodyPr wrap="square" rtlCol="0">
            <a:spAutoFit/>
          </a:bodyPr>
          <a:lstStyle/>
          <a:p>
            <a:pPr algn="ctr"/>
            <a:r>
              <a:rPr lang="es-ES" sz="2800" dirty="0">
                <a:solidFill>
                  <a:srgbClr val="C00000"/>
                </a:solidFill>
                <a:latin typeface="Arial Black" panose="020B0A04020102020204" pitchFamily="34" charset="0"/>
              </a:rPr>
              <a:t>2 o 3 años después de concluida la ejecución del proyecto</a:t>
            </a:r>
          </a:p>
        </p:txBody>
      </p:sp>
      <p:sp>
        <p:nvSpPr>
          <p:cNvPr id="8" name="TextBox 7"/>
          <p:cNvSpPr txBox="1"/>
          <p:nvPr/>
        </p:nvSpPr>
        <p:spPr>
          <a:xfrm>
            <a:off x="3228109" y="4724395"/>
            <a:ext cx="8742218" cy="954107"/>
          </a:xfrm>
          <a:prstGeom prst="rect">
            <a:avLst/>
          </a:prstGeom>
          <a:noFill/>
          <a:ln w="38100">
            <a:solidFill>
              <a:srgbClr val="C00000"/>
            </a:solidFill>
          </a:ln>
        </p:spPr>
        <p:txBody>
          <a:bodyPr wrap="square" rtlCol="0">
            <a:spAutoFit/>
          </a:bodyPr>
          <a:lstStyle>
            <a:defPPr>
              <a:defRPr lang="es-ES"/>
            </a:defPPr>
            <a:lvl1pPr algn="ctr">
              <a:defRPr sz="2800">
                <a:latin typeface="Arial Black" panose="020B0A04020102020204" pitchFamily="34" charset="0"/>
              </a:defRPr>
            </a:lvl1pPr>
          </a:lstStyle>
          <a:p>
            <a:r>
              <a:rPr lang="es-ES" dirty="0"/>
              <a:t>No implica que el proyecto por sí solo, será suficiente para lograrlo</a:t>
            </a:r>
          </a:p>
        </p:txBody>
      </p:sp>
      <p:sp>
        <p:nvSpPr>
          <p:cNvPr id="9" name="Curved Down Arrow 8"/>
          <p:cNvSpPr/>
          <p:nvPr/>
        </p:nvSpPr>
        <p:spPr>
          <a:xfrm rot="14003957">
            <a:off x="4680723" y="3591490"/>
            <a:ext cx="948507" cy="632707"/>
          </a:xfrm>
          <a:prstGeom prst="curvedDownArrow">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schemeClr val="tx1"/>
              </a:solidFill>
            </a:endParaRPr>
          </a:p>
        </p:txBody>
      </p:sp>
      <p:sp>
        <p:nvSpPr>
          <p:cNvPr id="10" name="TextBox 9"/>
          <p:cNvSpPr txBox="1"/>
          <p:nvPr/>
        </p:nvSpPr>
        <p:spPr>
          <a:xfrm>
            <a:off x="0" y="5915904"/>
            <a:ext cx="12192000" cy="523220"/>
          </a:xfrm>
          <a:prstGeom prst="rect">
            <a:avLst/>
          </a:prstGeom>
          <a:solidFill>
            <a:srgbClr val="002060"/>
          </a:solidFill>
          <a:ln w="38100">
            <a:noFill/>
          </a:ln>
        </p:spPr>
        <p:txBody>
          <a:bodyPr wrap="square" rtlCol="0">
            <a:spAutoFit/>
          </a:bodyPr>
          <a:lstStyle>
            <a:defPPr>
              <a:defRPr lang="es-ES"/>
            </a:defPPr>
            <a:lvl1pPr algn="ctr">
              <a:defRPr sz="2800">
                <a:latin typeface="Arial Black" panose="020B0A04020102020204" pitchFamily="34" charset="0"/>
              </a:defRPr>
            </a:lvl1pPr>
          </a:lstStyle>
          <a:p>
            <a:r>
              <a:rPr lang="es-ES" dirty="0">
                <a:solidFill>
                  <a:srgbClr val="FFFF00"/>
                </a:solidFill>
              </a:rPr>
              <a:t>ES LA BRÚJULA PARA PLANIFICAR EL PROYECTO</a:t>
            </a:r>
          </a:p>
        </p:txBody>
      </p:sp>
    </p:spTree>
    <p:extLst>
      <p:ext uri="{BB962C8B-B14F-4D97-AF65-F5344CB8AC3E}">
        <p14:creationId xmlns:p14="http://schemas.microsoft.com/office/powerpoint/2010/main" val="12024843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p:cTn id="14" dur="500" fill="hold"/>
                                        <p:tgtEl>
                                          <p:spTgt spid="3"/>
                                        </p:tgtEl>
                                        <p:attrNameLst>
                                          <p:attrName>ppt_w</p:attrName>
                                        </p:attrNameLst>
                                      </p:cBhvr>
                                      <p:tavLst>
                                        <p:tav tm="0">
                                          <p:val>
                                            <p:fltVal val="0"/>
                                          </p:val>
                                        </p:tav>
                                        <p:tav tm="100000">
                                          <p:val>
                                            <p:strVal val="#ppt_w"/>
                                          </p:val>
                                        </p:tav>
                                      </p:tavLst>
                                    </p:anim>
                                    <p:anim calcmode="lin" valueType="num">
                                      <p:cBhvr>
                                        <p:cTn id="15" dur="500" fill="hold"/>
                                        <p:tgtEl>
                                          <p:spTgt spid="3"/>
                                        </p:tgtEl>
                                        <p:attrNameLst>
                                          <p:attrName>ppt_h</p:attrName>
                                        </p:attrNameLst>
                                      </p:cBhvr>
                                      <p:tavLst>
                                        <p:tav tm="0">
                                          <p:val>
                                            <p:fltVal val="0"/>
                                          </p:val>
                                        </p:tav>
                                        <p:tav tm="100000">
                                          <p:val>
                                            <p:strVal val="#ppt_h"/>
                                          </p:val>
                                        </p:tav>
                                      </p:tavLst>
                                    </p:anim>
                                    <p:animEffect transition="in" filter="fade">
                                      <p:cBhvr>
                                        <p:cTn id="16" dur="500"/>
                                        <p:tgtEl>
                                          <p:spTgt spid="3"/>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 calcmode="lin" valueType="num">
                                      <p:cBhvr>
                                        <p:cTn id="21" dur="500" fill="hold"/>
                                        <p:tgtEl>
                                          <p:spTgt spid="6"/>
                                        </p:tgtEl>
                                        <p:attrNameLst>
                                          <p:attrName>ppt_w</p:attrName>
                                        </p:attrNameLst>
                                      </p:cBhvr>
                                      <p:tavLst>
                                        <p:tav tm="0">
                                          <p:val>
                                            <p:fltVal val="0"/>
                                          </p:val>
                                        </p:tav>
                                        <p:tav tm="100000">
                                          <p:val>
                                            <p:strVal val="#ppt_w"/>
                                          </p:val>
                                        </p:tav>
                                      </p:tavLst>
                                    </p:anim>
                                    <p:anim calcmode="lin" valueType="num">
                                      <p:cBhvr>
                                        <p:cTn id="22" dur="500" fill="hold"/>
                                        <p:tgtEl>
                                          <p:spTgt spid="6"/>
                                        </p:tgtEl>
                                        <p:attrNameLst>
                                          <p:attrName>ppt_h</p:attrName>
                                        </p:attrNameLst>
                                      </p:cBhvr>
                                      <p:tavLst>
                                        <p:tav tm="0">
                                          <p:val>
                                            <p:fltVal val="0"/>
                                          </p:val>
                                        </p:tav>
                                        <p:tav tm="100000">
                                          <p:val>
                                            <p:strVal val="#ppt_h"/>
                                          </p:val>
                                        </p:tav>
                                      </p:tavLst>
                                    </p:anim>
                                    <p:animEffect transition="in" filter="fade">
                                      <p:cBhvr>
                                        <p:cTn id="23" dur="500"/>
                                        <p:tgtEl>
                                          <p:spTgt spid="6"/>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9"/>
                                        </p:tgtEl>
                                        <p:attrNameLst>
                                          <p:attrName>style.visibility</p:attrName>
                                        </p:attrNameLst>
                                      </p:cBhvr>
                                      <p:to>
                                        <p:strVal val="visible"/>
                                      </p:to>
                                    </p:set>
                                    <p:anim calcmode="lin" valueType="num">
                                      <p:cBhvr>
                                        <p:cTn id="28" dur="500" fill="hold"/>
                                        <p:tgtEl>
                                          <p:spTgt spid="9"/>
                                        </p:tgtEl>
                                        <p:attrNameLst>
                                          <p:attrName>ppt_w</p:attrName>
                                        </p:attrNameLst>
                                      </p:cBhvr>
                                      <p:tavLst>
                                        <p:tav tm="0">
                                          <p:val>
                                            <p:fltVal val="0"/>
                                          </p:val>
                                        </p:tav>
                                        <p:tav tm="100000">
                                          <p:val>
                                            <p:strVal val="#ppt_w"/>
                                          </p:val>
                                        </p:tav>
                                      </p:tavLst>
                                    </p:anim>
                                    <p:anim calcmode="lin" valueType="num">
                                      <p:cBhvr>
                                        <p:cTn id="29" dur="500" fill="hold"/>
                                        <p:tgtEl>
                                          <p:spTgt spid="9"/>
                                        </p:tgtEl>
                                        <p:attrNameLst>
                                          <p:attrName>ppt_h</p:attrName>
                                        </p:attrNameLst>
                                      </p:cBhvr>
                                      <p:tavLst>
                                        <p:tav tm="0">
                                          <p:val>
                                            <p:fltVal val="0"/>
                                          </p:val>
                                        </p:tav>
                                        <p:tav tm="100000">
                                          <p:val>
                                            <p:strVal val="#ppt_h"/>
                                          </p:val>
                                        </p:tav>
                                      </p:tavLst>
                                    </p:anim>
                                    <p:animEffect transition="in" filter="fade">
                                      <p:cBhvr>
                                        <p:cTn id="30" dur="500"/>
                                        <p:tgtEl>
                                          <p:spTgt spid="9"/>
                                        </p:tgtEl>
                                      </p:cBhvr>
                                    </p:animEffect>
                                  </p:childTnLst>
                                </p:cTn>
                              </p:par>
                              <p:par>
                                <p:cTn id="31" presetID="53" presetClass="entr" presetSubtype="16" fill="hold" grpId="0" nodeType="withEffect">
                                  <p:stCondLst>
                                    <p:cond delay="0"/>
                                  </p:stCondLst>
                                  <p:childTnLst>
                                    <p:set>
                                      <p:cBhvr>
                                        <p:cTn id="32" dur="1" fill="hold">
                                          <p:stCondLst>
                                            <p:cond delay="0"/>
                                          </p:stCondLst>
                                        </p:cTn>
                                        <p:tgtEl>
                                          <p:spTgt spid="7"/>
                                        </p:tgtEl>
                                        <p:attrNameLst>
                                          <p:attrName>style.visibility</p:attrName>
                                        </p:attrNameLst>
                                      </p:cBhvr>
                                      <p:to>
                                        <p:strVal val="visible"/>
                                      </p:to>
                                    </p:set>
                                    <p:anim calcmode="lin" valueType="num">
                                      <p:cBhvr>
                                        <p:cTn id="33" dur="500" fill="hold"/>
                                        <p:tgtEl>
                                          <p:spTgt spid="7"/>
                                        </p:tgtEl>
                                        <p:attrNameLst>
                                          <p:attrName>ppt_w</p:attrName>
                                        </p:attrNameLst>
                                      </p:cBhvr>
                                      <p:tavLst>
                                        <p:tav tm="0">
                                          <p:val>
                                            <p:fltVal val="0"/>
                                          </p:val>
                                        </p:tav>
                                        <p:tav tm="100000">
                                          <p:val>
                                            <p:strVal val="#ppt_w"/>
                                          </p:val>
                                        </p:tav>
                                      </p:tavLst>
                                    </p:anim>
                                    <p:anim calcmode="lin" valueType="num">
                                      <p:cBhvr>
                                        <p:cTn id="34" dur="500" fill="hold"/>
                                        <p:tgtEl>
                                          <p:spTgt spid="7"/>
                                        </p:tgtEl>
                                        <p:attrNameLst>
                                          <p:attrName>ppt_h</p:attrName>
                                        </p:attrNameLst>
                                      </p:cBhvr>
                                      <p:tavLst>
                                        <p:tav tm="0">
                                          <p:val>
                                            <p:fltVal val="0"/>
                                          </p:val>
                                        </p:tav>
                                        <p:tav tm="100000">
                                          <p:val>
                                            <p:strVal val="#ppt_h"/>
                                          </p:val>
                                        </p:tav>
                                      </p:tavLst>
                                    </p:anim>
                                    <p:animEffect transition="in" filter="fade">
                                      <p:cBhvr>
                                        <p:cTn id="35" dur="500"/>
                                        <p:tgtEl>
                                          <p:spTgt spid="7"/>
                                        </p:tgtEl>
                                      </p:cBhvr>
                                    </p:animEffect>
                                  </p:childTnLst>
                                </p:cTn>
                              </p:par>
                            </p:childTnLst>
                          </p:cTn>
                        </p:par>
                      </p:childTnLst>
                    </p:cTn>
                  </p:par>
                  <p:par>
                    <p:cTn id="36" fill="hold">
                      <p:stCondLst>
                        <p:cond delay="indefinite"/>
                      </p:stCondLst>
                      <p:childTnLst>
                        <p:par>
                          <p:cTn id="37" fill="hold">
                            <p:stCondLst>
                              <p:cond delay="0"/>
                            </p:stCondLst>
                            <p:childTnLst>
                              <p:par>
                                <p:cTn id="38" presetID="53" presetClass="entr" presetSubtype="16" fill="hold" grpId="0" nodeType="clickEffect">
                                  <p:stCondLst>
                                    <p:cond delay="0"/>
                                  </p:stCondLst>
                                  <p:childTnLst>
                                    <p:set>
                                      <p:cBhvr>
                                        <p:cTn id="39" dur="1" fill="hold">
                                          <p:stCondLst>
                                            <p:cond delay="0"/>
                                          </p:stCondLst>
                                        </p:cTn>
                                        <p:tgtEl>
                                          <p:spTgt spid="8"/>
                                        </p:tgtEl>
                                        <p:attrNameLst>
                                          <p:attrName>style.visibility</p:attrName>
                                        </p:attrNameLst>
                                      </p:cBhvr>
                                      <p:to>
                                        <p:strVal val="visible"/>
                                      </p:to>
                                    </p:set>
                                    <p:anim calcmode="lin" valueType="num">
                                      <p:cBhvr>
                                        <p:cTn id="40" dur="500" fill="hold"/>
                                        <p:tgtEl>
                                          <p:spTgt spid="8"/>
                                        </p:tgtEl>
                                        <p:attrNameLst>
                                          <p:attrName>ppt_w</p:attrName>
                                        </p:attrNameLst>
                                      </p:cBhvr>
                                      <p:tavLst>
                                        <p:tav tm="0">
                                          <p:val>
                                            <p:fltVal val="0"/>
                                          </p:val>
                                        </p:tav>
                                        <p:tav tm="100000">
                                          <p:val>
                                            <p:strVal val="#ppt_w"/>
                                          </p:val>
                                        </p:tav>
                                      </p:tavLst>
                                    </p:anim>
                                    <p:anim calcmode="lin" valueType="num">
                                      <p:cBhvr>
                                        <p:cTn id="41" dur="500" fill="hold"/>
                                        <p:tgtEl>
                                          <p:spTgt spid="8"/>
                                        </p:tgtEl>
                                        <p:attrNameLst>
                                          <p:attrName>ppt_h</p:attrName>
                                        </p:attrNameLst>
                                      </p:cBhvr>
                                      <p:tavLst>
                                        <p:tav tm="0">
                                          <p:val>
                                            <p:fltVal val="0"/>
                                          </p:val>
                                        </p:tav>
                                        <p:tav tm="100000">
                                          <p:val>
                                            <p:strVal val="#ppt_h"/>
                                          </p:val>
                                        </p:tav>
                                      </p:tavLst>
                                    </p:anim>
                                    <p:animEffect transition="in" filter="fade">
                                      <p:cBhvr>
                                        <p:cTn id="42" dur="500"/>
                                        <p:tgtEl>
                                          <p:spTgt spid="8"/>
                                        </p:tgtEl>
                                      </p:cBhvr>
                                    </p:animEffect>
                                  </p:childTnLst>
                                </p:cTn>
                              </p:par>
                            </p:childTnLst>
                          </p:cTn>
                        </p:par>
                      </p:childTnLst>
                    </p:cTn>
                  </p:par>
                  <p:par>
                    <p:cTn id="43" fill="hold">
                      <p:stCondLst>
                        <p:cond delay="indefinite"/>
                      </p:stCondLst>
                      <p:childTnLst>
                        <p:par>
                          <p:cTn id="44" fill="hold">
                            <p:stCondLst>
                              <p:cond delay="0"/>
                            </p:stCondLst>
                            <p:childTnLst>
                              <p:par>
                                <p:cTn id="45" presetID="53" presetClass="entr" presetSubtype="16" fill="hold" grpId="0" nodeType="clickEffect">
                                  <p:stCondLst>
                                    <p:cond delay="0"/>
                                  </p:stCondLst>
                                  <p:childTnLst>
                                    <p:set>
                                      <p:cBhvr>
                                        <p:cTn id="46" dur="1" fill="hold">
                                          <p:stCondLst>
                                            <p:cond delay="0"/>
                                          </p:stCondLst>
                                        </p:cTn>
                                        <p:tgtEl>
                                          <p:spTgt spid="10"/>
                                        </p:tgtEl>
                                        <p:attrNameLst>
                                          <p:attrName>style.visibility</p:attrName>
                                        </p:attrNameLst>
                                      </p:cBhvr>
                                      <p:to>
                                        <p:strVal val="visible"/>
                                      </p:to>
                                    </p:set>
                                    <p:anim calcmode="lin" valueType="num">
                                      <p:cBhvr>
                                        <p:cTn id="47" dur="500" fill="hold"/>
                                        <p:tgtEl>
                                          <p:spTgt spid="10"/>
                                        </p:tgtEl>
                                        <p:attrNameLst>
                                          <p:attrName>ppt_w</p:attrName>
                                        </p:attrNameLst>
                                      </p:cBhvr>
                                      <p:tavLst>
                                        <p:tav tm="0">
                                          <p:val>
                                            <p:fltVal val="0"/>
                                          </p:val>
                                        </p:tav>
                                        <p:tav tm="100000">
                                          <p:val>
                                            <p:strVal val="#ppt_w"/>
                                          </p:val>
                                        </p:tav>
                                      </p:tavLst>
                                    </p:anim>
                                    <p:anim calcmode="lin" valueType="num">
                                      <p:cBhvr>
                                        <p:cTn id="48" dur="500" fill="hold"/>
                                        <p:tgtEl>
                                          <p:spTgt spid="10"/>
                                        </p:tgtEl>
                                        <p:attrNameLst>
                                          <p:attrName>ppt_h</p:attrName>
                                        </p:attrNameLst>
                                      </p:cBhvr>
                                      <p:tavLst>
                                        <p:tav tm="0">
                                          <p:val>
                                            <p:fltVal val="0"/>
                                          </p:val>
                                        </p:tav>
                                        <p:tav tm="100000">
                                          <p:val>
                                            <p:strVal val="#ppt_h"/>
                                          </p:val>
                                        </p:tav>
                                      </p:tavLst>
                                    </p:anim>
                                    <p:animEffect transition="in" filter="fade">
                                      <p:cBhvr>
                                        <p:cTn id="49"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6" grpId="0" animBg="1"/>
      <p:bldP spid="7" grpId="0"/>
      <p:bldP spid="8" grpId="0" animBg="1"/>
      <p:bldP spid="9" grpId="0" animBg="1"/>
      <p:bldP spid="1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0" y="13848"/>
            <a:ext cx="12192000" cy="523220"/>
          </a:xfrm>
          <a:prstGeom prst="rect">
            <a:avLst/>
          </a:prstGeom>
          <a:solidFill>
            <a:srgbClr val="002060"/>
          </a:solidFill>
        </p:spPr>
        <p:txBody>
          <a:bodyPr wrap="square" rtlCol="0">
            <a:spAutoFit/>
          </a:bodyPr>
          <a:lstStyle>
            <a:defPPr>
              <a:defRPr lang="es-ES"/>
            </a:defPPr>
            <a:lvl1pPr>
              <a:defRPr sz="2800">
                <a:solidFill>
                  <a:schemeClr val="bg1"/>
                </a:solidFill>
                <a:latin typeface="Arial Black" panose="020B0A04020102020204" pitchFamily="34" charset="0"/>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2800" b="0" i="0" u="none" strike="noStrike" kern="1200" cap="none" spc="0" normalizeH="0" baseline="0" noProof="0" dirty="0">
                <a:ln>
                  <a:noFill/>
                </a:ln>
                <a:solidFill>
                  <a:prstClr val="white"/>
                </a:solidFill>
                <a:effectLst/>
                <a:uLnTx/>
                <a:uFillTx/>
                <a:latin typeface="Arial Black" panose="020B0A04020102020204" pitchFamily="34" charset="0"/>
                <a:ea typeface="+mn-ea"/>
                <a:cs typeface="+mn-cs"/>
              </a:rPr>
              <a:t>Análisis de problemas</a:t>
            </a:r>
          </a:p>
        </p:txBody>
      </p:sp>
      <p:pic>
        <p:nvPicPr>
          <p:cNvPr id="6" name="Picture 5"/>
          <p:cNvPicPr/>
          <p:nvPr/>
        </p:nvPicPr>
        <p:blipFill>
          <a:blip r:embed="rId2">
            <a:extLst>
              <a:ext uri="{28A0092B-C50C-407E-A947-70E740481C1C}">
                <a14:useLocalDpi xmlns:a14="http://schemas.microsoft.com/office/drawing/2010/main" val="0"/>
              </a:ext>
            </a:extLst>
          </a:blip>
          <a:srcRect/>
          <a:stretch>
            <a:fillRect/>
          </a:stretch>
        </p:blipFill>
        <p:spPr bwMode="auto">
          <a:xfrm>
            <a:off x="1" y="537067"/>
            <a:ext cx="12005186" cy="6114455"/>
          </a:xfrm>
          <a:prstGeom prst="rect">
            <a:avLst/>
          </a:prstGeom>
          <a:noFill/>
          <a:ln>
            <a:noFill/>
          </a:ln>
        </p:spPr>
      </p:pic>
    </p:spTree>
    <p:extLst>
      <p:ext uri="{BB962C8B-B14F-4D97-AF65-F5344CB8AC3E}">
        <p14:creationId xmlns:p14="http://schemas.microsoft.com/office/powerpoint/2010/main" val="1175319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0" y="13850"/>
            <a:ext cx="12191999" cy="523220"/>
          </a:xfrm>
          <a:prstGeom prst="rect">
            <a:avLst/>
          </a:prstGeom>
          <a:solidFill>
            <a:srgbClr val="002060"/>
          </a:solidFill>
        </p:spPr>
        <p:txBody>
          <a:bodyPr wrap="square" rtlCol="0">
            <a:spAutoFit/>
          </a:bodyPr>
          <a:lstStyle>
            <a:defPPr>
              <a:defRPr lang="es-ES"/>
            </a:defPPr>
            <a:lvl1pPr algn="ctr">
              <a:defRPr sz="2800">
                <a:solidFill>
                  <a:schemeClr val="bg1"/>
                </a:solidFill>
                <a:latin typeface="Arial Black" panose="020B0A04020102020204" pitchFamily="34" charset="0"/>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2800" b="0" i="0" u="none" strike="noStrike" kern="1200" cap="none" spc="0" normalizeH="0" baseline="0" noProof="0" dirty="0">
                <a:ln>
                  <a:noFill/>
                </a:ln>
                <a:solidFill>
                  <a:prstClr val="white"/>
                </a:solidFill>
                <a:effectLst/>
                <a:uLnTx/>
                <a:uFillTx/>
                <a:latin typeface="Arial Black" panose="020B0A04020102020204" pitchFamily="34" charset="0"/>
                <a:ea typeface="+mn-ea"/>
                <a:cs typeface="+mn-cs"/>
              </a:rPr>
              <a:t>Ejemplo de los jóvenes del barrio Los Chorrillos (ADO)</a:t>
            </a:r>
          </a:p>
        </p:txBody>
      </p:sp>
      <p:pic>
        <p:nvPicPr>
          <p:cNvPr id="5" name="Picture 4"/>
          <p:cNvPicPr/>
          <p:nvPr/>
        </p:nvPicPr>
        <p:blipFill>
          <a:blip r:embed="rId2">
            <a:extLst>
              <a:ext uri="{28A0092B-C50C-407E-A947-70E740481C1C}">
                <a14:useLocalDpi xmlns:a14="http://schemas.microsoft.com/office/drawing/2010/main" val="0"/>
              </a:ext>
            </a:extLst>
          </a:blip>
          <a:srcRect/>
          <a:stretch>
            <a:fillRect/>
          </a:stretch>
        </p:blipFill>
        <p:spPr bwMode="auto">
          <a:xfrm>
            <a:off x="191729" y="693174"/>
            <a:ext cx="11606981" cy="6164826"/>
          </a:xfrm>
          <a:prstGeom prst="rect">
            <a:avLst/>
          </a:prstGeom>
          <a:noFill/>
          <a:ln>
            <a:noFill/>
          </a:ln>
        </p:spPr>
      </p:pic>
    </p:spTree>
    <p:extLst>
      <p:ext uri="{BB962C8B-B14F-4D97-AF65-F5344CB8AC3E}">
        <p14:creationId xmlns:p14="http://schemas.microsoft.com/office/powerpoint/2010/main" val="35845120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p:cNvSpPr txBox="1"/>
          <p:nvPr/>
        </p:nvSpPr>
        <p:spPr>
          <a:xfrm>
            <a:off x="0" y="27710"/>
            <a:ext cx="12192000" cy="7017306"/>
          </a:xfrm>
          <a:prstGeom prst="rect">
            <a:avLst/>
          </a:prstGeom>
          <a:solidFill>
            <a:schemeClr val="accent4">
              <a:lumMod val="40000"/>
              <a:lumOff val="60000"/>
            </a:schemeClr>
          </a:solidFill>
        </p:spPr>
        <p:txBody>
          <a:bodyPr wrap="square" rtlCol="0">
            <a:spAutoFit/>
          </a:bodyPr>
          <a:lstStyle/>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p:txBody>
      </p:sp>
      <p:sp>
        <p:nvSpPr>
          <p:cNvPr id="4" name="CuadroTexto 3"/>
          <p:cNvSpPr txBox="1"/>
          <p:nvPr/>
        </p:nvSpPr>
        <p:spPr>
          <a:xfrm>
            <a:off x="0" y="-5"/>
            <a:ext cx="12192000" cy="523220"/>
          </a:xfrm>
          <a:prstGeom prst="rect">
            <a:avLst/>
          </a:prstGeom>
          <a:solidFill>
            <a:srgbClr val="002060"/>
          </a:solidFill>
        </p:spPr>
        <p:txBody>
          <a:bodyPr wrap="square" rtlCol="0">
            <a:spAutoFit/>
          </a:bodyPr>
          <a:lstStyle>
            <a:defPPr>
              <a:defRPr lang="es-ES"/>
            </a:defPPr>
            <a:lvl1pPr algn="ctr">
              <a:defRPr sz="2800">
                <a:solidFill>
                  <a:schemeClr val="bg1"/>
                </a:solidFill>
                <a:latin typeface="Arial Black" panose="020B0A04020102020204" pitchFamily="34" charset="0"/>
              </a:defRPr>
            </a:lvl1pPr>
          </a:lstStyle>
          <a:p>
            <a:r>
              <a:rPr lang="es-ES" dirty="0"/>
              <a:t>Fin u objetivo general del proyecto</a:t>
            </a:r>
          </a:p>
        </p:txBody>
      </p:sp>
      <p:sp>
        <p:nvSpPr>
          <p:cNvPr id="12" name="TextBox 11"/>
          <p:cNvSpPr txBox="1"/>
          <p:nvPr/>
        </p:nvSpPr>
        <p:spPr>
          <a:xfrm>
            <a:off x="193964" y="972505"/>
            <a:ext cx="11845636" cy="1384995"/>
          </a:xfrm>
          <a:prstGeom prst="rect">
            <a:avLst/>
          </a:prstGeom>
          <a:noFill/>
        </p:spPr>
        <p:txBody>
          <a:bodyPr wrap="square" rtlCol="0">
            <a:spAutoFit/>
          </a:bodyPr>
          <a:lstStyle>
            <a:defPPr>
              <a:defRPr lang="es-ES"/>
            </a:defPPr>
            <a:lvl1pPr marL="457200" indent="-457200">
              <a:buFont typeface="Wingdings" panose="05000000000000000000" pitchFamily="2" charset="2"/>
              <a:buChar char="ü"/>
              <a:defRPr sz="2800">
                <a:latin typeface="Arial Black" panose="020B0A04020102020204" pitchFamily="34" charset="0"/>
              </a:defRPr>
            </a:lvl1pPr>
          </a:lstStyle>
          <a:p>
            <a:pPr algn="just"/>
            <a:r>
              <a:rPr lang="es-ES" dirty="0"/>
              <a:t>Se expresa como una situación ya alcanzada (</a:t>
            </a:r>
            <a:r>
              <a:rPr lang="es-ES" dirty="0">
                <a:solidFill>
                  <a:srgbClr val="0070C0"/>
                </a:solidFill>
              </a:rPr>
              <a:t>en participio</a:t>
            </a:r>
            <a:r>
              <a:rPr lang="es-ES" dirty="0"/>
              <a:t>) en términos verificables con los grupos beneficiarios definidos explícitamente</a:t>
            </a:r>
          </a:p>
        </p:txBody>
      </p:sp>
      <p:sp>
        <p:nvSpPr>
          <p:cNvPr id="13" name="TextBox 12"/>
          <p:cNvSpPr txBox="1"/>
          <p:nvPr/>
        </p:nvSpPr>
        <p:spPr>
          <a:xfrm>
            <a:off x="346365" y="2686448"/>
            <a:ext cx="10685430" cy="523220"/>
          </a:xfrm>
          <a:prstGeom prst="rect">
            <a:avLst/>
          </a:prstGeom>
          <a:noFill/>
        </p:spPr>
        <p:txBody>
          <a:bodyPr wrap="square" rtlCol="0">
            <a:spAutoFit/>
          </a:bodyPr>
          <a:lstStyle>
            <a:defPPr>
              <a:defRPr lang="es-ES"/>
            </a:defPPr>
            <a:lvl1pPr marL="457200" indent="-457200">
              <a:buFont typeface="Wingdings" panose="05000000000000000000" pitchFamily="2" charset="2"/>
              <a:buChar char="ü"/>
              <a:defRPr sz="2800">
                <a:latin typeface="Arial Black" panose="020B0A04020102020204" pitchFamily="34" charset="0"/>
              </a:defRPr>
            </a:lvl1pPr>
          </a:lstStyle>
          <a:p>
            <a:r>
              <a:rPr lang="es-ES" dirty="0"/>
              <a:t>Se formula a partir del objetivo general en el ADO</a:t>
            </a:r>
          </a:p>
        </p:txBody>
      </p:sp>
      <p:sp>
        <p:nvSpPr>
          <p:cNvPr id="14" name="TextBox 13"/>
          <p:cNvSpPr txBox="1"/>
          <p:nvPr/>
        </p:nvSpPr>
        <p:spPr>
          <a:xfrm>
            <a:off x="626580" y="3658505"/>
            <a:ext cx="11024642" cy="1815882"/>
          </a:xfrm>
          <a:prstGeom prst="rect">
            <a:avLst/>
          </a:prstGeom>
          <a:solidFill>
            <a:schemeClr val="accent1">
              <a:lumMod val="40000"/>
              <a:lumOff val="60000"/>
            </a:schemeClr>
          </a:solidFill>
          <a:ln w="38100">
            <a:solidFill>
              <a:srgbClr val="C00000"/>
            </a:solidFill>
          </a:ln>
          <a:scene3d>
            <a:camera prst="orthographicFront"/>
            <a:lightRig rig="threePt" dir="t"/>
          </a:scene3d>
          <a:sp3d>
            <a:bevelT w="165100" prst="coolSlant"/>
          </a:sp3d>
        </p:spPr>
        <p:txBody>
          <a:bodyPr wrap="square" rtlCol="0">
            <a:spAutoFit/>
          </a:bodyPr>
          <a:lstStyle>
            <a:defPPr>
              <a:defRPr lang="es-ES"/>
            </a:defPPr>
            <a:lvl1pPr marL="457200" indent="-457200">
              <a:buFont typeface="Wingdings" panose="05000000000000000000" pitchFamily="2" charset="2"/>
              <a:buChar char="ü"/>
              <a:defRPr sz="2800">
                <a:latin typeface="Arial Black" panose="020B0A04020102020204" pitchFamily="34" charset="0"/>
              </a:defRPr>
            </a:lvl1pPr>
          </a:lstStyle>
          <a:p>
            <a:pPr marL="0" indent="0" algn="just">
              <a:buNone/>
            </a:pPr>
            <a:r>
              <a:rPr lang="es-ES" dirty="0"/>
              <a:t>En el ejemplo de los jóvenes del barrio Los Chorrillos: </a:t>
            </a:r>
          </a:p>
          <a:p>
            <a:pPr marL="0" indent="0" algn="just">
              <a:buNone/>
            </a:pPr>
            <a:endParaRPr lang="es-ES" dirty="0"/>
          </a:p>
          <a:p>
            <a:pPr marL="0" indent="0" algn="just">
              <a:buNone/>
            </a:pPr>
            <a:r>
              <a:rPr lang="es-ES" dirty="0"/>
              <a:t>DISMINUÍDOS LOS NIVELES DE DELINCUENCIA JUVENIL EN EL BARRIO DE LOS CHORRILLOS</a:t>
            </a:r>
          </a:p>
        </p:txBody>
      </p:sp>
    </p:spTree>
    <p:extLst>
      <p:ext uri="{BB962C8B-B14F-4D97-AF65-F5344CB8AC3E}">
        <p14:creationId xmlns:p14="http://schemas.microsoft.com/office/powerpoint/2010/main" val="1560855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p:cTn id="7" dur="500" fill="hold"/>
                                        <p:tgtEl>
                                          <p:spTgt spid="12"/>
                                        </p:tgtEl>
                                        <p:attrNameLst>
                                          <p:attrName>ppt_w</p:attrName>
                                        </p:attrNameLst>
                                      </p:cBhvr>
                                      <p:tavLst>
                                        <p:tav tm="0">
                                          <p:val>
                                            <p:fltVal val="0"/>
                                          </p:val>
                                        </p:tav>
                                        <p:tav tm="100000">
                                          <p:val>
                                            <p:strVal val="#ppt_w"/>
                                          </p:val>
                                        </p:tav>
                                      </p:tavLst>
                                    </p:anim>
                                    <p:anim calcmode="lin" valueType="num">
                                      <p:cBhvr>
                                        <p:cTn id="8" dur="500" fill="hold"/>
                                        <p:tgtEl>
                                          <p:spTgt spid="12"/>
                                        </p:tgtEl>
                                        <p:attrNameLst>
                                          <p:attrName>ppt_h</p:attrName>
                                        </p:attrNameLst>
                                      </p:cBhvr>
                                      <p:tavLst>
                                        <p:tav tm="0">
                                          <p:val>
                                            <p:fltVal val="0"/>
                                          </p:val>
                                        </p:tav>
                                        <p:tav tm="100000">
                                          <p:val>
                                            <p:strVal val="#ppt_h"/>
                                          </p:val>
                                        </p:tav>
                                      </p:tavLst>
                                    </p:anim>
                                    <p:animEffect transition="in" filter="fade">
                                      <p:cBhvr>
                                        <p:cTn id="9" dur="500"/>
                                        <p:tgtEl>
                                          <p:spTgt spid="1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3"/>
                                        </p:tgtEl>
                                        <p:attrNameLst>
                                          <p:attrName>style.visibility</p:attrName>
                                        </p:attrNameLst>
                                      </p:cBhvr>
                                      <p:to>
                                        <p:strVal val="visible"/>
                                      </p:to>
                                    </p:set>
                                    <p:anim calcmode="lin" valueType="num">
                                      <p:cBhvr>
                                        <p:cTn id="14" dur="500" fill="hold"/>
                                        <p:tgtEl>
                                          <p:spTgt spid="13"/>
                                        </p:tgtEl>
                                        <p:attrNameLst>
                                          <p:attrName>ppt_w</p:attrName>
                                        </p:attrNameLst>
                                      </p:cBhvr>
                                      <p:tavLst>
                                        <p:tav tm="0">
                                          <p:val>
                                            <p:fltVal val="0"/>
                                          </p:val>
                                        </p:tav>
                                        <p:tav tm="100000">
                                          <p:val>
                                            <p:strVal val="#ppt_w"/>
                                          </p:val>
                                        </p:tav>
                                      </p:tavLst>
                                    </p:anim>
                                    <p:anim calcmode="lin" valueType="num">
                                      <p:cBhvr>
                                        <p:cTn id="15" dur="500" fill="hold"/>
                                        <p:tgtEl>
                                          <p:spTgt spid="13"/>
                                        </p:tgtEl>
                                        <p:attrNameLst>
                                          <p:attrName>ppt_h</p:attrName>
                                        </p:attrNameLst>
                                      </p:cBhvr>
                                      <p:tavLst>
                                        <p:tav tm="0">
                                          <p:val>
                                            <p:fltVal val="0"/>
                                          </p:val>
                                        </p:tav>
                                        <p:tav tm="100000">
                                          <p:val>
                                            <p:strVal val="#ppt_h"/>
                                          </p:val>
                                        </p:tav>
                                      </p:tavLst>
                                    </p:anim>
                                    <p:animEffect transition="in" filter="fade">
                                      <p:cBhvr>
                                        <p:cTn id="16" dur="500"/>
                                        <p:tgtEl>
                                          <p:spTgt spid="13"/>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14"/>
                                        </p:tgtEl>
                                        <p:attrNameLst>
                                          <p:attrName>style.visibility</p:attrName>
                                        </p:attrNameLst>
                                      </p:cBhvr>
                                      <p:to>
                                        <p:strVal val="visible"/>
                                      </p:to>
                                    </p:set>
                                    <p:anim calcmode="lin" valueType="num">
                                      <p:cBhvr>
                                        <p:cTn id="21" dur="500" fill="hold"/>
                                        <p:tgtEl>
                                          <p:spTgt spid="14"/>
                                        </p:tgtEl>
                                        <p:attrNameLst>
                                          <p:attrName>ppt_w</p:attrName>
                                        </p:attrNameLst>
                                      </p:cBhvr>
                                      <p:tavLst>
                                        <p:tav tm="0">
                                          <p:val>
                                            <p:fltVal val="0"/>
                                          </p:val>
                                        </p:tav>
                                        <p:tav tm="100000">
                                          <p:val>
                                            <p:strVal val="#ppt_w"/>
                                          </p:val>
                                        </p:tav>
                                      </p:tavLst>
                                    </p:anim>
                                    <p:anim calcmode="lin" valueType="num">
                                      <p:cBhvr>
                                        <p:cTn id="22" dur="500" fill="hold"/>
                                        <p:tgtEl>
                                          <p:spTgt spid="14"/>
                                        </p:tgtEl>
                                        <p:attrNameLst>
                                          <p:attrName>ppt_h</p:attrName>
                                        </p:attrNameLst>
                                      </p:cBhvr>
                                      <p:tavLst>
                                        <p:tav tm="0">
                                          <p:val>
                                            <p:fltVal val="0"/>
                                          </p:val>
                                        </p:tav>
                                        <p:tav tm="100000">
                                          <p:val>
                                            <p:strVal val="#ppt_h"/>
                                          </p:val>
                                        </p:tav>
                                      </p:tavLst>
                                    </p:anim>
                                    <p:animEffect transition="in" filter="fade">
                                      <p:cBhvr>
                                        <p:cTn id="2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p:cNvSpPr txBox="1"/>
          <p:nvPr/>
        </p:nvSpPr>
        <p:spPr>
          <a:xfrm>
            <a:off x="0" y="27710"/>
            <a:ext cx="12192000" cy="7017306"/>
          </a:xfrm>
          <a:prstGeom prst="rect">
            <a:avLst/>
          </a:prstGeom>
          <a:solidFill>
            <a:schemeClr val="accent4">
              <a:lumMod val="40000"/>
              <a:lumOff val="60000"/>
            </a:schemeClr>
          </a:solidFill>
        </p:spPr>
        <p:txBody>
          <a:bodyPr wrap="square" rtlCol="0">
            <a:spAutoFit/>
          </a:bodyPr>
          <a:lstStyle/>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p:txBody>
      </p:sp>
      <p:sp>
        <p:nvSpPr>
          <p:cNvPr id="4" name="CuadroTexto 3"/>
          <p:cNvSpPr txBox="1"/>
          <p:nvPr/>
        </p:nvSpPr>
        <p:spPr>
          <a:xfrm>
            <a:off x="0" y="-5"/>
            <a:ext cx="12192000" cy="523220"/>
          </a:xfrm>
          <a:prstGeom prst="rect">
            <a:avLst/>
          </a:prstGeom>
          <a:solidFill>
            <a:srgbClr val="002060"/>
          </a:solidFill>
        </p:spPr>
        <p:txBody>
          <a:bodyPr wrap="square" rtlCol="0">
            <a:spAutoFit/>
          </a:bodyPr>
          <a:lstStyle>
            <a:defPPr>
              <a:defRPr lang="es-ES"/>
            </a:defPPr>
            <a:lvl1pPr algn="ctr">
              <a:defRPr sz="2800">
                <a:solidFill>
                  <a:schemeClr val="bg1"/>
                </a:solidFill>
                <a:latin typeface="Arial Black" panose="020B0A04020102020204" pitchFamily="34" charset="0"/>
              </a:defRPr>
            </a:lvl1pPr>
          </a:lstStyle>
          <a:p>
            <a:r>
              <a:rPr lang="es-ES" dirty="0"/>
              <a:t>PROPÓSITO u OBJETIVO ESPECÍFICO </a:t>
            </a:r>
          </a:p>
        </p:txBody>
      </p:sp>
      <p:sp>
        <p:nvSpPr>
          <p:cNvPr id="3" name="TextBox 2"/>
          <p:cNvSpPr txBox="1"/>
          <p:nvPr/>
        </p:nvSpPr>
        <p:spPr>
          <a:xfrm>
            <a:off x="346364" y="1532950"/>
            <a:ext cx="11651672" cy="954107"/>
          </a:xfrm>
          <a:prstGeom prst="rect">
            <a:avLst/>
          </a:prstGeom>
          <a:noFill/>
          <a:ln w="38100">
            <a:solidFill>
              <a:srgbClr val="C00000"/>
            </a:solidFill>
          </a:ln>
        </p:spPr>
        <p:txBody>
          <a:bodyPr wrap="square" rtlCol="0">
            <a:spAutoFit/>
          </a:bodyPr>
          <a:lstStyle/>
          <a:p>
            <a:pPr algn="just"/>
            <a:r>
              <a:rPr lang="es-ES" sz="2800" dirty="0">
                <a:latin typeface="Arial Black" panose="020B0A04020102020204" pitchFamily="34" charset="0"/>
              </a:rPr>
              <a:t>Se establece </a:t>
            </a:r>
            <a:r>
              <a:rPr lang="es-ES" sz="2800" dirty="0">
                <a:solidFill>
                  <a:srgbClr val="FF0000"/>
                </a:solidFill>
                <a:latin typeface="Arial Black" panose="020B0A04020102020204" pitchFamily="34" charset="0"/>
              </a:rPr>
              <a:t>a partir de la estrategia de intervención seleccionada</a:t>
            </a:r>
          </a:p>
        </p:txBody>
      </p:sp>
      <p:sp>
        <p:nvSpPr>
          <p:cNvPr id="6" name="TextBox 5"/>
          <p:cNvSpPr txBox="1"/>
          <p:nvPr/>
        </p:nvSpPr>
        <p:spPr>
          <a:xfrm>
            <a:off x="346364" y="3823851"/>
            <a:ext cx="11651672" cy="954107"/>
          </a:xfrm>
          <a:prstGeom prst="rect">
            <a:avLst/>
          </a:prstGeom>
          <a:noFill/>
          <a:ln w="38100">
            <a:solidFill>
              <a:srgbClr val="C00000"/>
            </a:solidFill>
          </a:ln>
        </p:spPr>
        <p:txBody>
          <a:bodyPr wrap="square" rtlCol="0">
            <a:spAutoFit/>
          </a:bodyPr>
          <a:lstStyle>
            <a:defPPr>
              <a:defRPr lang="es-ES"/>
            </a:defPPr>
            <a:lvl1pPr algn="just">
              <a:defRPr sz="2800">
                <a:latin typeface="Arial Black" panose="020B0A04020102020204" pitchFamily="34" charset="0"/>
              </a:defRPr>
            </a:lvl1pPr>
          </a:lstStyle>
          <a:p>
            <a:r>
              <a:rPr lang="es-ES" dirty="0"/>
              <a:t>Es una hipótesis sobre lo que debiera ocurrir a consecuencia de producir y utilizar los resultados </a:t>
            </a:r>
          </a:p>
        </p:txBody>
      </p:sp>
      <p:sp>
        <p:nvSpPr>
          <p:cNvPr id="7" name="TextBox 6"/>
          <p:cNvSpPr txBox="1"/>
          <p:nvPr/>
        </p:nvSpPr>
        <p:spPr>
          <a:xfrm>
            <a:off x="346364" y="2582297"/>
            <a:ext cx="11651672" cy="523220"/>
          </a:xfrm>
          <a:prstGeom prst="rect">
            <a:avLst/>
          </a:prstGeom>
          <a:noFill/>
          <a:ln w="38100">
            <a:solidFill>
              <a:srgbClr val="C00000"/>
            </a:solidFill>
          </a:ln>
        </p:spPr>
        <p:txBody>
          <a:bodyPr wrap="square" rtlCol="0">
            <a:spAutoFit/>
          </a:bodyPr>
          <a:lstStyle>
            <a:defPPr>
              <a:defRPr lang="es-ES"/>
            </a:defPPr>
            <a:lvl1pPr algn="just">
              <a:defRPr sz="2800">
                <a:latin typeface="Arial Black" panose="020B0A04020102020204" pitchFamily="34" charset="0"/>
              </a:defRPr>
            </a:lvl1pPr>
          </a:lstStyle>
          <a:p>
            <a:r>
              <a:rPr lang="es-ES" dirty="0"/>
              <a:t>El título del proyecto debe surgir directamente del OE</a:t>
            </a:r>
          </a:p>
        </p:txBody>
      </p:sp>
      <p:sp>
        <p:nvSpPr>
          <p:cNvPr id="8" name="TextBox 7"/>
          <p:cNvSpPr txBox="1"/>
          <p:nvPr/>
        </p:nvSpPr>
        <p:spPr>
          <a:xfrm>
            <a:off x="346364" y="3188314"/>
            <a:ext cx="11651672" cy="523220"/>
          </a:xfrm>
          <a:prstGeom prst="rect">
            <a:avLst/>
          </a:prstGeom>
          <a:noFill/>
          <a:ln w="38100">
            <a:solidFill>
              <a:srgbClr val="C00000"/>
            </a:solidFill>
          </a:ln>
        </p:spPr>
        <p:txBody>
          <a:bodyPr wrap="square" rtlCol="0">
            <a:spAutoFit/>
          </a:bodyPr>
          <a:lstStyle>
            <a:defPPr>
              <a:defRPr lang="es-ES"/>
            </a:defPPr>
            <a:lvl1pPr algn="just">
              <a:defRPr sz="2800">
                <a:latin typeface="Arial Black" panose="020B0A04020102020204" pitchFamily="34" charset="0"/>
              </a:defRPr>
            </a:lvl1pPr>
          </a:lstStyle>
          <a:p>
            <a:r>
              <a:rPr lang="es-ES" dirty="0"/>
              <a:t>El EML requiere que cada proyecto tenga solamente un OE</a:t>
            </a:r>
          </a:p>
        </p:txBody>
      </p:sp>
      <p:sp>
        <p:nvSpPr>
          <p:cNvPr id="9" name="TextBox 8"/>
          <p:cNvSpPr txBox="1"/>
          <p:nvPr/>
        </p:nvSpPr>
        <p:spPr>
          <a:xfrm>
            <a:off x="484908" y="5029195"/>
            <a:ext cx="5874327" cy="830997"/>
          </a:xfrm>
          <a:prstGeom prst="rect">
            <a:avLst/>
          </a:prstGeom>
          <a:noFill/>
          <a:ln w="38100">
            <a:noFill/>
          </a:ln>
        </p:spPr>
        <p:txBody>
          <a:bodyPr wrap="square" rtlCol="0">
            <a:spAutoFit/>
          </a:bodyPr>
          <a:lstStyle>
            <a:defPPr>
              <a:defRPr lang="es-ES"/>
            </a:defPPr>
            <a:lvl1pPr algn="just">
              <a:defRPr sz="2800">
                <a:latin typeface="Arial Black" panose="020B0A04020102020204" pitchFamily="34" charset="0"/>
              </a:defRPr>
            </a:lvl1pPr>
          </a:lstStyle>
          <a:p>
            <a:pPr algn="ctr"/>
            <a:r>
              <a:rPr lang="es-ES" sz="2400" dirty="0">
                <a:solidFill>
                  <a:srgbClr val="0070C0"/>
                </a:solidFill>
              </a:rPr>
              <a:t>Su logro está fuera del control de la gerencia del proyecto </a:t>
            </a:r>
          </a:p>
        </p:txBody>
      </p:sp>
      <p:sp>
        <p:nvSpPr>
          <p:cNvPr id="10" name="Curved Right Arrow 9"/>
          <p:cNvSpPr/>
          <p:nvPr/>
        </p:nvSpPr>
        <p:spPr>
          <a:xfrm>
            <a:off x="207818" y="4777958"/>
            <a:ext cx="665018" cy="943969"/>
          </a:xfrm>
          <a:prstGeom prst="curvedRigh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schemeClr val="tx1"/>
              </a:solidFill>
            </a:endParaRPr>
          </a:p>
        </p:txBody>
      </p:sp>
      <p:sp>
        <p:nvSpPr>
          <p:cNvPr id="18" name="TextBox 17"/>
          <p:cNvSpPr txBox="1"/>
          <p:nvPr/>
        </p:nvSpPr>
        <p:spPr>
          <a:xfrm>
            <a:off x="6539345" y="4835225"/>
            <a:ext cx="5458691" cy="1200329"/>
          </a:xfrm>
          <a:prstGeom prst="rect">
            <a:avLst/>
          </a:prstGeom>
          <a:noFill/>
        </p:spPr>
        <p:txBody>
          <a:bodyPr wrap="square" rtlCol="0">
            <a:spAutoFit/>
          </a:bodyPr>
          <a:lstStyle>
            <a:defPPr>
              <a:defRPr lang="es-ES"/>
            </a:defPPr>
            <a:lvl1pPr>
              <a:defRPr sz="2800">
                <a:solidFill>
                  <a:srgbClr val="002060"/>
                </a:solidFill>
                <a:latin typeface="Arial Black" panose="020B0A04020102020204" pitchFamily="34" charset="0"/>
              </a:defRPr>
            </a:lvl1pPr>
          </a:lstStyle>
          <a:p>
            <a:pPr marL="342900" indent="-342900" algn="just">
              <a:buFont typeface="Wingdings" panose="05000000000000000000" pitchFamily="2" charset="2"/>
              <a:buChar char="ü"/>
            </a:pPr>
            <a:r>
              <a:rPr lang="es-ES" sz="2400" dirty="0"/>
              <a:t>La gerencia del proyecto tiene la responsabilidad de producir los resultados</a:t>
            </a:r>
          </a:p>
        </p:txBody>
      </p:sp>
      <p:sp>
        <p:nvSpPr>
          <p:cNvPr id="19" name="TextBox 18"/>
          <p:cNvSpPr txBox="1"/>
          <p:nvPr/>
        </p:nvSpPr>
        <p:spPr>
          <a:xfrm>
            <a:off x="346364" y="5966279"/>
            <a:ext cx="11651672" cy="830997"/>
          </a:xfrm>
          <a:prstGeom prst="rect">
            <a:avLst/>
          </a:prstGeom>
          <a:noFill/>
        </p:spPr>
        <p:txBody>
          <a:bodyPr wrap="square" rtlCol="0">
            <a:spAutoFit/>
          </a:bodyPr>
          <a:lstStyle>
            <a:defPPr>
              <a:defRPr lang="es-ES"/>
            </a:defPPr>
            <a:lvl1pPr algn="just">
              <a:defRPr sz="2400">
                <a:solidFill>
                  <a:srgbClr val="002060"/>
                </a:solidFill>
                <a:latin typeface="Arial Black" panose="020B0A04020102020204" pitchFamily="34" charset="0"/>
              </a:defRPr>
            </a:lvl1pPr>
          </a:lstStyle>
          <a:p>
            <a:pPr marL="342900" indent="-342900">
              <a:buFont typeface="Wingdings" panose="05000000000000000000" pitchFamily="2" charset="2"/>
              <a:buChar char="ü"/>
            </a:pPr>
            <a:r>
              <a:rPr lang="es-ES" dirty="0"/>
              <a:t>Otras personas, fuera del control de la gerencia, tienen que utilizarlos  para que se logre el OE</a:t>
            </a:r>
          </a:p>
        </p:txBody>
      </p:sp>
      <p:sp>
        <p:nvSpPr>
          <p:cNvPr id="12" name="TextBox 11"/>
          <p:cNvSpPr txBox="1"/>
          <p:nvPr/>
        </p:nvSpPr>
        <p:spPr>
          <a:xfrm>
            <a:off x="207818" y="516198"/>
            <a:ext cx="11790218" cy="954107"/>
          </a:xfrm>
          <a:prstGeom prst="rect">
            <a:avLst/>
          </a:prstGeom>
          <a:noFill/>
          <a:ln w="38100">
            <a:solidFill>
              <a:srgbClr val="C00000"/>
            </a:solidFill>
          </a:ln>
        </p:spPr>
        <p:txBody>
          <a:bodyPr wrap="square" rtlCol="0">
            <a:spAutoFit/>
          </a:bodyPr>
          <a:lstStyle>
            <a:defPPr>
              <a:defRPr lang="es-ES"/>
            </a:defPPr>
            <a:lvl1pPr algn="just">
              <a:defRPr sz="2800">
                <a:latin typeface="Arial Black" panose="020B0A04020102020204" pitchFamily="34" charset="0"/>
              </a:defRPr>
            </a:lvl1pPr>
          </a:lstStyle>
          <a:p>
            <a:r>
              <a:rPr lang="es-ES" dirty="0"/>
              <a:t>Establece la direccionalidad de la intervención, su punto de referencia es el objetivo del proyecto</a:t>
            </a:r>
            <a:endParaRPr lang="en-US" dirty="0"/>
          </a:p>
        </p:txBody>
      </p:sp>
    </p:spTree>
    <p:extLst>
      <p:ext uri="{BB962C8B-B14F-4D97-AF65-F5344CB8AC3E}">
        <p14:creationId xmlns:p14="http://schemas.microsoft.com/office/powerpoint/2010/main" val="2287556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p:cTn id="14" dur="500" fill="hold"/>
                                        <p:tgtEl>
                                          <p:spTgt spid="7"/>
                                        </p:tgtEl>
                                        <p:attrNameLst>
                                          <p:attrName>ppt_w</p:attrName>
                                        </p:attrNameLst>
                                      </p:cBhvr>
                                      <p:tavLst>
                                        <p:tav tm="0">
                                          <p:val>
                                            <p:fltVal val="0"/>
                                          </p:val>
                                        </p:tav>
                                        <p:tav tm="100000">
                                          <p:val>
                                            <p:strVal val="#ppt_w"/>
                                          </p:val>
                                        </p:tav>
                                      </p:tavLst>
                                    </p:anim>
                                    <p:anim calcmode="lin" valueType="num">
                                      <p:cBhvr>
                                        <p:cTn id="15" dur="500" fill="hold"/>
                                        <p:tgtEl>
                                          <p:spTgt spid="7"/>
                                        </p:tgtEl>
                                        <p:attrNameLst>
                                          <p:attrName>ppt_h</p:attrName>
                                        </p:attrNameLst>
                                      </p:cBhvr>
                                      <p:tavLst>
                                        <p:tav tm="0">
                                          <p:val>
                                            <p:fltVal val="0"/>
                                          </p:val>
                                        </p:tav>
                                        <p:tav tm="100000">
                                          <p:val>
                                            <p:strVal val="#ppt_h"/>
                                          </p:val>
                                        </p:tav>
                                      </p:tavLst>
                                    </p:anim>
                                    <p:animEffect transition="in" filter="fade">
                                      <p:cBhvr>
                                        <p:cTn id="16" dur="500"/>
                                        <p:tgtEl>
                                          <p:spTgt spid="7"/>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 calcmode="lin" valueType="num">
                                      <p:cBhvr>
                                        <p:cTn id="21" dur="500" fill="hold"/>
                                        <p:tgtEl>
                                          <p:spTgt spid="8"/>
                                        </p:tgtEl>
                                        <p:attrNameLst>
                                          <p:attrName>ppt_w</p:attrName>
                                        </p:attrNameLst>
                                      </p:cBhvr>
                                      <p:tavLst>
                                        <p:tav tm="0">
                                          <p:val>
                                            <p:fltVal val="0"/>
                                          </p:val>
                                        </p:tav>
                                        <p:tav tm="100000">
                                          <p:val>
                                            <p:strVal val="#ppt_w"/>
                                          </p:val>
                                        </p:tav>
                                      </p:tavLst>
                                    </p:anim>
                                    <p:anim calcmode="lin" valueType="num">
                                      <p:cBhvr>
                                        <p:cTn id="22" dur="500" fill="hold"/>
                                        <p:tgtEl>
                                          <p:spTgt spid="8"/>
                                        </p:tgtEl>
                                        <p:attrNameLst>
                                          <p:attrName>ppt_h</p:attrName>
                                        </p:attrNameLst>
                                      </p:cBhvr>
                                      <p:tavLst>
                                        <p:tav tm="0">
                                          <p:val>
                                            <p:fltVal val="0"/>
                                          </p:val>
                                        </p:tav>
                                        <p:tav tm="100000">
                                          <p:val>
                                            <p:strVal val="#ppt_h"/>
                                          </p:val>
                                        </p:tav>
                                      </p:tavLst>
                                    </p:anim>
                                    <p:animEffect transition="in" filter="fade">
                                      <p:cBhvr>
                                        <p:cTn id="23" dur="500"/>
                                        <p:tgtEl>
                                          <p:spTgt spid="8"/>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 calcmode="lin" valueType="num">
                                      <p:cBhvr>
                                        <p:cTn id="28" dur="500" fill="hold"/>
                                        <p:tgtEl>
                                          <p:spTgt spid="6"/>
                                        </p:tgtEl>
                                        <p:attrNameLst>
                                          <p:attrName>ppt_w</p:attrName>
                                        </p:attrNameLst>
                                      </p:cBhvr>
                                      <p:tavLst>
                                        <p:tav tm="0">
                                          <p:val>
                                            <p:fltVal val="0"/>
                                          </p:val>
                                        </p:tav>
                                        <p:tav tm="100000">
                                          <p:val>
                                            <p:strVal val="#ppt_w"/>
                                          </p:val>
                                        </p:tav>
                                      </p:tavLst>
                                    </p:anim>
                                    <p:anim calcmode="lin" valueType="num">
                                      <p:cBhvr>
                                        <p:cTn id="29" dur="500" fill="hold"/>
                                        <p:tgtEl>
                                          <p:spTgt spid="6"/>
                                        </p:tgtEl>
                                        <p:attrNameLst>
                                          <p:attrName>ppt_h</p:attrName>
                                        </p:attrNameLst>
                                      </p:cBhvr>
                                      <p:tavLst>
                                        <p:tav tm="0">
                                          <p:val>
                                            <p:fltVal val="0"/>
                                          </p:val>
                                        </p:tav>
                                        <p:tav tm="100000">
                                          <p:val>
                                            <p:strVal val="#ppt_h"/>
                                          </p:val>
                                        </p:tav>
                                      </p:tavLst>
                                    </p:anim>
                                    <p:animEffect transition="in" filter="fade">
                                      <p:cBhvr>
                                        <p:cTn id="30" dur="500"/>
                                        <p:tgtEl>
                                          <p:spTgt spid="6"/>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anim calcmode="lin" valueType="num">
                                      <p:cBhvr>
                                        <p:cTn id="35" dur="500" fill="hold"/>
                                        <p:tgtEl>
                                          <p:spTgt spid="10"/>
                                        </p:tgtEl>
                                        <p:attrNameLst>
                                          <p:attrName>ppt_w</p:attrName>
                                        </p:attrNameLst>
                                      </p:cBhvr>
                                      <p:tavLst>
                                        <p:tav tm="0">
                                          <p:val>
                                            <p:fltVal val="0"/>
                                          </p:val>
                                        </p:tav>
                                        <p:tav tm="100000">
                                          <p:val>
                                            <p:strVal val="#ppt_w"/>
                                          </p:val>
                                        </p:tav>
                                      </p:tavLst>
                                    </p:anim>
                                    <p:anim calcmode="lin" valueType="num">
                                      <p:cBhvr>
                                        <p:cTn id="36" dur="500" fill="hold"/>
                                        <p:tgtEl>
                                          <p:spTgt spid="10"/>
                                        </p:tgtEl>
                                        <p:attrNameLst>
                                          <p:attrName>ppt_h</p:attrName>
                                        </p:attrNameLst>
                                      </p:cBhvr>
                                      <p:tavLst>
                                        <p:tav tm="0">
                                          <p:val>
                                            <p:fltVal val="0"/>
                                          </p:val>
                                        </p:tav>
                                        <p:tav tm="100000">
                                          <p:val>
                                            <p:strVal val="#ppt_h"/>
                                          </p:val>
                                        </p:tav>
                                      </p:tavLst>
                                    </p:anim>
                                    <p:animEffect transition="in" filter="fade">
                                      <p:cBhvr>
                                        <p:cTn id="37" dur="500"/>
                                        <p:tgtEl>
                                          <p:spTgt spid="10"/>
                                        </p:tgtEl>
                                      </p:cBhvr>
                                    </p:animEffect>
                                  </p:childTnLst>
                                </p:cTn>
                              </p:par>
                              <p:par>
                                <p:cTn id="38" presetID="53" presetClass="entr" presetSubtype="16" fill="hold" grpId="0" nodeType="withEffect">
                                  <p:stCondLst>
                                    <p:cond delay="0"/>
                                  </p:stCondLst>
                                  <p:childTnLst>
                                    <p:set>
                                      <p:cBhvr>
                                        <p:cTn id="39" dur="1" fill="hold">
                                          <p:stCondLst>
                                            <p:cond delay="0"/>
                                          </p:stCondLst>
                                        </p:cTn>
                                        <p:tgtEl>
                                          <p:spTgt spid="9"/>
                                        </p:tgtEl>
                                        <p:attrNameLst>
                                          <p:attrName>style.visibility</p:attrName>
                                        </p:attrNameLst>
                                      </p:cBhvr>
                                      <p:to>
                                        <p:strVal val="visible"/>
                                      </p:to>
                                    </p:set>
                                    <p:anim calcmode="lin" valueType="num">
                                      <p:cBhvr>
                                        <p:cTn id="40" dur="500" fill="hold"/>
                                        <p:tgtEl>
                                          <p:spTgt spid="9"/>
                                        </p:tgtEl>
                                        <p:attrNameLst>
                                          <p:attrName>ppt_w</p:attrName>
                                        </p:attrNameLst>
                                      </p:cBhvr>
                                      <p:tavLst>
                                        <p:tav tm="0">
                                          <p:val>
                                            <p:fltVal val="0"/>
                                          </p:val>
                                        </p:tav>
                                        <p:tav tm="100000">
                                          <p:val>
                                            <p:strVal val="#ppt_w"/>
                                          </p:val>
                                        </p:tav>
                                      </p:tavLst>
                                    </p:anim>
                                    <p:anim calcmode="lin" valueType="num">
                                      <p:cBhvr>
                                        <p:cTn id="41" dur="500" fill="hold"/>
                                        <p:tgtEl>
                                          <p:spTgt spid="9"/>
                                        </p:tgtEl>
                                        <p:attrNameLst>
                                          <p:attrName>ppt_h</p:attrName>
                                        </p:attrNameLst>
                                      </p:cBhvr>
                                      <p:tavLst>
                                        <p:tav tm="0">
                                          <p:val>
                                            <p:fltVal val="0"/>
                                          </p:val>
                                        </p:tav>
                                        <p:tav tm="100000">
                                          <p:val>
                                            <p:strVal val="#ppt_h"/>
                                          </p:val>
                                        </p:tav>
                                      </p:tavLst>
                                    </p:anim>
                                    <p:animEffect transition="in" filter="fade">
                                      <p:cBhvr>
                                        <p:cTn id="42" dur="500"/>
                                        <p:tgtEl>
                                          <p:spTgt spid="9"/>
                                        </p:tgtEl>
                                      </p:cBhvr>
                                    </p:animEffect>
                                  </p:childTnLst>
                                </p:cTn>
                              </p:par>
                            </p:childTnLst>
                          </p:cTn>
                        </p:par>
                      </p:childTnLst>
                    </p:cTn>
                  </p:par>
                  <p:par>
                    <p:cTn id="43" fill="hold">
                      <p:stCondLst>
                        <p:cond delay="indefinite"/>
                      </p:stCondLst>
                      <p:childTnLst>
                        <p:par>
                          <p:cTn id="44" fill="hold">
                            <p:stCondLst>
                              <p:cond delay="0"/>
                            </p:stCondLst>
                            <p:childTnLst>
                              <p:par>
                                <p:cTn id="45" presetID="53" presetClass="entr" presetSubtype="16" fill="hold" grpId="0" nodeType="clickEffect">
                                  <p:stCondLst>
                                    <p:cond delay="0"/>
                                  </p:stCondLst>
                                  <p:childTnLst>
                                    <p:set>
                                      <p:cBhvr>
                                        <p:cTn id="46" dur="1" fill="hold">
                                          <p:stCondLst>
                                            <p:cond delay="0"/>
                                          </p:stCondLst>
                                        </p:cTn>
                                        <p:tgtEl>
                                          <p:spTgt spid="18"/>
                                        </p:tgtEl>
                                        <p:attrNameLst>
                                          <p:attrName>style.visibility</p:attrName>
                                        </p:attrNameLst>
                                      </p:cBhvr>
                                      <p:to>
                                        <p:strVal val="visible"/>
                                      </p:to>
                                    </p:set>
                                    <p:anim calcmode="lin" valueType="num">
                                      <p:cBhvr>
                                        <p:cTn id="47" dur="500" fill="hold"/>
                                        <p:tgtEl>
                                          <p:spTgt spid="18"/>
                                        </p:tgtEl>
                                        <p:attrNameLst>
                                          <p:attrName>ppt_w</p:attrName>
                                        </p:attrNameLst>
                                      </p:cBhvr>
                                      <p:tavLst>
                                        <p:tav tm="0">
                                          <p:val>
                                            <p:fltVal val="0"/>
                                          </p:val>
                                        </p:tav>
                                        <p:tav tm="100000">
                                          <p:val>
                                            <p:strVal val="#ppt_w"/>
                                          </p:val>
                                        </p:tav>
                                      </p:tavLst>
                                    </p:anim>
                                    <p:anim calcmode="lin" valueType="num">
                                      <p:cBhvr>
                                        <p:cTn id="48" dur="500" fill="hold"/>
                                        <p:tgtEl>
                                          <p:spTgt spid="18"/>
                                        </p:tgtEl>
                                        <p:attrNameLst>
                                          <p:attrName>ppt_h</p:attrName>
                                        </p:attrNameLst>
                                      </p:cBhvr>
                                      <p:tavLst>
                                        <p:tav tm="0">
                                          <p:val>
                                            <p:fltVal val="0"/>
                                          </p:val>
                                        </p:tav>
                                        <p:tav tm="100000">
                                          <p:val>
                                            <p:strVal val="#ppt_h"/>
                                          </p:val>
                                        </p:tav>
                                      </p:tavLst>
                                    </p:anim>
                                    <p:animEffect transition="in" filter="fade">
                                      <p:cBhvr>
                                        <p:cTn id="49" dur="500"/>
                                        <p:tgtEl>
                                          <p:spTgt spid="18"/>
                                        </p:tgtEl>
                                      </p:cBhvr>
                                    </p:animEffect>
                                  </p:childTnLst>
                                </p:cTn>
                              </p:par>
                            </p:childTnLst>
                          </p:cTn>
                        </p:par>
                      </p:childTnLst>
                    </p:cTn>
                  </p:par>
                  <p:par>
                    <p:cTn id="50" fill="hold">
                      <p:stCondLst>
                        <p:cond delay="indefinite"/>
                      </p:stCondLst>
                      <p:childTnLst>
                        <p:par>
                          <p:cTn id="51" fill="hold">
                            <p:stCondLst>
                              <p:cond delay="0"/>
                            </p:stCondLst>
                            <p:childTnLst>
                              <p:par>
                                <p:cTn id="52" presetID="53" presetClass="entr" presetSubtype="16" fill="hold" grpId="0" nodeType="clickEffect">
                                  <p:stCondLst>
                                    <p:cond delay="0"/>
                                  </p:stCondLst>
                                  <p:childTnLst>
                                    <p:set>
                                      <p:cBhvr>
                                        <p:cTn id="53" dur="1" fill="hold">
                                          <p:stCondLst>
                                            <p:cond delay="0"/>
                                          </p:stCondLst>
                                        </p:cTn>
                                        <p:tgtEl>
                                          <p:spTgt spid="19"/>
                                        </p:tgtEl>
                                        <p:attrNameLst>
                                          <p:attrName>style.visibility</p:attrName>
                                        </p:attrNameLst>
                                      </p:cBhvr>
                                      <p:to>
                                        <p:strVal val="visible"/>
                                      </p:to>
                                    </p:set>
                                    <p:anim calcmode="lin" valueType="num">
                                      <p:cBhvr>
                                        <p:cTn id="54" dur="500" fill="hold"/>
                                        <p:tgtEl>
                                          <p:spTgt spid="19"/>
                                        </p:tgtEl>
                                        <p:attrNameLst>
                                          <p:attrName>ppt_w</p:attrName>
                                        </p:attrNameLst>
                                      </p:cBhvr>
                                      <p:tavLst>
                                        <p:tav tm="0">
                                          <p:val>
                                            <p:fltVal val="0"/>
                                          </p:val>
                                        </p:tav>
                                        <p:tav tm="100000">
                                          <p:val>
                                            <p:strVal val="#ppt_w"/>
                                          </p:val>
                                        </p:tav>
                                      </p:tavLst>
                                    </p:anim>
                                    <p:anim calcmode="lin" valueType="num">
                                      <p:cBhvr>
                                        <p:cTn id="55" dur="500" fill="hold"/>
                                        <p:tgtEl>
                                          <p:spTgt spid="19"/>
                                        </p:tgtEl>
                                        <p:attrNameLst>
                                          <p:attrName>ppt_h</p:attrName>
                                        </p:attrNameLst>
                                      </p:cBhvr>
                                      <p:tavLst>
                                        <p:tav tm="0">
                                          <p:val>
                                            <p:fltVal val="0"/>
                                          </p:val>
                                        </p:tav>
                                        <p:tav tm="100000">
                                          <p:val>
                                            <p:strVal val="#ppt_h"/>
                                          </p:val>
                                        </p:tav>
                                      </p:tavLst>
                                    </p:anim>
                                    <p:animEffect transition="in" filter="fade">
                                      <p:cBhvr>
                                        <p:cTn id="56"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 grpId="0" animBg="1"/>
      <p:bldP spid="7" grpId="0" animBg="1"/>
      <p:bldP spid="8" grpId="0" animBg="1"/>
      <p:bldP spid="9" grpId="0"/>
      <p:bldP spid="10" grpId="0" animBg="1"/>
      <p:bldP spid="18" grpId="0"/>
      <p:bldP spid="1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p:cNvSpPr txBox="1"/>
          <p:nvPr/>
        </p:nvSpPr>
        <p:spPr>
          <a:xfrm>
            <a:off x="0" y="0"/>
            <a:ext cx="12192000" cy="7017306"/>
          </a:xfrm>
          <a:prstGeom prst="rect">
            <a:avLst/>
          </a:prstGeom>
          <a:solidFill>
            <a:schemeClr val="accent4">
              <a:lumMod val="40000"/>
              <a:lumOff val="60000"/>
            </a:schemeClr>
          </a:solidFill>
        </p:spPr>
        <p:txBody>
          <a:bodyPr wrap="square" rtlCol="0">
            <a:spAutoFit/>
          </a:bodyPr>
          <a:lstStyle/>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p:txBody>
      </p:sp>
      <p:sp>
        <p:nvSpPr>
          <p:cNvPr id="4" name="CuadroTexto 3"/>
          <p:cNvSpPr txBox="1"/>
          <p:nvPr/>
        </p:nvSpPr>
        <p:spPr>
          <a:xfrm>
            <a:off x="0" y="-5"/>
            <a:ext cx="12192000" cy="523220"/>
          </a:xfrm>
          <a:prstGeom prst="rect">
            <a:avLst/>
          </a:prstGeom>
          <a:solidFill>
            <a:srgbClr val="002060"/>
          </a:solidFill>
        </p:spPr>
        <p:txBody>
          <a:bodyPr wrap="square" rtlCol="0">
            <a:spAutoFit/>
          </a:bodyPr>
          <a:lstStyle>
            <a:defPPr>
              <a:defRPr lang="es-ES"/>
            </a:defPPr>
            <a:lvl1pPr algn="ctr">
              <a:defRPr sz="2800">
                <a:solidFill>
                  <a:schemeClr val="bg1"/>
                </a:solidFill>
                <a:latin typeface="Arial Black" panose="020B0A04020102020204" pitchFamily="34" charset="0"/>
              </a:defRPr>
            </a:lvl1pPr>
          </a:lstStyle>
          <a:p>
            <a:r>
              <a:rPr lang="es-ES" dirty="0"/>
              <a:t>Ejemplo OE como hipótesis (Jóvenes Los Chorrillos)</a:t>
            </a:r>
          </a:p>
        </p:txBody>
      </p:sp>
      <p:sp>
        <p:nvSpPr>
          <p:cNvPr id="11" name="TextBox 10"/>
          <p:cNvSpPr txBox="1"/>
          <p:nvPr/>
        </p:nvSpPr>
        <p:spPr>
          <a:xfrm>
            <a:off x="564464" y="592168"/>
            <a:ext cx="11499714" cy="523220"/>
          </a:xfrm>
          <a:prstGeom prst="rect">
            <a:avLst/>
          </a:prstGeom>
          <a:noFill/>
        </p:spPr>
        <p:txBody>
          <a:bodyPr wrap="square" rtlCol="0">
            <a:spAutoFit/>
          </a:bodyPr>
          <a:lstStyle/>
          <a:p>
            <a:r>
              <a:rPr lang="es-ES" sz="2800" dirty="0">
                <a:solidFill>
                  <a:srgbClr val="C00000"/>
                </a:solidFill>
                <a:latin typeface="Arial Black" panose="020B0A04020102020204" pitchFamily="34" charset="0"/>
              </a:rPr>
              <a:t>OE</a:t>
            </a:r>
            <a:r>
              <a:rPr lang="es-ES" sz="2800" dirty="0">
                <a:latin typeface="Arial Black" panose="020B0A04020102020204" pitchFamily="34" charset="0"/>
              </a:rPr>
              <a:t>: </a:t>
            </a:r>
            <a:r>
              <a:rPr lang="es-ES" sz="2800" dirty="0">
                <a:solidFill>
                  <a:srgbClr val="002060"/>
                </a:solidFill>
                <a:latin typeface="Arial Black" panose="020B0A04020102020204" pitchFamily="34" charset="0"/>
              </a:rPr>
              <a:t>Hábitos de vida saludables para los jóvenes del barrio</a:t>
            </a:r>
          </a:p>
        </p:txBody>
      </p:sp>
      <p:sp>
        <p:nvSpPr>
          <p:cNvPr id="12" name="TextBox 11"/>
          <p:cNvSpPr txBox="1"/>
          <p:nvPr/>
        </p:nvSpPr>
        <p:spPr>
          <a:xfrm>
            <a:off x="812036" y="1149940"/>
            <a:ext cx="11244100" cy="2246769"/>
          </a:xfrm>
          <a:prstGeom prst="rect">
            <a:avLst/>
          </a:prstGeom>
          <a:noFill/>
          <a:ln w="38100">
            <a:solidFill>
              <a:srgbClr val="C00000"/>
            </a:solidFill>
          </a:ln>
        </p:spPr>
        <p:txBody>
          <a:bodyPr wrap="square" rtlCol="0">
            <a:spAutoFit/>
          </a:bodyPr>
          <a:lstStyle/>
          <a:p>
            <a:pPr algn="just"/>
            <a:r>
              <a:rPr lang="es-ES" sz="2800" dirty="0">
                <a:latin typeface="Arial Black" panose="020B0A04020102020204" pitchFamily="34" charset="0"/>
              </a:rPr>
              <a:t>1. Los jóvenes conocen las implicaciones de ciertas conductas para la salud.</a:t>
            </a:r>
          </a:p>
          <a:p>
            <a:pPr algn="just"/>
            <a:r>
              <a:rPr lang="es-ES" sz="2800" dirty="0">
                <a:latin typeface="Arial Black" panose="020B0A04020102020204" pitchFamily="34" charset="0"/>
              </a:rPr>
              <a:t>2. Creada una oferta de ocio saludable.</a:t>
            </a:r>
          </a:p>
          <a:p>
            <a:pPr algn="just"/>
            <a:r>
              <a:rPr lang="es-ES" sz="2800" dirty="0">
                <a:latin typeface="Arial Black" panose="020B0A04020102020204" pitchFamily="34" charset="0"/>
              </a:rPr>
              <a:t>3. Establecidos servicios de salud para la prevención y tratamiento de drogadicción y alcoholismo de jóvenes.</a:t>
            </a:r>
          </a:p>
        </p:txBody>
      </p:sp>
      <p:sp>
        <p:nvSpPr>
          <p:cNvPr id="13" name="TextBox 12"/>
          <p:cNvSpPr txBox="1"/>
          <p:nvPr/>
        </p:nvSpPr>
        <p:spPr>
          <a:xfrm rot="16200000">
            <a:off x="-835304" y="2057608"/>
            <a:ext cx="2438400" cy="523220"/>
          </a:xfrm>
          <a:prstGeom prst="rect">
            <a:avLst/>
          </a:prstGeom>
          <a:noFill/>
        </p:spPr>
        <p:txBody>
          <a:bodyPr wrap="square" rtlCol="0">
            <a:spAutoFit/>
          </a:bodyPr>
          <a:lstStyle/>
          <a:p>
            <a:r>
              <a:rPr lang="es-ES" sz="2800" dirty="0">
                <a:solidFill>
                  <a:srgbClr val="C00000"/>
                </a:solidFill>
                <a:latin typeface="Arial Black" panose="020B0A04020102020204" pitchFamily="34" charset="0"/>
              </a:rPr>
              <a:t>Resultados </a:t>
            </a:r>
          </a:p>
        </p:txBody>
      </p:sp>
      <p:sp>
        <p:nvSpPr>
          <p:cNvPr id="2" name="TextBox 1"/>
          <p:cNvSpPr txBox="1"/>
          <p:nvPr/>
        </p:nvSpPr>
        <p:spPr>
          <a:xfrm>
            <a:off x="166260" y="4542935"/>
            <a:ext cx="9815654" cy="1815882"/>
          </a:xfrm>
          <a:prstGeom prst="rect">
            <a:avLst/>
          </a:prstGeom>
          <a:noFill/>
        </p:spPr>
        <p:txBody>
          <a:bodyPr wrap="square" rtlCol="0">
            <a:spAutoFit/>
          </a:bodyPr>
          <a:lstStyle/>
          <a:p>
            <a:pPr marL="457200" indent="-457200" algn="just">
              <a:buFont typeface="Wingdings" panose="05000000000000000000" pitchFamily="2" charset="2"/>
              <a:buChar char="Ø"/>
            </a:pPr>
            <a:r>
              <a:rPr lang="es-ES" sz="2800" dirty="0">
                <a:solidFill>
                  <a:srgbClr val="002060"/>
                </a:solidFill>
                <a:latin typeface="Arial Black" panose="020B0A04020102020204" pitchFamily="34" charset="0"/>
              </a:rPr>
              <a:t>Los jóvenes pueden no estar dispuestos a cambiar sus prácticas</a:t>
            </a:r>
          </a:p>
          <a:p>
            <a:pPr marL="457200" indent="-457200" algn="just">
              <a:buFont typeface="Wingdings" panose="05000000000000000000" pitchFamily="2" charset="2"/>
              <a:buChar char="Ø"/>
            </a:pPr>
            <a:r>
              <a:rPr lang="es-ES" sz="2800" dirty="0">
                <a:solidFill>
                  <a:srgbClr val="002060"/>
                </a:solidFill>
                <a:latin typeface="Arial Black" panose="020B0A04020102020204" pitchFamily="34" charset="0"/>
              </a:rPr>
              <a:t>Los problemas económicos pueden afectar la sistematicidad en la oferta de los servicios</a:t>
            </a:r>
          </a:p>
        </p:txBody>
      </p:sp>
      <p:sp>
        <p:nvSpPr>
          <p:cNvPr id="3" name="TextBox 2"/>
          <p:cNvSpPr txBox="1"/>
          <p:nvPr/>
        </p:nvSpPr>
        <p:spPr>
          <a:xfrm rot="16200000">
            <a:off x="9850667" y="4388491"/>
            <a:ext cx="2472580" cy="1815882"/>
          </a:xfrm>
          <a:prstGeom prst="rect">
            <a:avLst/>
          </a:prstGeom>
          <a:noFill/>
        </p:spPr>
        <p:txBody>
          <a:bodyPr wrap="square" rtlCol="0">
            <a:spAutoFit/>
          </a:bodyPr>
          <a:lstStyle/>
          <a:p>
            <a:pPr algn="ctr"/>
            <a:r>
              <a:rPr lang="es-ES" sz="2800" dirty="0">
                <a:solidFill>
                  <a:srgbClr val="C00000"/>
                </a:solidFill>
                <a:latin typeface="Arial Black" panose="020B0A04020102020204" pitchFamily="34" charset="0"/>
              </a:rPr>
              <a:t>Fuera de control del gerente de proyecto</a:t>
            </a:r>
          </a:p>
        </p:txBody>
      </p:sp>
      <p:sp>
        <p:nvSpPr>
          <p:cNvPr id="7" name="TextBox 6"/>
          <p:cNvSpPr txBox="1"/>
          <p:nvPr/>
        </p:nvSpPr>
        <p:spPr>
          <a:xfrm>
            <a:off x="1681316" y="3569106"/>
            <a:ext cx="7890387" cy="830997"/>
          </a:xfrm>
          <a:prstGeom prst="rect">
            <a:avLst/>
          </a:prstGeom>
          <a:noFill/>
        </p:spPr>
        <p:txBody>
          <a:bodyPr wrap="square" rtlCol="0">
            <a:spAutoFit/>
          </a:bodyPr>
          <a:lstStyle/>
          <a:p>
            <a:pPr algn="ctr"/>
            <a:r>
              <a:rPr lang="es-ES" sz="2400" dirty="0">
                <a:solidFill>
                  <a:srgbClr val="FF0000"/>
                </a:solidFill>
                <a:latin typeface="Arial Black" panose="020B0A04020102020204" pitchFamily="34" charset="0"/>
              </a:rPr>
              <a:t>ESTOS RESULTADOS SON RESPONSABILIDAD DE LA GERENCIA DEL PROYECTO</a:t>
            </a:r>
            <a:endParaRPr lang="en-US" sz="2400" dirty="0">
              <a:solidFill>
                <a:srgbClr val="FF0000"/>
              </a:solidFill>
              <a:latin typeface="Arial Black" panose="020B0A04020102020204" pitchFamily="34" charset="0"/>
            </a:endParaRPr>
          </a:p>
        </p:txBody>
      </p:sp>
    </p:spTree>
    <p:extLst>
      <p:ext uri="{BB962C8B-B14F-4D97-AF65-F5344CB8AC3E}">
        <p14:creationId xmlns:p14="http://schemas.microsoft.com/office/powerpoint/2010/main" val="3258733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fltVal val="0"/>
                                          </p:val>
                                        </p:tav>
                                        <p:tav tm="100000">
                                          <p:val>
                                            <p:strVal val="#ppt_h"/>
                                          </p:val>
                                        </p:tav>
                                      </p:tavLst>
                                    </p:anim>
                                    <p:animEffect transition="in" filter="fade">
                                      <p:cBhvr>
                                        <p:cTn id="9" dur="500"/>
                                        <p:tgtEl>
                                          <p:spTgt spid="11"/>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2"/>
                                        </p:tgtEl>
                                        <p:attrNameLst>
                                          <p:attrName>style.visibility</p:attrName>
                                        </p:attrNameLst>
                                      </p:cBhvr>
                                      <p:to>
                                        <p:strVal val="visible"/>
                                      </p:to>
                                    </p:set>
                                    <p:anim calcmode="lin" valueType="num">
                                      <p:cBhvr>
                                        <p:cTn id="14" dur="500" fill="hold"/>
                                        <p:tgtEl>
                                          <p:spTgt spid="12"/>
                                        </p:tgtEl>
                                        <p:attrNameLst>
                                          <p:attrName>ppt_w</p:attrName>
                                        </p:attrNameLst>
                                      </p:cBhvr>
                                      <p:tavLst>
                                        <p:tav tm="0">
                                          <p:val>
                                            <p:fltVal val="0"/>
                                          </p:val>
                                        </p:tav>
                                        <p:tav tm="100000">
                                          <p:val>
                                            <p:strVal val="#ppt_w"/>
                                          </p:val>
                                        </p:tav>
                                      </p:tavLst>
                                    </p:anim>
                                    <p:anim calcmode="lin" valueType="num">
                                      <p:cBhvr>
                                        <p:cTn id="15" dur="500" fill="hold"/>
                                        <p:tgtEl>
                                          <p:spTgt spid="12"/>
                                        </p:tgtEl>
                                        <p:attrNameLst>
                                          <p:attrName>ppt_h</p:attrName>
                                        </p:attrNameLst>
                                      </p:cBhvr>
                                      <p:tavLst>
                                        <p:tav tm="0">
                                          <p:val>
                                            <p:fltVal val="0"/>
                                          </p:val>
                                        </p:tav>
                                        <p:tav tm="100000">
                                          <p:val>
                                            <p:strVal val="#ppt_h"/>
                                          </p:val>
                                        </p:tav>
                                      </p:tavLst>
                                    </p:anim>
                                    <p:animEffect transition="in" filter="fade">
                                      <p:cBhvr>
                                        <p:cTn id="16" dur="500"/>
                                        <p:tgtEl>
                                          <p:spTgt spid="12"/>
                                        </p:tgtEl>
                                      </p:cBhvr>
                                    </p:animEffect>
                                  </p:childTnLst>
                                </p:cTn>
                              </p:par>
                              <p:par>
                                <p:cTn id="17" presetID="53" presetClass="entr" presetSubtype="16" fill="hold" grpId="0" nodeType="with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p:cTn id="19" dur="500" fill="hold"/>
                                        <p:tgtEl>
                                          <p:spTgt spid="13"/>
                                        </p:tgtEl>
                                        <p:attrNameLst>
                                          <p:attrName>ppt_w</p:attrName>
                                        </p:attrNameLst>
                                      </p:cBhvr>
                                      <p:tavLst>
                                        <p:tav tm="0">
                                          <p:val>
                                            <p:fltVal val="0"/>
                                          </p:val>
                                        </p:tav>
                                        <p:tav tm="100000">
                                          <p:val>
                                            <p:strVal val="#ppt_w"/>
                                          </p:val>
                                        </p:tav>
                                      </p:tavLst>
                                    </p:anim>
                                    <p:anim calcmode="lin" valueType="num">
                                      <p:cBhvr>
                                        <p:cTn id="20" dur="500" fill="hold"/>
                                        <p:tgtEl>
                                          <p:spTgt spid="13"/>
                                        </p:tgtEl>
                                        <p:attrNameLst>
                                          <p:attrName>ppt_h</p:attrName>
                                        </p:attrNameLst>
                                      </p:cBhvr>
                                      <p:tavLst>
                                        <p:tav tm="0">
                                          <p:val>
                                            <p:fltVal val="0"/>
                                          </p:val>
                                        </p:tav>
                                        <p:tav tm="100000">
                                          <p:val>
                                            <p:strVal val="#ppt_h"/>
                                          </p:val>
                                        </p:tav>
                                      </p:tavLst>
                                    </p:anim>
                                    <p:animEffect transition="in" filter="fade">
                                      <p:cBhvr>
                                        <p:cTn id="21" dur="500"/>
                                        <p:tgtEl>
                                          <p:spTgt spid="13"/>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grpId="0" nodeType="clickEffect">
                                  <p:stCondLst>
                                    <p:cond delay="0"/>
                                  </p:stCondLst>
                                  <p:childTnLst>
                                    <p:set>
                                      <p:cBhvr>
                                        <p:cTn id="25" dur="1" fill="hold">
                                          <p:stCondLst>
                                            <p:cond delay="0"/>
                                          </p:stCondLst>
                                        </p:cTn>
                                        <p:tgtEl>
                                          <p:spTgt spid="7"/>
                                        </p:tgtEl>
                                        <p:attrNameLst>
                                          <p:attrName>style.visibility</p:attrName>
                                        </p:attrNameLst>
                                      </p:cBhvr>
                                      <p:to>
                                        <p:strVal val="visible"/>
                                      </p:to>
                                    </p:set>
                                    <p:anim calcmode="lin" valueType="num">
                                      <p:cBhvr>
                                        <p:cTn id="26" dur="500" fill="hold"/>
                                        <p:tgtEl>
                                          <p:spTgt spid="7"/>
                                        </p:tgtEl>
                                        <p:attrNameLst>
                                          <p:attrName>ppt_w</p:attrName>
                                        </p:attrNameLst>
                                      </p:cBhvr>
                                      <p:tavLst>
                                        <p:tav tm="0">
                                          <p:val>
                                            <p:fltVal val="0"/>
                                          </p:val>
                                        </p:tav>
                                        <p:tav tm="100000">
                                          <p:val>
                                            <p:strVal val="#ppt_w"/>
                                          </p:val>
                                        </p:tav>
                                      </p:tavLst>
                                    </p:anim>
                                    <p:anim calcmode="lin" valueType="num">
                                      <p:cBhvr>
                                        <p:cTn id="27" dur="500" fill="hold"/>
                                        <p:tgtEl>
                                          <p:spTgt spid="7"/>
                                        </p:tgtEl>
                                        <p:attrNameLst>
                                          <p:attrName>ppt_h</p:attrName>
                                        </p:attrNameLst>
                                      </p:cBhvr>
                                      <p:tavLst>
                                        <p:tav tm="0">
                                          <p:val>
                                            <p:fltVal val="0"/>
                                          </p:val>
                                        </p:tav>
                                        <p:tav tm="100000">
                                          <p:val>
                                            <p:strVal val="#ppt_h"/>
                                          </p:val>
                                        </p:tav>
                                      </p:tavLst>
                                    </p:anim>
                                    <p:animEffect transition="in" filter="fade">
                                      <p:cBhvr>
                                        <p:cTn id="28" dur="500"/>
                                        <p:tgtEl>
                                          <p:spTgt spid="7"/>
                                        </p:tgtEl>
                                      </p:cBhvr>
                                    </p:animEffect>
                                  </p:childTnLst>
                                </p:cTn>
                              </p:par>
                            </p:childTnLst>
                          </p:cTn>
                        </p:par>
                      </p:childTnLst>
                    </p:cTn>
                  </p:par>
                  <p:par>
                    <p:cTn id="29" fill="hold">
                      <p:stCondLst>
                        <p:cond delay="indefinite"/>
                      </p:stCondLst>
                      <p:childTnLst>
                        <p:par>
                          <p:cTn id="30" fill="hold">
                            <p:stCondLst>
                              <p:cond delay="0"/>
                            </p:stCondLst>
                            <p:childTnLst>
                              <p:par>
                                <p:cTn id="31" presetID="53" presetClass="entr" presetSubtype="16" fill="hold" nodeType="clickEffect">
                                  <p:stCondLst>
                                    <p:cond delay="0"/>
                                  </p:stCondLst>
                                  <p:childTnLst>
                                    <p:set>
                                      <p:cBhvr>
                                        <p:cTn id="32" dur="1" fill="hold">
                                          <p:stCondLst>
                                            <p:cond delay="0"/>
                                          </p:stCondLst>
                                        </p:cTn>
                                        <p:tgtEl>
                                          <p:spTgt spid="2">
                                            <p:txEl>
                                              <p:pRg st="0" end="0"/>
                                            </p:txEl>
                                          </p:spTgt>
                                        </p:tgtEl>
                                        <p:attrNameLst>
                                          <p:attrName>style.visibility</p:attrName>
                                        </p:attrNameLst>
                                      </p:cBhvr>
                                      <p:to>
                                        <p:strVal val="visible"/>
                                      </p:to>
                                    </p:set>
                                    <p:anim calcmode="lin" valueType="num">
                                      <p:cBhvr>
                                        <p:cTn id="33" dur="500" fill="hold"/>
                                        <p:tgtEl>
                                          <p:spTgt spid="2">
                                            <p:txEl>
                                              <p:pRg st="0" end="0"/>
                                            </p:txEl>
                                          </p:spTgt>
                                        </p:tgtEl>
                                        <p:attrNameLst>
                                          <p:attrName>ppt_w</p:attrName>
                                        </p:attrNameLst>
                                      </p:cBhvr>
                                      <p:tavLst>
                                        <p:tav tm="0">
                                          <p:val>
                                            <p:fltVal val="0"/>
                                          </p:val>
                                        </p:tav>
                                        <p:tav tm="100000">
                                          <p:val>
                                            <p:strVal val="#ppt_w"/>
                                          </p:val>
                                        </p:tav>
                                      </p:tavLst>
                                    </p:anim>
                                    <p:anim calcmode="lin" valueType="num">
                                      <p:cBhvr>
                                        <p:cTn id="34" dur="500" fill="hold"/>
                                        <p:tgtEl>
                                          <p:spTgt spid="2">
                                            <p:txEl>
                                              <p:pRg st="0" end="0"/>
                                            </p:txEl>
                                          </p:spTgt>
                                        </p:tgtEl>
                                        <p:attrNameLst>
                                          <p:attrName>ppt_h</p:attrName>
                                        </p:attrNameLst>
                                      </p:cBhvr>
                                      <p:tavLst>
                                        <p:tav tm="0">
                                          <p:val>
                                            <p:fltVal val="0"/>
                                          </p:val>
                                        </p:tav>
                                        <p:tav tm="100000">
                                          <p:val>
                                            <p:strVal val="#ppt_h"/>
                                          </p:val>
                                        </p:tav>
                                      </p:tavLst>
                                    </p:anim>
                                    <p:animEffect transition="in" filter="fade">
                                      <p:cBhvr>
                                        <p:cTn id="35" dur="500"/>
                                        <p:tgtEl>
                                          <p:spTgt spid="2">
                                            <p:txEl>
                                              <p:pRg st="0" end="0"/>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53" presetClass="entr" presetSubtype="16" fill="hold" nodeType="clickEffect">
                                  <p:stCondLst>
                                    <p:cond delay="0"/>
                                  </p:stCondLst>
                                  <p:childTnLst>
                                    <p:set>
                                      <p:cBhvr>
                                        <p:cTn id="39" dur="1" fill="hold">
                                          <p:stCondLst>
                                            <p:cond delay="0"/>
                                          </p:stCondLst>
                                        </p:cTn>
                                        <p:tgtEl>
                                          <p:spTgt spid="2">
                                            <p:txEl>
                                              <p:pRg st="1" end="1"/>
                                            </p:txEl>
                                          </p:spTgt>
                                        </p:tgtEl>
                                        <p:attrNameLst>
                                          <p:attrName>style.visibility</p:attrName>
                                        </p:attrNameLst>
                                      </p:cBhvr>
                                      <p:to>
                                        <p:strVal val="visible"/>
                                      </p:to>
                                    </p:set>
                                    <p:anim calcmode="lin" valueType="num">
                                      <p:cBhvr>
                                        <p:cTn id="40"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41"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42" dur="500"/>
                                        <p:tgtEl>
                                          <p:spTgt spid="2">
                                            <p:txEl>
                                              <p:pRg st="1" end="1"/>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53" presetClass="entr" presetSubtype="16" fill="hold" grpId="0" nodeType="clickEffect">
                                  <p:stCondLst>
                                    <p:cond delay="0"/>
                                  </p:stCondLst>
                                  <p:childTnLst>
                                    <p:set>
                                      <p:cBhvr>
                                        <p:cTn id="46" dur="1" fill="hold">
                                          <p:stCondLst>
                                            <p:cond delay="0"/>
                                          </p:stCondLst>
                                        </p:cTn>
                                        <p:tgtEl>
                                          <p:spTgt spid="3"/>
                                        </p:tgtEl>
                                        <p:attrNameLst>
                                          <p:attrName>style.visibility</p:attrName>
                                        </p:attrNameLst>
                                      </p:cBhvr>
                                      <p:to>
                                        <p:strVal val="visible"/>
                                      </p:to>
                                    </p:set>
                                    <p:anim calcmode="lin" valueType="num">
                                      <p:cBhvr>
                                        <p:cTn id="47" dur="500" fill="hold"/>
                                        <p:tgtEl>
                                          <p:spTgt spid="3"/>
                                        </p:tgtEl>
                                        <p:attrNameLst>
                                          <p:attrName>ppt_w</p:attrName>
                                        </p:attrNameLst>
                                      </p:cBhvr>
                                      <p:tavLst>
                                        <p:tav tm="0">
                                          <p:val>
                                            <p:fltVal val="0"/>
                                          </p:val>
                                        </p:tav>
                                        <p:tav tm="100000">
                                          <p:val>
                                            <p:strVal val="#ppt_w"/>
                                          </p:val>
                                        </p:tav>
                                      </p:tavLst>
                                    </p:anim>
                                    <p:anim calcmode="lin" valueType="num">
                                      <p:cBhvr>
                                        <p:cTn id="48" dur="500" fill="hold"/>
                                        <p:tgtEl>
                                          <p:spTgt spid="3"/>
                                        </p:tgtEl>
                                        <p:attrNameLst>
                                          <p:attrName>ppt_h</p:attrName>
                                        </p:attrNameLst>
                                      </p:cBhvr>
                                      <p:tavLst>
                                        <p:tav tm="0">
                                          <p:val>
                                            <p:fltVal val="0"/>
                                          </p:val>
                                        </p:tav>
                                        <p:tav tm="100000">
                                          <p:val>
                                            <p:strVal val="#ppt_h"/>
                                          </p:val>
                                        </p:tav>
                                      </p:tavLst>
                                    </p:anim>
                                    <p:animEffect transition="in" filter="fade">
                                      <p:cBhvr>
                                        <p:cTn id="4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animBg="1"/>
      <p:bldP spid="13" grpId="0"/>
      <p:bldP spid="3" grpId="0"/>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p:cNvSpPr txBox="1"/>
          <p:nvPr/>
        </p:nvSpPr>
        <p:spPr>
          <a:xfrm>
            <a:off x="0" y="0"/>
            <a:ext cx="12192000" cy="7017306"/>
          </a:xfrm>
          <a:prstGeom prst="rect">
            <a:avLst/>
          </a:prstGeom>
          <a:solidFill>
            <a:schemeClr val="accent4">
              <a:lumMod val="40000"/>
              <a:lumOff val="60000"/>
            </a:schemeClr>
          </a:solidFill>
        </p:spPr>
        <p:txBody>
          <a:bodyPr wrap="square" rtlCol="0">
            <a:spAutoFit/>
          </a:bodyPr>
          <a:lstStyle/>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p:txBody>
      </p:sp>
      <p:sp>
        <p:nvSpPr>
          <p:cNvPr id="4" name="CuadroTexto 3"/>
          <p:cNvSpPr txBox="1"/>
          <p:nvPr/>
        </p:nvSpPr>
        <p:spPr>
          <a:xfrm>
            <a:off x="0" y="-5"/>
            <a:ext cx="12192000" cy="523220"/>
          </a:xfrm>
          <a:prstGeom prst="rect">
            <a:avLst/>
          </a:prstGeom>
          <a:solidFill>
            <a:srgbClr val="002060"/>
          </a:solidFill>
        </p:spPr>
        <p:txBody>
          <a:bodyPr wrap="square" rtlCol="0">
            <a:spAutoFit/>
          </a:bodyPr>
          <a:lstStyle>
            <a:defPPr>
              <a:defRPr lang="es-ES"/>
            </a:defPPr>
            <a:lvl1pPr algn="ctr">
              <a:defRPr sz="2800">
                <a:solidFill>
                  <a:schemeClr val="bg1"/>
                </a:solidFill>
                <a:latin typeface="Arial Black" panose="020B0A04020102020204" pitchFamily="34" charset="0"/>
              </a:defRPr>
            </a:lvl1pPr>
          </a:lstStyle>
          <a:p>
            <a:r>
              <a:rPr lang="es-ES" dirty="0"/>
              <a:t>PROPÓSITO u OBJETIVO ESPECÍFICO del proyecto</a:t>
            </a:r>
          </a:p>
        </p:txBody>
      </p:sp>
      <p:sp>
        <p:nvSpPr>
          <p:cNvPr id="7" name="TextBox 6"/>
          <p:cNvSpPr txBox="1"/>
          <p:nvPr/>
        </p:nvSpPr>
        <p:spPr>
          <a:xfrm>
            <a:off x="207819" y="651164"/>
            <a:ext cx="10806546" cy="1569660"/>
          </a:xfrm>
          <a:prstGeom prst="rect">
            <a:avLst/>
          </a:prstGeom>
          <a:noFill/>
        </p:spPr>
        <p:txBody>
          <a:bodyPr wrap="square" rtlCol="0">
            <a:spAutoFit/>
          </a:bodyPr>
          <a:lstStyle/>
          <a:p>
            <a:pPr marL="457200" indent="-457200" algn="just">
              <a:buFont typeface="Wingdings" panose="05000000000000000000" pitchFamily="2" charset="2"/>
              <a:buChar char="ü"/>
            </a:pPr>
            <a:r>
              <a:rPr lang="es-ES" sz="2400" dirty="0">
                <a:solidFill>
                  <a:srgbClr val="002060"/>
                </a:solidFill>
                <a:latin typeface="Arial Black" panose="020B0A04020102020204" pitchFamily="34" charset="0"/>
              </a:rPr>
              <a:t>contribuir de forma significativa al OG y ser único </a:t>
            </a:r>
          </a:p>
          <a:p>
            <a:pPr marL="457200" indent="-457200" algn="just">
              <a:buFont typeface="Wingdings" panose="05000000000000000000" pitchFamily="2" charset="2"/>
              <a:buChar char="ü"/>
            </a:pPr>
            <a:r>
              <a:rPr lang="es-ES" sz="2400" dirty="0">
                <a:solidFill>
                  <a:srgbClr val="002060"/>
                </a:solidFill>
                <a:latin typeface="Arial Black" panose="020B0A04020102020204" pitchFamily="34" charset="0"/>
              </a:rPr>
              <a:t>estar expresado en participo, con términos verificables, que definan explícitamente los grupos beneficiarios</a:t>
            </a:r>
          </a:p>
          <a:p>
            <a:pPr marL="457200" indent="-457200" algn="just">
              <a:buFont typeface="Wingdings" panose="05000000000000000000" pitchFamily="2" charset="2"/>
              <a:buChar char="ü"/>
            </a:pPr>
            <a:r>
              <a:rPr lang="es-ES" sz="2400" dirty="0">
                <a:solidFill>
                  <a:srgbClr val="002060"/>
                </a:solidFill>
                <a:latin typeface="Arial Black" panose="020B0A04020102020204" pitchFamily="34" charset="0"/>
              </a:rPr>
              <a:t>estar fuera del control inmediato del proyecto como tal</a:t>
            </a:r>
          </a:p>
        </p:txBody>
      </p:sp>
      <p:sp>
        <p:nvSpPr>
          <p:cNvPr id="8" name="TextBox 7"/>
          <p:cNvSpPr txBox="1"/>
          <p:nvPr/>
        </p:nvSpPr>
        <p:spPr>
          <a:xfrm rot="16200000">
            <a:off x="10792714" y="1205342"/>
            <a:ext cx="1330036" cy="523220"/>
          </a:xfrm>
          <a:prstGeom prst="rect">
            <a:avLst/>
          </a:prstGeom>
          <a:noFill/>
          <a:ln w="38100">
            <a:solidFill>
              <a:srgbClr val="C00000"/>
            </a:solidFill>
          </a:ln>
        </p:spPr>
        <p:txBody>
          <a:bodyPr wrap="square" rtlCol="0">
            <a:spAutoFit/>
          </a:bodyPr>
          <a:lstStyle/>
          <a:p>
            <a:r>
              <a:rPr lang="es-ES" sz="2800" dirty="0">
                <a:solidFill>
                  <a:prstClr val="black"/>
                </a:solidFill>
                <a:latin typeface="Arial Black" panose="020B0A04020102020204" pitchFamily="34" charset="0"/>
              </a:rPr>
              <a:t>Debe</a:t>
            </a:r>
            <a:endParaRPr lang="es-ES" dirty="0"/>
          </a:p>
        </p:txBody>
      </p:sp>
      <p:sp>
        <p:nvSpPr>
          <p:cNvPr id="9" name="TextBox 8"/>
          <p:cNvSpPr txBox="1"/>
          <p:nvPr/>
        </p:nvSpPr>
        <p:spPr>
          <a:xfrm>
            <a:off x="207818" y="2272139"/>
            <a:ext cx="11693237" cy="954107"/>
          </a:xfrm>
          <a:prstGeom prst="rect">
            <a:avLst/>
          </a:prstGeom>
          <a:noFill/>
        </p:spPr>
        <p:txBody>
          <a:bodyPr wrap="square" rtlCol="0">
            <a:spAutoFit/>
          </a:bodyPr>
          <a:lstStyle/>
          <a:p>
            <a:pPr algn="ctr"/>
            <a:r>
              <a:rPr lang="es-ES" sz="2800" dirty="0">
                <a:solidFill>
                  <a:srgbClr val="0070C0"/>
                </a:solidFill>
                <a:latin typeface="Arial Black" panose="020B0A04020102020204" pitchFamily="34" charset="0"/>
              </a:rPr>
              <a:t>Se formula a partir de la estrategia de intervención seleccionada</a:t>
            </a:r>
          </a:p>
        </p:txBody>
      </p:sp>
      <p:sp>
        <p:nvSpPr>
          <p:cNvPr id="10" name="TextBox 9"/>
          <p:cNvSpPr txBox="1"/>
          <p:nvPr/>
        </p:nvSpPr>
        <p:spPr>
          <a:xfrm>
            <a:off x="207818" y="3394364"/>
            <a:ext cx="11693237" cy="3108543"/>
          </a:xfrm>
          <a:prstGeom prst="rect">
            <a:avLst/>
          </a:prstGeom>
          <a:noFill/>
        </p:spPr>
        <p:txBody>
          <a:bodyPr wrap="square" rtlCol="0">
            <a:spAutoFit/>
          </a:bodyPr>
          <a:lstStyle/>
          <a:p>
            <a:pPr algn="just"/>
            <a:r>
              <a:rPr lang="es-ES" sz="2800" dirty="0">
                <a:solidFill>
                  <a:srgbClr val="002060"/>
                </a:solidFill>
                <a:latin typeface="Arial Black" panose="020B0A04020102020204" pitchFamily="34" charset="0"/>
              </a:rPr>
              <a:t>Ejemplo de los jóvenes de Los Chorrillos </a:t>
            </a:r>
          </a:p>
          <a:p>
            <a:pPr algn="just"/>
            <a:r>
              <a:rPr lang="es-ES" sz="2800" dirty="0">
                <a:latin typeface="Arial Black" panose="020B0A04020102020204" pitchFamily="34" charset="0"/>
              </a:rPr>
              <a:t> </a:t>
            </a:r>
          </a:p>
          <a:p>
            <a:pPr algn="just"/>
            <a:r>
              <a:rPr lang="es-ES" sz="2800" dirty="0">
                <a:solidFill>
                  <a:srgbClr val="C00000"/>
                </a:solidFill>
                <a:latin typeface="Arial Black" panose="020B0A04020102020204" pitchFamily="34" charset="0"/>
              </a:rPr>
              <a:t>Estrategia seleccionada: </a:t>
            </a:r>
            <a:r>
              <a:rPr lang="es-ES" sz="2800" dirty="0">
                <a:latin typeface="Arial Black" panose="020B0A04020102020204" pitchFamily="34" charset="0"/>
              </a:rPr>
              <a:t>Los jóvenes del barrio tienen hábitos de vida más saludables.</a:t>
            </a:r>
          </a:p>
          <a:p>
            <a:pPr algn="just"/>
            <a:endParaRPr lang="es-ES" sz="2800" dirty="0">
              <a:latin typeface="Arial Black" panose="020B0A04020102020204" pitchFamily="34" charset="0"/>
            </a:endParaRPr>
          </a:p>
          <a:p>
            <a:pPr algn="just"/>
            <a:r>
              <a:rPr lang="es-ES" sz="2800" dirty="0">
                <a:solidFill>
                  <a:srgbClr val="C00000"/>
                </a:solidFill>
                <a:latin typeface="Arial Black" panose="020B0A04020102020204" pitchFamily="34" charset="0"/>
              </a:rPr>
              <a:t>OE:</a:t>
            </a:r>
            <a:r>
              <a:rPr lang="es-ES" sz="2800" dirty="0">
                <a:latin typeface="Arial Black" panose="020B0A04020102020204" pitchFamily="34" charset="0"/>
              </a:rPr>
              <a:t> Adquiridos hábitos de vida más saludables por los jóvenes del barrio Los Chorrillos.</a:t>
            </a:r>
          </a:p>
        </p:txBody>
      </p:sp>
    </p:spTree>
    <p:extLst>
      <p:ext uri="{BB962C8B-B14F-4D97-AF65-F5344CB8AC3E}">
        <p14:creationId xmlns:p14="http://schemas.microsoft.com/office/powerpoint/2010/main" val="302033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Effect transition="in" filter="fade">
                                      <p:cBhvr>
                                        <p:cTn id="9" dur="500"/>
                                        <p:tgtEl>
                                          <p:spTgt spid="8"/>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7">
                                            <p:txEl>
                                              <p:pRg st="0" end="0"/>
                                            </p:txEl>
                                          </p:spTgt>
                                        </p:tgtEl>
                                        <p:attrNameLst>
                                          <p:attrName>style.visibility</p:attrName>
                                        </p:attrNameLst>
                                      </p:cBhvr>
                                      <p:to>
                                        <p:strVal val="visible"/>
                                      </p:to>
                                    </p:set>
                                    <p:anim calcmode="lin" valueType="num">
                                      <p:cBhvr>
                                        <p:cTn id="14"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7">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7">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7">
                                            <p:txEl>
                                              <p:pRg st="1" end="1"/>
                                            </p:txEl>
                                          </p:spTgt>
                                        </p:tgtEl>
                                        <p:attrNameLst>
                                          <p:attrName>style.visibility</p:attrName>
                                        </p:attrNameLst>
                                      </p:cBhvr>
                                      <p:to>
                                        <p:strVal val="visible"/>
                                      </p:to>
                                    </p:set>
                                    <p:anim calcmode="lin" valueType="num">
                                      <p:cBhvr>
                                        <p:cTn id="21" dur="500" fill="hold"/>
                                        <p:tgtEl>
                                          <p:spTgt spid="7">
                                            <p:txEl>
                                              <p:pRg st="1" end="1"/>
                                            </p:txEl>
                                          </p:spTgt>
                                        </p:tgtEl>
                                        <p:attrNameLst>
                                          <p:attrName>ppt_w</p:attrName>
                                        </p:attrNameLst>
                                      </p:cBhvr>
                                      <p:tavLst>
                                        <p:tav tm="0">
                                          <p:val>
                                            <p:fltVal val="0"/>
                                          </p:val>
                                        </p:tav>
                                        <p:tav tm="100000">
                                          <p:val>
                                            <p:strVal val="#ppt_w"/>
                                          </p:val>
                                        </p:tav>
                                      </p:tavLst>
                                    </p:anim>
                                    <p:anim calcmode="lin" valueType="num">
                                      <p:cBhvr>
                                        <p:cTn id="22" dur="500" fill="hold"/>
                                        <p:tgtEl>
                                          <p:spTgt spid="7">
                                            <p:txEl>
                                              <p:pRg st="1" end="1"/>
                                            </p:txEl>
                                          </p:spTgt>
                                        </p:tgtEl>
                                        <p:attrNameLst>
                                          <p:attrName>ppt_h</p:attrName>
                                        </p:attrNameLst>
                                      </p:cBhvr>
                                      <p:tavLst>
                                        <p:tav tm="0">
                                          <p:val>
                                            <p:fltVal val="0"/>
                                          </p:val>
                                        </p:tav>
                                        <p:tav tm="100000">
                                          <p:val>
                                            <p:strVal val="#ppt_h"/>
                                          </p:val>
                                        </p:tav>
                                      </p:tavLst>
                                    </p:anim>
                                    <p:animEffect transition="in" filter="fade">
                                      <p:cBhvr>
                                        <p:cTn id="23" dur="500"/>
                                        <p:tgtEl>
                                          <p:spTgt spid="7">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7">
                                            <p:txEl>
                                              <p:pRg st="2" end="2"/>
                                            </p:txEl>
                                          </p:spTgt>
                                        </p:tgtEl>
                                        <p:attrNameLst>
                                          <p:attrName>style.visibility</p:attrName>
                                        </p:attrNameLst>
                                      </p:cBhvr>
                                      <p:to>
                                        <p:strVal val="visible"/>
                                      </p:to>
                                    </p:set>
                                    <p:anim calcmode="lin" valueType="num">
                                      <p:cBhvr>
                                        <p:cTn id="28" dur="500" fill="hold"/>
                                        <p:tgtEl>
                                          <p:spTgt spid="7">
                                            <p:txEl>
                                              <p:pRg st="2" end="2"/>
                                            </p:txEl>
                                          </p:spTgt>
                                        </p:tgtEl>
                                        <p:attrNameLst>
                                          <p:attrName>ppt_w</p:attrName>
                                        </p:attrNameLst>
                                      </p:cBhvr>
                                      <p:tavLst>
                                        <p:tav tm="0">
                                          <p:val>
                                            <p:fltVal val="0"/>
                                          </p:val>
                                        </p:tav>
                                        <p:tav tm="100000">
                                          <p:val>
                                            <p:strVal val="#ppt_w"/>
                                          </p:val>
                                        </p:tav>
                                      </p:tavLst>
                                    </p:anim>
                                    <p:anim calcmode="lin" valueType="num">
                                      <p:cBhvr>
                                        <p:cTn id="29" dur="500" fill="hold"/>
                                        <p:tgtEl>
                                          <p:spTgt spid="7">
                                            <p:txEl>
                                              <p:pRg st="2" end="2"/>
                                            </p:txEl>
                                          </p:spTgt>
                                        </p:tgtEl>
                                        <p:attrNameLst>
                                          <p:attrName>ppt_h</p:attrName>
                                        </p:attrNameLst>
                                      </p:cBhvr>
                                      <p:tavLst>
                                        <p:tav tm="0">
                                          <p:val>
                                            <p:fltVal val="0"/>
                                          </p:val>
                                        </p:tav>
                                        <p:tav tm="100000">
                                          <p:val>
                                            <p:strVal val="#ppt_h"/>
                                          </p:val>
                                        </p:tav>
                                      </p:tavLst>
                                    </p:anim>
                                    <p:animEffect transition="in" filter="fade">
                                      <p:cBhvr>
                                        <p:cTn id="30" dur="500"/>
                                        <p:tgtEl>
                                          <p:spTgt spid="7">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anim calcmode="lin" valueType="num">
                                      <p:cBhvr>
                                        <p:cTn id="35" dur="500" fill="hold"/>
                                        <p:tgtEl>
                                          <p:spTgt spid="9"/>
                                        </p:tgtEl>
                                        <p:attrNameLst>
                                          <p:attrName>ppt_w</p:attrName>
                                        </p:attrNameLst>
                                      </p:cBhvr>
                                      <p:tavLst>
                                        <p:tav tm="0">
                                          <p:val>
                                            <p:fltVal val="0"/>
                                          </p:val>
                                        </p:tav>
                                        <p:tav tm="100000">
                                          <p:val>
                                            <p:strVal val="#ppt_w"/>
                                          </p:val>
                                        </p:tav>
                                      </p:tavLst>
                                    </p:anim>
                                    <p:anim calcmode="lin" valueType="num">
                                      <p:cBhvr>
                                        <p:cTn id="36" dur="500" fill="hold"/>
                                        <p:tgtEl>
                                          <p:spTgt spid="9"/>
                                        </p:tgtEl>
                                        <p:attrNameLst>
                                          <p:attrName>ppt_h</p:attrName>
                                        </p:attrNameLst>
                                      </p:cBhvr>
                                      <p:tavLst>
                                        <p:tav tm="0">
                                          <p:val>
                                            <p:fltVal val="0"/>
                                          </p:val>
                                        </p:tav>
                                        <p:tav tm="100000">
                                          <p:val>
                                            <p:strVal val="#ppt_h"/>
                                          </p:val>
                                        </p:tav>
                                      </p:tavLst>
                                    </p:anim>
                                    <p:animEffect transition="in" filter="fade">
                                      <p:cBhvr>
                                        <p:cTn id="37" dur="500"/>
                                        <p:tgtEl>
                                          <p:spTgt spid="9"/>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10">
                                            <p:txEl>
                                              <p:pRg st="2" end="2"/>
                                            </p:txEl>
                                          </p:spTgt>
                                        </p:tgtEl>
                                        <p:attrNameLst>
                                          <p:attrName>style.visibility</p:attrName>
                                        </p:attrNameLst>
                                      </p:cBhvr>
                                      <p:to>
                                        <p:strVal val="visible"/>
                                      </p:to>
                                    </p:set>
                                    <p:anim calcmode="lin" valueType="num">
                                      <p:cBhvr>
                                        <p:cTn id="42" dur="500" fill="hold"/>
                                        <p:tgtEl>
                                          <p:spTgt spid="10">
                                            <p:txEl>
                                              <p:pRg st="2" end="2"/>
                                            </p:txEl>
                                          </p:spTgt>
                                        </p:tgtEl>
                                        <p:attrNameLst>
                                          <p:attrName>ppt_w</p:attrName>
                                        </p:attrNameLst>
                                      </p:cBhvr>
                                      <p:tavLst>
                                        <p:tav tm="0">
                                          <p:val>
                                            <p:fltVal val="0"/>
                                          </p:val>
                                        </p:tav>
                                        <p:tav tm="100000">
                                          <p:val>
                                            <p:strVal val="#ppt_w"/>
                                          </p:val>
                                        </p:tav>
                                      </p:tavLst>
                                    </p:anim>
                                    <p:anim calcmode="lin" valueType="num">
                                      <p:cBhvr>
                                        <p:cTn id="43" dur="500" fill="hold"/>
                                        <p:tgtEl>
                                          <p:spTgt spid="10">
                                            <p:txEl>
                                              <p:pRg st="2" end="2"/>
                                            </p:txEl>
                                          </p:spTgt>
                                        </p:tgtEl>
                                        <p:attrNameLst>
                                          <p:attrName>ppt_h</p:attrName>
                                        </p:attrNameLst>
                                      </p:cBhvr>
                                      <p:tavLst>
                                        <p:tav tm="0">
                                          <p:val>
                                            <p:fltVal val="0"/>
                                          </p:val>
                                        </p:tav>
                                        <p:tav tm="100000">
                                          <p:val>
                                            <p:strVal val="#ppt_h"/>
                                          </p:val>
                                        </p:tav>
                                      </p:tavLst>
                                    </p:anim>
                                    <p:animEffect transition="in" filter="fade">
                                      <p:cBhvr>
                                        <p:cTn id="44" dur="500"/>
                                        <p:tgtEl>
                                          <p:spTgt spid="10">
                                            <p:txEl>
                                              <p:pRg st="2" end="2"/>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10">
                                            <p:txEl>
                                              <p:pRg st="4" end="4"/>
                                            </p:txEl>
                                          </p:spTgt>
                                        </p:tgtEl>
                                        <p:attrNameLst>
                                          <p:attrName>style.visibility</p:attrName>
                                        </p:attrNameLst>
                                      </p:cBhvr>
                                      <p:to>
                                        <p:strVal val="visible"/>
                                      </p:to>
                                    </p:set>
                                    <p:anim calcmode="lin" valueType="num">
                                      <p:cBhvr>
                                        <p:cTn id="49" dur="500" fill="hold"/>
                                        <p:tgtEl>
                                          <p:spTgt spid="10">
                                            <p:txEl>
                                              <p:pRg st="4" end="4"/>
                                            </p:txEl>
                                          </p:spTgt>
                                        </p:tgtEl>
                                        <p:attrNameLst>
                                          <p:attrName>ppt_w</p:attrName>
                                        </p:attrNameLst>
                                      </p:cBhvr>
                                      <p:tavLst>
                                        <p:tav tm="0">
                                          <p:val>
                                            <p:fltVal val="0"/>
                                          </p:val>
                                        </p:tav>
                                        <p:tav tm="100000">
                                          <p:val>
                                            <p:strVal val="#ppt_w"/>
                                          </p:val>
                                        </p:tav>
                                      </p:tavLst>
                                    </p:anim>
                                    <p:anim calcmode="lin" valueType="num">
                                      <p:cBhvr>
                                        <p:cTn id="50" dur="500" fill="hold"/>
                                        <p:tgtEl>
                                          <p:spTgt spid="10">
                                            <p:txEl>
                                              <p:pRg st="4" end="4"/>
                                            </p:txEl>
                                          </p:spTgt>
                                        </p:tgtEl>
                                        <p:attrNameLst>
                                          <p:attrName>ppt_h</p:attrName>
                                        </p:attrNameLst>
                                      </p:cBhvr>
                                      <p:tavLst>
                                        <p:tav tm="0">
                                          <p:val>
                                            <p:fltVal val="0"/>
                                          </p:val>
                                        </p:tav>
                                        <p:tav tm="100000">
                                          <p:val>
                                            <p:strVal val="#ppt_h"/>
                                          </p:val>
                                        </p:tav>
                                      </p:tavLst>
                                    </p:anim>
                                    <p:animEffect transition="in" filter="fade">
                                      <p:cBhvr>
                                        <p:cTn id="51" dur="500"/>
                                        <p:tgtEl>
                                          <p:spTgt spid="1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uadroTexto 8"/>
          <p:cNvSpPr txBox="1"/>
          <p:nvPr/>
        </p:nvSpPr>
        <p:spPr>
          <a:xfrm>
            <a:off x="0" y="536864"/>
            <a:ext cx="12192000" cy="6463308"/>
          </a:xfrm>
          <a:prstGeom prst="rect">
            <a:avLst/>
          </a:prstGeom>
          <a:solidFill>
            <a:schemeClr val="accent4">
              <a:lumMod val="20000"/>
              <a:lumOff val="80000"/>
            </a:schemeClr>
          </a:solidFill>
        </p:spPr>
        <p:txBody>
          <a:bodyPr wrap="square" rtlCol="0">
            <a:spAutoFit/>
          </a:bodyPr>
          <a:lstStyle/>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p:txBody>
      </p:sp>
      <p:sp>
        <p:nvSpPr>
          <p:cNvPr id="2" name="CuadroTexto 1"/>
          <p:cNvSpPr txBox="1"/>
          <p:nvPr/>
        </p:nvSpPr>
        <p:spPr>
          <a:xfrm>
            <a:off x="0" y="13644"/>
            <a:ext cx="12192000" cy="523220"/>
          </a:xfrm>
          <a:prstGeom prst="rect">
            <a:avLst/>
          </a:prstGeom>
          <a:solidFill>
            <a:srgbClr val="002060"/>
          </a:solidFill>
        </p:spPr>
        <p:txBody>
          <a:bodyPr wrap="square" rtlCol="0">
            <a:spAutoFit/>
          </a:bodyPr>
          <a:lstStyle>
            <a:defPPr>
              <a:defRPr lang="es-ES"/>
            </a:defPPr>
            <a:lvl1pPr algn="ctr">
              <a:defRPr sz="2800">
                <a:solidFill>
                  <a:schemeClr val="bg1"/>
                </a:solidFill>
                <a:latin typeface="Arial Black" panose="020B0A04020102020204" pitchFamily="34" charset="0"/>
              </a:defRPr>
            </a:lvl1pPr>
          </a:lstStyle>
          <a:p>
            <a:r>
              <a:rPr lang="es-ES" dirty="0"/>
              <a:t>RESULTADOS  (también llamados productos o componentes) </a:t>
            </a:r>
          </a:p>
        </p:txBody>
      </p:sp>
      <p:sp>
        <p:nvSpPr>
          <p:cNvPr id="6" name="CuadroTexto 5"/>
          <p:cNvSpPr txBox="1"/>
          <p:nvPr/>
        </p:nvSpPr>
        <p:spPr>
          <a:xfrm>
            <a:off x="225766" y="580700"/>
            <a:ext cx="11778017" cy="4832092"/>
          </a:xfrm>
          <a:prstGeom prst="rect">
            <a:avLst/>
          </a:prstGeom>
          <a:noFill/>
        </p:spPr>
        <p:txBody>
          <a:bodyPr wrap="square" rtlCol="0">
            <a:spAutoFit/>
          </a:bodyPr>
          <a:lstStyle>
            <a:defPPr>
              <a:defRPr lang="es-ES"/>
            </a:defPPr>
            <a:lvl1pPr marL="342900" indent="-342900" algn="just">
              <a:buFont typeface="Wingdings" panose="05000000000000000000" pitchFamily="2" charset="2"/>
              <a:buChar char="ü"/>
              <a:defRPr sz="2400">
                <a:latin typeface="Arial Black" panose="020B0A04020102020204" pitchFamily="34" charset="0"/>
              </a:defRPr>
            </a:lvl1pPr>
          </a:lstStyle>
          <a:p>
            <a:r>
              <a:rPr lang="es-ES" sz="2800" dirty="0">
                <a:solidFill>
                  <a:srgbClr val="002060"/>
                </a:solidFill>
              </a:rPr>
              <a:t>Son los medios necesarios para alcanzar el OE.</a:t>
            </a:r>
          </a:p>
          <a:p>
            <a:endParaRPr lang="es-ES" sz="2800" dirty="0">
              <a:solidFill>
                <a:srgbClr val="002060"/>
              </a:solidFill>
            </a:endParaRPr>
          </a:p>
          <a:p>
            <a:r>
              <a:rPr lang="es-ES" sz="2800" dirty="0">
                <a:solidFill>
                  <a:srgbClr val="002060"/>
                </a:solidFill>
              </a:rPr>
              <a:t>Conjunto de bienes y/o servicios que entrega el proyecto durante o al finalizar su ejecución.</a:t>
            </a:r>
          </a:p>
          <a:p>
            <a:endParaRPr lang="es-ES" sz="2800" dirty="0">
              <a:solidFill>
                <a:srgbClr val="002060"/>
              </a:solidFill>
            </a:endParaRPr>
          </a:p>
          <a:p>
            <a:r>
              <a:rPr lang="es-ES" sz="2800" dirty="0">
                <a:solidFill>
                  <a:srgbClr val="002060"/>
                </a:solidFill>
              </a:rPr>
              <a:t>La gerencia del proyecto es responsable de su producción. </a:t>
            </a:r>
          </a:p>
          <a:p>
            <a:endParaRPr lang="es-ES" sz="2800" dirty="0">
              <a:solidFill>
                <a:srgbClr val="002060"/>
              </a:solidFill>
            </a:endParaRPr>
          </a:p>
          <a:p>
            <a:r>
              <a:rPr lang="es-ES" sz="2800" dirty="0">
                <a:solidFill>
                  <a:srgbClr val="002060"/>
                </a:solidFill>
              </a:rPr>
              <a:t>Se presentan como obras terminadas, estudios culminados, servicios realizados, capacitación concluida, etc.</a:t>
            </a:r>
          </a:p>
        </p:txBody>
      </p:sp>
      <p:sp>
        <p:nvSpPr>
          <p:cNvPr id="5" name="TextBox 4"/>
          <p:cNvSpPr txBox="1"/>
          <p:nvPr/>
        </p:nvSpPr>
        <p:spPr>
          <a:xfrm>
            <a:off x="265471" y="5530633"/>
            <a:ext cx="11621729" cy="1200329"/>
          </a:xfrm>
          <a:prstGeom prst="rect">
            <a:avLst/>
          </a:prstGeom>
          <a:noFill/>
          <a:ln w="28575">
            <a:solidFill>
              <a:srgbClr val="C00000"/>
            </a:solidFill>
          </a:ln>
        </p:spPr>
        <p:txBody>
          <a:bodyPr wrap="square" rtlCol="0">
            <a:spAutoFit/>
          </a:bodyPr>
          <a:lstStyle/>
          <a:p>
            <a:pPr algn="ctr"/>
            <a:r>
              <a:rPr lang="es-ES" sz="2400" dirty="0">
                <a:latin typeface="Arial Black" panose="020B0A04020102020204" pitchFamily="34" charset="0"/>
              </a:rPr>
              <a:t>Es preciso valorar si los que están en el ADO resultan medios suficientes para el logro del OE y, en caso de no ser así, habrá que incluir nuevos resultados</a:t>
            </a:r>
            <a:endParaRPr lang="en-US" sz="2400" dirty="0">
              <a:latin typeface="Arial Black" panose="020B0A04020102020204" pitchFamily="34" charset="0"/>
            </a:endParaRPr>
          </a:p>
        </p:txBody>
      </p:sp>
    </p:spTree>
    <p:extLst>
      <p:ext uri="{BB962C8B-B14F-4D97-AF65-F5344CB8AC3E}">
        <p14:creationId xmlns:p14="http://schemas.microsoft.com/office/powerpoint/2010/main" val="1427278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500" fill="hold"/>
                                        <p:tgtEl>
                                          <p:spTgt spid="6">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6">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6">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6">
                                            <p:txEl>
                                              <p:pRg st="2" end="2"/>
                                            </p:txEl>
                                          </p:spTgt>
                                        </p:tgtEl>
                                        <p:attrNameLst>
                                          <p:attrName>style.visibility</p:attrName>
                                        </p:attrNameLst>
                                      </p:cBhvr>
                                      <p:to>
                                        <p:strVal val="visible"/>
                                      </p:to>
                                    </p:set>
                                    <p:anim calcmode="lin" valueType="num">
                                      <p:cBhvr>
                                        <p:cTn id="14" dur="500" fill="hold"/>
                                        <p:tgtEl>
                                          <p:spTgt spid="6">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6">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6">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6">
                                            <p:txEl>
                                              <p:pRg st="4" end="4"/>
                                            </p:txEl>
                                          </p:spTgt>
                                        </p:tgtEl>
                                        <p:attrNameLst>
                                          <p:attrName>style.visibility</p:attrName>
                                        </p:attrNameLst>
                                      </p:cBhvr>
                                      <p:to>
                                        <p:strVal val="visible"/>
                                      </p:to>
                                    </p:set>
                                    <p:anim calcmode="lin" valueType="num">
                                      <p:cBhvr>
                                        <p:cTn id="21" dur="500" fill="hold"/>
                                        <p:tgtEl>
                                          <p:spTgt spid="6">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6">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6">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6">
                                            <p:txEl>
                                              <p:pRg st="6" end="6"/>
                                            </p:txEl>
                                          </p:spTgt>
                                        </p:tgtEl>
                                        <p:attrNameLst>
                                          <p:attrName>style.visibility</p:attrName>
                                        </p:attrNameLst>
                                      </p:cBhvr>
                                      <p:to>
                                        <p:strVal val="visible"/>
                                      </p:to>
                                    </p:set>
                                    <p:anim calcmode="lin" valueType="num">
                                      <p:cBhvr>
                                        <p:cTn id="28" dur="500" fill="hold"/>
                                        <p:tgtEl>
                                          <p:spTgt spid="6">
                                            <p:txEl>
                                              <p:pRg st="6" end="6"/>
                                            </p:txEl>
                                          </p:spTgt>
                                        </p:tgtEl>
                                        <p:attrNameLst>
                                          <p:attrName>ppt_w</p:attrName>
                                        </p:attrNameLst>
                                      </p:cBhvr>
                                      <p:tavLst>
                                        <p:tav tm="0">
                                          <p:val>
                                            <p:fltVal val="0"/>
                                          </p:val>
                                        </p:tav>
                                        <p:tav tm="100000">
                                          <p:val>
                                            <p:strVal val="#ppt_w"/>
                                          </p:val>
                                        </p:tav>
                                      </p:tavLst>
                                    </p:anim>
                                    <p:anim calcmode="lin" valueType="num">
                                      <p:cBhvr>
                                        <p:cTn id="29" dur="500" fill="hold"/>
                                        <p:tgtEl>
                                          <p:spTgt spid="6">
                                            <p:txEl>
                                              <p:pRg st="6" end="6"/>
                                            </p:txEl>
                                          </p:spTgt>
                                        </p:tgtEl>
                                        <p:attrNameLst>
                                          <p:attrName>ppt_h</p:attrName>
                                        </p:attrNameLst>
                                      </p:cBhvr>
                                      <p:tavLst>
                                        <p:tav tm="0">
                                          <p:val>
                                            <p:fltVal val="0"/>
                                          </p:val>
                                        </p:tav>
                                        <p:tav tm="100000">
                                          <p:val>
                                            <p:strVal val="#ppt_h"/>
                                          </p:val>
                                        </p:tav>
                                      </p:tavLst>
                                    </p:anim>
                                    <p:animEffect transition="in" filter="fade">
                                      <p:cBhvr>
                                        <p:cTn id="30" dur="500"/>
                                        <p:tgtEl>
                                          <p:spTgt spid="6">
                                            <p:txEl>
                                              <p:pRg st="6" end="6"/>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5"/>
                                        </p:tgtEl>
                                        <p:attrNameLst>
                                          <p:attrName>style.visibility</p:attrName>
                                        </p:attrNameLst>
                                      </p:cBhvr>
                                      <p:to>
                                        <p:strVal val="visible"/>
                                      </p:to>
                                    </p:set>
                                    <p:anim calcmode="lin" valueType="num">
                                      <p:cBhvr>
                                        <p:cTn id="35" dur="500" fill="hold"/>
                                        <p:tgtEl>
                                          <p:spTgt spid="5"/>
                                        </p:tgtEl>
                                        <p:attrNameLst>
                                          <p:attrName>ppt_w</p:attrName>
                                        </p:attrNameLst>
                                      </p:cBhvr>
                                      <p:tavLst>
                                        <p:tav tm="0">
                                          <p:val>
                                            <p:fltVal val="0"/>
                                          </p:val>
                                        </p:tav>
                                        <p:tav tm="100000">
                                          <p:val>
                                            <p:strVal val="#ppt_w"/>
                                          </p:val>
                                        </p:tav>
                                      </p:tavLst>
                                    </p:anim>
                                    <p:anim calcmode="lin" valueType="num">
                                      <p:cBhvr>
                                        <p:cTn id="36" dur="500" fill="hold"/>
                                        <p:tgtEl>
                                          <p:spTgt spid="5"/>
                                        </p:tgtEl>
                                        <p:attrNameLst>
                                          <p:attrName>ppt_h</p:attrName>
                                        </p:attrNameLst>
                                      </p:cBhvr>
                                      <p:tavLst>
                                        <p:tav tm="0">
                                          <p:val>
                                            <p:fltVal val="0"/>
                                          </p:val>
                                        </p:tav>
                                        <p:tav tm="100000">
                                          <p:val>
                                            <p:strVal val="#ppt_h"/>
                                          </p:val>
                                        </p:tav>
                                      </p:tavLst>
                                    </p:anim>
                                    <p:animEffect transition="in" filter="fade">
                                      <p:cBhvr>
                                        <p:cTn id="3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uadroTexto 9"/>
          <p:cNvSpPr txBox="1"/>
          <p:nvPr/>
        </p:nvSpPr>
        <p:spPr>
          <a:xfrm>
            <a:off x="0" y="0"/>
            <a:ext cx="12192000" cy="7017306"/>
          </a:xfrm>
          <a:prstGeom prst="rect">
            <a:avLst/>
          </a:prstGeom>
          <a:solidFill>
            <a:schemeClr val="accent4">
              <a:lumMod val="40000"/>
              <a:lumOff val="60000"/>
            </a:schemeClr>
          </a:solidFill>
        </p:spPr>
        <p:txBody>
          <a:bodyPr wrap="square" rtlCol="0">
            <a:spAutoFit/>
          </a:bodyPr>
          <a:lstStyle/>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p:txBody>
      </p:sp>
      <p:sp>
        <p:nvSpPr>
          <p:cNvPr id="2" name="CuadroTexto 1"/>
          <p:cNvSpPr txBox="1"/>
          <p:nvPr/>
        </p:nvSpPr>
        <p:spPr>
          <a:xfrm>
            <a:off x="1" y="-5"/>
            <a:ext cx="12192000" cy="523220"/>
          </a:xfrm>
          <a:prstGeom prst="rect">
            <a:avLst/>
          </a:prstGeom>
          <a:solidFill>
            <a:srgbClr val="002060"/>
          </a:solidFill>
        </p:spPr>
        <p:txBody>
          <a:bodyPr wrap="square" rtlCol="0">
            <a:spAutoFit/>
          </a:bodyPr>
          <a:lstStyle>
            <a:defPPr>
              <a:defRPr lang="es-ES"/>
            </a:defPPr>
            <a:lvl1pPr algn="ctr">
              <a:defRPr sz="2800">
                <a:solidFill>
                  <a:schemeClr val="bg1"/>
                </a:solidFill>
                <a:latin typeface="Arial Black" panose="020B0A04020102020204" pitchFamily="34" charset="0"/>
              </a:defRPr>
            </a:lvl1pPr>
          </a:lstStyle>
          <a:p>
            <a:r>
              <a:rPr lang="es-ES" dirty="0"/>
              <a:t>RESULTADOS</a:t>
            </a:r>
          </a:p>
        </p:txBody>
      </p:sp>
      <p:sp>
        <p:nvSpPr>
          <p:cNvPr id="3" name="2 CuadroTexto"/>
          <p:cNvSpPr txBox="1"/>
          <p:nvPr/>
        </p:nvSpPr>
        <p:spPr>
          <a:xfrm>
            <a:off x="154981" y="546943"/>
            <a:ext cx="11856202" cy="1815882"/>
          </a:xfrm>
          <a:prstGeom prst="rect">
            <a:avLst/>
          </a:prstGeom>
          <a:noFill/>
        </p:spPr>
        <p:txBody>
          <a:bodyPr wrap="square" rtlCol="0">
            <a:spAutoFit/>
          </a:bodyPr>
          <a:lstStyle/>
          <a:p>
            <a:pPr marL="457200" indent="-457200" algn="just">
              <a:buFont typeface="Wingdings" pitchFamily="2" charset="2"/>
              <a:buChar char="ü"/>
            </a:pPr>
            <a:r>
              <a:rPr lang="es-ES" sz="2800" dirty="0">
                <a:solidFill>
                  <a:srgbClr val="002060"/>
                </a:solidFill>
                <a:latin typeface="Arial Black" pitchFamily="34" charset="0"/>
              </a:rPr>
              <a:t>La diferencia entre OE y resultados es si están o no dentro del control de la gerencia del proyecto el lograrlos.</a:t>
            </a:r>
          </a:p>
          <a:p>
            <a:pPr marL="457200" indent="-457200" algn="just">
              <a:buFont typeface="Wingdings" pitchFamily="2" charset="2"/>
              <a:buChar char="ü"/>
            </a:pPr>
            <a:r>
              <a:rPr lang="es-ES" sz="2800" dirty="0">
                <a:solidFill>
                  <a:srgbClr val="002060"/>
                </a:solidFill>
                <a:latin typeface="Arial Black" pitchFamily="34" charset="0"/>
              </a:rPr>
              <a:t>En el ejemplo de los jóvenes de Los Chorrillos serían: </a:t>
            </a:r>
            <a:endParaRPr lang="es-ES" sz="2800" dirty="0">
              <a:solidFill>
                <a:srgbClr val="FF0000"/>
              </a:solidFill>
              <a:latin typeface="Arial Black" pitchFamily="34" charset="0"/>
            </a:endParaRPr>
          </a:p>
        </p:txBody>
      </p:sp>
      <p:sp>
        <p:nvSpPr>
          <p:cNvPr id="4" name="3 CuadroTexto"/>
          <p:cNvSpPr txBox="1"/>
          <p:nvPr/>
        </p:nvSpPr>
        <p:spPr>
          <a:xfrm>
            <a:off x="1017639" y="2595497"/>
            <a:ext cx="10885055" cy="2246769"/>
          </a:xfrm>
          <a:prstGeom prst="rect">
            <a:avLst/>
          </a:prstGeom>
          <a:solidFill>
            <a:schemeClr val="accent1">
              <a:lumMod val="20000"/>
              <a:lumOff val="80000"/>
            </a:schemeClr>
          </a:solidFill>
          <a:ln>
            <a:solidFill>
              <a:srgbClr val="C00000"/>
            </a:solidFill>
          </a:ln>
          <a:scene3d>
            <a:camera prst="orthographicFront"/>
            <a:lightRig rig="threePt" dir="t"/>
          </a:scene3d>
          <a:sp3d>
            <a:bevelT prst="angle"/>
          </a:sp3d>
        </p:spPr>
        <p:txBody>
          <a:bodyPr wrap="square" rtlCol="0">
            <a:spAutoFit/>
          </a:bodyPr>
          <a:lstStyle/>
          <a:p>
            <a:pPr algn="just"/>
            <a:r>
              <a:rPr lang="es-ES" sz="2800" dirty="0">
                <a:latin typeface="Arial Black" pitchFamily="34" charset="0"/>
              </a:rPr>
              <a:t>1. Los jóvenes conocen las implicaciones de ciertas conductas para la salud.</a:t>
            </a:r>
          </a:p>
          <a:p>
            <a:pPr algn="just"/>
            <a:r>
              <a:rPr lang="es-ES" sz="2800" dirty="0">
                <a:latin typeface="Arial Black" pitchFamily="34" charset="0"/>
              </a:rPr>
              <a:t>2. Creada una oferta de ocio saludable.</a:t>
            </a:r>
          </a:p>
          <a:p>
            <a:pPr algn="just"/>
            <a:r>
              <a:rPr lang="es-ES" sz="2800" dirty="0">
                <a:solidFill>
                  <a:srgbClr val="7030A0"/>
                </a:solidFill>
                <a:latin typeface="Arial Black" pitchFamily="34" charset="0"/>
              </a:rPr>
              <a:t>3. Establecidos servicios de salud para la prevención y tratamiento de drogadicción y alcoholismo de jóvenes</a:t>
            </a:r>
            <a:r>
              <a:rPr lang="es-ES" sz="2800" dirty="0">
                <a:latin typeface="Arial Black" pitchFamily="34" charset="0"/>
              </a:rPr>
              <a:t>.</a:t>
            </a:r>
          </a:p>
        </p:txBody>
      </p:sp>
      <p:sp>
        <p:nvSpPr>
          <p:cNvPr id="6" name="TextBox 5"/>
          <p:cNvSpPr txBox="1"/>
          <p:nvPr/>
        </p:nvSpPr>
        <p:spPr>
          <a:xfrm rot="16200000">
            <a:off x="-717320" y="3443980"/>
            <a:ext cx="2438400" cy="523220"/>
          </a:xfrm>
          <a:prstGeom prst="rect">
            <a:avLst/>
          </a:prstGeom>
          <a:noFill/>
        </p:spPr>
        <p:txBody>
          <a:bodyPr wrap="square" rtlCol="0">
            <a:spAutoFit/>
          </a:bodyPr>
          <a:lstStyle/>
          <a:p>
            <a:r>
              <a:rPr lang="es-ES" sz="2800" dirty="0">
                <a:solidFill>
                  <a:srgbClr val="C00000"/>
                </a:solidFill>
                <a:latin typeface="Arial Black" panose="020B0A04020102020204" pitchFamily="34" charset="0"/>
              </a:rPr>
              <a:t>Resultados </a:t>
            </a:r>
          </a:p>
        </p:txBody>
      </p:sp>
      <p:sp>
        <p:nvSpPr>
          <p:cNvPr id="5" name="TextBox 4"/>
          <p:cNvSpPr txBox="1"/>
          <p:nvPr/>
        </p:nvSpPr>
        <p:spPr>
          <a:xfrm>
            <a:off x="1184157" y="5161959"/>
            <a:ext cx="10555549" cy="1384995"/>
          </a:xfrm>
          <a:prstGeom prst="rect">
            <a:avLst/>
          </a:prstGeom>
          <a:noFill/>
          <a:ln w="28575">
            <a:solidFill>
              <a:srgbClr val="C00000"/>
            </a:solidFill>
          </a:ln>
        </p:spPr>
        <p:txBody>
          <a:bodyPr wrap="square" rtlCol="0">
            <a:spAutoFit/>
          </a:bodyPr>
          <a:lstStyle/>
          <a:p>
            <a:pPr algn="ctr"/>
            <a:r>
              <a:rPr lang="es-ES" sz="2800" dirty="0">
                <a:latin typeface="Arial Black" panose="020B0A04020102020204" pitchFamily="34" charset="0"/>
              </a:rPr>
              <a:t>El </a:t>
            </a:r>
            <a:r>
              <a:rPr lang="es-ES" sz="2800" dirty="0">
                <a:solidFill>
                  <a:srgbClr val="7030A0"/>
                </a:solidFill>
                <a:latin typeface="Arial Black" panose="020B0A04020102020204" pitchFamily="34" charset="0"/>
              </a:rPr>
              <a:t>3</a:t>
            </a:r>
            <a:r>
              <a:rPr lang="es-ES" sz="2800" dirty="0">
                <a:latin typeface="Arial Black" panose="020B0A04020102020204" pitchFamily="34" charset="0"/>
              </a:rPr>
              <a:t> no aparece en el ADO, pero se agrega porque se estima necesario por el equipo del proyecto para alcanzar el OE</a:t>
            </a:r>
            <a:endParaRPr lang="en-US" sz="2800" dirty="0">
              <a:latin typeface="Arial Black" panose="020B0A04020102020204" pitchFamily="34" charset="0"/>
            </a:endParaRPr>
          </a:p>
        </p:txBody>
      </p:sp>
    </p:spTree>
    <p:extLst>
      <p:ext uri="{BB962C8B-B14F-4D97-AF65-F5344CB8AC3E}">
        <p14:creationId xmlns:p14="http://schemas.microsoft.com/office/powerpoint/2010/main" val="7140761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 calcmode="lin" valueType="num">
                                      <p:cBhvr>
                                        <p:cTn id="21" dur="500" fill="hold"/>
                                        <p:tgtEl>
                                          <p:spTgt spid="4"/>
                                        </p:tgtEl>
                                        <p:attrNameLst>
                                          <p:attrName>ppt_w</p:attrName>
                                        </p:attrNameLst>
                                      </p:cBhvr>
                                      <p:tavLst>
                                        <p:tav tm="0">
                                          <p:val>
                                            <p:fltVal val="0"/>
                                          </p:val>
                                        </p:tav>
                                        <p:tav tm="100000">
                                          <p:val>
                                            <p:strVal val="#ppt_w"/>
                                          </p:val>
                                        </p:tav>
                                      </p:tavLst>
                                    </p:anim>
                                    <p:anim calcmode="lin" valueType="num">
                                      <p:cBhvr>
                                        <p:cTn id="22" dur="500" fill="hold"/>
                                        <p:tgtEl>
                                          <p:spTgt spid="4"/>
                                        </p:tgtEl>
                                        <p:attrNameLst>
                                          <p:attrName>ppt_h</p:attrName>
                                        </p:attrNameLst>
                                      </p:cBhvr>
                                      <p:tavLst>
                                        <p:tav tm="0">
                                          <p:val>
                                            <p:fltVal val="0"/>
                                          </p:val>
                                        </p:tav>
                                        <p:tav tm="100000">
                                          <p:val>
                                            <p:strVal val="#ppt_h"/>
                                          </p:val>
                                        </p:tav>
                                      </p:tavLst>
                                    </p:anim>
                                    <p:animEffect transition="in" filter="fade">
                                      <p:cBhvr>
                                        <p:cTn id="23" dur="500"/>
                                        <p:tgtEl>
                                          <p:spTgt spid="4"/>
                                        </p:tgtEl>
                                      </p:cBhvr>
                                    </p:animEffect>
                                  </p:childTnLst>
                                </p:cTn>
                              </p:par>
                              <p:par>
                                <p:cTn id="24" presetID="53" presetClass="entr" presetSubtype="16" fill="hold" grpId="0" nodeType="withEffect">
                                  <p:stCondLst>
                                    <p:cond delay="0"/>
                                  </p:stCondLst>
                                  <p:childTnLst>
                                    <p:set>
                                      <p:cBhvr>
                                        <p:cTn id="25" dur="1" fill="hold">
                                          <p:stCondLst>
                                            <p:cond delay="0"/>
                                          </p:stCondLst>
                                        </p:cTn>
                                        <p:tgtEl>
                                          <p:spTgt spid="6"/>
                                        </p:tgtEl>
                                        <p:attrNameLst>
                                          <p:attrName>style.visibility</p:attrName>
                                        </p:attrNameLst>
                                      </p:cBhvr>
                                      <p:to>
                                        <p:strVal val="visible"/>
                                      </p:to>
                                    </p:set>
                                    <p:anim calcmode="lin" valueType="num">
                                      <p:cBhvr>
                                        <p:cTn id="26" dur="500" fill="hold"/>
                                        <p:tgtEl>
                                          <p:spTgt spid="6"/>
                                        </p:tgtEl>
                                        <p:attrNameLst>
                                          <p:attrName>ppt_w</p:attrName>
                                        </p:attrNameLst>
                                      </p:cBhvr>
                                      <p:tavLst>
                                        <p:tav tm="0">
                                          <p:val>
                                            <p:fltVal val="0"/>
                                          </p:val>
                                        </p:tav>
                                        <p:tav tm="100000">
                                          <p:val>
                                            <p:strVal val="#ppt_w"/>
                                          </p:val>
                                        </p:tav>
                                      </p:tavLst>
                                    </p:anim>
                                    <p:anim calcmode="lin" valueType="num">
                                      <p:cBhvr>
                                        <p:cTn id="27" dur="500" fill="hold"/>
                                        <p:tgtEl>
                                          <p:spTgt spid="6"/>
                                        </p:tgtEl>
                                        <p:attrNameLst>
                                          <p:attrName>ppt_h</p:attrName>
                                        </p:attrNameLst>
                                      </p:cBhvr>
                                      <p:tavLst>
                                        <p:tav tm="0">
                                          <p:val>
                                            <p:fltVal val="0"/>
                                          </p:val>
                                        </p:tav>
                                        <p:tav tm="100000">
                                          <p:val>
                                            <p:strVal val="#ppt_h"/>
                                          </p:val>
                                        </p:tav>
                                      </p:tavLst>
                                    </p:anim>
                                    <p:animEffect transition="in" filter="fade">
                                      <p:cBhvr>
                                        <p:cTn id="28" dur="500"/>
                                        <p:tgtEl>
                                          <p:spTgt spid="6"/>
                                        </p:tgtEl>
                                      </p:cBhvr>
                                    </p:animEffect>
                                  </p:childTnLst>
                                </p:cTn>
                              </p:par>
                            </p:childTnLst>
                          </p:cTn>
                        </p:par>
                      </p:childTnLst>
                    </p:cTn>
                  </p:par>
                  <p:par>
                    <p:cTn id="29" fill="hold">
                      <p:stCondLst>
                        <p:cond delay="indefinite"/>
                      </p:stCondLst>
                      <p:childTnLst>
                        <p:par>
                          <p:cTn id="30" fill="hold">
                            <p:stCondLst>
                              <p:cond delay="0"/>
                            </p:stCondLst>
                            <p:childTnLst>
                              <p:par>
                                <p:cTn id="31" presetID="53" presetClass="entr" presetSubtype="16" fill="hold" grpId="0" nodeType="clickEffect">
                                  <p:stCondLst>
                                    <p:cond delay="0"/>
                                  </p:stCondLst>
                                  <p:childTnLst>
                                    <p:set>
                                      <p:cBhvr>
                                        <p:cTn id="32" dur="1" fill="hold">
                                          <p:stCondLst>
                                            <p:cond delay="0"/>
                                          </p:stCondLst>
                                        </p:cTn>
                                        <p:tgtEl>
                                          <p:spTgt spid="5"/>
                                        </p:tgtEl>
                                        <p:attrNameLst>
                                          <p:attrName>style.visibility</p:attrName>
                                        </p:attrNameLst>
                                      </p:cBhvr>
                                      <p:to>
                                        <p:strVal val="visible"/>
                                      </p:to>
                                    </p:set>
                                    <p:anim calcmode="lin" valueType="num">
                                      <p:cBhvr>
                                        <p:cTn id="33" dur="500" fill="hold"/>
                                        <p:tgtEl>
                                          <p:spTgt spid="5"/>
                                        </p:tgtEl>
                                        <p:attrNameLst>
                                          <p:attrName>ppt_w</p:attrName>
                                        </p:attrNameLst>
                                      </p:cBhvr>
                                      <p:tavLst>
                                        <p:tav tm="0">
                                          <p:val>
                                            <p:fltVal val="0"/>
                                          </p:val>
                                        </p:tav>
                                        <p:tav tm="100000">
                                          <p:val>
                                            <p:strVal val="#ppt_w"/>
                                          </p:val>
                                        </p:tav>
                                      </p:tavLst>
                                    </p:anim>
                                    <p:anim calcmode="lin" valueType="num">
                                      <p:cBhvr>
                                        <p:cTn id="34" dur="500" fill="hold"/>
                                        <p:tgtEl>
                                          <p:spTgt spid="5"/>
                                        </p:tgtEl>
                                        <p:attrNameLst>
                                          <p:attrName>ppt_h</p:attrName>
                                        </p:attrNameLst>
                                      </p:cBhvr>
                                      <p:tavLst>
                                        <p:tav tm="0">
                                          <p:val>
                                            <p:fltVal val="0"/>
                                          </p:val>
                                        </p:tav>
                                        <p:tav tm="100000">
                                          <p:val>
                                            <p:strVal val="#ppt_h"/>
                                          </p:val>
                                        </p:tav>
                                      </p:tavLst>
                                    </p:anim>
                                    <p:animEffect transition="in" filter="fade">
                                      <p:cBhvr>
                                        <p:cTn id="3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p:bldP spid="5"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uadroTexto 9"/>
          <p:cNvSpPr txBox="1"/>
          <p:nvPr/>
        </p:nvSpPr>
        <p:spPr>
          <a:xfrm>
            <a:off x="0" y="0"/>
            <a:ext cx="12192000" cy="7017306"/>
          </a:xfrm>
          <a:prstGeom prst="rect">
            <a:avLst/>
          </a:prstGeom>
          <a:solidFill>
            <a:schemeClr val="accent4">
              <a:lumMod val="40000"/>
              <a:lumOff val="60000"/>
            </a:schemeClr>
          </a:solidFill>
        </p:spPr>
        <p:txBody>
          <a:bodyPr wrap="square" rtlCol="0">
            <a:spAutoFit/>
          </a:bodyPr>
          <a:lstStyle/>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p:txBody>
      </p:sp>
      <p:sp>
        <p:nvSpPr>
          <p:cNvPr id="2" name="CuadroTexto 1"/>
          <p:cNvSpPr txBox="1"/>
          <p:nvPr/>
        </p:nvSpPr>
        <p:spPr>
          <a:xfrm>
            <a:off x="1" y="-5"/>
            <a:ext cx="12192000" cy="523220"/>
          </a:xfrm>
          <a:prstGeom prst="rect">
            <a:avLst/>
          </a:prstGeom>
          <a:solidFill>
            <a:srgbClr val="002060"/>
          </a:solidFill>
        </p:spPr>
        <p:txBody>
          <a:bodyPr wrap="square" rtlCol="0">
            <a:spAutoFit/>
          </a:bodyPr>
          <a:lstStyle>
            <a:defPPr>
              <a:defRPr lang="es-ES"/>
            </a:defPPr>
            <a:lvl1pPr algn="ctr">
              <a:defRPr sz="2800">
                <a:solidFill>
                  <a:schemeClr val="bg1"/>
                </a:solidFill>
                <a:latin typeface="Arial Black" panose="020B0A04020102020204" pitchFamily="34" charset="0"/>
              </a:defRPr>
            </a:lvl1pPr>
          </a:lstStyle>
          <a:p>
            <a:r>
              <a:rPr lang="es-ES" dirty="0"/>
              <a:t>ACTIVIDADES</a:t>
            </a:r>
          </a:p>
        </p:txBody>
      </p:sp>
      <p:sp>
        <p:nvSpPr>
          <p:cNvPr id="5" name="4 CuadroTexto"/>
          <p:cNvSpPr txBox="1"/>
          <p:nvPr/>
        </p:nvSpPr>
        <p:spPr>
          <a:xfrm>
            <a:off x="170481" y="558695"/>
            <a:ext cx="11908448" cy="6124754"/>
          </a:xfrm>
          <a:prstGeom prst="rect">
            <a:avLst/>
          </a:prstGeom>
          <a:noFill/>
        </p:spPr>
        <p:txBody>
          <a:bodyPr wrap="square" rtlCol="0">
            <a:spAutoFit/>
          </a:bodyPr>
          <a:lstStyle/>
          <a:p>
            <a:pPr marL="457200" indent="-457200" algn="just">
              <a:buFont typeface="Wingdings" pitchFamily="2" charset="2"/>
              <a:buChar char="ü"/>
            </a:pPr>
            <a:r>
              <a:rPr lang="es-ES" sz="2800" dirty="0">
                <a:solidFill>
                  <a:srgbClr val="002060"/>
                </a:solidFill>
                <a:latin typeface="Arial Black" pitchFamily="34" charset="0"/>
              </a:rPr>
              <a:t>Constituyen el conjunto “de lo que hacemos” vinculado a la consecución de cada resultado.</a:t>
            </a:r>
          </a:p>
          <a:p>
            <a:pPr marL="457200" indent="-457200" algn="just">
              <a:buFont typeface="Wingdings" pitchFamily="2" charset="2"/>
              <a:buChar char="ü"/>
            </a:pPr>
            <a:endParaRPr lang="es-ES" sz="2800" dirty="0">
              <a:solidFill>
                <a:srgbClr val="002060"/>
              </a:solidFill>
              <a:latin typeface="Arial Black" pitchFamily="34" charset="0"/>
            </a:endParaRPr>
          </a:p>
          <a:p>
            <a:pPr marL="457200" indent="-457200" algn="just">
              <a:buFont typeface="Wingdings" pitchFamily="2" charset="2"/>
              <a:buChar char="ü"/>
            </a:pPr>
            <a:r>
              <a:rPr lang="es-ES" sz="2800" dirty="0">
                <a:solidFill>
                  <a:srgbClr val="002060"/>
                </a:solidFill>
                <a:latin typeface="Arial Black" pitchFamily="34" charset="0"/>
              </a:rPr>
              <a:t>Se redactan en infinitivo.</a:t>
            </a:r>
          </a:p>
          <a:p>
            <a:pPr marL="457200" indent="-457200" algn="just">
              <a:buFont typeface="Wingdings" pitchFamily="2" charset="2"/>
              <a:buChar char="ü"/>
            </a:pPr>
            <a:endParaRPr lang="es-ES" sz="2800" dirty="0">
              <a:solidFill>
                <a:srgbClr val="002060"/>
              </a:solidFill>
              <a:latin typeface="Arial Black" pitchFamily="34" charset="0"/>
            </a:endParaRPr>
          </a:p>
          <a:p>
            <a:pPr marL="457200" indent="-457200" algn="just">
              <a:buFont typeface="Wingdings" pitchFamily="2" charset="2"/>
              <a:buChar char="ü"/>
            </a:pPr>
            <a:r>
              <a:rPr lang="es-ES" sz="2800" dirty="0">
                <a:solidFill>
                  <a:srgbClr val="002060"/>
                </a:solidFill>
                <a:latin typeface="Arial Black" pitchFamily="34" charset="0"/>
              </a:rPr>
              <a:t>En la MML (o MPP) solo actividades principales, las más específicas van a la ficha del perfil.</a:t>
            </a:r>
          </a:p>
          <a:p>
            <a:pPr marL="457200" indent="-457200" algn="just">
              <a:buFont typeface="Wingdings" pitchFamily="2" charset="2"/>
              <a:buChar char="ü"/>
            </a:pPr>
            <a:endParaRPr lang="es-ES" sz="2800" dirty="0">
              <a:solidFill>
                <a:srgbClr val="002060"/>
              </a:solidFill>
              <a:latin typeface="Arial Black" pitchFamily="34" charset="0"/>
            </a:endParaRPr>
          </a:p>
          <a:p>
            <a:pPr marL="457200" indent="-457200" algn="just">
              <a:buFont typeface="Wingdings" pitchFamily="2" charset="2"/>
              <a:buChar char="ü"/>
            </a:pPr>
            <a:r>
              <a:rPr lang="es-ES" sz="2800" dirty="0">
                <a:solidFill>
                  <a:srgbClr val="002060"/>
                </a:solidFill>
                <a:latin typeface="Arial Black" pitchFamily="34" charset="0"/>
              </a:rPr>
              <a:t>Cada actividad deberá llevar especificado el conjunto de recursos, medios o insumos necesarios para su ejecución. </a:t>
            </a:r>
          </a:p>
          <a:p>
            <a:pPr algn="just"/>
            <a:endParaRPr lang="es-ES" sz="2800" dirty="0">
              <a:solidFill>
                <a:srgbClr val="002060"/>
              </a:solidFill>
              <a:latin typeface="Arial Black" pitchFamily="34" charset="0"/>
            </a:endParaRPr>
          </a:p>
          <a:p>
            <a:pPr marL="457200" indent="-457200" algn="just">
              <a:buFont typeface="Wingdings" pitchFamily="2" charset="2"/>
              <a:buChar char="ü"/>
            </a:pPr>
            <a:r>
              <a:rPr lang="es-ES" sz="2800" dirty="0">
                <a:solidFill>
                  <a:srgbClr val="002060"/>
                </a:solidFill>
                <a:latin typeface="Arial Black" pitchFamily="34" charset="0"/>
              </a:rPr>
              <a:t>Los costes de esos recursos ofrecerán el presupuesto de cada  actividades.</a:t>
            </a:r>
          </a:p>
        </p:txBody>
      </p:sp>
    </p:spTree>
    <p:extLst>
      <p:ext uri="{BB962C8B-B14F-4D97-AF65-F5344CB8AC3E}">
        <p14:creationId xmlns:p14="http://schemas.microsoft.com/office/powerpoint/2010/main" val="27418803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4" end="4"/>
                                            </p:txEl>
                                          </p:spTgt>
                                        </p:tgtEl>
                                        <p:attrNameLst>
                                          <p:attrName>style.visibility</p:attrName>
                                        </p:attrNameLst>
                                      </p:cBhvr>
                                      <p:to>
                                        <p:strVal val="visible"/>
                                      </p:to>
                                    </p:set>
                                    <p:anim calcmode="lin" valueType="num">
                                      <p:cBhvr>
                                        <p:cTn id="21"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5">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6" end="6"/>
                                            </p:txEl>
                                          </p:spTgt>
                                        </p:tgtEl>
                                        <p:attrNameLst>
                                          <p:attrName>style.visibility</p:attrName>
                                        </p:attrNameLst>
                                      </p:cBhvr>
                                      <p:to>
                                        <p:strVal val="visible"/>
                                      </p:to>
                                    </p:set>
                                    <p:anim calcmode="lin" valueType="num">
                                      <p:cBhvr>
                                        <p:cTn id="28"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30" dur="500"/>
                                        <p:tgtEl>
                                          <p:spTgt spid="5">
                                            <p:txEl>
                                              <p:pRg st="6" end="6"/>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8" end="8"/>
                                            </p:txEl>
                                          </p:spTgt>
                                        </p:tgtEl>
                                        <p:attrNameLst>
                                          <p:attrName>style.visibility</p:attrName>
                                        </p:attrNameLst>
                                      </p:cBhvr>
                                      <p:to>
                                        <p:strVal val="visible"/>
                                      </p:to>
                                    </p:set>
                                    <p:anim calcmode="lin" valueType="num">
                                      <p:cBhvr>
                                        <p:cTn id="35" dur="500" fill="hold"/>
                                        <p:tgtEl>
                                          <p:spTgt spid="5">
                                            <p:txEl>
                                              <p:pRg st="8" end="8"/>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8" end="8"/>
                                            </p:txEl>
                                          </p:spTgt>
                                        </p:tgtEl>
                                        <p:attrNameLst>
                                          <p:attrName>ppt_h</p:attrName>
                                        </p:attrNameLst>
                                      </p:cBhvr>
                                      <p:tavLst>
                                        <p:tav tm="0">
                                          <p:val>
                                            <p:fltVal val="0"/>
                                          </p:val>
                                        </p:tav>
                                        <p:tav tm="100000">
                                          <p:val>
                                            <p:strVal val="#ppt_h"/>
                                          </p:val>
                                        </p:tav>
                                      </p:tavLst>
                                    </p:anim>
                                    <p:animEffect transition="in" filter="fade">
                                      <p:cBhvr>
                                        <p:cTn id="37" dur="500"/>
                                        <p:tgtEl>
                                          <p:spTgt spid="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0" y="523215"/>
            <a:ext cx="12192000" cy="6463308"/>
          </a:xfrm>
          <a:prstGeom prst="rect">
            <a:avLst/>
          </a:prstGeom>
          <a:solidFill>
            <a:schemeClr val="accent4">
              <a:lumMod val="40000"/>
              <a:lumOff val="60000"/>
            </a:scheme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 name="CuadroTexto 1"/>
          <p:cNvSpPr txBox="1"/>
          <p:nvPr/>
        </p:nvSpPr>
        <p:spPr>
          <a:xfrm>
            <a:off x="0" y="-5"/>
            <a:ext cx="12192000" cy="523220"/>
          </a:xfrm>
          <a:prstGeom prst="rect">
            <a:avLst/>
          </a:prstGeom>
          <a:solidFill>
            <a:srgbClr val="002060"/>
          </a:solidFill>
        </p:spPr>
        <p:txBody>
          <a:bodyPr wrap="square" rtlCol="0">
            <a:spAutoFit/>
          </a:bodyPr>
          <a:lstStyle>
            <a:defPPr>
              <a:defRPr lang="es-ES"/>
            </a:defPPr>
            <a:lvl1pPr algn="ctr">
              <a:defRPr sz="2800">
                <a:solidFill>
                  <a:schemeClr val="bg1"/>
                </a:solidFill>
                <a:latin typeface="Arial Black" panose="020B0A04020102020204" pitchFamily="34" charset="0"/>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2800" b="0" i="0" u="none" strike="noStrike" kern="1200" cap="none" spc="0" normalizeH="0" baseline="0" noProof="0" dirty="0">
                <a:ln>
                  <a:noFill/>
                </a:ln>
                <a:solidFill>
                  <a:prstClr val="white"/>
                </a:solidFill>
                <a:effectLst/>
                <a:uLnTx/>
                <a:uFillTx/>
                <a:latin typeface="Arial Black" panose="020B0A04020102020204" pitchFamily="34" charset="0"/>
                <a:ea typeface="+mn-ea"/>
                <a:cs typeface="+mn-cs"/>
              </a:rPr>
              <a:t>ESTUDIO INDEPENDIENTE</a:t>
            </a:r>
          </a:p>
        </p:txBody>
      </p:sp>
      <p:sp>
        <p:nvSpPr>
          <p:cNvPr id="3" name="CuadroTexto 2"/>
          <p:cNvSpPr txBox="1"/>
          <p:nvPr/>
        </p:nvSpPr>
        <p:spPr>
          <a:xfrm>
            <a:off x="221673" y="595745"/>
            <a:ext cx="11776363" cy="5693866"/>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s-ES" sz="2800" b="0" i="0" u="none" strike="noStrike" kern="1200" cap="none" spc="0" normalizeH="0" baseline="0" noProof="0" dirty="0">
                <a:ln>
                  <a:noFill/>
                </a:ln>
                <a:solidFill>
                  <a:srgbClr val="0070C0"/>
                </a:solidFill>
                <a:effectLst/>
                <a:uLnTx/>
                <a:uFillTx/>
                <a:latin typeface="Arial Black" panose="020B0A04020102020204" pitchFamily="34" charset="0"/>
                <a:ea typeface="+mn-ea"/>
                <a:cs typeface="+mn-cs"/>
              </a:rPr>
              <a:t>A partir del árbol de problemas elaborado para su propuesta de proyecto:</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s-ES" sz="2800" b="0" i="0" u="none" strike="noStrike" kern="1200" cap="none" spc="0" normalizeH="0" baseline="0" noProof="0" dirty="0">
              <a:ln>
                <a:noFill/>
              </a:ln>
              <a:solidFill>
                <a:srgbClr val="0070C0"/>
              </a:solidFill>
              <a:effectLst/>
              <a:uLnTx/>
              <a:uFillTx/>
              <a:latin typeface="Arial Black" panose="020B0A04020102020204" pitchFamily="34" charset="0"/>
              <a:ea typeface="+mn-ea"/>
              <a:cs typeface="+mn-cs"/>
            </a:endParaRPr>
          </a:p>
          <a:p>
            <a:pPr marL="514350" marR="0" lvl="0" indent="-514350" algn="just" defTabSz="914400" rtl="0" eaLnBrk="1" fontAlgn="auto" latinLnBrk="0" hangingPunct="1">
              <a:lnSpc>
                <a:spcPct val="100000"/>
              </a:lnSpc>
              <a:spcBef>
                <a:spcPts val="0"/>
              </a:spcBef>
              <a:spcAft>
                <a:spcPts val="0"/>
              </a:spcAft>
              <a:buClrTx/>
              <a:buSzTx/>
              <a:buFontTx/>
              <a:buAutoNum type="arabicPeriod"/>
              <a:tabLst/>
              <a:defRPr/>
            </a:pPr>
            <a:r>
              <a:rPr kumimoji="0" lang="es-ES" sz="28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Construya el árbol de objetivos.</a:t>
            </a:r>
          </a:p>
          <a:p>
            <a:pPr marL="514350" marR="0" lvl="0" indent="-514350" algn="just" defTabSz="914400" rtl="0" eaLnBrk="1" fontAlgn="auto" latinLnBrk="0" hangingPunct="1">
              <a:lnSpc>
                <a:spcPct val="100000"/>
              </a:lnSpc>
              <a:spcBef>
                <a:spcPts val="0"/>
              </a:spcBef>
              <a:spcAft>
                <a:spcPts val="0"/>
              </a:spcAft>
              <a:buClrTx/>
              <a:buSzTx/>
              <a:buFontTx/>
              <a:buAutoNum type="arabicPeriod"/>
              <a:tabLst/>
              <a:defRPr/>
            </a:pPr>
            <a:endParaRPr kumimoji="0" lang="es-ES" sz="28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s-ES" sz="28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2. Realice el análisis de participantes.</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s-ES" sz="28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s-ES" sz="28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3. Identifique posibles alternativas de solución a su problema.</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s-ES" sz="28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s-ES" sz="28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4. Seleccione entre las posibles alternativas identificadas la estrategia de intervención en su proyecto y explique el procedimiento seguido para su elección.</a:t>
            </a:r>
          </a:p>
        </p:txBody>
      </p:sp>
    </p:spTree>
    <p:extLst>
      <p:ext uri="{BB962C8B-B14F-4D97-AF65-F5344CB8AC3E}">
        <p14:creationId xmlns:p14="http://schemas.microsoft.com/office/powerpoint/2010/main" val="3661389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uadroTexto 9"/>
          <p:cNvSpPr txBox="1"/>
          <p:nvPr/>
        </p:nvSpPr>
        <p:spPr>
          <a:xfrm>
            <a:off x="0" y="0"/>
            <a:ext cx="12192000" cy="7017306"/>
          </a:xfrm>
          <a:prstGeom prst="rect">
            <a:avLst/>
          </a:prstGeom>
          <a:solidFill>
            <a:schemeClr val="accent4">
              <a:lumMod val="40000"/>
              <a:lumOff val="60000"/>
            </a:schemeClr>
          </a:solidFill>
        </p:spPr>
        <p:txBody>
          <a:bodyPr wrap="square" rtlCol="0">
            <a:spAutoFit/>
          </a:bodyPr>
          <a:lstStyle/>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p:txBody>
      </p:sp>
      <p:sp>
        <p:nvSpPr>
          <p:cNvPr id="2" name="CuadroTexto 1"/>
          <p:cNvSpPr txBox="1"/>
          <p:nvPr/>
        </p:nvSpPr>
        <p:spPr>
          <a:xfrm>
            <a:off x="1" y="-5"/>
            <a:ext cx="12192000" cy="523220"/>
          </a:xfrm>
          <a:prstGeom prst="rect">
            <a:avLst/>
          </a:prstGeom>
          <a:solidFill>
            <a:srgbClr val="002060"/>
          </a:solidFill>
        </p:spPr>
        <p:txBody>
          <a:bodyPr wrap="square" rtlCol="0">
            <a:spAutoFit/>
          </a:bodyPr>
          <a:lstStyle>
            <a:defPPr>
              <a:defRPr lang="es-ES"/>
            </a:defPPr>
            <a:lvl1pPr algn="ctr">
              <a:defRPr sz="2800">
                <a:solidFill>
                  <a:schemeClr val="bg1"/>
                </a:solidFill>
                <a:latin typeface="Arial Black" panose="020B0A04020102020204" pitchFamily="34" charset="0"/>
              </a:defRPr>
            </a:lvl1pPr>
          </a:lstStyle>
          <a:p>
            <a:r>
              <a:rPr lang="es-ES" dirty="0"/>
              <a:t>ACTIVIDADES</a:t>
            </a:r>
          </a:p>
        </p:txBody>
      </p:sp>
      <p:sp>
        <p:nvSpPr>
          <p:cNvPr id="3" name="2 CuadroTexto"/>
          <p:cNvSpPr txBox="1"/>
          <p:nvPr/>
        </p:nvSpPr>
        <p:spPr>
          <a:xfrm>
            <a:off x="154983" y="611703"/>
            <a:ext cx="11918197" cy="1384995"/>
          </a:xfrm>
          <a:prstGeom prst="rect">
            <a:avLst/>
          </a:prstGeom>
          <a:noFill/>
        </p:spPr>
        <p:txBody>
          <a:bodyPr wrap="square" rtlCol="0">
            <a:spAutoFit/>
          </a:bodyPr>
          <a:lstStyle/>
          <a:p>
            <a:pPr marL="457200" indent="-457200" algn="just">
              <a:buFont typeface="Wingdings" pitchFamily="2" charset="2"/>
              <a:buChar char="ü"/>
            </a:pPr>
            <a:r>
              <a:rPr lang="es-ES" sz="2800" dirty="0">
                <a:latin typeface="Arial Black" pitchFamily="34" charset="0"/>
              </a:rPr>
              <a:t>Deben numerarse en correspondencia con resultado, por ejemplo: </a:t>
            </a:r>
            <a:r>
              <a:rPr lang="es-ES" sz="2800" dirty="0">
                <a:solidFill>
                  <a:srgbClr val="C00000"/>
                </a:solidFill>
                <a:latin typeface="Arial Black" pitchFamily="34" charset="0"/>
              </a:rPr>
              <a:t>1.2</a:t>
            </a:r>
            <a:r>
              <a:rPr lang="es-ES" sz="2800" dirty="0">
                <a:latin typeface="Arial Black" pitchFamily="34" charset="0"/>
              </a:rPr>
              <a:t> estaría vinculada al </a:t>
            </a:r>
            <a:r>
              <a:rPr lang="es-ES" sz="2800" dirty="0">
                <a:solidFill>
                  <a:srgbClr val="C00000"/>
                </a:solidFill>
                <a:latin typeface="Arial Black" pitchFamily="34" charset="0"/>
              </a:rPr>
              <a:t>resultado 1</a:t>
            </a:r>
            <a:r>
              <a:rPr lang="es-ES" sz="2800" dirty="0">
                <a:latin typeface="Arial Black" pitchFamily="34" charset="0"/>
              </a:rPr>
              <a:t>, mientras que la </a:t>
            </a:r>
            <a:r>
              <a:rPr lang="es-ES" sz="2800" dirty="0">
                <a:solidFill>
                  <a:srgbClr val="C00000"/>
                </a:solidFill>
                <a:latin typeface="Arial Black" pitchFamily="34" charset="0"/>
              </a:rPr>
              <a:t>2.1</a:t>
            </a:r>
            <a:r>
              <a:rPr lang="es-ES" sz="2800" dirty="0">
                <a:latin typeface="Arial Black" pitchFamily="34" charset="0"/>
              </a:rPr>
              <a:t> se conecta con el </a:t>
            </a:r>
            <a:r>
              <a:rPr lang="es-ES" sz="2800" dirty="0">
                <a:solidFill>
                  <a:srgbClr val="C00000"/>
                </a:solidFill>
                <a:latin typeface="Arial Black" pitchFamily="34" charset="0"/>
              </a:rPr>
              <a:t>resultado 2</a:t>
            </a:r>
            <a:r>
              <a:rPr lang="es-ES" sz="2800" dirty="0">
                <a:latin typeface="Arial Black" pitchFamily="34" charset="0"/>
              </a:rPr>
              <a:t>. Ejemplo:</a:t>
            </a:r>
          </a:p>
        </p:txBody>
      </p:sp>
      <p:sp>
        <p:nvSpPr>
          <p:cNvPr id="4" name="3 CuadroTexto"/>
          <p:cNvSpPr txBox="1"/>
          <p:nvPr/>
        </p:nvSpPr>
        <p:spPr>
          <a:xfrm>
            <a:off x="868160" y="3125205"/>
            <a:ext cx="9381973" cy="1384995"/>
          </a:xfrm>
          <a:prstGeom prst="rect">
            <a:avLst/>
          </a:prstGeom>
          <a:noFill/>
          <a:ln w="38100">
            <a:solidFill>
              <a:srgbClr val="C00000"/>
            </a:solidFill>
          </a:ln>
        </p:spPr>
        <p:txBody>
          <a:bodyPr wrap="square" rtlCol="0">
            <a:spAutoFit/>
          </a:bodyPr>
          <a:lstStyle/>
          <a:p>
            <a:r>
              <a:rPr lang="es-ES" sz="2800" dirty="0">
                <a:solidFill>
                  <a:srgbClr val="002060"/>
                </a:solidFill>
                <a:latin typeface="Arial Black" pitchFamily="34" charset="0"/>
              </a:rPr>
              <a:t>1.1. Impartir cursos de educación sexual.</a:t>
            </a:r>
          </a:p>
          <a:p>
            <a:r>
              <a:rPr lang="es-ES" sz="2800" dirty="0">
                <a:solidFill>
                  <a:srgbClr val="002060"/>
                </a:solidFill>
                <a:latin typeface="Arial Black" pitchFamily="34" charset="0"/>
              </a:rPr>
              <a:t>1.2 Impartir cursos sobre droga y alcoholismo.</a:t>
            </a:r>
          </a:p>
          <a:p>
            <a:r>
              <a:rPr lang="es-ES" sz="2800" dirty="0">
                <a:solidFill>
                  <a:srgbClr val="002060"/>
                </a:solidFill>
                <a:latin typeface="Arial Black" pitchFamily="34" charset="0"/>
              </a:rPr>
              <a:t>1.3. Realizar campaña de sensibilización.</a:t>
            </a:r>
          </a:p>
        </p:txBody>
      </p:sp>
      <p:sp>
        <p:nvSpPr>
          <p:cNvPr id="6" name="5 CuadroTexto"/>
          <p:cNvSpPr txBox="1"/>
          <p:nvPr/>
        </p:nvSpPr>
        <p:spPr>
          <a:xfrm>
            <a:off x="263473" y="2062175"/>
            <a:ext cx="11634411" cy="954107"/>
          </a:xfrm>
          <a:prstGeom prst="rect">
            <a:avLst/>
          </a:prstGeom>
          <a:noFill/>
        </p:spPr>
        <p:txBody>
          <a:bodyPr wrap="square" rtlCol="0">
            <a:spAutoFit/>
          </a:bodyPr>
          <a:lstStyle/>
          <a:p>
            <a:pPr algn="just"/>
            <a:r>
              <a:rPr lang="es-ES" sz="2800" dirty="0">
                <a:solidFill>
                  <a:srgbClr val="7030A0"/>
                </a:solidFill>
                <a:latin typeface="Arial Black" pitchFamily="34" charset="0"/>
              </a:rPr>
              <a:t>1. Los jóvenes conocen las implicaciones de ciertas conductas para la salud</a:t>
            </a:r>
          </a:p>
        </p:txBody>
      </p:sp>
      <p:sp>
        <p:nvSpPr>
          <p:cNvPr id="7" name="6 CuadroTexto"/>
          <p:cNvSpPr txBox="1"/>
          <p:nvPr/>
        </p:nvSpPr>
        <p:spPr>
          <a:xfrm>
            <a:off x="870151" y="5513643"/>
            <a:ext cx="8170606" cy="954107"/>
          </a:xfrm>
          <a:prstGeom prst="rect">
            <a:avLst/>
          </a:prstGeom>
          <a:noFill/>
          <a:ln w="38100">
            <a:solidFill>
              <a:srgbClr val="C00000"/>
            </a:solidFill>
          </a:ln>
        </p:spPr>
        <p:txBody>
          <a:bodyPr wrap="square" rtlCol="0">
            <a:spAutoFit/>
          </a:bodyPr>
          <a:lstStyle>
            <a:defPPr>
              <a:defRPr lang="es-ES"/>
            </a:defPPr>
            <a:lvl1pPr>
              <a:defRPr sz="2400">
                <a:solidFill>
                  <a:srgbClr val="002060"/>
                </a:solidFill>
                <a:latin typeface="Arial Black" pitchFamily="34" charset="0"/>
              </a:defRPr>
            </a:lvl1pPr>
          </a:lstStyle>
          <a:p>
            <a:r>
              <a:rPr lang="es-ES" sz="2800" dirty="0"/>
              <a:t>2.1 Construir polideportivo</a:t>
            </a:r>
          </a:p>
          <a:p>
            <a:r>
              <a:rPr lang="es-ES" sz="2800" dirty="0"/>
              <a:t>2.2 Establecer campamentos de verano</a:t>
            </a:r>
          </a:p>
        </p:txBody>
      </p:sp>
      <p:sp>
        <p:nvSpPr>
          <p:cNvPr id="8" name="7 CuadroTexto"/>
          <p:cNvSpPr txBox="1"/>
          <p:nvPr/>
        </p:nvSpPr>
        <p:spPr>
          <a:xfrm>
            <a:off x="263472" y="4754244"/>
            <a:ext cx="7966127" cy="523220"/>
          </a:xfrm>
          <a:prstGeom prst="rect">
            <a:avLst/>
          </a:prstGeom>
          <a:noFill/>
        </p:spPr>
        <p:txBody>
          <a:bodyPr wrap="square" rtlCol="0">
            <a:spAutoFit/>
          </a:bodyPr>
          <a:lstStyle>
            <a:defPPr>
              <a:defRPr lang="es-ES"/>
            </a:defPPr>
            <a:lvl1pPr algn="just">
              <a:defRPr sz="2800">
                <a:solidFill>
                  <a:srgbClr val="7030A0"/>
                </a:solidFill>
                <a:latin typeface="Arial Black" pitchFamily="34" charset="0"/>
              </a:defRPr>
            </a:lvl1pPr>
          </a:lstStyle>
          <a:p>
            <a:r>
              <a:rPr lang="es-ES" dirty="0"/>
              <a:t>2. Creada una oferta de ocio saludable</a:t>
            </a:r>
          </a:p>
        </p:txBody>
      </p:sp>
    </p:spTree>
    <p:extLst>
      <p:ext uri="{BB962C8B-B14F-4D97-AF65-F5344CB8AC3E}">
        <p14:creationId xmlns:p14="http://schemas.microsoft.com/office/powerpoint/2010/main" val="3769131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p:cTn id="14" dur="500" fill="hold"/>
                                        <p:tgtEl>
                                          <p:spTgt spid="6"/>
                                        </p:tgtEl>
                                        <p:attrNameLst>
                                          <p:attrName>ppt_w</p:attrName>
                                        </p:attrNameLst>
                                      </p:cBhvr>
                                      <p:tavLst>
                                        <p:tav tm="0">
                                          <p:val>
                                            <p:fltVal val="0"/>
                                          </p:val>
                                        </p:tav>
                                        <p:tav tm="100000">
                                          <p:val>
                                            <p:strVal val="#ppt_w"/>
                                          </p:val>
                                        </p:tav>
                                      </p:tavLst>
                                    </p:anim>
                                    <p:anim calcmode="lin" valueType="num">
                                      <p:cBhvr>
                                        <p:cTn id="15" dur="500" fill="hold"/>
                                        <p:tgtEl>
                                          <p:spTgt spid="6"/>
                                        </p:tgtEl>
                                        <p:attrNameLst>
                                          <p:attrName>ppt_h</p:attrName>
                                        </p:attrNameLst>
                                      </p:cBhvr>
                                      <p:tavLst>
                                        <p:tav tm="0">
                                          <p:val>
                                            <p:fltVal val="0"/>
                                          </p:val>
                                        </p:tav>
                                        <p:tav tm="100000">
                                          <p:val>
                                            <p:strVal val="#ppt_h"/>
                                          </p:val>
                                        </p:tav>
                                      </p:tavLst>
                                    </p:anim>
                                    <p:animEffect transition="in" filter="fade">
                                      <p:cBhvr>
                                        <p:cTn id="16" dur="500"/>
                                        <p:tgtEl>
                                          <p:spTgt spid="6"/>
                                        </p:tgtEl>
                                      </p:cBhvr>
                                    </p:animEffect>
                                  </p:childTnLst>
                                </p:cTn>
                              </p:par>
                              <p:par>
                                <p:cTn id="17" presetID="53" presetClass="entr" presetSubtype="16" fill="hold" grpId="0" nodeType="with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p:cTn id="19" dur="500" fill="hold"/>
                                        <p:tgtEl>
                                          <p:spTgt spid="4"/>
                                        </p:tgtEl>
                                        <p:attrNameLst>
                                          <p:attrName>ppt_w</p:attrName>
                                        </p:attrNameLst>
                                      </p:cBhvr>
                                      <p:tavLst>
                                        <p:tav tm="0">
                                          <p:val>
                                            <p:fltVal val="0"/>
                                          </p:val>
                                        </p:tav>
                                        <p:tav tm="100000">
                                          <p:val>
                                            <p:strVal val="#ppt_w"/>
                                          </p:val>
                                        </p:tav>
                                      </p:tavLst>
                                    </p:anim>
                                    <p:anim calcmode="lin" valueType="num">
                                      <p:cBhvr>
                                        <p:cTn id="20" dur="500" fill="hold"/>
                                        <p:tgtEl>
                                          <p:spTgt spid="4"/>
                                        </p:tgtEl>
                                        <p:attrNameLst>
                                          <p:attrName>ppt_h</p:attrName>
                                        </p:attrNameLst>
                                      </p:cBhvr>
                                      <p:tavLst>
                                        <p:tav tm="0">
                                          <p:val>
                                            <p:fltVal val="0"/>
                                          </p:val>
                                        </p:tav>
                                        <p:tav tm="100000">
                                          <p:val>
                                            <p:strVal val="#ppt_h"/>
                                          </p:val>
                                        </p:tav>
                                      </p:tavLst>
                                    </p:anim>
                                    <p:animEffect transition="in" filter="fade">
                                      <p:cBhvr>
                                        <p:cTn id="21" dur="500"/>
                                        <p:tgtEl>
                                          <p:spTgt spid="4"/>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grpId="0" nodeType="clickEffect">
                                  <p:stCondLst>
                                    <p:cond delay="0"/>
                                  </p:stCondLst>
                                  <p:childTnLst>
                                    <p:set>
                                      <p:cBhvr>
                                        <p:cTn id="25" dur="1" fill="hold">
                                          <p:stCondLst>
                                            <p:cond delay="0"/>
                                          </p:stCondLst>
                                        </p:cTn>
                                        <p:tgtEl>
                                          <p:spTgt spid="8"/>
                                        </p:tgtEl>
                                        <p:attrNameLst>
                                          <p:attrName>style.visibility</p:attrName>
                                        </p:attrNameLst>
                                      </p:cBhvr>
                                      <p:to>
                                        <p:strVal val="visible"/>
                                      </p:to>
                                    </p:set>
                                    <p:anim calcmode="lin" valueType="num">
                                      <p:cBhvr>
                                        <p:cTn id="26" dur="500" fill="hold"/>
                                        <p:tgtEl>
                                          <p:spTgt spid="8"/>
                                        </p:tgtEl>
                                        <p:attrNameLst>
                                          <p:attrName>ppt_w</p:attrName>
                                        </p:attrNameLst>
                                      </p:cBhvr>
                                      <p:tavLst>
                                        <p:tav tm="0">
                                          <p:val>
                                            <p:fltVal val="0"/>
                                          </p:val>
                                        </p:tav>
                                        <p:tav tm="100000">
                                          <p:val>
                                            <p:strVal val="#ppt_w"/>
                                          </p:val>
                                        </p:tav>
                                      </p:tavLst>
                                    </p:anim>
                                    <p:anim calcmode="lin" valueType="num">
                                      <p:cBhvr>
                                        <p:cTn id="27" dur="500" fill="hold"/>
                                        <p:tgtEl>
                                          <p:spTgt spid="8"/>
                                        </p:tgtEl>
                                        <p:attrNameLst>
                                          <p:attrName>ppt_h</p:attrName>
                                        </p:attrNameLst>
                                      </p:cBhvr>
                                      <p:tavLst>
                                        <p:tav tm="0">
                                          <p:val>
                                            <p:fltVal val="0"/>
                                          </p:val>
                                        </p:tav>
                                        <p:tav tm="100000">
                                          <p:val>
                                            <p:strVal val="#ppt_h"/>
                                          </p:val>
                                        </p:tav>
                                      </p:tavLst>
                                    </p:anim>
                                    <p:animEffect transition="in" filter="fade">
                                      <p:cBhvr>
                                        <p:cTn id="28" dur="500"/>
                                        <p:tgtEl>
                                          <p:spTgt spid="8"/>
                                        </p:tgtEl>
                                      </p:cBhvr>
                                    </p:animEffect>
                                  </p:childTnLst>
                                </p:cTn>
                              </p:par>
                              <p:par>
                                <p:cTn id="29" presetID="53" presetClass="entr" presetSubtype="16" fill="hold" grpId="0" nodeType="with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p:cTn id="31" dur="500" fill="hold"/>
                                        <p:tgtEl>
                                          <p:spTgt spid="7"/>
                                        </p:tgtEl>
                                        <p:attrNameLst>
                                          <p:attrName>ppt_w</p:attrName>
                                        </p:attrNameLst>
                                      </p:cBhvr>
                                      <p:tavLst>
                                        <p:tav tm="0">
                                          <p:val>
                                            <p:fltVal val="0"/>
                                          </p:val>
                                        </p:tav>
                                        <p:tav tm="100000">
                                          <p:val>
                                            <p:strVal val="#ppt_w"/>
                                          </p:val>
                                        </p:tav>
                                      </p:tavLst>
                                    </p:anim>
                                    <p:anim calcmode="lin" valueType="num">
                                      <p:cBhvr>
                                        <p:cTn id="32" dur="500" fill="hold"/>
                                        <p:tgtEl>
                                          <p:spTgt spid="7"/>
                                        </p:tgtEl>
                                        <p:attrNameLst>
                                          <p:attrName>ppt_h</p:attrName>
                                        </p:attrNameLst>
                                      </p:cBhvr>
                                      <p:tavLst>
                                        <p:tav tm="0">
                                          <p:val>
                                            <p:fltVal val="0"/>
                                          </p:val>
                                        </p:tav>
                                        <p:tav tm="100000">
                                          <p:val>
                                            <p:strVal val="#ppt_h"/>
                                          </p:val>
                                        </p:tav>
                                      </p:tavLst>
                                    </p:anim>
                                    <p:animEffect transition="in" filter="fade">
                                      <p:cBhvr>
                                        <p:cTn id="33"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p:bldP spid="7" grpId="0" animBg="1"/>
      <p:bldP spid="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uadroTexto 9"/>
          <p:cNvSpPr txBox="1"/>
          <p:nvPr/>
        </p:nvSpPr>
        <p:spPr>
          <a:xfrm>
            <a:off x="0" y="0"/>
            <a:ext cx="12192000" cy="7017306"/>
          </a:xfrm>
          <a:prstGeom prst="rect">
            <a:avLst/>
          </a:prstGeom>
          <a:solidFill>
            <a:schemeClr val="accent4">
              <a:lumMod val="40000"/>
              <a:lumOff val="60000"/>
            </a:schemeClr>
          </a:solidFill>
        </p:spPr>
        <p:txBody>
          <a:bodyPr wrap="square" rtlCol="0">
            <a:spAutoFit/>
          </a:bodyPr>
          <a:lstStyle/>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p:txBody>
      </p:sp>
      <p:sp>
        <p:nvSpPr>
          <p:cNvPr id="2" name="CuadroTexto 1"/>
          <p:cNvSpPr txBox="1"/>
          <p:nvPr/>
        </p:nvSpPr>
        <p:spPr>
          <a:xfrm>
            <a:off x="1" y="-5"/>
            <a:ext cx="12192000" cy="523220"/>
          </a:xfrm>
          <a:prstGeom prst="rect">
            <a:avLst/>
          </a:prstGeom>
          <a:solidFill>
            <a:srgbClr val="002060"/>
          </a:solidFill>
        </p:spPr>
        <p:txBody>
          <a:bodyPr wrap="square" rtlCol="0">
            <a:spAutoFit/>
          </a:bodyPr>
          <a:lstStyle>
            <a:defPPr>
              <a:defRPr lang="es-ES"/>
            </a:defPPr>
            <a:lvl1pPr algn="ctr">
              <a:defRPr sz="2800">
                <a:solidFill>
                  <a:schemeClr val="bg1"/>
                </a:solidFill>
                <a:latin typeface="Arial Black" panose="020B0A04020102020204" pitchFamily="34" charset="0"/>
              </a:defRPr>
            </a:lvl1pPr>
          </a:lstStyle>
          <a:p>
            <a:r>
              <a:rPr lang="es-ES" dirty="0"/>
              <a:t>ACTIVIDADES</a:t>
            </a:r>
          </a:p>
        </p:txBody>
      </p:sp>
      <p:sp>
        <p:nvSpPr>
          <p:cNvPr id="7" name="6 CuadroTexto"/>
          <p:cNvSpPr txBox="1"/>
          <p:nvPr/>
        </p:nvSpPr>
        <p:spPr>
          <a:xfrm>
            <a:off x="634181" y="2681951"/>
            <a:ext cx="10486103" cy="2031325"/>
          </a:xfrm>
          <a:prstGeom prst="rect">
            <a:avLst/>
          </a:prstGeom>
          <a:noFill/>
          <a:ln w="38100">
            <a:solidFill>
              <a:srgbClr val="C00000"/>
            </a:solidFill>
          </a:ln>
        </p:spPr>
        <p:txBody>
          <a:bodyPr wrap="square" rtlCol="0">
            <a:spAutoFit/>
          </a:bodyPr>
          <a:lstStyle>
            <a:defPPr>
              <a:defRPr lang="es-ES"/>
            </a:defPPr>
            <a:lvl1pPr>
              <a:defRPr sz="2400">
                <a:solidFill>
                  <a:srgbClr val="002060"/>
                </a:solidFill>
                <a:latin typeface="Arial Black" pitchFamily="34" charset="0"/>
              </a:defRPr>
            </a:lvl1pPr>
          </a:lstStyle>
          <a:p>
            <a:pPr>
              <a:lnSpc>
                <a:spcPct val="150000"/>
              </a:lnSpc>
            </a:pPr>
            <a:r>
              <a:rPr lang="es-ES" sz="2800" dirty="0"/>
              <a:t>3.1. Habilitar consultorio juvenil de salud.</a:t>
            </a:r>
          </a:p>
          <a:p>
            <a:pPr>
              <a:lnSpc>
                <a:spcPct val="150000"/>
              </a:lnSpc>
            </a:pPr>
            <a:r>
              <a:rPr lang="es-ES" sz="2800" dirty="0"/>
              <a:t>3.2. Contratar equipo médico especializado.</a:t>
            </a:r>
          </a:p>
          <a:p>
            <a:pPr>
              <a:lnSpc>
                <a:spcPct val="150000"/>
              </a:lnSpc>
            </a:pPr>
            <a:r>
              <a:rPr lang="es-ES" sz="2800" dirty="0"/>
              <a:t>3.3. Dotar de equipamiento sanitario-farmacéutico.</a:t>
            </a:r>
          </a:p>
        </p:txBody>
      </p:sp>
      <p:sp>
        <p:nvSpPr>
          <p:cNvPr id="5" name="TextBox 4"/>
          <p:cNvSpPr txBox="1"/>
          <p:nvPr/>
        </p:nvSpPr>
        <p:spPr>
          <a:xfrm>
            <a:off x="191729" y="1091374"/>
            <a:ext cx="11695471" cy="954107"/>
          </a:xfrm>
          <a:prstGeom prst="rect">
            <a:avLst/>
          </a:prstGeom>
          <a:noFill/>
        </p:spPr>
        <p:txBody>
          <a:bodyPr wrap="square" rtlCol="0">
            <a:spAutoFit/>
          </a:bodyPr>
          <a:lstStyle/>
          <a:p>
            <a:pPr lvl="0" algn="just"/>
            <a:r>
              <a:rPr lang="es-ES" sz="2800" dirty="0">
                <a:solidFill>
                  <a:srgbClr val="7030A0"/>
                </a:solidFill>
                <a:latin typeface="Arial Black" pitchFamily="34" charset="0"/>
              </a:rPr>
              <a:t>3. Establecidos servicios de salud para la prevención y tratamiento de drogadicción y alcoholismo de jóvenes</a:t>
            </a:r>
            <a:endParaRPr lang="en-US" dirty="0"/>
          </a:p>
        </p:txBody>
      </p:sp>
    </p:spTree>
    <p:extLst>
      <p:ext uri="{BB962C8B-B14F-4D97-AF65-F5344CB8AC3E}">
        <p14:creationId xmlns:p14="http://schemas.microsoft.com/office/powerpoint/2010/main" val="29744063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14753"/>
            <a:ext cx="12191999" cy="523220"/>
          </a:xfrm>
          <a:prstGeom prst="rect">
            <a:avLst/>
          </a:prstGeom>
          <a:solidFill>
            <a:srgbClr val="002060"/>
          </a:solidFill>
        </p:spPr>
        <p:txBody>
          <a:bodyPr wrap="square" rtlCol="0">
            <a:spAutoFit/>
          </a:bodyPr>
          <a:lstStyle>
            <a:defPPr>
              <a:defRPr lang="es-ES"/>
            </a:defPPr>
            <a:lvl1pPr algn="ctr">
              <a:defRPr sz="2800">
                <a:solidFill>
                  <a:schemeClr val="bg1"/>
                </a:solidFill>
                <a:latin typeface="Arial Black" panose="020B0A04020102020204" pitchFamily="34" charset="0"/>
              </a:defRPr>
            </a:lvl1pPr>
          </a:lstStyle>
          <a:p>
            <a:r>
              <a:rPr lang="es-ES" dirty="0"/>
              <a:t>SUPUESTOS, FACTORES EXTERNOS O RIESGOS</a:t>
            </a:r>
            <a:endParaRPr lang="en-US" dirty="0"/>
          </a:p>
        </p:txBody>
      </p:sp>
      <p:sp>
        <p:nvSpPr>
          <p:cNvPr id="3" name="TextBox 2"/>
          <p:cNvSpPr txBox="1"/>
          <p:nvPr/>
        </p:nvSpPr>
        <p:spPr>
          <a:xfrm>
            <a:off x="265471" y="575190"/>
            <a:ext cx="11651226" cy="830997"/>
          </a:xfrm>
          <a:prstGeom prst="rect">
            <a:avLst/>
          </a:prstGeom>
          <a:noFill/>
          <a:ln w="28575">
            <a:solidFill>
              <a:srgbClr val="C00000"/>
            </a:solidFill>
          </a:ln>
        </p:spPr>
        <p:txBody>
          <a:bodyPr wrap="square" rtlCol="0">
            <a:spAutoFit/>
          </a:bodyPr>
          <a:lstStyle/>
          <a:p>
            <a:pPr algn="ctr"/>
            <a:r>
              <a:rPr lang="es-ES" sz="2400" dirty="0">
                <a:latin typeface="Arial Black" panose="020B0A04020102020204" pitchFamily="34" charset="0"/>
              </a:rPr>
              <a:t>Última columna de la MML. Es conveniente completarla una vez que se tiene establecida la primera columna</a:t>
            </a:r>
            <a:endParaRPr lang="en-US" sz="2400" dirty="0">
              <a:latin typeface="Arial Black" panose="020B0A04020102020204" pitchFamily="34" charset="0"/>
            </a:endParaRPr>
          </a:p>
        </p:txBody>
      </p:sp>
      <p:grpSp>
        <p:nvGrpSpPr>
          <p:cNvPr id="11" name="Group 10"/>
          <p:cNvGrpSpPr/>
          <p:nvPr/>
        </p:nvGrpSpPr>
        <p:grpSpPr>
          <a:xfrm>
            <a:off x="265472" y="1592839"/>
            <a:ext cx="3170903" cy="3038168"/>
            <a:chOff x="265472" y="2138517"/>
            <a:chExt cx="3170903" cy="3038168"/>
          </a:xfrm>
        </p:grpSpPr>
        <p:sp>
          <p:nvSpPr>
            <p:cNvPr id="5" name="TextBox 4"/>
            <p:cNvSpPr txBox="1"/>
            <p:nvPr/>
          </p:nvSpPr>
          <p:spPr>
            <a:xfrm>
              <a:off x="1032386" y="4026301"/>
              <a:ext cx="1696065" cy="461665"/>
            </a:xfrm>
            <a:prstGeom prst="rect">
              <a:avLst/>
            </a:prstGeom>
            <a:solidFill>
              <a:schemeClr val="accent1">
                <a:lumMod val="20000"/>
                <a:lumOff val="80000"/>
              </a:schemeClr>
            </a:solidFill>
            <a:scene3d>
              <a:camera prst="orthographicFront"/>
              <a:lightRig rig="threePt" dir="t"/>
            </a:scene3d>
            <a:sp3d>
              <a:bevelT w="165100" prst="coolSlant"/>
            </a:sp3d>
          </p:spPr>
          <p:txBody>
            <a:bodyPr wrap="square" rtlCol="0">
              <a:spAutoFit/>
            </a:bodyPr>
            <a:lstStyle/>
            <a:p>
              <a:r>
                <a:rPr lang="es-ES" sz="2400" dirty="0">
                  <a:latin typeface="Arial Black" panose="020B0A04020102020204" pitchFamily="34" charset="0"/>
                </a:rPr>
                <a:t>proyecto</a:t>
              </a:r>
              <a:endParaRPr lang="en-US" sz="2400" dirty="0">
                <a:latin typeface="Arial Black" panose="020B0A04020102020204" pitchFamily="34" charset="0"/>
              </a:endParaRPr>
            </a:p>
          </p:txBody>
        </p:sp>
        <p:sp>
          <p:nvSpPr>
            <p:cNvPr id="6" name="Oval 5"/>
            <p:cNvSpPr/>
            <p:nvPr/>
          </p:nvSpPr>
          <p:spPr>
            <a:xfrm>
              <a:off x="265472" y="2138517"/>
              <a:ext cx="3170902" cy="3038168"/>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899646" y="2374490"/>
              <a:ext cx="2020529" cy="461665"/>
            </a:xfrm>
            <a:prstGeom prst="rect">
              <a:avLst/>
            </a:prstGeom>
            <a:noFill/>
          </p:spPr>
          <p:txBody>
            <a:bodyPr wrap="square" rtlCol="0">
              <a:spAutoFit/>
            </a:bodyPr>
            <a:lstStyle/>
            <a:p>
              <a:r>
                <a:rPr lang="es-ES" sz="2400" dirty="0">
                  <a:solidFill>
                    <a:srgbClr val="C00000"/>
                  </a:solidFill>
                  <a:latin typeface="Arial Black" panose="020B0A04020102020204" pitchFamily="34" charset="0"/>
                </a:rPr>
                <a:t>contexto</a:t>
              </a:r>
              <a:endParaRPr lang="en-US" sz="2400" dirty="0">
                <a:solidFill>
                  <a:srgbClr val="C00000"/>
                </a:solidFill>
                <a:latin typeface="Arial Black" panose="020B0A04020102020204" pitchFamily="34" charset="0"/>
              </a:endParaRPr>
            </a:p>
          </p:txBody>
        </p:sp>
        <p:sp>
          <p:nvSpPr>
            <p:cNvPr id="8" name="Up-Down Arrow 7"/>
            <p:cNvSpPr/>
            <p:nvPr/>
          </p:nvSpPr>
          <p:spPr>
            <a:xfrm>
              <a:off x="1194627" y="2836155"/>
              <a:ext cx="516194" cy="1190146"/>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1519085" y="3229897"/>
              <a:ext cx="1917290" cy="461665"/>
            </a:xfrm>
            <a:prstGeom prst="rect">
              <a:avLst/>
            </a:prstGeom>
            <a:noFill/>
          </p:spPr>
          <p:txBody>
            <a:bodyPr wrap="square" rtlCol="0">
              <a:spAutoFit/>
            </a:bodyPr>
            <a:lstStyle/>
            <a:p>
              <a:r>
                <a:rPr lang="es-ES" sz="2400" dirty="0">
                  <a:solidFill>
                    <a:srgbClr val="7030A0"/>
                  </a:solidFill>
                  <a:latin typeface="Arial Black" panose="020B0A04020102020204" pitchFamily="34" charset="0"/>
                </a:rPr>
                <a:t>supuestos</a:t>
              </a:r>
              <a:endParaRPr lang="en-US" sz="2400" dirty="0">
                <a:solidFill>
                  <a:srgbClr val="7030A0"/>
                </a:solidFill>
                <a:latin typeface="Arial Black" panose="020B0A04020102020204" pitchFamily="34" charset="0"/>
              </a:endParaRPr>
            </a:p>
          </p:txBody>
        </p:sp>
      </p:grpSp>
      <p:sp>
        <p:nvSpPr>
          <p:cNvPr id="10" name="TextBox 9"/>
          <p:cNvSpPr txBox="1"/>
          <p:nvPr/>
        </p:nvSpPr>
        <p:spPr>
          <a:xfrm>
            <a:off x="3259394" y="1430600"/>
            <a:ext cx="8657303" cy="830997"/>
          </a:xfrm>
          <a:prstGeom prst="rect">
            <a:avLst/>
          </a:prstGeom>
          <a:noFill/>
        </p:spPr>
        <p:txBody>
          <a:bodyPr wrap="square" rtlCol="0">
            <a:spAutoFit/>
          </a:bodyPr>
          <a:lstStyle/>
          <a:p>
            <a:pPr algn="just"/>
            <a:r>
              <a:rPr lang="es-ES" sz="2400" dirty="0">
                <a:solidFill>
                  <a:srgbClr val="7030A0"/>
                </a:solidFill>
                <a:latin typeface="Arial Black" panose="020B0A04020102020204" pitchFamily="34" charset="0"/>
              </a:rPr>
              <a:t>Supuestos: </a:t>
            </a:r>
            <a:r>
              <a:rPr lang="es-ES" sz="2400" dirty="0">
                <a:solidFill>
                  <a:srgbClr val="002060"/>
                </a:solidFill>
                <a:latin typeface="Arial Black" panose="020B0A04020102020204" pitchFamily="34" charset="0"/>
              </a:rPr>
              <a:t>situaciones y decisiones que tienen que cumplirse en el contexto (</a:t>
            </a:r>
            <a:r>
              <a:rPr lang="es-ES" sz="2400" dirty="0">
                <a:solidFill>
                  <a:srgbClr val="7030A0"/>
                </a:solidFill>
                <a:latin typeface="Arial Black" panose="020B0A04020102020204" pitchFamily="34" charset="0"/>
              </a:rPr>
              <a:t>fuera de GP</a:t>
            </a:r>
            <a:r>
              <a:rPr lang="es-ES" sz="2400" dirty="0">
                <a:solidFill>
                  <a:srgbClr val="002060"/>
                </a:solidFill>
                <a:latin typeface="Arial Black" panose="020B0A04020102020204" pitchFamily="34" charset="0"/>
              </a:rPr>
              <a:t>)</a:t>
            </a:r>
            <a:endParaRPr lang="en-US" sz="2400" dirty="0">
              <a:solidFill>
                <a:srgbClr val="7030A0"/>
              </a:solidFill>
              <a:latin typeface="Arial Black" panose="020B0A04020102020204" pitchFamily="34" charset="0"/>
            </a:endParaRPr>
          </a:p>
        </p:txBody>
      </p:sp>
      <p:sp>
        <p:nvSpPr>
          <p:cNvPr id="13" name="TextBox 12"/>
          <p:cNvSpPr txBox="1"/>
          <p:nvPr/>
        </p:nvSpPr>
        <p:spPr>
          <a:xfrm>
            <a:off x="3642846" y="3657594"/>
            <a:ext cx="8377087" cy="830997"/>
          </a:xfrm>
          <a:prstGeom prst="rect">
            <a:avLst/>
          </a:prstGeom>
          <a:noFill/>
        </p:spPr>
        <p:txBody>
          <a:bodyPr wrap="square" rtlCol="0">
            <a:spAutoFit/>
          </a:bodyPr>
          <a:lstStyle/>
          <a:p>
            <a:r>
              <a:rPr lang="es-ES" sz="2400" dirty="0">
                <a:solidFill>
                  <a:srgbClr val="002060"/>
                </a:solidFill>
                <a:latin typeface="Arial Black" panose="020B0A04020102020204" pitchFamily="34" charset="0"/>
              </a:rPr>
              <a:t>Se colocan en el nivel correspondiente de la MML (</a:t>
            </a:r>
            <a:r>
              <a:rPr lang="es-ES" sz="2400" dirty="0">
                <a:solidFill>
                  <a:srgbClr val="7030A0"/>
                </a:solidFill>
                <a:latin typeface="Arial Black" panose="020B0A04020102020204" pitchFamily="34" charset="0"/>
              </a:rPr>
              <a:t>actividades, resultados, OE y OG</a:t>
            </a:r>
            <a:r>
              <a:rPr lang="es-ES" sz="2400" dirty="0">
                <a:solidFill>
                  <a:srgbClr val="002060"/>
                </a:solidFill>
                <a:latin typeface="Arial Black" panose="020B0A04020102020204" pitchFamily="34" charset="0"/>
              </a:rPr>
              <a:t>) </a:t>
            </a:r>
            <a:endParaRPr lang="en-US" sz="2400" dirty="0">
              <a:solidFill>
                <a:srgbClr val="002060"/>
              </a:solidFill>
              <a:latin typeface="Arial Black" panose="020B0A04020102020204" pitchFamily="34" charset="0"/>
            </a:endParaRPr>
          </a:p>
        </p:txBody>
      </p:sp>
      <p:sp>
        <p:nvSpPr>
          <p:cNvPr id="14" name="TextBox 13"/>
          <p:cNvSpPr txBox="1"/>
          <p:nvPr/>
        </p:nvSpPr>
        <p:spPr>
          <a:xfrm>
            <a:off x="398206" y="4689996"/>
            <a:ext cx="11518491" cy="1938992"/>
          </a:xfrm>
          <a:prstGeom prst="rect">
            <a:avLst/>
          </a:prstGeom>
          <a:noFill/>
        </p:spPr>
        <p:txBody>
          <a:bodyPr wrap="square" rtlCol="0">
            <a:spAutoFit/>
          </a:bodyPr>
          <a:lstStyle/>
          <a:p>
            <a:pPr marL="342900" lvl="0" indent="-342900" algn="just">
              <a:buFont typeface="Wingdings" panose="05000000000000000000" pitchFamily="2" charset="2"/>
              <a:buChar char="ü"/>
            </a:pPr>
            <a:r>
              <a:rPr lang="es-ES" sz="2400" dirty="0">
                <a:solidFill>
                  <a:srgbClr val="002060"/>
                </a:solidFill>
                <a:latin typeface="Arial Black" panose="020B0A04020102020204" pitchFamily="34" charset="0"/>
              </a:rPr>
              <a:t>No existe un procedimiento que garantice identificar todas las hipótesis significativas.</a:t>
            </a:r>
          </a:p>
          <a:p>
            <a:pPr marL="342900" lvl="0" indent="-342900" algn="just">
              <a:buFont typeface="Wingdings" panose="05000000000000000000" pitchFamily="2" charset="2"/>
              <a:buChar char="ü"/>
            </a:pPr>
            <a:endParaRPr lang="es-ES" sz="2400" dirty="0">
              <a:solidFill>
                <a:srgbClr val="002060"/>
              </a:solidFill>
              <a:latin typeface="Arial Black" panose="020B0A04020102020204" pitchFamily="34" charset="0"/>
            </a:endParaRPr>
          </a:p>
          <a:p>
            <a:pPr marL="342900" lvl="0" indent="-342900" algn="just">
              <a:buFont typeface="Wingdings" panose="05000000000000000000" pitchFamily="2" charset="2"/>
              <a:buChar char="ü"/>
            </a:pPr>
            <a:r>
              <a:rPr lang="es-ES" sz="2400" dirty="0">
                <a:solidFill>
                  <a:srgbClr val="002060"/>
                </a:solidFill>
                <a:latin typeface="Arial Black" panose="020B0A04020102020204" pitchFamily="34" charset="0"/>
              </a:rPr>
              <a:t>Su valoración, aún cuando sea incompleta, siempre será deseable frente a su no consideración.</a:t>
            </a:r>
            <a:endParaRPr lang="en-US" dirty="0"/>
          </a:p>
        </p:txBody>
      </p:sp>
      <p:sp>
        <p:nvSpPr>
          <p:cNvPr id="15" name="TextBox 14"/>
          <p:cNvSpPr txBox="1"/>
          <p:nvPr/>
        </p:nvSpPr>
        <p:spPr>
          <a:xfrm>
            <a:off x="3598601" y="2344999"/>
            <a:ext cx="8377087" cy="1200329"/>
          </a:xfrm>
          <a:prstGeom prst="rect">
            <a:avLst/>
          </a:prstGeom>
          <a:noFill/>
          <a:ln w="28575">
            <a:solidFill>
              <a:srgbClr val="C00000"/>
            </a:solidFill>
          </a:ln>
        </p:spPr>
        <p:txBody>
          <a:bodyPr wrap="square" rtlCol="0">
            <a:spAutoFit/>
          </a:bodyPr>
          <a:lstStyle/>
          <a:p>
            <a:pPr algn="ctr"/>
            <a:r>
              <a:rPr lang="es-ES" sz="2400" dirty="0">
                <a:latin typeface="Arial Black" panose="020B0A04020102020204" pitchFamily="34" charset="0"/>
              </a:rPr>
              <a:t>Ambientales, financieros, institucionales, sociales, políticos, climatológicos u otros que pueden llevar al fracaso</a:t>
            </a:r>
            <a:endParaRPr lang="en-US" sz="2400" dirty="0">
              <a:latin typeface="Arial Black" panose="020B0A04020102020204" pitchFamily="34" charset="0"/>
            </a:endParaRPr>
          </a:p>
        </p:txBody>
      </p:sp>
    </p:spTree>
    <p:extLst>
      <p:ext uri="{BB962C8B-B14F-4D97-AF65-F5344CB8AC3E}">
        <p14:creationId xmlns:p14="http://schemas.microsoft.com/office/powerpoint/2010/main" val="3582386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11"/>
                                        </p:tgtEl>
                                        <p:attrNameLst>
                                          <p:attrName>style.visibility</p:attrName>
                                        </p:attrNameLst>
                                      </p:cBhvr>
                                      <p:to>
                                        <p:strVal val="visible"/>
                                      </p:to>
                                    </p:set>
                                    <p:anim calcmode="lin" valueType="num">
                                      <p:cBhvr>
                                        <p:cTn id="14" dur="500" fill="hold"/>
                                        <p:tgtEl>
                                          <p:spTgt spid="11"/>
                                        </p:tgtEl>
                                        <p:attrNameLst>
                                          <p:attrName>ppt_w</p:attrName>
                                        </p:attrNameLst>
                                      </p:cBhvr>
                                      <p:tavLst>
                                        <p:tav tm="0">
                                          <p:val>
                                            <p:fltVal val="0"/>
                                          </p:val>
                                        </p:tav>
                                        <p:tav tm="100000">
                                          <p:val>
                                            <p:strVal val="#ppt_w"/>
                                          </p:val>
                                        </p:tav>
                                      </p:tavLst>
                                    </p:anim>
                                    <p:anim calcmode="lin" valueType="num">
                                      <p:cBhvr>
                                        <p:cTn id="15" dur="500" fill="hold"/>
                                        <p:tgtEl>
                                          <p:spTgt spid="11"/>
                                        </p:tgtEl>
                                        <p:attrNameLst>
                                          <p:attrName>ppt_h</p:attrName>
                                        </p:attrNameLst>
                                      </p:cBhvr>
                                      <p:tavLst>
                                        <p:tav tm="0">
                                          <p:val>
                                            <p:fltVal val="0"/>
                                          </p:val>
                                        </p:tav>
                                        <p:tav tm="100000">
                                          <p:val>
                                            <p:strVal val="#ppt_h"/>
                                          </p:val>
                                        </p:tav>
                                      </p:tavLst>
                                    </p:anim>
                                    <p:animEffect transition="in" filter="fade">
                                      <p:cBhvr>
                                        <p:cTn id="16" dur="500"/>
                                        <p:tgtEl>
                                          <p:spTgt spid="11"/>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 calcmode="lin" valueType="num">
                                      <p:cBhvr>
                                        <p:cTn id="21" dur="500" fill="hold"/>
                                        <p:tgtEl>
                                          <p:spTgt spid="10"/>
                                        </p:tgtEl>
                                        <p:attrNameLst>
                                          <p:attrName>ppt_w</p:attrName>
                                        </p:attrNameLst>
                                      </p:cBhvr>
                                      <p:tavLst>
                                        <p:tav tm="0">
                                          <p:val>
                                            <p:fltVal val="0"/>
                                          </p:val>
                                        </p:tav>
                                        <p:tav tm="100000">
                                          <p:val>
                                            <p:strVal val="#ppt_w"/>
                                          </p:val>
                                        </p:tav>
                                      </p:tavLst>
                                    </p:anim>
                                    <p:anim calcmode="lin" valueType="num">
                                      <p:cBhvr>
                                        <p:cTn id="22" dur="500" fill="hold"/>
                                        <p:tgtEl>
                                          <p:spTgt spid="10"/>
                                        </p:tgtEl>
                                        <p:attrNameLst>
                                          <p:attrName>ppt_h</p:attrName>
                                        </p:attrNameLst>
                                      </p:cBhvr>
                                      <p:tavLst>
                                        <p:tav tm="0">
                                          <p:val>
                                            <p:fltVal val="0"/>
                                          </p:val>
                                        </p:tav>
                                        <p:tav tm="100000">
                                          <p:val>
                                            <p:strVal val="#ppt_h"/>
                                          </p:val>
                                        </p:tav>
                                      </p:tavLst>
                                    </p:anim>
                                    <p:animEffect transition="in" filter="fade">
                                      <p:cBhvr>
                                        <p:cTn id="23" dur="500"/>
                                        <p:tgtEl>
                                          <p:spTgt spid="10"/>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15"/>
                                        </p:tgtEl>
                                        <p:attrNameLst>
                                          <p:attrName>style.visibility</p:attrName>
                                        </p:attrNameLst>
                                      </p:cBhvr>
                                      <p:to>
                                        <p:strVal val="visible"/>
                                      </p:to>
                                    </p:set>
                                    <p:anim calcmode="lin" valueType="num">
                                      <p:cBhvr>
                                        <p:cTn id="28" dur="500" fill="hold"/>
                                        <p:tgtEl>
                                          <p:spTgt spid="15"/>
                                        </p:tgtEl>
                                        <p:attrNameLst>
                                          <p:attrName>ppt_w</p:attrName>
                                        </p:attrNameLst>
                                      </p:cBhvr>
                                      <p:tavLst>
                                        <p:tav tm="0">
                                          <p:val>
                                            <p:fltVal val="0"/>
                                          </p:val>
                                        </p:tav>
                                        <p:tav tm="100000">
                                          <p:val>
                                            <p:strVal val="#ppt_w"/>
                                          </p:val>
                                        </p:tav>
                                      </p:tavLst>
                                    </p:anim>
                                    <p:anim calcmode="lin" valueType="num">
                                      <p:cBhvr>
                                        <p:cTn id="29" dur="500" fill="hold"/>
                                        <p:tgtEl>
                                          <p:spTgt spid="15"/>
                                        </p:tgtEl>
                                        <p:attrNameLst>
                                          <p:attrName>ppt_h</p:attrName>
                                        </p:attrNameLst>
                                      </p:cBhvr>
                                      <p:tavLst>
                                        <p:tav tm="0">
                                          <p:val>
                                            <p:fltVal val="0"/>
                                          </p:val>
                                        </p:tav>
                                        <p:tav tm="100000">
                                          <p:val>
                                            <p:strVal val="#ppt_h"/>
                                          </p:val>
                                        </p:tav>
                                      </p:tavLst>
                                    </p:anim>
                                    <p:animEffect transition="in" filter="fade">
                                      <p:cBhvr>
                                        <p:cTn id="30" dur="500"/>
                                        <p:tgtEl>
                                          <p:spTgt spid="15"/>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anim calcmode="lin" valueType="num">
                                      <p:cBhvr>
                                        <p:cTn id="35" dur="500" fill="hold"/>
                                        <p:tgtEl>
                                          <p:spTgt spid="13"/>
                                        </p:tgtEl>
                                        <p:attrNameLst>
                                          <p:attrName>ppt_w</p:attrName>
                                        </p:attrNameLst>
                                      </p:cBhvr>
                                      <p:tavLst>
                                        <p:tav tm="0">
                                          <p:val>
                                            <p:fltVal val="0"/>
                                          </p:val>
                                        </p:tav>
                                        <p:tav tm="100000">
                                          <p:val>
                                            <p:strVal val="#ppt_w"/>
                                          </p:val>
                                        </p:tav>
                                      </p:tavLst>
                                    </p:anim>
                                    <p:anim calcmode="lin" valueType="num">
                                      <p:cBhvr>
                                        <p:cTn id="36" dur="500" fill="hold"/>
                                        <p:tgtEl>
                                          <p:spTgt spid="13"/>
                                        </p:tgtEl>
                                        <p:attrNameLst>
                                          <p:attrName>ppt_h</p:attrName>
                                        </p:attrNameLst>
                                      </p:cBhvr>
                                      <p:tavLst>
                                        <p:tav tm="0">
                                          <p:val>
                                            <p:fltVal val="0"/>
                                          </p:val>
                                        </p:tav>
                                        <p:tav tm="100000">
                                          <p:val>
                                            <p:strVal val="#ppt_h"/>
                                          </p:val>
                                        </p:tav>
                                      </p:tavLst>
                                    </p:anim>
                                    <p:animEffect transition="in" filter="fade">
                                      <p:cBhvr>
                                        <p:cTn id="37" dur="500"/>
                                        <p:tgtEl>
                                          <p:spTgt spid="13"/>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14">
                                            <p:txEl>
                                              <p:pRg st="0" end="0"/>
                                            </p:txEl>
                                          </p:spTgt>
                                        </p:tgtEl>
                                        <p:attrNameLst>
                                          <p:attrName>style.visibility</p:attrName>
                                        </p:attrNameLst>
                                      </p:cBhvr>
                                      <p:to>
                                        <p:strVal val="visible"/>
                                      </p:to>
                                    </p:set>
                                    <p:anim calcmode="lin" valueType="num">
                                      <p:cBhvr>
                                        <p:cTn id="42" dur="500" fill="hold"/>
                                        <p:tgtEl>
                                          <p:spTgt spid="14">
                                            <p:txEl>
                                              <p:pRg st="0" end="0"/>
                                            </p:txEl>
                                          </p:spTgt>
                                        </p:tgtEl>
                                        <p:attrNameLst>
                                          <p:attrName>ppt_w</p:attrName>
                                        </p:attrNameLst>
                                      </p:cBhvr>
                                      <p:tavLst>
                                        <p:tav tm="0">
                                          <p:val>
                                            <p:fltVal val="0"/>
                                          </p:val>
                                        </p:tav>
                                        <p:tav tm="100000">
                                          <p:val>
                                            <p:strVal val="#ppt_w"/>
                                          </p:val>
                                        </p:tav>
                                      </p:tavLst>
                                    </p:anim>
                                    <p:anim calcmode="lin" valueType="num">
                                      <p:cBhvr>
                                        <p:cTn id="43" dur="500" fill="hold"/>
                                        <p:tgtEl>
                                          <p:spTgt spid="14">
                                            <p:txEl>
                                              <p:pRg st="0" end="0"/>
                                            </p:txEl>
                                          </p:spTgt>
                                        </p:tgtEl>
                                        <p:attrNameLst>
                                          <p:attrName>ppt_h</p:attrName>
                                        </p:attrNameLst>
                                      </p:cBhvr>
                                      <p:tavLst>
                                        <p:tav tm="0">
                                          <p:val>
                                            <p:fltVal val="0"/>
                                          </p:val>
                                        </p:tav>
                                        <p:tav tm="100000">
                                          <p:val>
                                            <p:strVal val="#ppt_h"/>
                                          </p:val>
                                        </p:tav>
                                      </p:tavLst>
                                    </p:anim>
                                    <p:animEffect transition="in" filter="fade">
                                      <p:cBhvr>
                                        <p:cTn id="44" dur="500"/>
                                        <p:tgtEl>
                                          <p:spTgt spid="14">
                                            <p:txEl>
                                              <p:pRg st="0" end="0"/>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14">
                                            <p:txEl>
                                              <p:pRg st="2" end="2"/>
                                            </p:txEl>
                                          </p:spTgt>
                                        </p:tgtEl>
                                        <p:attrNameLst>
                                          <p:attrName>style.visibility</p:attrName>
                                        </p:attrNameLst>
                                      </p:cBhvr>
                                      <p:to>
                                        <p:strVal val="visible"/>
                                      </p:to>
                                    </p:set>
                                    <p:anim calcmode="lin" valueType="num">
                                      <p:cBhvr>
                                        <p:cTn id="49" dur="500" fill="hold"/>
                                        <p:tgtEl>
                                          <p:spTgt spid="14">
                                            <p:txEl>
                                              <p:pRg st="2" end="2"/>
                                            </p:txEl>
                                          </p:spTgt>
                                        </p:tgtEl>
                                        <p:attrNameLst>
                                          <p:attrName>ppt_w</p:attrName>
                                        </p:attrNameLst>
                                      </p:cBhvr>
                                      <p:tavLst>
                                        <p:tav tm="0">
                                          <p:val>
                                            <p:fltVal val="0"/>
                                          </p:val>
                                        </p:tav>
                                        <p:tav tm="100000">
                                          <p:val>
                                            <p:strVal val="#ppt_w"/>
                                          </p:val>
                                        </p:tav>
                                      </p:tavLst>
                                    </p:anim>
                                    <p:anim calcmode="lin" valueType="num">
                                      <p:cBhvr>
                                        <p:cTn id="50" dur="500" fill="hold"/>
                                        <p:tgtEl>
                                          <p:spTgt spid="14">
                                            <p:txEl>
                                              <p:pRg st="2" end="2"/>
                                            </p:txEl>
                                          </p:spTgt>
                                        </p:tgtEl>
                                        <p:attrNameLst>
                                          <p:attrName>ppt_h</p:attrName>
                                        </p:attrNameLst>
                                      </p:cBhvr>
                                      <p:tavLst>
                                        <p:tav tm="0">
                                          <p:val>
                                            <p:fltVal val="0"/>
                                          </p:val>
                                        </p:tav>
                                        <p:tav tm="100000">
                                          <p:val>
                                            <p:strVal val="#ppt_h"/>
                                          </p:val>
                                        </p:tav>
                                      </p:tavLst>
                                    </p:anim>
                                    <p:animEffect transition="in" filter="fade">
                                      <p:cBhvr>
                                        <p:cTn id="51" dur="500"/>
                                        <p:tgtEl>
                                          <p:spTgt spid="1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0" grpId="0"/>
      <p:bldP spid="13" grpId="0"/>
      <p:bldP spid="15"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uadroTexto 5"/>
          <p:cNvSpPr txBox="1"/>
          <p:nvPr/>
        </p:nvSpPr>
        <p:spPr>
          <a:xfrm>
            <a:off x="0" y="550926"/>
            <a:ext cx="12192000" cy="6463308"/>
          </a:xfrm>
          <a:prstGeom prst="rect">
            <a:avLst/>
          </a:prstGeom>
          <a:solidFill>
            <a:schemeClr val="accent4">
              <a:lumMod val="40000"/>
              <a:lumOff val="60000"/>
            </a:scheme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 name="CuadroTexto 1"/>
          <p:cNvSpPr txBox="1"/>
          <p:nvPr/>
        </p:nvSpPr>
        <p:spPr>
          <a:xfrm>
            <a:off x="0" y="27706"/>
            <a:ext cx="12192000" cy="523220"/>
          </a:xfrm>
          <a:prstGeom prst="rect">
            <a:avLst/>
          </a:prstGeom>
          <a:solidFill>
            <a:srgbClr val="002060"/>
          </a:solidFill>
        </p:spPr>
        <p:txBody>
          <a:bodyPr wrap="square" rtlCol="0">
            <a:spAutoFit/>
          </a:bodyPr>
          <a:lstStyle>
            <a:defPPr>
              <a:defRPr lang="es-ES"/>
            </a:defPPr>
            <a:lvl1pPr algn="ctr">
              <a:defRPr sz="2800">
                <a:solidFill>
                  <a:schemeClr val="bg1"/>
                </a:solidFill>
                <a:latin typeface="Arial Black" panose="020B0A04020102020204" pitchFamily="34" charset="0"/>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2800" b="0" i="0" u="none" strike="noStrike" kern="1200" cap="none" spc="0" normalizeH="0" baseline="0" noProof="0" dirty="0">
                <a:ln>
                  <a:noFill/>
                </a:ln>
                <a:solidFill>
                  <a:prstClr val="white"/>
                </a:solidFill>
                <a:effectLst/>
                <a:uLnTx/>
                <a:uFillTx/>
                <a:latin typeface="Arial Black" panose="020B0A04020102020204" pitchFamily="34" charset="0"/>
                <a:ea typeface="+mn-ea"/>
                <a:cs typeface="+mn-cs"/>
              </a:rPr>
              <a:t>SUPUESTOS, FACTORES EXTERNOS O RIESGOS </a:t>
            </a:r>
          </a:p>
        </p:txBody>
      </p:sp>
      <p:sp>
        <p:nvSpPr>
          <p:cNvPr id="5" name="CuadroTexto 4"/>
          <p:cNvSpPr txBox="1"/>
          <p:nvPr/>
        </p:nvSpPr>
        <p:spPr>
          <a:xfrm>
            <a:off x="595745" y="670385"/>
            <a:ext cx="11055481" cy="6001643"/>
          </a:xfrm>
          <a:prstGeom prst="rect">
            <a:avLst/>
          </a:prstGeom>
          <a:noFill/>
        </p:spPr>
        <p:txBody>
          <a:bodyPr wrap="square" rtlCol="0">
            <a:spAutoFit/>
          </a:bodyPr>
          <a:lstStyle>
            <a:defPPr>
              <a:defRPr lang="es-ES"/>
            </a:defPPr>
            <a:lvl1pPr marL="457200" indent="-457200" algn="just">
              <a:buFont typeface="Wingdings" panose="05000000000000000000" pitchFamily="2" charset="2"/>
              <a:buChar char="ü"/>
              <a:defRPr sz="2800">
                <a:latin typeface="Arial Black" panose="020B0A04020102020204" pitchFamily="34" charset="0"/>
              </a:defRPr>
            </a:lvl1pPr>
          </a:lstStyle>
          <a:p>
            <a:pPr marL="0" marR="0" lvl="0" indent="0" algn="just" defTabSz="914400" rtl="0" eaLnBrk="1" fontAlgn="auto" latinLnBrk="0" hangingPunct="1">
              <a:lnSpc>
                <a:spcPct val="150000"/>
              </a:lnSpc>
              <a:spcBef>
                <a:spcPts val="0"/>
              </a:spcBef>
              <a:spcAft>
                <a:spcPts val="0"/>
              </a:spcAft>
              <a:buClrTx/>
              <a:buSzTx/>
              <a:buNone/>
              <a:tabLst/>
              <a:defRPr/>
            </a:pPr>
            <a:r>
              <a:rPr kumimoji="0" lang="es-ES" sz="3200" b="0" i="0" u="none" strike="noStrike" kern="1200" cap="none" spc="0" normalizeH="0" baseline="0" noProof="0" dirty="0">
                <a:ln>
                  <a:noFill/>
                </a:ln>
                <a:solidFill>
                  <a:srgbClr val="0070C0"/>
                </a:solidFill>
                <a:effectLst/>
                <a:uLnTx/>
                <a:uFillTx/>
                <a:latin typeface="Arial Black" panose="020B0A04020102020204" pitchFamily="34" charset="0"/>
                <a:ea typeface="+mn-ea"/>
                <a:cs typeface="+mn-cs"/>
              </a:rPr>
              <a:t>Razonamiento:</a:t>
            </a:r>
            <a:r>
              <a:rPr kumimoji="0" lang="es-ES" sz="32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 Si llevamos a cabo las actividades indicadas y ciertos supuestos se cumplen, entonces produciremos los resultados indicados. Si producimos los resultados indicados y otros supuestos se cumplen lograremos el OE. Si logramos el OE y se cumplen otros</a:t>
            </a:r>
            <a:r>
              <a:rPr kumimoji="0" lang="es-ES" sz="3200" b="0" i="0" u="none" strike="noStrike" kern="1200" cap="none" spc="0" normalizeH="0" noProof="0" dirty="0">
                <a:ln>
                  <a:noFill/>
                </a:ln>
                <a:solidFill>
                  <a:prstClr val="black"/>
                </a:solidFill>
                <a:effectLst/>
                <a:uLnTx/>
                <a:uFillTx/>
                <a:latin typeface="Arial Black" panose="020B0A04020102020204" pitchFamily="34" charset="0"/>
                <a:ea typeface="+mn-ea"/>
                <a:cs typeface="+mn-cs"/>
              </a:rPr>
              <a:t> supuestos contribuimos a lograr el OG</a:t>
            </a:r>
            <a:endParaRPr kumimoji="0" lang="es-ES" sz="32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endParaRPr>
          </a:p>
        </p:txBody>
      </p:sp>
    </p:spTree>
    <p:extLst>
      <p:ext uri="{BB962C8B-B14F-4D97-AF65-F5344CB8AC3E}">
        <p14:creationId xmlns:p14="http://schemas.microsoft.com/office/powerpoint/2010/main" val="18301835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uadroTexto 5"/>
          <p:cNvSpPr txBox="1"/>
          <p:nvPr/>
        </p:nvSpPr>
        <p:spPr>
          <a:xfrm>
            <a:off x="0" y="394692"/>
            <a:ext cx="12192000" cy="6463308"/>
          </a:xfrm>
          <a:prstGeom prst="rect">
            <a:avLst/>
          </a:prstGeom>
          <a:solidFill>
            <a:schemeClr val="accent4">
              <a:lumMod val="40000"/>
              <a:lumOff val="60000"/>
            </a:scheme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srgbClr val="002060"/>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srgbClr val="002060"/>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srgbClr val="002060"/>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srgbClr val="002060"/>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srgbClr val="002060"/>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srgbClr val="002060"/>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srgbClr val="002060"/>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srgbClr val="002060"/>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srgbClr val="002060"/>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srgbClr val="002060"/>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srgbClr val="002060"/>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srgbClr val="002060"/>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srgbClr val="002060"/>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srgbClr val="002060"/>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srgbClr val="002060"/>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srgbClr val="002060"/>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srgbClr val="002060"/>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srgbClr val="002060"/>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srgbClr val="002060"/>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srgbClr val="002060"/>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srgbClr val="002060"/>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srgbClr val="002060"/>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srgbClr val="002060"/>
              </a:solidFill>
              <a:effectLst/>
              <a:uLnTx/>
              <a:uFillTx/>
              <a:latin typeface="Calibri"/>
              <a:ea typeface="+mn-ea"/>
              <a:cs typeface="+mn-cs"/>
            </a:endParaRPr>
          </a:p>
        </p:txBody>
      </p:sp>
      <p:sp>
        <p:nvSpPr>
          <p:cNvPr id="2" name="CuadroTexto 1"/>
          <p:cNvSpPr txBox="1"/>
          <p:nvPr/>
        </p:nvSpPr>
        <p:spPr>
          <a:xfrm>
            <a:off x="0" y="27706"/>
            <a:ext cx="12192000" cy="523220"/>
          </a:xfrm>
          <a:prstGeom prst="rect">
            <a:avLst/>
          </a:prstGeom>
          <a:solidFill>
            <a:srgbClr val="002060"/>
          </a:solidFill>
        </p:spPr>
        <p:txBody>
          <a:bodyPr wrap="square" rtlCol="0">
            <a:spAutoFit/>
          </a:bodyPr>
          <a:lstStyle>
            <a:defPPr>
              <a:defRPr lang="es-ES"/>
            </a:defPPr>
            <a:lvl1pPr algn="ctr">
              <a:defRPr sz="2800">
                <a:solidFill>
                  <a:schemeClr val="bg1"/>
                </a:solidFill>
                <a:latin typeface="Arial Black" panose="020B0A04020102020204" pitchFamily="34" charset="0"/>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2800" b="0" i="0" u="none" strike="noStrike" kern="1200" cap="none" spc="0" normalizeH="0" baseline="0" noProof="0" dirty="0">
                <a:ln>
                  <a:noFill/>
                </a:ln>
                <a:solidFill>
                  <a:prstClr val="white"/>
                </a:solidFill>
                <a:effectLst/>
                <a:uLnTx/>
                <a:uFillTx/>
                <a:latin typeface="Arial Black" panose="020B0A04020102020204" pitchFamily="34" charset="0"/>
                <a:ea typeface="+mn-ea"/>
                <a:cs typeface="+mn-cs"/>
              </a:rPr>
              <a:t>Supuestos </a:t>
            </a:r>
          </a:p>
        </p:txBody>
      </p:sp>
      <p:sp>
        <p:nvSpPr>
          <p:cNvPr id="3" name="TextBox 2"/>
          <p:cNvSpPr txBox="1"/>
          <p:nvPr/>
        </p:nvSpPr>
        <p:spPr>
          <a:xfrm>
            <a:off x="166255" y="581886"/>
            <a:ext cx="11901054" cy="5632311"/>
          </a:xfrm>
          <a:prstGeom prst="rect">
            <a:avLst/>
          </a:prstGeom>
          <a:noFill/>
        </p:spPr>
        <p:txBody>
          <a:bodyPr wrap="square" rtlCol="0">
            <a:spAutoFit/>
          </a:bodyPr>
          <a:lstStyle/>
          <a:p>
            <a:pPr marL="457200" marR="0" lvl="0" indent="-457200" algn="just"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0" lang="es-ES" sz="2400" b="0" i="0" u="none" strike="noStrike" kern="1200" cap="none" spc="0" normalizeH="0" baseline="0" noProof="0" dirty="0">
              <a:ln>
                <a:noFill/>
              </a:ln>
              <a:solidFill>
                <a:srgbClr val="002060"/>
              </a:solidFill>
              <a:effectLst/>
              <a:uLnTx/>
              <a:uFillTx/>
              <a:latin typeface="Arial Black" panose="020B0A04020102020204" pitchFamily="34" charset="0"/>
              <a:ea typeface="+mn-ea"/>
              <a:cs typeface="+mn-cs"/>
            </a:endParaRPr>
          </a:p>
          <a:p>
            <a:pPr marL="457200" marR="0" lvl="0" indent="-457200" algn="just"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s-ES" sz="2400" b="0" i="0" u="none" strike="noStrike" kern="1200" cap="none" spc="0" normalizeH="0" baseline="0" noProof="0" dirty="0">
                <a:ln>
                  <a:noFill/>
                </a:ln>
                <a:solidFill>
                  <a:srgbClr val="002060"/>
                </a:solidFill>
                <a:effectLst/>
                <a:uLnTx/>
                <a:uFillTx/>
                <a:latin typeface="Arial Black" panose="020B0A04020102020204" pitchFamily="34" charset="0"/>
                <a:ea typeface="+mn-ea"/>
                <a:cs typeface="+mn-cs"/>
              </a:rPr>
              <a:t>En el </a:t>
            </a:r>
            <a:r>
              <a:rPr kumimoji="0" lang="es-ES" sz="2400" b="0" i="0" u="none" strike="noStrike" kern="1200" cap="none" spc="0" normalizeH="0" baseline="0" noProof="0" dirty="0">
                <a:ln>
                  <a:noFill/>
                </a:ln>
                <a:solidFill>
                  <a:srgbClr val="C00000"/>
                </a:solidFill>
                <a:effectLst/>
                <a:uLnTx/>
                <a:uFillTx/>
                <a:latin typeface="Arial Black" panose="020B0A04020102020204" pitchFamily="34" charset="0"/>
                <a:ea typeface="+mn-ea"/>
                <a:cs typeface="+mn-cs"/>
              </a:rPr>
              <a:t>árbol de objetivos</a:t>
            </a:r>
            <a:r>
              <a:rPr kumimoji="0" lang="es-ES" sz="2400" b="0" i="0" u="none" strike="noStrike" kern="1200" cap="none" spc="0" normalizeH="0" baseline="0" noProof="0" dirty="0">
                <a:ln>
                  <a:noFill/>
                </a:ln>
                <a:solidFill>
                  <a:srgbClr val="002060"/>
                </a:solidFill>
                <a:effectLst/>
                <a:uLnTx/>
                <a:uFillTx/>
                <a:latin typeface="Arial Black" panose="020B0A04020102020204" pitchFamily="34" charset="0"/>
                <a:ea typeface="+mn-ea"/>
                <a:cs typeface="+mn-cs"/>
              </a:rPr>
              <a:t>, medios y fines de otras estrategias, se convertirán en factores externos para el proyecto seleccionado.</a:t>
            </a:r>
          </a:p>
          <a:p>
            <a:pPr marL="457200" marR="0" lvl="0" indent="-457200" algn="just"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0" lang="es-ES" sz="2400" b="0" i="0" u="none" strike="noStrike" kern="1200" cap="none" spc="0" normalizeH="0" baseline="0" noProof="0" dirty="0">
              <a:ln>
                <a:noFill/>
              </a:ln>
              <a:solidFill>
                <a:srgbClr val="002060"/>
              </a:solidFill>
              <a:effectLst/>
              <a:uLnTx/>
              <a:uFillTx/>
              <a:latin typeface="Arial Black" panose="020B0A04020102020204" pitchFamily="34" charset="0"/>
              <a:ea typeface="+mn-ea"/>
              <a:cs typeface="+mn-cs"/>
            </a:endParaRPr>
          </a:p>
          <a:p>
            <a:pPr marL="457200" marR="0" lvl="0" indent="-457200" algn="just"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s-ES" sz="2400" b="0" i="0" u="none" strike="noStrike" kern="1200" cap="none" spc="0" normalizeH="0" baseline="0" noProof="0" dirty="0">
                <a:ln>
                  <a:noFill/>
                </a:ln>
                <a:solidFill>
                  <a:srgbClr val="002060"/>
                </a:solidFill>
                <a:effectLst/>
                <a:uLnTx/>
                <a:uFillTx/>
                <a:latin typeface="Arial Black" panose="020B0A04020102020204" pitchFamily="34" charset="0"/>
                <a:ea typeface="+mn-ea"/>
                <a:cs typeface="+mn-cs"/>
              </a:rPr>
              <a:t>En la </a:t>
            </a:r>
            <a:r>
              <a:rPr kumimoji="0" lang="es-ES" sz="2400" b="0" i="0" u="none" strike="noStrike" kern="1200" cap="none" spc="0" normalizeH="0" baseline="0" noProof="0" dirty="0">
                <a:ln>
                  <a:noFill/>
                </a:ln>
                <a:solidFill>
                  <a:srgbClr val="C00000"/>
                </a:solidFill>
                <a:effectLst/>
                <a:uLnTx/>
                <a:uFillTx/>
                <a:latin typeface="Arial Black" panose="020B0A04020102020204" pitchFamily="34" charset="0"/>
                <a:ea typeface="+mn-ea"/>
                <a:cs typeface="+mn-cs"/>
              </a:rPr>
              <a:t>etapa de planificación </a:t>
            </a:r>
            <a:r>
              <a:rPr kumimoji="0" lang="es-ES" sz="2400" b="0" i="0" u="none" strike="noStrike" kern="1200" cap="none" spc="0" normalizeH="0" baseline="0" noProof="0" dirty="0">
                <a:ln>
                  <a:noFill/>
                </a:ln>
                <a:solidFill>
                  <a:srgbClr val="002060"/>
                </a:solidFill>
                <a:effectLst/>
                <a:uLnTx/>
                <a:uFillTx/>
                <a:latin typeface="Arial Black" panose="020B0A04020102020204" pitchFamily="34" charset="0"/>
                <a:ea typeface="+mn-ea"/>
                <a:cs typeface="+mn-cs"/>
              </a:rPr>
              <a:t>sirven para identificar riesgos que pueden evitarse incorporando resultados adicionales en el proyecto. </a:t>
            </a:r>
          </a:p>
          <a:p>
            <a:pPr marL="457200" marR="0" lvl="0" indent="-457200" algn="just"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0" lang="es-ES" sz="2400" b="0" i="0" u="none" strike="noStrike" kern="1200" cap="none" spc="0" normalizeH="0" baseline="0" noProof="0" dirty="0">
              <a:ln>
                <a:noFill/>
              </a:ln>
              <a:solidFill>
                <a:srgbClr val="002060"/>
              </a:solidFill>
              <a:effectLst/>
              <a:uLnTx/>
              <a:uFillTx/>
              <a:latin typeface="Arial Black" panose="020B0A04020102020204" pitchFamily="34" charset="0"/>
              <a:ea typeface="+mn-ea"/>
              <a:cs typeface="+mn-cs"/>
            </a:endParaRPr>
          </a:p>
          <a:p>
            <a:pPr marL="457200" marR="0" lvl="0" indent="-457200" algn="just"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s-ES" sz="2400" b="0" i="0" u="none" strike="noStrike" kern="1200" cap="none" spc="0" normalizeH="0" baseline="0" noProof="0" dirty="0">
                <a:ln>
                  <a:noFill/>
                </a:ln>
                <a:solidFill>
                  <a:srgbClr val="002060"/>
                </a:solidFill>
                <a:effectLst/>
                <a:uLnTx/>
                <a:uFillTx/>
                <a:latin typeface="Arial Black" panose="020B0A04020102020204" pitchFamily="34" charset="0"/>
                <a:ea typeface="+mn-ea"/>
                <a:cs typeface="+mn-cs"/>
              </a:rPr>
              <a:t>Durante </a:t>
            </a:r>
            <a:r>
              <a:rPr kumimoji="0" lang="es-ES" sz="2400" b="0" i="0" u="none" strike="noStrike" kern="1200" cap="none" spc="0" normalizeH="0" baseline="0" noProof="0" dirty="0">
                <a:ln>
                  <a:noFill/>
                </a:ln>
                <a:solidFill>
                  <a:srgbClr val="C00000"/>
                </a:solidFill>
                <a:effectLst/>
                <a:uLnTx/>
                <a:uFillTx/>
                <a:latin typeface="Arial Black" panose="020B0A04020102020204" pitchFamily="34" charset="0"/>
                <a:ea typeface="+mn-ea"/>
                <a:cs typeface="+mn-cs"/>
              </a:rPr>
              <a:t>la ejecución</a:t>
            </a:r>
            <a:r>
              <a:rPr kumimoji="0" lang="es-ES" sz="2400" b="0" i="0" u="none" strike="noStrike" kern="1200" cap="none" spc="0" normalizeH="0" baseline="0" noProof="0" dirty="0">
                <a:ln>
                  <a:noFill/>
                </a:ln>
                <a:solidFill>
                  <a:srgbClr val="002060"/>
                </a:solidFill>
                <a:effectLst/>
                <a:uLnTx/>
                <a:uFillTx/>
                <a:latin typeface="Arial Black" panose="020B0A04020102020204" pitchFamily="34" charset="0"/>
                <a:ea typeface="+mn-ea"/>
                <a:cs typeface="+mn-cs"/>
              </a:rPr>
              <a:t>, indican los factores que la gerencia del proyecto debe anticipar, tratar de influir, y/o encarar con adecuados planes de emergencia. </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s-ES" sz="2400" b="0" i="0" u="none" strike="noStrike" kern="1200" cap="none" spc="0" normalizeH="0" baseline="0" noProof="0" dirty="0">
              <a:ln>
                <a:noFill/>
              </a:ln>
              <a:solidFill>
                <a:srgbClr val="002060"/>
              </a:solidFill>
              <a:effectLst/>
              <a:uLnTx/>
              <a:uFillTx/>
              <a:latin typeface="Arial Black" panose="020B0A04020102020204" pitchFamily="34" charset="0"/>
              <a:ea typeface="+mn-ea"/>
              <a:cs typeface="+mn-cs"/>
            </a:endParaRPr>
          </a:p>
          <a:p>
            <a:pPr marL="457200" marR="0" lvl="0" indent="-457200" algn="just"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s-ES" sz="2400" b="0" i="0" u="none" strike="noStrike" kern="1200" cap="none" spc="0" normalizeH="0" baseline="0" noProof="0" dirty="0">
                <a:ln>
                  <a:noFill/>
                </a:ln>
                <a:solidFill>
                  <a:srgbClr val="002060"/>
                </a:solidFill>
                <a:effectLst/>
                <a:uLnTx/>
                <a:uFillTx/>
                <a:latin typeface="Arial Black" panose="020B0A04020102020204" pitchFamily="34" charset="0"/>
                <a:ea typeface="+mn-ea"/>
                <a:cs typeface="+mn-cs"/>
              </a:rPr>
              <a:t>Una </a:t>
            </a:r>
            <a:r>
              <a:rPr kumimoji="0" lang="es-ES" sz="2400" b="0" i="0" u="none" strike="noStrike" kern="1200" cap="none" spc="0" normalizeH="0" baseline="0" noProof="0" dirty="0">
                <a:ln>
                  <a:noFill/>
                </a:ln>
                <a:solidFill>
                  <a:srgbClr val="C00000"/>
                </a:solidFill>
                <a:effectLst/>
                <a:uLnTx/>
                <a:uFillTx/>
                <a:latin typeface="Arial Black" panose="020B0A04020102020204" pitchFamily="34" charset="0"/>
                <a:ea typeface="+mn-ea"/>
                <a:cs typeface="+mn-cs"/>
              </a:rPr>
              <a:t>ventaja de expresar los supuestos </a:t>
            </a:r>
            <a:r>
              <a:rPr kumimoji="0" lang="es-ES" sz="2400" b="0" i="0" u="none" strike="noStrike" kern="1200" cap="none" spc="0" normalizeH="0" baseline="0" noProof="0" dirty="0">
                <a:ln>
                  <a:noFill/>
                </a:ln>
                <a:solidFill>
                  <a:srgbClr val="002060"/>
                </a:solidFill>
                <a:effectLst/>
                <a:uLnTx/>
                <a:uFillTx/>
                <a:latin typeface="Arial Black" panose="020B0A04020102020204" pitchFamily="34" charset="0"/>
                <a:ea typeface="+mn-ea"/>
                <a:cs typeface="+mn-cs"/>
              </a:rPr>
              <a:t>es que el gerente del proyecto puede comunicar los problemas emergentes antes que otro los descubra.</a:t>
            </a:r>
          </a:p>
        </p:txBody>
      </p:sp>
    </p:spTree>
    <p:extLst>
      <p:ext uri="{BB962C8B-B14F-4D97-AF65-F5344CB8AC3E}">
        <p14:creationId xmlns:p14="http://schemas.microsoft.com/office/powerpoint/2010/main" val="5452771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 calcmode="lin" valueType="num">
                                      <p:cBhvr>
                                        <p:cTn id="14"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 calcmode="lin" valueType="num">
                                      <p:cBhvr>
                                        <p:cTn id="21"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23" dur="500"/>
                                        <p:tgtEl>
                                          <p:spTgt spid="3">
                                            <p:txEl>
                                              <p:pRg st="5" end="5"/>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 calcmode="lin" valueType="num">
                                      <p:cBhvr>
                                        <p:cTn id="28"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30"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0" y="27706"/>
            <a:ext cx="12192000" cy="523220"/>
          </a:xfrm>
          <a:prstGeom prst="rect">
            <a:avLst/>
          </a:prstGeom>
          <a:solidFill>
            <a:srgbClr val="002060"/>
          </a:solidFill>
        </p:spPr>
        <p:txBody>
          <a:bodyPr wrap="square" rtlCol="0">
            <a:spAutoFit/>
          </a:bodyPr>
          <a:lstStyle>
            <a:defPPr>
              <a:defRPr lang="es-ES"/>
            </a:defPPr>
            <a:lvl1pPr algn="ctr">
              <a:defRPr sz="2800">
                <a:solidFill>
                  <a:schemeClr val="bg1"/>
                </a:solidFill>
                <a:latin typeface="Arial Black" panose="020B0A04020102020204" pitchFamily="34" charset="0"/>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2800" b="0" i="0" u="none" strike="noStrike" kern="1200" cap="none" spc="0" normalizeH="0" baseline="0" noProof="0" dirty="0">
                <a:ln>
                  <a:noFill/>
                </a:ln>
                <a:solidFill>
                  <a:prstClr val="white"/>
                </a:solidFill>
                <a:effectLst/>
                <a:uLnTx/>
                <a:uFillTx/>
                <a:latin typeface="Arial Black" panose="020B0A04020102020204" pitchFamily="34" charset="0"/>
                <a:ea typeface="+mn-ea"/>
                <a:cs typeface="+mn-cs"/>
              </a:rPr>
              <a:t>Ejemplo de supuestos </a:t>
            </a:r>
          </a:p>
        </p:txBody>
      </p:sp>
      <p:graphicFrame>
        <p:nvGraphicFramePr>
          <p:cNvPr id="3" name="Tabla 2"/>
          <p:cNvGraphicFramePr>
            <a:graphicFrameLocks noGrp="1"/>
          </p:cNvGraphicFramePr>
          <p:nvPr/>
        </p:nvGraphicFramePr>
        <p:xfrm>
          <a:off x="0" y="553402"/>
          <a:ext cx="12192000" cy="2581808"/>
        </p:xfrm>
        <a:graphic>
          <a:graphicData uri="http://schemas.openxmlformats.org/drawingml/2006/table">
            <a:tbl>
              <a:tblPr firstRow="1" bandRow="1">
                <a:tableStyleId>{5C22544A-7EE6-4342-B048-85BDC9FD1C3A}</a:tableStyleId>
              </a:tblPr>
              <a:tblGrid>
                <a:gridCol w="5181600">
                  <a:extLst>
                    <a:ext uri="{9D8B030D-6E8A-4147-A177-3AD203B41FA5}">
                      <a16:colId xmlns:a16="http://schemas.microsoft.com/office/drawing/2014/main" val="4065081981"/>
                    </a:ext>
                  </a:extLst>
                </a:gridCol>
                <a:gridCol w="7010400">
                  <a:extLst>
                    <a:ext uri="{9D8B030D-6E8A-4147-A177-3AD203B41FA5}">
                      <a16:colId xmlns:a16="http://schemas.microsoft.com/office/drawing/2014/main" val="2260086395"/>
                    </a:ext>
                  </a:extLst>
                </a:gridCol>
              </a:tblGrid>
              <a:tr h="40324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ES" sz="2800" strike="noStrike" dirty="0">
                          <a:solidFill>
                            <a:srgbClr val="FFFF00"/>
                          </a:solidFill>
                          <a:latin typeface="Arial Black" panose="020B0A04020102020204" pitchFamily="34" charset="0"/>
                        </a:rPr>
                        <a:t>OBJETIVOS</a:t>
                      </a:r>
                    </a:p>
                  </a:txBody>
                  <a:tcPr/>
                </a:tc>
                <a:tc>
                  <a:txBody>
                    <a:bodyPr/>
                    <a:lstStyle/>
                    <a:p>
                      <a:pPr algn="ctr"/>
                      <a:r>
                        <a:rPr lang="es-ES" sz="2800" dirty="0">
                          <a:solidFill>
                            <a:srgbClr val="FFFF00"/>
                          </a:solidFill>
                          <a:latin typeface="Arial Black" panose="020B0A04020102020204" pitchFamily="34" charset="0"/>
                        </a:rPr>
                        <a:t>SUPUESTOS</a:t>
                      </a:r>
                    </a:p>
                  </a:txBody>
                  <a:tcPr/>
                </a:tc>
                <a:extLst>
                  <a:ext uri="{0D108BD9-81ED-4DB2-BD59-A6C34878D82A}">
                    <a16:rowId xmlns:a16="http://schemas.microsoft.com/office/drawing/2014/main" val="2430189989"/>
                  </a:ext>
                </a:extLst>
              </a:tr>
              <a:tr h="2063648">
                <a:tc>
                  <a:txBody>
                    <a:bodyPr/>
                    <a:lstStyle/>
                    <a:p>
                      <a:pPr marL="0" indent="0">
                        <a:buNone/>
                      </a:pPr>
                      <a:r>
                        <a:rPr lang="es-ES" sz="2800" strike="noStrike" dirty="0">
                          <a:solidFill>
                            <a:srgbClr val="7030A0"/>
                          </a:solidFill>
                          <a:latin typeface="Arial Black" panose="020B0A04020102020204" pitchFamily="34" charset="0"/>
                        </a:rPr>
                        <a:t>OG</a:t>
                      </a:r>
                    </a:p>
                    <a:p>
                      <a:pPr marL="0" indent="0">
                        <a:buNone/>
                      </a:pPr>
                      <a:r>
                        <a:rPr lang="es-ES" sz="2400" strike="noStrike" dirty="0">
                          <a:latin typeface="Arial Black" panose="020B0A04020102020204" pitchFamily="34" charset="0"/>
                        </a:rPr>
                        <a:t>Disminución de los niveles de delincuencia juvenil en el barrio de Los Chorrillos</a:t>
                      </a:r>
                    </a:p>
                  </a:txBody>
                  <a:tcPr/>
                </a:tc>
                <a:tc>
                  <a:txBody>
                    <a:bodyPr/>
                    <a:lstStyle/>
                    <a:p>
                      <a:pPr marL="0" indent="0">
                        <a:buFontTx/>
                        <a:buNone/>
                      </a:pPr>
                      <a:r>
                        <a:rPr lang="es-ES" sz="2800" dirty="0">
                          <a:solidFill>
                            <a:srgbClr val="7030A0"/>
                          </a:solidFill>
                          <a:latin typeface="Arial Black" panose="020B0A04020102020204" pitchFamily="34" charset="0"/>
                        </a:rPr>
                        <a:t>De sostenibilidad</a:t>
                      </a:r>
                    </a:p>
                    <a:p>
                      <a:pPr marL="0" indent="0" algn="just">
                        <a:buFontTx/>
                        <a:buNone/>
                      </a:pPr>
                      <a:r>
                        <a:rPr lang="es-ES" sz="2400" dirty="0">
                          <a:latin typeface="Arial Black" panose="020B0A04020102020204" pitchFamily="34" charset="0"/>
                        </a:rPr>
                        <a:t>Se mantiene un sistema de asistencia social para asegurar la continuidad de las prácticas</a:t>
                      </a:r>
                    </a:p>
                  </a:txBody>
                  <a:tcPr/>
                </a:tc>
                <a:extLst>
                  <a:ext uri="{0D108BD9-81ED-4DB2-BD59-A6C34878D82A}">
                    <a16:rowId xmlns:a16="http://schemas.microsoft.com/office/drawing/2014/main" val="1702104441"/>
                  </a:ext>
                </a:extLst>
              </a:tr>
            </a:tbl>
          </a:graphicData>
        </a:graphic>
      </p:graphicFrame>
      <p:graphicFrame>
        <p:nvGraphicFramePr>
          <p:cNvPr id="4" name="Tabla 3"/>
          <p:cNvGraphicFramePr>
            <a:graphicFrameLocks noGrp="1"/>
          </p:cNvGraphicFramePr>
          <p:nvPr/>
        </p:nvGraphicFramePr>
        <p:xfrm>
          <a:off x="0" y="4820604"/>
          <a:ext cx="12192000" cy="1920240"/>
        </p:xfrm>
        <a:graphic>
          <a:graphicData uri="http://schemas.openxmlformats.org/drawingml/2006/table">
            <a:tbl>
              <a:tblPr firstRow="1" bandRow="1">
                <a:tableStyleId>{5C22544A-7EE6-4342-B048-85BDC9FD1C3A}</a:tableStyleId>
              </a:tblPr>
              <a:tblGrid>
                <a:gridCol w="5195455">
                  <a:extLst>
                    <a:ext uri="{9D8B030D-6E8A-4147-A177-3AD203B41FA5}">
                      <a16:colId xmlns:a16="http://schemas.microsoft.com/office/drawing/2014/main" val="734790321"/>
                    </a:ext>
                  </a:extLst>
                </a:gridCol>
                <a:gridCol w="6996545">
                  <a:extLst>
                    <a:ext uri="{9D8B030D-6E8A-4147-A177-3AD203B41FA5}">
                      <a16:colId xmlns:a16="http://schemas.microsoft.com/office/drawing/2014/main" val="3866192652"/>
                    </a:ext>
                  </a:extLst>
                </a:gridCol>
              </a:tblGrid>
              <a:tr h="370840">
                <a:tc>
                  <a:txBody>
                    <a:bodyPr/>
                    <a:lstStyle/>
                    <a:p>
                      <a:pPr marL="0" indent="0" algn="l" defTabSz="914400" rtl="0" eaLnBrk="1" latinLnBrk="0" hangingPunct="1">
                        <a:buNone/>
                      </a:pPr>
                      <a:r>
                        <a:rPr lang="es-ES" sz="2800" kern="1200" dirty="0">
                          <a:solidFill>
                            <a:srgbClr val="7030A0"/>
                          </a:solidFill>
                          <a:latin typeface="Arial Black" panose="020B0A04020102020204" pitchFamily="34" charset="0"/>
                          <a:ea typeface="+mn-ea"/>
                          <a:cs typeface="+mn-cs"/>
                        </a:rPr>
                        <a:t>OE: </a:t>
                      </a:r>
                      <a:r>
                        <a:rPr lang="es-ES" sz="2400" kern="1200" dirty="0">
                          <a:solidFill>
                            <a:schemeClr val="dk1"/>
                          </a:solidFill>
                          <a:latin typeface="Arial Black" panose="020B0A04020102020204" pitchFamily="34" charset="0"/>
                          <a:ea typeface="+mn-ea"/>
                          <a:cs typeface="+mn-cs"/>
                        </a:rPr>
                        <a:t>Hábitos saludables de vida para los jóvenes</a:t>
                      </a:r>
                    </a:p>
                    <a:p>
                      <a:r>
                        <a:rPr lang="es-ES" sz="2400" kern="1200" dirty="0">
                          <a:solidFill>
                            <a:schemeClr val="dk1"/>
                          </a:solidFill>
                          <a:latin typeface="Arial Black" panose="020B0A04020102020204" pitchFamily="34" charset="0"/>
                          <a:ea typeface="+mn-ea"/>
                          <a:cs typeface="+mn-cs"/>
                        </a:rPr>
                        <a:t>del barrio de Los Chorrillos</a:t>
                      </a:r>
                    </a:p>
                  </a:txBody>
                  <a:tcPr>
                    <a:solidFill>
                      <a:schemeClr val="accent6">
                        <a:lumMod val="20000"/>
                        <a:lumOff val="80000"/>
                      </a:schemeClr>
                    </a:solidFill>
                  </a:tcPr>
                </a:tc>
                <a:tc>
                  <a:txBody>
                    <a:bodyPr/>
                    <a:lstStyle/>
                    <a:p>
                      <a:pPr marL="342900" indent="-342900">
                        <a:buFont typeface="Wingdings" panose="05000000000000000000" pitchFamily="2" charset="2"/>
                        <a:buChar char="ü"/>
                      </a:pPr>
                      <a:r>
                        <a:rPr lang="es-ES" sz="2400" b="1" kern="1200" dirty="0">
                          <a:solidFill>
                            <a:schemeClr val="dk1"/>
                          </a:solidFill>
                          <a:latin typeface="Arial Black" panose="020B0A04020102020204" pitchFamily="34" charset="0"/>
                          <a:ea typeface="+mn-ea"/>
                          <a:cs typeface="+mn-cs"/>
                        </a:rPr>
                        <a:t>Las condiciones socioeconómicas de los jóvenes no sufren variaciones importantes.</a:t>
                      </a:r>
                    </a:p>
                    <a:p>
                      <a:pPr marL="342900" indent="-342900">
                        <a:buFont typeface="Wingdings" panose="05000000000000000000" pitchFamily="2" charset="2"/>
                        <a:buChar char="ü"/>
                      </a:pPr>
                      <a:r>
                        <a:rPr lang="es-ES" sz="2400" b="1" kern="1200" dirty="0">
                          <a:solidFill>
                            <a:schemeClr val="dk1"/>
                          </a:solidFill>
                          <a:latin typeface="Arial Black" panose="020B0A04020102020204" pitchFamily="34" charset="0"/>
                          <a:ea typeface="+mn-ea"/>
                          <a:cs typeface="+mn-cs"/>
                        </a:rPr>
                        <a:t>Los padres mantienen su actitud de</a:t>
                      </a:r>
                    </a:p>
                    <a:p>
                      <a:pPr marL="0" indent="0">
                        <a:buFont typeface="Wingdings" panose="05000000000000000000" pitchFamily="2" charset="2"/>
                        <a:buNone/>
                      </a:pPr>
                      <a:r>
                        <a:rPr lang="es-ES" sz="2400" b="1" kern="1200" dirty="0">
                          <a:solidFill>
                            <a:schemeClr val="dk1"/>
                          </a:solidFill>
                          <a:latin typeface="Arial Black" panose="020B0A04020102020204" pitchFamily="34" charset="0"/>
                          <a:ea typeface="+mn-ea"/>
                          <a:cs typeface="+mn-cs"/>
                        </a:rPr>
                        <a:t>   apoyo a los jóvenes con problemas.</a:t>
                      </a:r>
                    </a:p>
                  </a:txBody>
                  <a:tcPr>
                    <a:solidFill>
                      <a:schemeClr val="accent6">
                        <a:lumMod val="20000"/>
                        <a:lumOff val="80000"/>
                      </a:schemeClr>
                    </a:solidFill>
                  </a:tcPr>
                </a:tc>
                <a:extLst>
                  <a:ext uri="{0D108BD9-81ED-4DB2-BD59-A6C34878D82A}">
                    <a16:rowId xmlns:a16="http://schemas.microsoft.com/office/drawing/2014/main" val="4012240416"/>
                  </a:ext>
                </a:extLst>
              </a:tr>
            </a:tbl>
          </a:graphicData>
        </a:graphic>
      </p:graphicFrame>
      <p:sp>
        <p:nvSpPr>
          <p:cNvPr id="5" name="TextBox 4"/>
          <p:cNvSpPr txBox="1"/>
          <p:nvPr/>
        </p:nvSpPr>
        <p:spPr>
          <a:xfrm>
            <a:off x="0" y="3237610"/>
            <a:ext cx="12192000" cy="1477328"/>
          </a:xfrm>
          <a:prstGeom prst="rect">
            <a:avLst/>
          </a:prstGeom>
          <a:solidFill>
            <a:srgbClr val="F6BC94"/>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TextBox 5"/>
          <p:cNvSpPr txBox="1"/>
          <p:nvPr/>
        </p:nvSpPr>
        <p:spPr>
          <a:xfrm>
            <a:off x="166255" y="3403751"/>
            <a:ext cx="11748654"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2400" b="0" i="0" u="none" strike="noStrike" kern="1200" cap="none" spc="0" normalizeH="0" baseline="0" noProof="0" dirty="0">
                <a:ln>
                  <a:noFill/>
                </a:ln>
                <a:solidFill>
                  <a:srgbClr val="002060"/>
                </a:solidFill>
                <a:effectLst/>
                <a:uLnTx/>
                <a:uFillTx/>
                <a:latin typeface="Arial Black" panose="020B0A04020102020204" pitchFamily="34" charset="0"/>
                <a:ea typeface="+mn-ea"/>
                <a:cs typeface="+mn-cs"/>
              </a:rPr>
              <a:t>La casilla de los supuestos correspondientes al OG, algunos autores la dejan en blanco y otros plantean factores externos de sostenibilidad</a:t>
            </a:r>
          </a:p>
        </p:txBody>
      </p:sp>
    </p:spTree>
    <p:extLst>
      <p:ext uri="{BB962C8B-B14F-4D97-AF65-F5344CB8AC3E}">
        <p14:creationId xmlns:p14="http://schemas.microsoft.com/office/powerpoint/2010/main" val="33109937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p:cTn id="14" dur="500" fill="hold"/>
                                        <p:tgtEl>
                                          <p:spTgt spid="6"/>
                                        </p:tgtEl>
                                        <p:attrNameLst>
                                          <p:attrName>ppt_w</p:attrName>
                                        </p:attrNameLst>
                                      </p:cBhvr>
                                      <p:tavLst>
                                        <p:tav tm="0">
                                          <p:val>
                                            <p:fltVal val="0"/>
                                          </p:val>
                                        </p:tav>
                                        <p:tav tm="100000">
                                          <p:val>
                                            <p:strVal val="#ppt_w"/>
                                          </p:val>
                                        </p:tav>
                                      </p:tavLst>
                                    </p:anim>
                                    <p:anim calcmode="lin" valueType="num">
                                      <p:cBhvr>
                                        <p:cTn id="15" dur="500" fill="hold"/>
                                        <p:tgtEl>
                                          <p:spTgt spid="6"/>
                                        </p:tgtEl>
                                        <p:attrNameLst>
                                          <p:attrName>ppt_h</p:attrName>
                                        </p:attrNameLst>
                                      </p:cBhvr>
                                      <p:tavLst>
                                        <p:tav tm="0">
                                          <p:val>
                                            <p:fltVal val="0"/>
                                          </p:val>
                                        </p:tav>
                                        <p:tav tm="100000">
                                          <p:val>
                                            <p:strVal val="#ppt_h"/>
                                          </p:val>
                                        </p:tav>
                                      </p:tavLst>
                                    </p:anim>
                                    <p:animEffect transition="in" filter="fade">
                                      <p:cBhvr>
                                        <p:cTn id="16" dur="500"/>
                                        <p:tgtEl>
                                          <p:spTgt spid="6"/>
                                        </p:tgtEl>
                                      </p:cBhvr>
                                    </p:animEffect>
                                  </p:childTnLst>
                                </p:cTn>
                              </p:par>
                              <p:par>
                                <p:cTn id="17" presetID="53" presetClass="entr" presetSubtype="16" fill="hold" grpId="0" nodeType="with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p:cTn id="19" dur="500" fill="hold"/>
                                        <p:tgtEl>
                                          <p:spTgt spid="5"/>
                                        </p:tgtEl>
                                        <p:attrNameLst>
                                          <p:attrName>ppt_w</p:attrName>
                                        </p:attrNameLst>
                                      </p:cBhvr>
                                      <p:tavLst>
                                        <p:tav tm="0">
                                          <p:val>
                                            <p:fltVal val="0"/>
                                          </p:val>
                                        </p:tav>
                                        <p:tav tm="100000">
                                          <p:val>
                                            <p:strVal val="#ppt_w"/>
                                          </p:val>
                                        </p:tav>
                                      </p:tavLst>
                                    </p:anim>
                                    <p:anim calcmode="lin" valueType="num">
                                      <p:cBhvr>
                                        <p:cTn id="20" dur="500" fill="hold"/>
                                        <p:tgtEl>
                                          <p:spTgt spid="5"/>
                                        </p:tgtEl>
                                        <p:attrNameLst>
                                          <p:attrName>ppt_h</p:attrName>
                                        </p:attrNameLst>
                                      </p:cBhvr>
                                      <p:tavLst>
                                        <p:tav tm="0">
                                          <p:val>
                                            <p:fltVal val="0"/>
                                          </p:val>
                                        </p:tav>
                                        <p:tav tm="100000">
                                          <p:val>
                                            <p:strVal val="#ppt_h"/>
                                          </p:val>
                                        </p:tav>
                                      </p:tavLst>
                                    </p:anim>
                                    <p:animEffect transition="in" filter="fade">
                                      <p:cBhvr>
                                        <p:cTn id="21" dur="500"/>
                                        <p:tgtEl>
                                          <p:spTgt spid="5"/>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nodeType="clickEffect">
                                  <p:stCondLst>
                                    <p:cond delay="0"/>
                                  </p:stCondLst>
                                  <p:childTnLst>
                                    <p:set>
                                      <p:cBhvr>
                                        <p:cTn id="25" dur="1" fill="hold">
                                          <p:stCondLst>
                                            <p:cond delay="0"/>
                                          </p:stCondLst>
                                        </p:cTn>
                                        <p:tgtEl>
                                          <p:spTgt spid="4"/>
                                        </p:tgtEl>
                                        <p:attrNameLst>
                                          <p:attrName>style.visibility</p:attrName>
                                        </p:attrNameLst>
                                      </p:cBhvr>
                                      <p:to>
                                        <p:strVal val="visible"/>
                                      </p:to>
                                    </p:set>
                                    <p:anim calcmode="lin" valueType="num">
                                      <p:cBhvr>
                                        <p:cTn id="26" dur="500" fill="hold"/>
                                        <p:tgtEl>
                                          <p:spTgt spid="4"/>
                                        </p:tgtEl>
                                        <p:attrNameLst>
                                          <p:attrName>ppt_w</p:attrName>
                                        </p:attrNameLst>
                                      </p:cBhvr>
                                      <p:tavLst>
                                        <p:tav tm="0">
                                          <p:val>
                                            <p:fltVal val="0"/>
                                          </p:val>
                                        </p:tav>
                                        <p:tav tm="100000">
                                          <p:val>
                                            <p:strVal val="#ppt_w"/>
                                          </p:val>
                                        </p:tav>
                                      </p:tavLst>
                                    </p:anim>
                                    <p:anim calcmode="lin" valueType="num">
                                      <p:cBhvr>
                                        <p:cTn id="27" dur="500" fill="hold"/>
                                        <p:tgtEl>
                                          <p:spTgt spid="4"/>
                                        </p:tgtEl>
                                        <p:attrNameLst>
                                          <p:attrName>ppt_h</p:attrName>
                                        </p:attrNameLst>
                                      </p:cBhvr>
                                      <p:tavLst>
                                        <p:tav tm="0">
                                          <p:val>
                                            <p:fltVal val="0"/>
                                          </p:val>
                                        </p:tav>
                                        <p:tav tm="100000">
                                          <p:val>
                                            <p:strVal val="#ppt_h"/>
                                          </p:val>
                                        </p:tav>
                                      </p:tavLst>
                                    </p:anim>
                                    <p:animEffect transition="in" filter="fade">
                                      <p:cBhvr>
                                        <p:cTn id="28"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p:cNvSpPr txBox="1"/>
          <p:nvPr/>
        </p:nvSpPr>
        <p:spPr>
          <a:xfrm>
            <a:off x="0" y="550926"/>
            <a:ext cx="12192000" cy="6463308"/>
          </a:xfrm>
          <a:prstGeom prst="rect">
            <a:avLst/>
          </a:prstGeom>
          <a:solidFill>
            <a:schemeClr val="accent4">
              <a:lumMod val="40000"/>
              <a:lumOff val="60000"/>
            </a:scheme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 name="CuadroTexto 1"/>
          <p:cNvSpPr txBox="1"/>
          <p:nvPr/>
        </p:nvSpPr>
        <p:spPr>
          <a:xfrm>
            <a:off x="0" y="27706"/>
            <a:ext cx="12192000" cy="523220"/>
          </a:xfrm>
          <a:prstGeom prst="rect">
            <a:avLst/>
          </a:prstGeom>
          <a:solidFill>
            <a:srgbClr val="002060"/>
          </a:solidFill>
        </p:spPr>
        <p:txBody>
          <a:bodyPr wrap="square" rtlCol="0">
            <a:spAutoFit/>
          </a:bodyPr>
          <a:lstStyle>
            <a:defPPr>
              <a:defRPr lang="es-ES"/>
            </a:defPPr>
            <a:lvl1pPr algn="ctr">
              <a:defRPr sz="2800">
                <a:solidFill>
                  <a:schemeClr val="bg1"/>
                </a:solidFill>
                <a:latin typeface="Arial Black" panose="020B0A04020102020204" pitchFamily="34" charset="0"/>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2800" b="0" i="0" u="none" strike="noStrike" kern="1200" cap="none" spc="0" normalizeH="0" baseline="0" noProof="0" dirty="0">
                <a:ln>
                  <a:noFill/>
                </a:ln>
                <a:solidFill>
                  <a:prstClr val="white"/>
                </a:solidFill>
                <a:effectLst/>
                <a:uLnTx/>
                <a:uFillTx/>
                <a:latin typeface="Arial Black" panose="020B0A04020102020204" pitchFamily="34" charset="0"/>
                <a:ea typeface="+mn-ea"/>
                <a:cs typeface="+mn-cs"/>
              </a:rPr>
              <a:t>EJEMPLO DE SUPUESTOS</a:t>
            </a:r>
          </a:p>
        </p:txBody>
      </p:sp>
      <p:graphicFrame>
        <p:nvGraphicFramePr>
          <p:cNvPr id="3" name="Tabla 2"/>
          <p:cNvGraphicFramePr>
            <a:graphicFrameLocks noGrp="1"/>
          </p:cNvGraphicFramePr>
          <p:nvPr/>
        </p:nvGraphicFramePr>
        <p:xfrm>
          <a:off x="304800" y="1079885"/>
          <a:ext cx="11568545" cy="5425440"/>
        </p:xfrm>
        <a:graphic>
          <a:graphicData uri="http://schemas.openxmlformats.org/drawingml/2006/table">
            <a:tbl>
              <a:tblPr firstRow="1" bandRow="1">
                <a:tableStyleId>{5C22544A-7EE6-4342-B048-85BDC9FD1C3A}</a:tableStyleId>
              </a:tblPr>
              <a:tblGrid>
                <a:gridCol w="4916632">
                  <a:extLst>
                    <a:ext uri="{9D8B030D-6E8A-4147-A177-3AD203B41FA5}">
                      <a16:colId xmlns:a16="http://schemas.microsoft.com/office/drawing/2014/main" val="4065081981"/>
                    </a:ext>
                  </a:extLst>
                </a:gridCol>
                <a:gridCol w="6651913">
                  <a:extLst>
                    <a:ext uri="{9D8B030D-6E8A-4147-A177-3AD203B41FA5}">
                      <a16:colId xmlns:a16="http://schemas.microsoft.com/office/drawing/2014/main" val="2260086395"/>
                    </a:ext>
                  </a:extLst>
                </a:gridCol>
              </a:tblGrid>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ES" sz="2800" dirty="0">
                          <a:solidFill>
                            <a:srgbClr val="FFFF00"/>
                          </a:solidFill>
                          <a:latin typeface="Arial Black" panose="020B0A04020102020204" pitchFamily="34" charset="0"/>
                        </a:rPr>
                        <a:t>Resultados</a:t>
                      </a:r>
                    </a:p>
                  </a:txBody>
                  <a:tcPr/>
                </a:tc>
                <a:tc>
                  <a:txBody>
                    <a:bodyPr/>
                    <a:lstStyle/>
                    <a:p>
                      <a:pPr algn="ctr"/>
                      <a:r>
                        <a:rPr lang="es-ES" sz="2800" dirty="0">
                          <a:solidFill>
                            <a:srgbClr val="FFFF00"/>
                          </a:solidFill>
                          <a:latin typeface="Arial Black" panose="020B0A04020102020204" pitchFamily="34" charset="0"/>
                        </a:rPr>
                        <a:t>Supuestos</a:t>
                      </a:r>
                    </a:p>
                  </a:txBody>
                  <a:tcPr/>
                </a:tc>
                <a:extLst>
                  <a:ext uri="{0D108BD9-81ED-4DB2-BD59-A6C34878D82A}">
                    <a16:rowId xmlns:a16="http://schemas.microsoft.com/office/drawing/2014/main" val="2430189989"/>
                  </a:ext>
                </a:extLst>
              </a:tr>
              <a:tr h="2971183">
                <a:tc>
                  <a:txBody>
                    <a:bodyPr/>
                    <a:lstStyle/>
                    <a:p>
                      <a:pPr marL="0" indent="0">
                        <a:buNone/>
                      </a:pPr>
                      <a:r>
                        <a:rPr lang="es-ES" sz="2400" dirty="0">
                          <a:solidFill>
                            <a:schemeClr val="tx1"/>
                          </a:solidFill>
                          <a:latin typeface="Arial Black" panose="020B0A04020102020204" pitchFamily="34" charset="0"/>
                        </a:rPr>
                        <a:t>1. Los jóvenes conocen las implicaciones de ciertas conductas para la salud.</a:t>
                      </a:r>
                    </a:p>
                    <a:p>
                      <a:pPr marL="0" indent="0">
                        <a:buNone/>
                      </a:pPr>
                      <a:endParaRPr lang="es-ES" sz="2400" dirty="0">
                        <a:solidFill>
                          <a:schemeClr val="tx1"/>
                        </a:solidFill>
                        <a:latin typeface="Arial Black" panose="020B0A04020102020204" pitchFamily="34" charset="0"/>
                      </a:endParaRPr>
                    </a:p>
                    <a:p>
                      <a:pPr marL="0" indent="0">
                        <a:buNone/>
                      </a:pPr>
                      <a:r>
                        <a:rPr lang="es-ES" sz="2400" dirty="0">
                          <a:solidFill>
                            <a:schemeClr val="tx1"/>
                          </a:solidFill>
                          <a:latin typeface="Arial Black" panose="020B0A04020102020204" pitchFamily="34" charset="0"/>
                        </a:rPr>
                        <a:t>2. Creada una oferta de ocio saludable.</a:t>
                      </a:r>
                    </a:p>
                    <a:p>
                      <a:pPr marL="0" indent="0">
                        <a:buNone/>
                      </a:pPr>
                      <a:endParaRPr lang="es-ES" sz="2400" dirty="0">
                        <a:solidFill>
                          <a:schemeClr val="tx1"/>
                        </a:solidFill>
                        <a:latin typeface="Arial Black" panose="020B0A04020102020204" pitchFamily="34" charset="0"/>
                      </a:endParaRPr>
                    </a:p>
                    <a:p>
                      <a:pPr marL="0" indent="0">
                        <a:buNone/>
                      </a:pPr>
                      <a:r>
                        <a:rPr lang="es-ES" sz="2400" dirty="0">
                          <a:solidFill>
                            <a:schemeClr val="tx1"/>
                          </a:solidFill>
                          <a:latin typeface="Arial Black" panose="020B0A04020102020204" pitchFamily="34" charset="0"/>
                        </a:rPr>
                        <a:t>3. Establecidos servicios de salud para prevenir y tratar drogadicción y alcoholismo</a:t>
                      </a:r>
                      <a:r>
                        <a:rPr lang="es-ES" sz="2400" baseline="0" dirty="0">
                          <a:solidFill>
                            <a:schemeClr val="tx1"/>
                          </a:solidFill>
                          <a:latin typeface="Arial Black" panose="020B0A04020102020204" pitchFamily="34" charset="0"/>
                        </a:rPr>
                        <a:t> de </a:t>
                      </a:r>
                      <a:r>
                        <a:rPr lang="es-ES" sz="2400" dirty="0">
                          <a:solidFill>
                            <a:schemeClr val="tx1"/>
                          </a:solidFill>
                          <a:latin typeface="Arial Black" panose="020B0A04020102020204" pitchFamily="34" charset="0"/>
                        </a:rPr>
                        <a:t>los jóvenes</a:t>
                      </a:r>
                    </a:p>
                    <a:p>
                      <a:pPr marL="0" indent="0">
                        <a:buNone/>
                      </a:pPr>
                      <a:endParaRPr lang="es-ES" sz="2400" dirty="0">
                        <a:solidFill>
                          <a:schemeClr val="tx1"/>
                        </a:solidFill>
                        <a:latin typeface="Arial Black" panose="020B0A04020102020204" pitchFamily="34" charset="0"/>
                      </a:endParaRPr>
                    </a:p>
                    <a:p>
                      <a:pPr marL="0" indent="0">
                        <a:buNone/>
                      </a:pPr>
                      <a:endParaRPr lang="es-ES" sz="2800" dirty="0">
                        <a:latin typeface="Arial Black" panose="020B0A04020102020204" pitchFamily="34" charset="0"/>
                      </a:endParaRPr>
                    </a:p>
                  </a:txBody>
                  <a:tcPr/>
                </a:tc>
                <a:tc>
                  <a:txBody>
                    <a:bodyPr/>
                    <a:lstStyle/>
                    <a:p>
                      <a:pPr marL="0" indent="0">
                        <a:buFontTx/>
                        <a:buNone/>
                      </a:pPr>
                      <a:r>
                        <a:rPr lang="es-ES" sz="2400" dirty="0">
                          <a:latin typeface="Arial Black" panose="020B0A04020102020204" pitchFamily="34" charset="0"/>
                        </a:rPr>
                        <a:t>No crece significativamente el número de narcotraficantes en la zona.</a:t>
                      </a:r>
                    </a:p>
                    <a:p>
                      <a:pPr marL="0" indent="0">
                        <a:buFontTx/>
                        <a:buNone/>
                      </a:pPr>
                      <a:endParaRPr lang="es-ES" sz="2400" dirty="0">
                        <a:latin typeface="Arial Black" panose="020B0A04020102020204" pitchFamily="34" charset="0"/>
                      </a:endParaRPr>
                    </a:p>
                    <a:p>
                      <a:pPr marL="0" indent="0">
                        <a:buFontTx/>
                        <a:buNone/>
                      </a:pPr>
                      <a:r>
                        <a:rPr lang="es-ES" sz="2400" dirty="0">
                          <a:latin typeface="Arial Black" panose="020B0A04020102020204" pitchFamily="34" charset="0"/>
                        </a:rPr>
                        <a:t>El deporte sigue siendo uno de los</a:t>
                      </a:r>
                    </a:p>
                    <a:p>
                      <a:pPr marL="0" indent="0">
                        <a:buFontTx/>
                        <a:buNone/>
                      </a:pPr>
                      <a:r>
                        <a:rPr lang="es-ES" sz="2400" dirty="0">
                          <a:latin typeface="Arial Black" panose="020B0A04020102020204" pitchFamily="34" charset="0"/>
                        </a:rPr>
                        <a:t>principales focos de atención de la</a:t>
                      </a:r>
                    </a:p>
                    <a:p>
                      <a:pPr marL="0" indent="0">
                        <a:buFontTx/>
                        <a:buNone/>
                      </a:pPr>
                      <a:r>
                        <a:rPr lang="es-ES" sz="2400" dirty="0">
                          <a:latin typeface="Arial Black" panose="020B0A04020102020204" pitchFamily="34" charset="0"/>
                        </a:rPr>
                        <a:t>juventud.</a:t>
                      </a:r>
                    </a:p>
                    <a:p>
                      <a:pPr marL="0" indent="0">
                        <a:buFontTx/>
                        <a:buNone/>
                      </a:pPr>
                      <a:endParaRPr lang="es-ES" sz="2400" dirty="0">
                        <a:latin typeface="Arial Black" panose="020B0A04020102020204" pitchFamily="34" charset="0"/>
                      </a:endParaRPr>
                    </a:p>
                    <a:p>
                      <a:pPr marL="0" indent="0">
                        <a:buFontTx/>
                        <a:buNone/>
                      </a:pPr>
                      <a:r>
                        <a:rPr lang="es-ES" sz="2400" dirty="0">
                          <a:latin typeface="Arial Black" panose="020B0A04020102020204" pitchFamily="34" charset="0"/>
                        </a:rPr>
                        <a:t>Los niveles de escolaridad de los jóvenes les permiten comprender la necesidad de tratarse.</a:t>
                      </a:r>
                    </a:p>
                  </a:txBody>
                  <a:tcPr/>
                </a:tc>
                <a:extLst>
                  <a:ext uri="{0D108BD9-81ED-4DB2-BD59-A6C34878D82A}">
                    <a16:rowId xmlns:a16="http://schemas.microsoft.com/office/drawing/2014/main" val="1702104441"/>
                  </a:ext>
                </a:extLst>
              </a:tr>
            </a:tbl>
          </a:graphicData>
        </a:graphic>
      </p:graphicFrame>
    </p:spTree>
    <p:extLst>
      <p:ext uri="{BB962C8B-B14F-4D97-AF65-F5344CB8AC3E}">
        <p14:creationId xmlns:p14="http://schemas.microsoft.com/office/powerpoint/2010/main" val="7148095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p:cNvSpPr txBox="1"/>
          <p:nvPr/>
        </p:nvSpPr>
        <p:spPr>
          <a:xfrm>
            <a:off x="0" y="550926"/>
            <a:ext cx="12192000" cy="6463308"/>
          </a:xfrm>
          <a:prstGeom prst="rect">
            <a:avLst/>
          </a:prstGeom>
          <a:solidFill>
            <a:schemeClr val="accent4">
              <a:lumMod val="40000"/>
              <a:lumOff val="60000"/>
            </a:scheme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 name="CuadroTexto 1"/>
          <p:cNvSpPr txBox="1"/>
          <p:nvPr/>
        </p:nvSpPr>
        <p:spPr>
          <a:xfrm>
            <a:off x="0" y="27706"/>
            <a:ext cx="12192000" cy="523220"/>
          </a:xfrm>
          <a:prstGeom prst="rect">
            <a:avLst/>
          </a:prstGeom>
          <a:solidFill>
            <a:srgbClr val="002060"/>
          </a:solidFill>
        </p:spPr>
        <p:txBody>
          <a:bodyPr wrap="square" rtlCol="0">
            <a:spAutoFit/>
          </a:bodyPr>
          <a:lstStyle>
            <a:defPPr>
              <a:defRPr lang="es-ES"/>
            </a:defPPr>
            <a:lvl1pPr algn="ctr">
              <a:defRPr sz="2800">
                <a:solidFill>
                  <a:schemeClr val="bg1"/>
                </a:solidFill>
                <a:latin typeface="Arial Black" panose="020B0A04020102020204" pitchFamily="34" charset="0"/>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2800" b="0" i="0" u="none" strike="noStrike" kern="1200" cap="none" spc="0" normalizeH="0" baseline="0" noProof="0" dirty="0">
                <a:ln>
                  <a:noFill/>
                </a:ln>
                <a:solidFill>
                  <a:prstClr val="white"/>
                </a:solidFill>
                <a:effectLst/>
                <a:uLnTx/>
                <a:uFillTx/>
                <a:latin typeface="Arial Black" panose="020B0A04020102020204" pitchFamily="34" charset="0"/>
                <a:ea typeface="+mn-ea"/>
                <a:cs typeface="+mn-cs"/>
              </a:rPr>
              <a:t>EJEMPLO DE SUPUESTOS</a:t>
            </a:r>
          </a:p>
        </p:txBody>
      </p:sp>
      <p:graphicFrame>
        <p:nvGraphicFramePr>
          <p:cNvPr id="3" name="Tabla 2"/>
          <p:cNvGraphicFramePr>
            <a:graphicFrameLocks noGrp="1"/>
          </p:cNvGraphicFramePr>
          <p:nvPr/>
        </p:nvGraphicFramePr>
        <p:xfrm>
          <a:off x="152400" y="553403"/>
          <a:ext cx="11901055" cy="6035040"/>
        </p:xfrm>
        <a:graphic>
          <a:graphicData uri="http://schemas.openxmlformats.org/drawingml/2006/table">
            <a:tbl>
              <a:tblPr firstRow="1" bandRow="1">
                <a:tableStyleId>{5C22544A-7EE6-4342-B048-85BDC9FD1C3A}</a:tableStyleId>
              </a:tblPr>
              <a:tblGrid>
                <a:gridCol w="5334000">
                  <a:extLst>
                    <a:ext uri="{9D8B030D-6E8A-4147-A177-3AD203B41FA5}">
                      <a16:colId xmlns:a16="http://schemas.microsoft.com/office/drawing/2014/main" val="4065081981"/>
                    </a:ext>
                  </a:extLst>
                </a:gridCol>
                <a:gridCol w="6567055">
                  <a:extLst>
                    <a:ext uri="{9D8B030D-6E8A-4147-A177-3AD203B41FA5}">
                      <a16:colId xmlns:a16="http://schemas.microsoft.com/office/drawing/2014/main" val="2260086395"/>
                    </a:ext>
                  </a:extLst>
                </a:gridCol>
              </a:tblGrid>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ES" sz="2400" dirty="0">
                          <a:solidFill>
                            <a:srgbClr val="FFFF00"/>
                          </a:solidFill>
                          <a:latin typeface="Arial Black" panose="020B0A04020102020204" pitchFamily="34" charset="0"/>
                        </a:rPr>
                        <a:t>ACTIVIDADES</a:t>
                      </a:r>
                    </a:p>
                  </a:txBody>
                  <a:tcPr/>
                </a:tc>
                <a:tc>
                  <a:txBody>
                    <a:bodyPr/>
                    <a:lstStyle/>
                    <a:p>
                      <a:pPr algn="ctr"/>
                      <a:r>
                        <a:rPr lang="es-ES" sz="2400" dirty="0">
                          <a:solidFill>
                            <a:srgbClr val="FFFF00"/>
                          </a:solidFill>
                          <a:latin typeface="Arial Black" panose="020B0A04020102020204" pitchFamily="34" charset="0"/>
                        </a:rPr>
                        <a:t>SUPUESTOS</a:t>
                      </a:r>
                    </a:p>
                  </a:txBody>
                  <a:tcPr/>
                </a:tc>
                <a:extLst>
                  <a:ext uri="{0D108BD9-81ED-4DB2-BD59-A6C34878D82A}">
                    <a16:rowId xmlns:a16="http://schemas.microsoft.com/office/drawing/2014/main" val="2430189989"/>
                  </a:ext>
                </a:extLst>
              </a:tr>
              <a:tr h="2971183">
                <a:tc>
                  <a:txBody>
                    <a:bodyPr/>
                    <a:lstStyle/>
                    <a:p>
                      <a:pPr marL="0" indent="0">
                        <a:buNone/>
                      </a:pPr>
                      <a:r>
                        <a:rPr lang="es-ES" sz="2400" dirty="0">
                          <a:latin typeface="Arial Black" panose="020B0A04020102020204" pitchFamily="34" charset="0"/>
                        </a:rPr>
                        <a:t>1.1. Impartir cursos de educación sexual.</a:t>
                      </a:r>
                    </a:p>
                    <a:p>
                      <a:pPr marL="0" indent="0">
                        <a:buNone/>
                      </a:pPr>
                      <a:r>
                        <a:rPr lang="es-ES" sz="2400" dirty="0">
                          <a:latin typeface="Arial Black" panose="020B0A04020102020204" pitchFamily="34" charset="0"/>
                        </a:rPr>
                        <a:t>1.2 Impartir cursos sobre droga y alcoholismo.</a:t>
                      </a:r>
                    </a:p>
                    <a:p>
                      <a:pPr marL="0" indent="0">
                        <a:buNone/>
                      </a:pPr>
                      <a:r>
                        <a:rPr lang="es-ES" sz="2400" dirty="0">
                          <a:latin typeface="Arial Black" panose="020B0A04020102020204" pitchFamily="34" charset="0"/>
                        </a:rPr>
                        <a:t>1.3. Realizar campaña de sensibilización.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24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2.1. Construir polideportivo.</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24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2.2. Establecer campamentos de verano.</a:t>
                      </a:r>
                    </a:p>
                    <a:p>
                      <a:pPr marL="0" indent="0">
                        <a:buNone/>
                      </a:pPr>
                      <a:r>
                        <a:rPr lang="es-ES" sz="2400" dirty="0">
                          <a:latin typeface="Arial Black" panose="020B0A04020102020204" pitchFamily="34" charset="0"/>
                        </a:rPr>
                        <a:t>3.1. Habilitar consultorio juvenil de salud.</a:t>
                      </a:r>
                    </a:p>
                    <a:p>
                      <a:pPr marL="0" indent="0">
                        <a:buNone/>
                      </a:pPr>
                      <a:r>
                        <a:rPr lang="es-ES" sz="2400" dirty="0">
                          <a:latin typeface="Arial Black" panose="020B0A04020102020204" pitchFamily="34" charset="0"/>
                        </a:rPr>
                        <a:t>3.2. Contratar equipo médico especializado.</a:t>
                      </a:r>
                    </a:p>
                    <a:p>
                      <a:pPr marL="0" indent="0">
                        <a:buNone/>
                      </a:pPr>
                      <a:r>
                        <a:rPr lang="es-ES" sz="2400" dirty="0">
                          <a:latin typeface="Arial Black" panose="020B0A04020102020204" pitchFamily="34" charset="0"/>
                        </a:rPr>
                        <a:t>3.3. Dotar de equipamiento sanitario-farmacéutico</a:t>
                      </a:r>
                    </a:p>
                  </a:txBody>
                  <a:tcPr/>
                </a:tc>
                <a:tc>
                  <a:txBody>
                    <a:bodyPr/>
                    <a:lstStyle/>
                    <a:p>
                      <a:pPr marL="0" indent="0">
                        <a:buFontTx/>
                        <a:buNone/>
                      </a:pPr>
                      <a:r>
                        <a:rPr lang="es-ES" sz="2400" dirty="0">
                          <a:latin typeface="Arial Black" panose="020B0A04020102020204" pitchFamily="34" charset="0"/>
                        </a:rPr>
                        <a:t>Los jóvenes se muestran interesados</a:t>
                      </a:r>
                    </a:p>
                    <a:p>
                      <a:pPr marL="0" indent="0">
                        <a:buFontTx/>
                        <a:buNone/>
                      </a:pPr>
                      <a:r>
                        <a:rPr lang="es-ES" sz="2400" dirty="0">
                          <a:latin typeface="Arial Black" panose="020B0A04020102020204" pitchFamily="34" charset="0"/>
                        </a:rPr>
                        <a:t>en asistir a los cursos.</a:t>
                      </a:r>
                    </a:p>
                    <a:p>
                      <a:pPr marL="0" indent="0">
                        <a:buFontTx/>
                        <a:buNone/>
                      </a:pPr>
                      <a:endParaRPr lang="es-ES" sz="2400" dirty="0">
                        <a:latin typeface="Arial Black" panose="020B0A04020102020204" pitchFamily="34" charset="0"/>
                      </a:endParaRPr>
                    </a:p>
                    <a:p>
                      <a:pPr marL="0" indent="0">
                        <a:buFontTx/>
                        <a:buNone/>
                      </a:pPr>
                      <a:r>
                        <a:rPr lang="es-ES" sz="2400" dirty="0">
                          <a:latin typeface="Arial Black" panose="020B0A04020102020204" pitchFamily="34" charset="0"/>
                        </a:rPr>
                        <a:t>Las asociaciones juveniles del barrio</a:t>
                      </a:r>
                    </a:p>
                    <a:p>
                      <a:pPr marL="0" indent="0">
                        <a:buFontTx/>
                        <a:buNone/>
                      </a:pPr>
                      <a:r>
                        <a:rPr lang="es-ES" sz="2400" dirty="0">
                          <a:latin typeface="Arial Black" panose="020B0A04020102020204" pitchFamily="34" charset="0"/>
                        </a:rPr>
                        <a:t>establecen programas deportivos</a:t>
                      </a:r>
                    </a:p>
                    <a:p>
                      <a:pPr marL="0" indent="0">
                        <a:buFontTx/>
                        <a:buNone/>
                      </a:pPr>
                      <a:r>
                        <a:rPr lang="es-ES" sz="2400" dirty="0">
                          <a:latin typeface="Arial Black" panose="020B0A04020102020204" pitchFamily="34" charset="0"/>
                        </a:rPr>
                        <a:t>para utilizar las instalaciones</a:t>
                      </a:r>
                    </a:p>
                    <a:p>
                      <a:pPr marL="0" indent="0">
                        <a:buFontTx/>
                        <a:buNone/>
                      </a:pPr>
                      <a:r>
                        <a:rPr lang="es-ES" sz="2400" dirty="0">
                          <a:latin typeface="Arial Black" panose="020B0A04020102020204" pitchFamily="34" charset="0"/>
                        </a:rPr>
                        <a:t>construidas.</a:t>
                      </a:r>
                    </a:p>
                    <a:p>
                      <a:pPr marL="0" indent="0">
                        <a:buFontTx/>
                        <a:buNone/>
                      </a:pPr>
                      <a:endParaRPr lang="es-ES" sz="2400" dirty="0">
                        <a:latin typeface="Arial Black" panose="020B0A04020102020204" pitchFamily="34" charset="0"/>
                      </a:endParaRPr>
                    </a:p>
                    <a:p>
                      <a:pPr marL="0" indent="0">
                        <a:buFontTx/>
                        <a:buNone/>
                      </a:pPr>
                      <a:r>
                        <a:rPr lang="es-ES" sz="2400" dirty="0">
                          <a:latin typeface="Arial Black" panose="020B0A04020102020204" pitchFamily="34" charset="0"/>
                        </a:rPr>
                        <a:t>Los maestros y profesores, así como las organizaciones de masas y juveniles,</a:t>
                      </a:r>
                      <a:r>
                        <a:rPr lang="es-ES" sz="2400" baseline="0" dirty="0">
                          <a:latin typeface="Arial Black" panose="020B0A04020102020204" pitchFamily="34" charset="0"/>
                        </a:rPr>
                        <a:t> apoyan en la educación para la salud de los jóvenes</a:t>
                      </a:r>
                      <a:endParaRPr lang="es-ES" sz="2400" dirty="0">
                        <a:latin typeface="Arial Black" panose="020B0A04020102020204" pitchFamily="34" charset="0"/>
                      </a:endParaRPr>
                    </a:p>
                  </a:txBody>
                  <a:tcPr/>
                </a:tc>
                <a:extLst>
                  <a:ext uri="{0D108BD9-81ED-4DB2-BD59-A6C34878D82A}">
                    <a16:rowId xmlns:a16="http://schemas.microsoft.com/office/drawing/2014/main" val="1702104441"/>
                  </a:ext>
                </a:extLst>
              </a:tr>
            </a:tbl>
          </a:graphicData>
        </a:graphic>
      </p:graphicFrame>
    </p:spTree>
    <p:extLst>
      <p:ext uri="{BB962C8B-B14F-4D97-AF65-F5344CB8AC3E}">
        <p14:creationId xmlns:p14="http://schemas.microsoft.com/office/powerpoint/2010/main" val="39589097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0" y="0"/>
            <a:ext cx="12192000" cy="7017306"/>
          </a:xfrm>
          <a:prstGeom prst="rect">
            <a:avLst/>
          </a:prstGeom>
          <a:solidFill>
            <a:schemeClr val="accent4">
              <a:lumMod val="40000"/>
              <a:lumOff val="60000"/>
            </a:schemeClr>
          </a:solidFill>
        </p:spPr>
        <p:txBody>
          <a:bodyPr wrap="square" rtlCol="0">
            <a:spAutoFit/>
          </a:bodyPr>
          <a:lstStyle/>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p:txBody>
      </p:sp>
      <p:sp>
        <p:nvSpPr>
          <p:cNvPr id="2" name="CuadroTexto 1"/>
          <p:cNvSpPr txBox="1"/>
          <p:nvPr/>
        </p:nvSpPr>
        <p:spPr>
          <a:xfrm>
            <a:off x="0" y="0"/>
            <a:ext cx="12192000" cy="523220"/>
          </a:xfrm>
          <a:prstGeom prst="rect">
            <a:avLst/>
          </a:prstGeom>
          <a:solidFill>
            <a:srgbClr val="002060"/>
          </a:solidFill>
        </p:spPr>
        <p:txBody>
          <a:bodyPr wrap="square" rtlCol="0">
            <a:spAutoFit/>
          </a:bodyPr>
          <a:lstStyle>
            <a:defPPr>
              <a:defRPr lang="es-ES"/>
            </a:defPPr>
            <a:lvl1pPr algn="ctr">
              <a:defRPr sz="2800">
                <a:solidFill>
                  <a:schemeClr val="bg1"/>
                </a:solidFill>
                <a:latin typeface="Arial Black" panose="020B0A04020102020204" pitchFamily="34" charset="0"/>
              </a:defRPr>
            </a:lvl1pPr>
          </a:lstStyle>
          <a:p>
            <a:r>
              <a:rPr lang="es-ES" dirty="0"/>
              <a:t>LA LÓGICA VERTICAL DE LA MML O MPP</a:t>
            </a:r>
          </a:p>
        </p:txBody>
      </p:sp>
      <p:sp>
        <p:nvSpPr>
          <p:cNvPr id="9" name="TextBox 8"/>
          <p:cNvSpPr txBox="1"/>
          <p:nvPr/>
        </p:nvSpPr>
        <p:spPr>
          <a:xfrm>
            <a:off x="418458" y="560441"/>
            <a:ext cx="11453248" cy="954107"/>
          </a:xfrm>
          <a:prstGeom prst="rect">
            <a:avLst/>
          </a:prstGeom>
          <a:noFill/>
          <a:ln w="28575">
            <a:solidFill>
              <a:srgbClr val="C00000"/>
            </a:solidFill>
          </a:ln>
        </p:spPr>
        <p:txBody>
          <a:bodyPr wrap="square" rtlCol="0">
            <a:spAutoFit/>
          </a:bodyPr>
          <a:lstStyle/>
          <a:p>
            <a:pPr algn="ctr"/>
            <a:r>
              <a:rPr lang="es-ES" sz="2800" dirty="0">
                <a:solidFill>
                  <a:srgbClr val="002060"/>
                </a:solidFill>
                <a:latin typeface="Arial Black" panose="020B0A04020102020204" pitchFamily="34" charset="0"/>
              </a:rPr>
              <a:t>Se comprueba una vez concluida las primera y última columnas de la matriz</a:t>
            </a:r>
            <a:endParaRPr lang="en-US" sz="2800" dirty="0">
              <a:solidFill>
                <a:srgbClr val="002060"/>
              </a:solidFill>
              <a:latin typeface="Arial Black" panose="020B0A04020102020204" pitchFamily="34" charset="0"/>
            </a:endParaRPr>
          </a:p>
        </p:txBody>
      </p:sp>
      <p:sp>
        <p:nvSpPr>
          <p:cNvPr id="10" name="TextBox 9"/>
          <p:cNvSpPr txBox="1"/>
          <p:nvPr/>
        </p:nvSpPr>
        <p:spPr>
          <a:xfrm>
            <a:off x="418458" y="1828807"/>
            <a:ext cx="11453248" cy="3416320"/>
          </a:xfrm>
          <a:prstGeom prst="rect">
            <a:avLst/>
          </a:prstGeom>
          <a:noFill/>
        </p:spPr>
        <p:txBody>
          <a:bodyPr wrap="square" rtlCol="0">
            <a:spAutoFit/>
          </a:bodyPr>
          <a:lstStyle/>
          <a:p>
            <a:pPr algn="ctr"/>
            <a:r>
              <a:rPr lang="es-ES" sz="2400" dirty="0">
                <a:latin typeface="Arial Black" panose="020B0A04020102020204" pitchFamily="34" charset="0"/>
              </a:rPr>
              <a:t>Si se dan unas </a:t>
            </a:r>
            <a:r>
              <a:rPr lang="es-ES" sz="2400" dirty="0">
                <a:solidFill>
                  <a:srgbClr val="0070C0"/>
                </a:solidFill>
                <a:latin typeface="Arial Black" panose="020B0A04020102020204" pitchFamily="34" charset="0"/>
              </a:rPr>
              <a:t>condiciones previas </a:t>
            </a:r>
            <a:r>
              <a:rPr lang="es-ES" sz="2400" dirty="0">
                <a:latin typeface="Arial Black" panose="020B0A04020102020204" pitchFamily="34" charset="0"/>
              </a:rPr>
              <a:t>se libera un presupuesto con el que se </a:t>
            </a:r>
            <a:r>
              <a:rPr lang="es-ES" sz="2400" dirty="0">
                <a:solidFill>
                  <a:srgbClr val="0070C0"/>
                </a:solidFill>
                <a:latin typeface="Arial Black" panose="020B0A04020102020204" pitchFamily="34" charset="0"/>
              </a:rPr>
              <a:t>movilizan unos recursos </a:t>
            </a:r>
            <a:r>
              <a:rPr lang="es-ES" sz="2400" dirty="0">
                <a:latin typeface="Arial Black" panose="020B0A04020102020204" pitchFamily="34" charset="0"/>
              </a:rPr>
              <a:t>para hacer </a:t>
            </a:r>
            <a:r>
              <a:rPr lang="es-ES" sz="2400" dirty="0">
                <a:solidFill>
                  <a:srgbClr val="0070C0"/>
                </a:solidFill>
                <a:latin typeface="Arial Black" panose="020B0A04020102020204" pitchFamily="34" charset="0"/>
              </a:rPr>
              <a:t>unas actividades</a:t>
            </a:r>
            <a:r>
              <a:rPr lang="es-ES" sz="2400" dirty="0">
                <a:latin typeface="Arial Black" panose="020B0A04020102020204" pitchFamily="34" charset="0"/>
              </a:rPr>
              <a:t>. Si se hacen esas actividades y se cumplen </a:t>
            </a:r>
            <a:r>
              <a:rPr lang="es-ES" sz="2400" dirty="0">
                <a:solidFill>
                  <a:srgbClr val="0070C0"/>
                </a:solidFill>
                <a:latin typeface="Arial Black" panose="020B0A04020102020204" pitchFamily="34" charset="0"/>
              </a:rPr>
              <a:t>unos supuestos </a:t>
            </a:r>
            <a:r>
              <a:rPr lang="es-ES" sz="2400" dirty="0">
                <a:latin typeface="Arial Black" panose="020B0A04020102020204" pitchFamily="34" charset="0"/>
              </a:rPr>
              <a:t>(que están fuera de la competencia de la intervención) se logran unos </a:t>
            </a:r>
            <a:r>
              <a:rPr lang="es-ES" sz="2400" dirty="0">
                <a:solidFill>
                  <a:srgbClr val="0070C0"/>
                </a:solidFill>
                <a:latin typeface="Arial Black" panose="020B0A04020102020204" pitchFamily="34" charset="0"/>
              </a:rPr>
              <a:t>resultados</a:t>
            </a:r>
            <a:r>
              <a:rPr lang="es-ES" sz="2400" dirty="0">
                <a:latin typeface="Arial Black" panose="020B0A04020102020204" pitchFamily="34" charset="0"/>
              </a:rPr>
              <a:t>. Si se logran esos resultados y se producen los supuestos situados a su nivel, </a:t>
            </a:r>
            <a:r>
              <a:rPr lang="es-ES" sz="2400" dirty="0">
                <a:solidFill>
                  <a:srgbClr val="0070C0"/>
                </a:solidFill>
                <a:latin typeface="Arial Black" panose="020B0A04020102020204" pitchFamily="34" charset="0"/>
              </a:rPr>
              <a:t>se alcanza el OE</a:t>
            </a:r>
            <a:r>
              <a:rPr lang="es-ES" sz="2400" dirty="0">
                <a:latin typeface="Arial Black" panose="020B0A04020102020204" pitchFamily="34" charset="0"/>
              </a:rPr>
              <a:t>. El logro del OE, unido al cumplimiento de los supuestos colocados en su nivel, supondrá una </a:t>
            </a:r>
            <a:r>
              <a:rPr lang="es-ES" sz="2400" dirty="0">
                <a:solidFill>
                  <a:srgbClr val="0070C0"/>
                </a:solidFill>
                <a:latin typeface="Arial Black" panose="020B0A04020102020204" pitchFamily="34" charset="0"/>
              </a:rPr>
              <a:t>contribución significativa a un OG</a:t>
            </a:r>
            <a:r>
              <a:rPr lang="es-ES" sz="2400" dirty="0">
                <a:latin typeface="Arial Black" panose="020B0A04020102020204" pitchFamily="34" charset="0"/>
              </a:rPr>
              <a:t>. Y si se producen los supuestos de ese nivel el </a:t>
            </a:r>
            <a:r>
              <a:rPr lang="es-ES" sz="2400" dirty="0">
                <a:solidFill>
                  <a:srgbClr val="0070C0"/>
                </a:solidFill>
                <a:latin typeface="Arial Black" panose="020B0A04020102020204" pitchFamily="34" charset="0"/>
              </a:rPr>
              <a:t>objetivo general podrá perdurar</a:t>
            </a:r>
            <a:r>
              <a:rPr lang="es-ES" sz="2400" dirty="0">
                <a:latin typeface="Arial Black" panose="020B0A04020102020204" pitchFamily="34" charset="0"/>
              </a:rPr>
              <a:t>.</a:t>
            </a:r>
            <a:endParaRPr lang="en-US" sz="2400" dirty="0">
              <a:latin typeface="Arial Black" panose="020B0A04020102020204" pitchFamily="34" charset="0"/>
            </a:endParaRPr>
          </a:p>
        </p:txBody>
      </p:sp>
      <p:sp>
        <p:nvSpPr>
          <p:cNvPr id="11" name="TextBox 10"/>
          <p:cNvSpPr txBox="1"/>
          <p:nvPr/>
        </p:nvSpPr>
        <p:spPr>
          <a:xfrm>
            <a:off x="2728450" y="5619135"/>
            <a:ext cx="6681020" cy="523220"/>
          </a:xfrm>
          <a:prstGeom prst="rect">
            <a:avLst/>
          </a:prstGeom>
          <a:noFill/>
        </p:spPr>
        <p:txBody>
          <a:bodyPr wrap="square" rtlCol="0">
            <a:spAutoFit/>
          </a:bodyPr>
          <a:lstStyle/>
          <a:p>
            <a:r>
              <a:rPr lang="es-ES" sz="2800" dirty="0">
                <a:solidFill>
                  <a:srgbClr val="FF0000"/>
                </a:solidFill>
                <a:latin typeface="Arial Black" panose="020B0A04020102020204" pitchFamily="34" charset="0"/>
              </a:rPr>
              <a:t>COLUMNAS 1 Y 4 DE LA MATRIZ</a:t>
            </a:r>
            <a:endParaRPr lang="en-US" sz="2800" dirty="0">
              <a:solidFill>
                <a:srgbClr val="FF0000"/>
              </a:solidFill>
              <a:latin typeface="Arial Black" panose="020B0A04020102020204" pitchFamily="34" charset="0"/>
            </a:endParaRPr>
          </a:p>
        </p:txBody>
      </p:sp>
    </p:spTree>
    <p:extLst>
      <p:ext uri="{BB962C8B-B14F-4D97-AF65-F5344CB8AC3E}">
        <p14:creationId xmlns:p14="http://schemas.microsoft.com/office/powerpoint/2010/main" val="136378771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0" y="0"/>
            <a:ext cx="12192000" cy="7017306"/>
          </a:xfrm>
          <a:prstGeom prst="rect">
            <a:avLst/>
          </a:prstGeom>
          <a:solidFill>
            <a:schemeClr val="accent4">
              <a:lumMod val="40000"/>
              <a:lumOff val="60000"/>
            </a:schemeClr>
          </a:solidFill>
        </p:spPr>
        <p:txBody>
          <a:bodyPr wrap="square" rtlCol="0">
            <a:spAutoFit/>
          </a:bodyPr>
          <a:lstStyle/>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p:txBody>
      </p:sp>
      <p:sp>
        <p:nvSpPr>
          <p:cNvPr id="2" name="CuadroTexto 1"/>
          <p:cNvSpPr txBox="1"/>
          <p:nvPr/>
        </p:nvSpPr>
        <p:spPr>
          <a:xfrm>
            <a:off x="0" y="0"/>
            <a:ext cx="12192000" cy="523220"/>
          </a:xfrm>
          <a:prstGeom prst="rect">
            <a:avLst/>
          </a:prstGeom>
          <a:solidFill>
            <a:srgbClr val="002060"/>
          </a:solidFill>
        </p:spPr>
        <p:txBody>
          <a:bodyPr wrap="square" rtlCol="0">
            <a:spAutoFit/>
          </a:bodyPr>
          <a:lstStyle>
            <a:defPPr>
              <a:defRPr lang="es-ES"/>
            </a:defPPr>
            <a:lvl1pPr algn="ctr">
              <a:defRPr sz="2800">
                <a:solidFill>
                  <a:schemeClr val="bg1"/>
                </a:solidFill>
                <a:latin typeface="Arial Black" panose="020B0A04020102020204" pitchFamily="34" charset="0"/>
              </a:defRPr>
            </a:lvl1pPr>
          </a:lstStyle>
          <a:p>
            <a:r>
              <a:rPr lang="es-ES" dirty="0"/>
              <a:t>La lógica vertical y la horizontal de la MML O MPP</a:t>
            </a:r>
          </a:p>
        </p:txBody>
      </p:sp>
      <p:graphicFrame>
        <p:nvGraphicFramePr>
          <p:cNvPr id="3" name="2 Tabla"/>
          <p:cNvGraphicFramePr>
            <a:graphicFrameLocks noGrp="1"/>
          </p:cNvGraphicFramePr>
          <p:nvPr>
            <p:extLst>
              <p:ext uri="{D42A27DB-BD31-4B8C-83A1-F6EECF244321}">
                <p14:modId xmlns:p14="http://schemas.microsoft.com/office/powerpoint/2010/main" val="985700667"/>
              </p:ext>
            </p:extLst>
          </p:nvPr>
        </p:nvGraphicFramePr>
        <p:xfrm>
          <a:off x="418458" y="614019"/>
          <a:ext cx="11453248" cy="3485853"/>
        </p:xfrm>
        <a:graphic>
          <a:graphicData uri="http://schemas.openxmlformats.org/drawingml/2006/table">
            <a:tbl>
              <a:tblPr firstRow="1" bandRow="1">
                <a:tableStyleId>{5C22544A-7EE6-4342-B048-85BDC9FD1C3A}</a:tableStyleId>
              </a:tblPr>
              <a:tblGrid>
                <a:gridCol w="2863312">
                  <a:extLst>
                    <a:ext uri="{9D8B030D-6E8A-4147-A177-3AD203B41FA5}">
                      <a16:colId xmlns:a16="http://schemas.microsoft.com/office/drawing/2014/main" val="20000"/>
                    </a:ext>
                  </a:extLst>
                </a:gridCol>
                <a:gridCol w="2863312">
                  <a:extLst>
                    <a:ext uri="{9D8B030D-6E8A-4147-A177-3AD203B41FA5}">
                      <a16:colId xmlns:a16="http://schemas.microsoft.com/office/drawing/2014/main" val="20001"/>
                    </a:ext>
                  </a:extLst>
                </a:gridCol>
                <a:gridCol w="2863312">
                  <a:extLst>
                    <a:ext uri="{9D8B030D-6E8A-4147-A177-3AD203B41FA5}">
                      <a16:colId xmlns:a16="http://schemas.microsoft.com/office/drawing/2014/main" val="20002"/>
                    </a:ext>
                  </a:extLst>
                </a:gridCol>
                <a:gridCol w="2863312">
                  <a:extLst>
                    <a:ext uri="{9D8B030D-6E8A-4147-A177-3AD203B41FA5}">
                      <a16:colId xmlns:a16="http://schemas.microsoft.com/office/drawing/2014/main" val="20003"/>
                    </a:ext>
                  </a:extLst>
                </a:gridCol>
              </a:tblGrid>
              <a:tr h="854009">
                <a:tc>
                  <a:txBody>
                    <a:bodyPr/>
                    <a:lstStyle/>
                    <a:p>
                      <a:pPr algn="ctr"/>
                      <a:r>
                        <a:rPr lang="es-ES" sz="2000" dirty="0">
                          <a:latin typeface="Arial Black" pitchFamily="34" charset="0"/>
                        </a:rPr>
                        <a:t>Descripción del proyecto</a:t>
                      </a:r>
                    </a:p>
                  </a:txBody>
                  <a:tcPr/>
                </a:tc>
                <a:tc>
                  <a:txBody>
                    <a:bodyPr/>
                    <a:lstStyle/>
                    <a:p>
                      <a:pPr algn="ctr"/>
                      <a:r>
                        <a:rPr lang="es-ES" sz="2000" dirty="0">
                          <a:latin typeface="Arial Black" pitchFamily="34" charset="0"/>
                        </a:rPr>
                        <a:t>Indicadores</a:t>
                      </a:r>
                    </a:p>
                  </a:txBody>
                  <a:tcPr/>
                </a:tc>
                <a:tc>
                  <a:txBody>
                    <a:bodyPr/>
                    <a:lstStyle/>
                    <a:p>
                      <a:pPr algn="ctr"/>
                      <a:r>
                        <a:rPr lang="es-ES" sz="2000" dirty="0">
                          <a:latin typeface="Arial Black" pitchFamily="34" charset="0"/>
                        </a:rPr>
                        <a:t>Fuentes de verificación</a:t>
                      </a:r>
                    </a:p>
                  </a:txBody>
                  <a:tcPr/>
                </a:tc>
                <a:tc>
                  <a:txBody>
                    <a:bodyPr/>
                    <a:lstStyle/>
                    <a:p>
                      <a:pPr algn="ctr"/>
                      <a:r>
                        <a:rPr lang="es-ES" sz="2000" dirty="0">
                          <a:latin typeface="Arial Black" pitchFamily="34" charset="0"/>
                        </a:rPr>
                        <a:t>Supuestos </a:t>
                      </a:r>
                    </a:p>
                  </a:txBody>
                  <a:tcPr/>
                </a:tc>
                <a:extLst>
                  <a:ext uri="{0D108BD9-81ED-4DB2-BD59-A6C34878D82A}">
                    <a16:rowId xmlns:a16="http://schemas.microsoft.com/office/drawing/2014/main" val="10000"/>
                  </a:ext>
                </a:extLst>
              </a:tr>
              <a:tr h="482701">
                <a:tc>
                  <a:txBody>
                    <a:bodyPr/>
                    <a:lstStyle/>
                    <a:p>
                      <a:pPr algn="l"/>
                      <a:r>
                        <a:rPr lang="es-ES" sz="2000" dirty="0">
                          <a:latin typeface="Arial Black" pitchFamily="34" charset="0"/>
                        </a:rPr>
                        <a:t>Objetivo general</a:t>
                      </a:r>
                    </a:p>
                  </a:txBody>
                  <a:tcPr/>
                </a:tc>
                <a:tc>
                  <a:txBody>
                    <a:bodyPr/>
                    <a:lstStyle/>
                    <a:p>
                      <a:pPr algn="ctr"/>
                      <a:endParaRPr lang="es-ES" sz="2000" dirty="0">
                        <a:latin typeface="Arial Black" pitchFamily="34" charset="0"/>
                      </a:endParaRPr>
                    </a:p>
                  </a:txBody>
                  <a:tcPr/>
                </a:tc>
                <a:tc>
                  <a:txBody>
                    <a:bodyPr/>
                    <a:lstStyle/>
                    <a:p>
                      <a:pPr algn="ctr"/>
                      <a:endParaRPr lang="es-ES" sz="2000">
                        <a:latin typeface="Arial Black" pitchFamily="34" charset="0"/>
                      </a:endParaRPr>
                    </a:p>
                  </a:txBody>
                  <a:tcPr/>
                </a:tc>
                <a:tc>
                  <a:txBody>
                    <a:bodyPr/>
                    <a:lstStyle/>
                    <a:p>
                      <a:pPr algn="ctr"/>
                      <a:endParaRPr lang="es-ES" sz="2000">
                        <a:latin typeface="Arial Black" pitchFamily="34" charset="0"/>
                      </a:endParaRPr>
                    </a:p>
                  </a:txBody>
                  <a:tcPr/>
                </a:tc>
                <a:extLst>
                  <a:ext uri="{0D108BD9-81ED-4DB2-BD59-A6C34878D82A}">
                    <a16:rowId xmlns:a16="http://schemas.microsoft.com/office/drawing/2014/main" val="10001"/>
                  </a:ext>
                </a:extLst>
              </a:tr>
              <a:tr h="482701">
                <a:tc>
                  <a:txBody>
                    <a:bodyPr/>
                    <a:lstStyle/>
                    <a:p>
                      <a:pPr algn="l"/>
                      <a:r>
                        <a:rPr lang="es-ES" sz="2000" dirty="0">
                          <a:latin typeface="Arial Black" pitchFamily="34" charset="0"/>
                        </a:rPr>
                        <a:t>Objetivo específico</a:t>
                      </a:r>
                    </a:p>
                  </a:txBody>
                  <a:tcPr/>
                </a:tc>
                <a:tc>
                  <a:txBody>
                    <a:bodyPr/>
                    <a:lstStyle/>
                    <a:p>
                      <a:pPr algn="ctr"/>
                      <a:endParaRPr lang="es-ES" sz="2000">
                        <a:latin typeface="Arial Black" pitchFamily="34" charset="0"/>
                      </a:endParaRPr>
                    </a:p>
                  </a:txBody>
                  <a:tcPr/>
                </a:tc>
                <a:tc>
                  <a:txBody>
                    <a:bodyPr/>
                    <a:lstStyle/>
                    <a:p>
                      <a:pPr algn="ctr"/>
                      <a:endParaRPr lang="es-ES" sz="2000">
                        <a:latin typeface="Arial Black" pitchFamily="34" charset="0"/>
                      </a:endParaRPr>
                    </a:p>
                  </a:txBody>
                  <a:tcPr/>
                </a:tc>
                <a:tc>
                  <a:txBody>
                    <a:bodyPr/>
                    <a:lstStyle/>
                    <a:p>
                      <a:pPr algn="ctr"/>
                      <a:endParaRPr lang="es-ES" sz="2000" dirty="0">
                        <a:latin typeface="Arial Black" pitchFamily="34" charset="0"/>
                      </a:endParaRPr>
                    </a:p>
                  </a:txBody>
                  <a:tcPr/>
                </a:tc>
                <a:extLst>
                  <a:ext uri="{0D108BD9-81ED-4DB2-BD59-A6C34878D82A}">
                    <a16:rowId xmlns:a16="http://schemas.microsoft.com/office/drawing/2014/main" val="10002"/>
                  </a:ext>
                </a:extLst>
              </a:tr>
              <a:tr h="482701">
                <a:tc>
                  <a:txBody>
                    <a:bodyPr/>
                    <a:lstStyle/>
                    <a:p>
                      <a:pPr algn="l"/>
                      <a:r>
                        <a:rPr lang="es-ES" sz="2000" dirty="0">
                          <a:latin typeface="Arial Black" pitchFamily="34" charset="0"/>
                        </a:rPr>
                        <a:t>Resultados</a:t>
                      </a:r>
                    </a:p>
                  </a:txBody>
                  <a:tcPr/>
                </a:tc>
                <a:tc>
                  <a:txBody>
                    <a:bodyPr/>
                    <a:lstStyle/>
                    <a:p>
                      <a:pPr algn="ctr"/>
                      <a:endParaRPr lang="es-ES" sz="2000">
                        <a:latin typeface="Arial Black" pitchFamily="34" charset="0"/>
                      </a:endParaRPr>
                    </a:p>
                  </a:txBody>
                  <a:tcPr/>
                </a:tc>
                <a:tc>
                  <a:txBody>
                    <a:bodyPr/>
                    <a:lstStyle/>
                    <a:p>
                      <a:pPr algn="ctr"/>
                      <a:endParaRPr lang="es-ES" sz="2000">
                        <a:latin typeface="Arial Black" pitchFamily="34" charset="0"/>
                      </a:endParaRPr>
                    </a:p>
                  </a:txBody>
                  <a:tcPr/>
                </a:tc>
                <a:tc>
                  <a:txBody>
                    <a:bodyPr/>
                    <a:lstStyle/>
                    <a:p>
                      <a:pPr algn="ctr"/>
                      <a:endParaRPr lang="es-ES" sz="2000" dirty="0">
                        <a:latin typeface="Arial Black" pitchFamily="34" charset="0"/>
                      </a:endParaRPr>
                    </a:p>
                  </a:txBody>
                  <a:tcPr/>
                </a:tc>
                <a:extLst>
                  <a:ext uri="{0D108BD9-81ED-4DB2-BD59-A6C34878D82A}">
                    <a16:rowId xmlns:a16="http://schemas.microsoft.com/office/drawing/2014/main" val="10003"/>
                  </a:ext>
                </a:extLst>
              </a:tr>
              <a:tr h="482701">
                <a:tc rowSpan="2">
                  <a:txBody>
                    <a:bodyPr/>
                    <a:lstStyle/>
                    <a:p>
                      <a:pPr algn="l"/>
                      <a:r>
                        <a:rPr lang="es-ES" sz="2000" dirty="0">
                          <a:latin typeface="Arial Black" pitchFamily="34" charset="0"/>
                        </a:rPr>
                        <a:t>Actividades</a:t>
                      </a:r>
                    </a:p>
                  </a:txBody>
                  <a:tcPr/>
                </a:tc>
                <a:tc>
                  <a:txBody>
                    <a:bodyPr/>
                    <a:lstStyle/>
                    <a:p>
                      <a:pPr algn="ctr"/>
                      <a:r>
                        <a:rPr lang="es-ES" sz="2000" dirty="0">
                          <a:latin typeface="Arial Black" pitchFamily="34" charset="0"/>
                        </a:rPr>
                        <a:t>Recursos</a:t>
                      </a:r>
                    </a:p>
                  </a:txBody>
                  <a:tcPr/>
                </a:tc>
                <a:tc>
                  <a:txBody>
                    <a:bodyPr/>
                    <a:lstStyle/>
                    <a:p>
                      <a:pPr algn="ctr"/>
                      <a:r>
                        <a:rPr lang="es-ES" sz="2000" dirty="0">
                          <a:latin typeface="Arial Black" pitchFamily="34" charset="0"/>
                        </a:rPr>
                        <a:t>Costes</a:t>
                      </a:r>
                    </a:p>
                  </a:txBody>
                  <a:tcPr/>
                </a:tc>
                <a:tc>
                  <a:txBody>
                    <a:bodyPr/>
                    <a:lstStyle/>
                    <a:p>
                      <a:pPr algn="ctr"/>
                      <a:endParaRPr lang="es-ES" sz="2000" dirty="0">
                        <a:latin typeface="Arial Black" pitchFamily="34" charset="0"/>
                      </a:endParaRPr>
                    </a:p>
                  </a:txBody>
                  <a:tcPr/>
                </a:tc>
                <a:extLst>
                  <a:ext uri="{0D108BD9-81ED-4DB2-BD59-A6C34878D82A}">
                    <a16:rowId xmlns:a16="http://schemas.microsoft.com/office/drawing/2014/main" val="10004"/>
                  </a:ext>
                </a:extLst>
              </a:tr>
              <a:tr h="592387">
                <a:tc vMerge="1">
                  <a:txBody>
                    <a:bodyPr/>
                    <a:lstStyle/>
                    <a:p>
                      <a:endParaRPr lang="es-ES" dirty="0"/>
                    </a:p>
                  </a:txBody>
                  <a:tcPr/>
                </a:tc>
                <a:tc>
                  <a:txBody>
                    <a:bodyPr/>
                    <a:lstStyle/>
                    <a:p>
                      <a:pPr algn="ctr"/>
                      <a:endParaRPr lang="es-ES" sz="2000">
                        <a:latin typeface="Arial Black" pitchFamily="34" charset="0"/>
                      </a:endParaRPr>
                    </a:p>
                  </a:txBody>
                  <a:tcPr/>
                </a:tc>
                <a:tc>
                  <a:txBody>
                    <a:bodyPr/>
                    <a:lstStyle/>
                    <a:p>
                      <a:pPr algn="ctr"/>
                      <a:endParaRPr lang="es-ES" sz="2000">
                        <a:latin typeface="Arial Black" pitchFamily="34" charset="0"/>
                      </a:endParaRPr>
                    </a:p>
                  </a:txBody>
                  <a:tcPr/>
                </a:tc>
                <a:tc>
                  <a:txBody>
                    <a:bodyPr/>
                    <a:lstStyle/>
                    <a:p>
                      <a:pPr algn="ctr"/>
                      <a:r>
                        <a:rPr lang="es-ES" sz="2000" dirty="0">
                          <a:latin typeface="Arial Black" pitchFamily="34" charset="0"/>
                        </a:rPr>
                        <a:t>Condiciones previas</a:t>
                      </a:r>
                    </a:p>
                  </a:txBody>
                  <a:tcPr/>
                </a:tc>
                <a:extLst>
                  <a:ext uri="{0D108BD9-81ED-4DB2-BD59-A6C34878D82A}">
                    <a16:rowId xmlns:a16="http://schemas.microsoft.com/office/drawing/2014/main" val="10005"/>
                  </a:ext>
                </a:extLst>
              </a:tr>
            </a:tbl>
          </a:graphicData>
        </a:graphic>
      </p:graphicFrame>
      <p:sp>
        <p:nvSpPr>
          <p:cNvPr id="7" name="6 CuadroTexto"/>
          <p:cNvSpPr txBox="1"/>
          <p:nvPr/>
        </p:nvSpPr>
        <p:spPr>
          <a:xfrm>
            <a:off x="511448" y="4157045"/>
            <a:ext cx="3632850" cy="461665"/>
          </a:xfrm>
          <a:prstGeom prst="rect">
            <a:avLst/>
          </a:prstGeom>
          <a:noFill/>
        </p:spPr>
        <p:txBody>
          <a:bodyPr wrap="square" rtlCol="0">
            <a:spAutoFit/>
          </a:bodyPr>
          <a:lstStyle/>
          <a:p>
            <a:r>
              <a:rPr lang="es-ES" sz="2400" dirty="0">
                <a:solidFill>
                  <a:srgbClr val="C00000"/>
                </a:solidFill>
                <a:latin typeface="Arial Black" pitchFamily="34" charset="0"/>
              </a:rPr>
              <a:t>LÓGICA VERETICAL</a:t>
            </a:r>
          </a:p>
        </p:txBody>
      </p:sp>
      <p:sp>
        <p:nvSpPr>
          <p:cNvPr id="8" name="7 Flecha arriba"/>
          <p:cNvSpPr/>
          <p:nvPr/>
        </p:nvSpPr>
        <p:spPr>
          <a:xfrm>
            <a:off x="1658319" y="3348152"/>
            <a:ext cx="542440" cy="743919"/>
          </a:xfrm>
          <a:prstGeom prst="upArrow">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 name="TextBox 4"/>
          <p:cNvSpPr txBox="1"/>
          <p:nvPr/>
        </p:nvSpPr>
        <p:spPr>
          <a:xfrm>
            <a:off x="418458" y="4999703"/>
            <a:ext cx="8814032" cy="1569660"/>
          </a:xfrm>
          <a:prstGeom prst="rect">
            <a:avLst/>
          </a:prstGeom>
          <a:noFill/>
          <a:ln w="28575">
            <a:solidFill>
              <a:srgbClr val="C00000"/>
            </a:solidFill>
          </a:ln>
        </p:spPr>
        <p:txBody>
          <a:bodyPr wrap="square" rtlCol="0">
            <a:spAutoFit/>
          </a:bodyPr>
          <a:lstStyle/>
          <a:p>
            <a:r>
              <a:rPr lang="es-ES" sz="2400" dirty="0">
                <a:latin typeface="Arial Black" panose="020B0A04020102020204" pitchFamily="34" charset="0"/>
              </a:rPr>
              <a:t>Todo </a:t>
            </a:r>
            <a:r>
              <a:rPr lang="es-ES" sz="2400" dirty="0">
                <a:solidFill>
                  <a:srgbClr val="0070C0"/>
                </a:solidFill>
                <a:latin typeface="Arial Black" panose="020B0A04020102020204" pitchFamily="34" charset="0"/>
              </a:rPr>
              <a:t>resultado u objetivo </a:t>
            </a:r>
            <a:r>
              <a:rPr lang="es-ES" sz="2400" dirty="0">
                <a:latin typeface="Arial Black" panose="020B0A04020102020204" pitchFamily="34" charset="0"/>
              </a:rPr>
              <a:t>se expresa mediante, al menos</a:t>
            </a:r>
            <a:r>
              <a:rPr lang="es-ES" sz="2400" dirty="0">
                <a:solidFill>
                  <a:srgbClr val="0070C0"/>
                </a:solidFill>
                <a:latin typeface="Arial Black" panose="020B0A04020102020204" pitchFamily="34" charset="0"/>
              </a:rPr>
              <a:t>, un indicador verificable objetivamente</a:t>
            </a:r>
            <a:r>
              <a:rPr lang="es-ES" sz="2400" dirty="0">
                <a:latin typeface="Arial Black" panose="020B0A04020102020204" pitchFamily="34" charset="0"/>
              </a:rPr>
              <a:t>. Ese </a:t>
            </a:r>
            <a:r>
              <a:rPr lang="es-ES" sz="2400" dirty="0">
                <a:solidFill>
                  <a:srgbClr val="0070C0"/>
                </a:solidFill>
                <a:latin typeface="Arial Black" panose="020B0A04020102020204" pitchFamily="34" charset="0"/>
              </a:rPr>
              <a:t>indicador</a:t>
            </a:r>
            <a:r>
              <a:rPr lang="es-ES" sz="2400" dirty="0">
                <a:latin typeface="Arial Black" panose="020B0A04020102020204" pitchFamily="34" charset="0"/>
              </a:rPr>
              <a:t> debe poder comprobarse mediante una </a:t>
            </a:r>
            <a:r>
              <a:rPr lang="es-ES" sz="2400" dirty="0">
                <a:solidFill>
                  <a:srgbClr val="0070C0"/>
                </a:solidFill>
                <a:latin typeface="Arial Black" panose="020B0A04020102020204" pitchFamily="34" charset="0"/>
              </a:rPr>
              <a:t>fuente de verificación </a:t>
            </a:r>
            <a:r>
              <a:rPr lang="es-ES" sz="2400" dirty="0">
                <a:latin typeface="Arial Black" panose="020B0A04020102020204" pitchFamily="34" charset="0"/>
              </a:rPr>
              <a:t>específica</a:t>
            </a:r>
            <a:endParaRPr lang="en-US" sz="2400" dirty="0">
              <a:latin typeface="Arial Black" panose="020B0A04020102020204" pitchFamily="34" charset="0"/>
            </a:endParaRPr>
          </a:p>
        </p:txBody>
      </p:sp>
      <p:sp>
        <p:nvSpPr>
          <p:cNvPr id="11" name="6 CuadroTexto"/>
          <p:cNvSpPr txBox="1"/>
          <p:nvPr/>
        </p:nvSpPr>
        <p:spPr>
          <a:xfrm>
            <a:off x="9483379" y="4928877"/>
            <a:ext cx="2531809" cy="830997"/>
          </a:xfrm>
          <a:prstGeom prst="rect">
            <a:avLst/>
          </a:prstGeom>
          <a:noFill/>
        </p:spPr>
        <p:txBody>
          <a:bodyPr wrap="square" rtlCol="0">
            <a:spAutoFit/>
          </a:bodyPr>
          <a:lstStyle/>
          <a:p>
            <a:pPr algn="ctr"/>
            <a:r>
              <a:rPr lang="es-ES" sz="2400" dirty="0">
                <a:solidFill>
                  <a:srgbClr val="C00000"/>
                </a:solidFill>
                <a:latin typeface="Arial Black" pitchFamily="34" charset="0"/>
              </a:rPr>
              <a:t>LÓGICA HORIZONTAL</a:t>
            </a:r>
          </a:p>
        </p:txBody>
      </p:sp>
      <p:sp>
        <p:nvSpPr>
          <p:cNvPr id="12" name="Up Arrow 11"/>
          <p:cNvSpPr/>
          <p:nvPr/>
        </p:nvSpPr>
        <p:spPr>
          <a:xfrm>
            <a:off x="10264877" y="2433484"/>
            <a:ext cx="560439" cy="707922"/>
          </a:xfrm>
          <a:prstGeom prst="upArrow">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ight Arrow 12"/>
          <p:cNvSpPr/>
          <p:nvPr/>
        </p:nvSpPr>
        <p:spPr>
          <a:xfrm>
            <a:off x="4852219" y="1666568"/>
            <a:ext cx="2905433" cy="1091380"/>
          </a:xfrm>
          <a:prstGeom prst="rightArrow">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Left Arrow 13"/>
          <p:cNvSpPr/>
          <p:nvPr/>
        </p:nvSpPr>
        <p:spPr>
          <a:xfrm>
            <a:off x="9232490" y="4928886"/>
            <a:ext cx="575187" cy="380542"/>
          </a:xfrm>
          <a:prstGeom prst="lef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9483379" y="5759874"/>
            <a:ext cx="2388327" cy="830997"/>
          </a:xfrm>
          <a:prstGeom prst="rect">
            <a:avLst/>
          </a:prstGeom>
          <a:noFill/>
        </p:spPr>
        <p:txBody>
          <a:bodyPr wrap="square" rtlCol="0">
            <a:spAutoFit/>
          </a:bodyPr>
          <a:lstStyle/>
          <a:p>
            <a:pPr algn="ctr"/>
            <a:r>
              <a:rPr lang="es-ES" sz="2400" dirty="0">
                <a:latin typeface="Arial Black" panose="020B0A04020102020204" pitchFamily="34" charset="0"/>
              </a:rPr>
              <a:t>COLUMNAS </a:t>
            </a:r>
          </a:p>
          <a:p>
            <a:pPr algn="ctr"/>
            <a:r>
              <a:rPr lang="es-ES" sz="2400" dirty="0">
                <a:latin typeface="Arial Black" panose="020B0A04020102020204" pitchFamily="34" charset="0"/>
              </a:rPr>
              <a:t>2 Y 3</a:t>
            </a:r>
            <a:endParaRPr lang="en-US" sz="2400" dirty="0">
              <a:latin typeface="Arial Black" panose="020B0A04020102020204" pitchFamily="34" charset="0"/>
            </a:endParaRPr>
          </a:p>
        </p:txBody>
      </p:sp>
    </p:spTree>
    <p:extLst>
      <p:ext uri="{BB962C8B-B14F-4D97-AF65-F5344CB8AC3E}">
        <p14:creationId xmlns:p14="http://schemas.microsoft.com/office/powerpoint/2010/main" val="5471999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p:cNvSpPr txBox="1"/>
          <p:nvPr/>
        </p:nvSpPr>
        <p:spPr>
          <a:xfrm>
            <a:off x="0" y="0"/>
            <a:ext cx="12192000" cy="6858000"/>
          </a:xfrm>
          <a:prstGeom prst="rect">
            <a:avLst/>
          </a:prstGeom>
          <a:solidFill>
            <a:schemeClr val="accent4">
              <a:lumMod val="60000"/>
              <a:lumOff val="40000"/>
            </a:scheme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_tradnl"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CuadroTexto 9"/>
          <p:cNvSpPr txBox="1"/>
          <p:nvPr/>
        </p:nvSpPr>
        <p:spPr>
          <a:xfrm>
            <a:off x="955964" y="4336488"/>
            <a:ext cx="10709563" cy="954107"/>
          </a:xfrm>
          <a:prstGeom prst="rect">
            <a:avLst/>
          </a:prstGeom>
          <a:noFill/>
        </p:spPr>
        <p:txBody>
          <a:bodyPr wrap="square" rtlCol="0">
            <a:spAutoFit/>
          </a:bodyPr>
          <a:lstStyle/>
          <a:p>
            <a:pPr lvl="0" algn="just"/>
            <a:r>
              <a:rPr kumimoji="0" lang="es-ES_tradnl" sz="28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Tema 2</a:t>
            </a:r>
            <a:r>
              <a:rPr kumimoji="0" lang="es-ES_tradnl" sz="2800" b="0" i="0" u="none" strike="noStrike" kern="1200" cap="none" spc="0" normalizeH="0" baseline="0" noProof="0" dirty="0">
                <a:ln>
                  <a:noFill/>
                </a:ln>
                <a:solidFill>
                  <a:srgbClr val="002060"/>
                </a:solidFill>
                <a:effectLst/>
                <a:uLnTx/>
                <a:uFillTx/>
                <a:latin typeface="Arial Black" panose="020B0A04020102020204" pitchFamily="34" charset="0"/>
                <a:ea typeface="+mn-ea"/>
                <a:cs typeface="+mn-cs"/>
              </a:rPr>
              <a:t>: </a:t>
            </a:r>
            <a:r>
              <a:rPr lang="es-ES" sz="2800" dirty="0">
                <a:solidFill>
                  <a:srgbClr val="002060"/>
                </a:solidFill>
                <a:latin typeface="Arial Black" panose="020B0A04020102020204" pitchFamily="34" charset="0"/>
              </a:rPr>
              <a:t>La fase de diseño o formulación del proyecto. La matriz de marco lógico.</a:t>
            </a: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11" name="Picture 1"/>
          <p:cNvPicPr/>
          <p:nvPr/>
        </p:nvPicPr>
        <p:blipFill>
          <a:blip r:embed="rId2">
            <a:extLst>
              <a:ext uri="{28A0092B-C50C-407E-A947-70E740481C1C}">
                <a14:useLocalDpi xmlns:a14="http://schemas.microsoft.com/office/drawing/2010/main" val="0"/>
              </a:ext>
            </a:extLst>
          </a:blip>
          <a:srcRect/>
          <a:stretch>
            <a:fillRect/>
          </a:stretch>
        </p:blipFill>
        <p:spPr bwMode="auto">
          <a:xfrm>
            <a:off x="13498" y="-5888"/>
            <a:ext cx="6045989" cy="2145932"/>
          </a:xfrm>
          <a:prstGeom prst="rect">
            <a:avLst/>
          </a:prstGeom>
          <a:noFill/>
          <a:ln>
            <a:noFill/>
          </a:ln>
        </p:spPr>
      </p:pic>
      <p:sp>
        <p:nvSpPr>
          <p:cNvPr id="2" name="CuadroTexto 1"/>
          <p:cNvSpPr txBox="1"/>
          <p:nvPr/>
        </p:nvSpPr>
        <p:spPr>
          <a:xfrm>
            <a:off x="7176649" y="623460"/>
            <a:ext cx="4724400"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2800" b="0" i="0" u="none" strike="noStrike" kern="1200" cap="none" spc="0" normalizeH="0" baseline="0" noProof="0" dirty="0">
                <a:ln>
                  <a:noFill/>
                </a:ln>
                <a:solidFill>
                  <a:srgbClr val="002060"/>
                </a:solidFill>
                <a:effectLst/>
                <a:uLnTx/>
                <a:uFillTx/>
                <a:latin typeface="Arial Black" panose="020B0A04020102020204" pitchFamily="34" charset="0"/>
                <a:ea typeface="+mn-ea"/>
                <a:cs typeface="+mn-cs"/>
              </a:rPr>
              <a:t>CURSO DE POSGRADO</a:t>
            </a:r>
          </a:p>
        </p:txBody>
      </p:sp>
      <p:sp>
        <p:nvSpPr>
          <p:cNvPr id="5" name="CuadroTexto 4"/>
          <p:cNvSpPr txBox="1"/>
          <p:nvPr/>
        </p:nvSpPr>
        <p:spPr>
          <a:xfrm>
            <a:off x="1246916" y="2701646"/>
            <a:ext cx="9712037" cy="707886"/>
          </a:xfrm>
          <a:prstGeom prst="rect">
            <a:avLst/>
          </a:prstGeom>
          <a:noFill/>
        </p:spPr>
        <p:txBody>
          <a:bodyPr wrap="square" rtlCol="0">
            <a:spAutoFit/>
          </a:bodyPr>
          <a:lstStyle>
            <a:defPPr>
              <a:defRPr lang="es-ES"/>
            </a:defPPr>
            <a:lvl1pPr>
              <a:defRPr sz="2800">
                <a:solidFill>
                  <a:srgbClr val="002060"/>
                </a:solidFill>
                <a:latin typeface="Arial Black" panose="020B0A04020102020204"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4000" b="0" i="0" u="none" strike="noStrike" kern="1200" cap="none" spc="0" normalizeH="0" baseline="0" noProof="0" dirty="0">
                <a:ln>
                  <a:noFill/>
                </a:ln>
                <a:solidFill>
                  <a:srgbClr val="002060"/>
                </a:solidFill>
                <a:effectLst/>
                <a:uLnTx/>
                <a:uFillTx/>
                <a:latin typeface="Arial Black" panose="020B0A04020102020204" pitchFamily="34" charset="0"/>
                <a:ea typeface="+mn-ea"/>
                <a:cs typeface="+mn-cs"/>
              </a:rPr>
              <a:t>GESTIÓN DE PROYECTOS I + D + i</a:t>
            </a:r>
          </a:p>
        </p:txBody>
      </p:sp>
    </p:spTree>
    <p:extLst>
      <p:ext uri="{BB962C8B-B14F-4D97-AF65-F5344CB8AC3E}">
        <p14:creationId xmlns:p14="http://schemas.microsoft.com/office/powerpoint/2010/main" val="35311779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uadroTexto 8"/>
          <p:cNvSpPr txBox="1"/>
          <p:nvPr/>
        </p:nvSpPr>
        <p:spPr>
          <a:xfrm>
            <a:off x="0" y="536864"/>
            <a:ext cx="12192000" cy="6463308"/>
          </a:xfrm>
          <a:prstGeom prst="rect">
            <a:avLst/>
          </a:prstGeom>
          <a:solidFill>
            <a:schemeClr val="accent4">
              <a:lumMod val="20000"/>
              <a:lumOff val="80000"/>
            </a:schemeClr>
          </a:solidFill>
        </p:spPr>
        <p:txBody>
          <a:bodyPr wrap="square" rtlCol="0">
            <a:spAutoFit/>
          </a:bodyPr>
          <a:lstStyle/>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p:txBody>
      </p:sp>
      <p:sp>
        <p:nvSpPr>
          <p:cNvPr id="2" name="CuadroTexto 1"/>
          <p:cNvSpPr txBox="1"/>
          <p:nvPr/>
        </p:nvSpPr>
        <p:spPr>
          <a:xfrm>
            <a:off x="0" y="13644"/>
            <a:ext cx="12192000" cy="523220"/>
          </a:xfrm>
          <a:prstGeom prst="rect">
            <a:avLst/>
          </a:prstGeom>
          <a:solidFill>
            <a:srgbClr val="002060"/>
          </a:solidFill>
        </p:spPr>
        <p:txBody>
          <a:bodyPr wrap="square" rtlCol="0">
            <a:spAutoFit/>
          </a:bodyPr>
          <a:lstStyle>
            <a:defPPr>
              <a:defRPr lang="es-ES"/>
            </a:defPPr>
            <a:lvl1pPr algn="ctr">
              <a:defRPr sz="2800">
                <a:solidFill>
                  <a:schemeClr val="bg1"/>
                </a:solidFill>
                <a:latin typeface="Arial Black" panose="020B0A04020102020204" pitchFamily="34" charset="0"/>
              </a:defRPr>
            </a:lvl1pPr>
          </a:lstStyle>
          <a:p>
            <a:r>
              <a:rPr lang="es-ES" dirty="0"/>
              <a:t>Indicadores </a:t>
            </a:r>
          </a:p>
        </p:txBody>
      </p:sp>
      <p:sp>
        <p:nvSpPr>
          <p:cNvPr id="3" name="CuadroTexto 2"/>
          <p:cNvSpPr txBox="1"/>
          <p:nvPr/>
        </p:nvSpPr>
        <p:spPr>
          <a:xfrm>
            <a:off x="943897" y="581870"/>
            <a:ext cx="10368116" cy="1200329"/>
          </a:xfrm>
          <a:prstGeom prst="rect">
            <a:avLst/>
          </a:prstGeom>
          <a:noFill/>
          <a:ln w="28575">
            <a:solidFill>
              <a:srgbClr val="C00000"/>
            </a:solidFill>
          </a:ln>
        </p:spPr>
        <p:txBody>
          <a:bodyPr wrap="square" rtlCol="0">
            <a:spAutoFit/>
          </a:bodyPr>
          <a:lstStyle/>
          <a:p>
            <a:pPr algn="ctr"/>
            <a:r>
              <a:rPr lang="es-ES" sz="2400" dirty="0">
                <a:solidFill>
                  <a:srgbClr val="002060"/>
                </a:solidFill>
                <a:latin typeface="Arial Black" panose="020B0A04020102020204" pitchFamily="34" charset="0"/>
              </a:rPr>
              <a:t>Se emplean para expresar, de la manera más precisa posible, lo que vamos a hacer y lo que queremos conseguir con nuestra intervención</a:t>
            </a:r>
          </a:p>
        </p:txBody>
      </p:sp>
      <p:sp>
        <p:nvSpPr>
          <p:cNvPr id="4" name="TextBox 3"/>
          <p:cNvSpPr txBox="1"/>
          <p:nvPr/>
        </p:nvSpPr>
        <p:spPr>
          <a:xfrm>
            <a:off x="353961" y="3790328"/>
            <a:ext cx="11179278" cy="1200329"/>
          </a:xfrm>
          <a:prstGeom prst="rect">
            <a:avLst/>
          </a:prstGeom>
          <a:noFill/>
        </p:spPr>
        <p:txBody>
          <a:bodyPr wrap="square" rtlCol="0">
            <a:spAutoFit/>
          </a:bodyPr>
          <a:lstStyle/>
          <a:p>
            <a:pPr algn="just"/>
            <a:r>
              <a:rPr lang="es-ES" sz="2400" dirty="0">
                <a:latin typeface="Arial Black" panose="020B0A04020102020204" pitchFamily="34" charset="0"/>
              </a:rPr>
              <a:t>OBJETIVOS COMO </a:t>
            </a:r>
            <a:r>
              <a:rPr lang="es-ES" sz="2400" dirty="0">
                <a:solidFill>
                  <a:srgbClr val="FF0000"/>
                </a:solidFill>
                <a:latin typeface="Arial Black" panose="020B0A04020102020204" pitchFamily="34" charset="0"/>
              </a:rPr>
              <a:t>“MEJORA DE LA CALIDAD DE VIDA”</a:t>
            </a:r>
            <a:r>
              <a:rPr lang="es-ES" sz="2400" dirty="0">
                <a:latin typeface="Arial Black" panose="020B0A04020102020204" pitchFamily="34" charset="0"/>
              </a:rPr>
              <a:t>, </a:t>
            </a:r>
            <a:r>
              <a:rPr lang="es-ES" sz="2400" dirty="0">
                <a:solidFill>
                  <a:srgbClr val="0070C0"/>
                </a:solidFill>
                <a:latin typeface="Arial Black" panose="020B0A04020102020204" pitchFamily="34" charset="0"/>
              </a:rPr>
              <a:t>SIN INDICADORES CONCRETOS Y OPERATIVOS</a:t>
            </a:r>
            <a:r>
              <a:rPr lang="es-ES" sz="2400" dirty="0">
                <a:latin typeface="Arial Black" panose="020B0A04020102020204" pitchFamily="34" charset="0"/>
              </a:rPr>
              <a:t> RESULTAN ESENCIALMENTE INÚTILES, DADA SU INCOMPRENSIBILIDAD</a:t>
            </a:r>
            <a:endParaRPr lang="en-US" sz="2400" dirty="0">
              <a:latin typeface="Arial Black" panose="020B0A04020102020204" pitchFamily="34" charset="0"/>
            </a:endParaRPr>
          </a:p>
        </p:txBody>
      </p:sp>
      <p:sp>
        <p:nvSpPr>
          <p:cNvPr id="5" name="TextBox 4"/>
          <p:cNvSpPr txBox="1"/>
          <p:nvPr/>
        </p:nvSpPr>
        <p:spPr>
          <a:xfrm>
            <a:off x="648928" y="5560140"/>
            <a:ext cx="10751574" cy="461665"/>
          </a:xfrm>
          <a:prstGeom prst="rect">
            <a:avLst/>
          </a:prstGeom>
          <a:noFill/>
          <a:ln w="28575">
            <a:solidFill>
              <a:srgbClr val="C00000"/>
            </a:solidFill>
          </a:ln>
        </p:spPr>
        <p:txBody>
          <a:bodyPr wrap="square" rtlCol="0">
            <a:spAutoFit/>
          </a:bodyPr>
          <a:lstStyle>
            <a:defPPr>
              <a:defRPr lang="es-ES"/>
            </a:defPPr>
            <a:lvl1pPr algn="ctr">
              <a:defRPr sz="2400">
                <a:solidFill>
                  <a:srgbClr val="002060"/>
                </a:solidFill>
                <a:latin typeface="Arial Black" panose="020B0A04020102020204" pitchFamily="34" charset="0"/>
              </a:defRPr>
            </a:lvl1pPr>
          </a:lstStyle>
          <a:p>
            <a:r>
              <a:rPr lang="es-ES" dirty="0"/>
              <a:t>Cada objetivo y resultado debe llevar, al menos, un indicador</a:t>
            </a:r>
            <a:endParaRPr lang="en-US" dirty="0"/>
          </a:p>
        </p:txBody>
      </p:sp>
      <p:sp>
        <p:nvSpPr>
          <p:cNvPr id="6" name="TextBox 5"/>
          <p:cNvSpPr txBox="1"/>
          <p:nvPr/>
        </p:nvSpPr>
        <p:spPr>
          <a:xfrm>
            <a:off x="648928" y="2109024"/>
            <a:ext cx="11120285" cy="1384995"/>
          </a:xfrm>
          <a:prstGeom prst="rect">
            <a:avLst/>
          </a:prstGeom>
          <a:noFill/>
        </p:spPr>
        <p:txBody>
          <a:bodyPr wrap="square" rtlCol="0">
            <a:spAutoFit/>
          </a:bodyPr>
          <a:lstStyle/>
          <a:p>
            <a:pPr marL="457200" indent="-457200" algn="just">
              <a:buFont typeface="Wingdings" panose="05000000000000000000" pitchFamily="2" charset="2"/>
              <a:buChar char="Ø"/>
            </a:pPr>
            <a:r>
              <a:rPr lang="es-ES" sz="2800" dirty="0">
                <a:latin typeface="Arial Black" panose="020B0A04020102020204" pitchFamily="34" charset="0"/>
              </a:rPr>
              <a:t>Cualquier indicador debe reflejar la </a:t>
            </a:r>
            <a:r>
              <a:rPr lang="es-ES" sz="2800" dirty="0">
                <a:solidFill>
                  <a:srgbClr val="FF0000"/>
                </a:solidFill>
                <a:latin typeface="Arial Black" panose="020B0A04020102020204" pitchFamily="34" charset="0"/>
              </a:rPr>
              <a:t>cantidad</a:t>
            </a:r>
            <a:r>
              <a:rPr lang="es-ES" sz="2800" dirty="0">
                <a:latin typeface="Arial Black" panose="020B0A04020102020204" pitchFamily="34" charset="0"/>
              </a:rPr>
              <a:t> de producto que se pretende alcanzar, su </a:t>
            </a:r>
            <a:r>
              <a:rPr lang="es-ES" sz="2800" dirty="0">
                <a:solidFill>
                  <a:srgbClr val="FF0000"/>
                </a:solidFill>
                <a:latin typeface="Arial Black" panose="020B0A04020102020204" pitchFamily="34" charset="0"/>
              </a:rPr>
              <a:t>calidad</a:t>
            </a:r>
            <a:r>
              <a:rPr lang="es-ES" sz="2800" dirty="0">
                <a:latin typeface="Arial Black" panose="020B0A04020102020204" pitchFamily="34" charset="0"/>
              </a:rPr>
              <a:t> y el </a:t>
            </a:r>
            <a:r>
              <a:rPr lang="es-ES" sz="2800" dirty="0">
                <a:solidFill>
                  <a:srgbClr val="FF0000"/>
                </a:solidFill>
                <a:latin typeface="Arial Black" panose="020B0A04020102020204" pitchFamily="34" charset="0"/>
              </a:rPr>
              <a:t>tiempo</a:t>
            </a:r>
            <a:r>
              <a:rPr lang="es-ES" sz="2800" dirty="0">
                <a:latin typeface="Arial Black" panose="020B0A04020102020204" pitchFamily="34" charset="0"/>
              </a:rPr>
              <a:t> para su logro.</a:t>
            </a:r>
            <a:endParaRPr lang="en-US" sz="2800" dirty="0">
              <a:latin typeface="Arial Black" panose="020B0A04020102020204" pitchFamily="34" charset="0"/>
            </a:endParaRPr>
          </a:p>
        </p:txBody>
      </p:sp>
    </p:spTree>
    <p:extLst>
      <p:ext uri="{BB962C8B-B14F-4D97-AF65-F5344CB8AC3E}">
        <p14:creationId xmlns:p14="http://schemas.microsoft.com/office/powerpoint/2010/main" val="1628714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p:cTn id="14" dur="500" fill="hold"/>
                                        <p:tgtEl>
                                          <p:spTgt spid="6"/>
                                        </p:tgtEl>
                                        <p:attrNameLst>
                                          <p:attrName>ppt_w</p:attrName>
                                        </p:attrNameLst>
                                      </p:cBhvr>
                                      <p:tavLst>
                                        <p:tav tm="0">
                                          <p:val>
                                            <p:fltVal val="0"/>
                                          </p:val>
                                        </p:tav>
                                        <p:tav tm="100000">
                                          <p:val>
                                            <p:strVal val="#ppt_w"/>
                                          </p:val>
                                        </p:tav>
                                      </p:tavLst>
                                    </p:anim>
                                    <p:anim calcmode="lin" valueType="num">
                                      <p:cBhvr>
                                        <p:cTn id="15" dur="500" fill="hold"/>
                                        <p:tgtEl>
                                          <p:spTgt spid="6"/>
                                        </p:tgtEl>
                                        <p:attrNameLst>
                                          <p:attrName>ppt_h</p:attrName>
                                        </p:attrNameLst>
                                      </p:cBhvr>
                                      <p:tavLst>
                                        <p:tav tm="0">
                                          <p:val>
                                            <p:fltVal val="0"/>
                                          </p:val>
                                        </p:tav>
                                        <p:tav tm="100000">
                                          <p:val>
                                            <p:strVal val="#ppt_h"/>
                                          </p:val>
                                        </p:tav>
                                      </p:tavLst>
                                    </p:anim>
                                    <p:animEffect transition="in" filter="fade">
                                      <p:cBhvr>
                                        <p:cTn id="16" dur="500"/>
                                        <p:tgtEl>
                                          <p:spTgt spid="6"/>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 calcmode="lin" valueType="num">
                                      <p:cBhvr>
                                        <p:cTn id="21" dur="500" fill="hold"/>
                                        <p:tgtEl>
                                          <p:spTgt spid="4"/>
                                        </p:tgtEl>
                                        <p:attrNameLst>
                                          <p:attrName>ppt_w</p:attrName>
                                        </p:attrNameLst>
                                      </p:cBhvr>
                                      <p:tavLst>
                                        <p:tav tm="0">
                                          <p:val>
                                            <p:fltVal val="0"/>
                                          </p:val>
                                        </p:tav>
                                        <p:tav tm="100000">
                                          <p:val>
                                            <p:strVal val="#ppt_w"/>
                                          </p:val>
                                        </p:tav>
                                      </p:tavLst>
                                    </p:anim>
                                    <p:anim calcmode="lin" valueType="num">
                                      <p:cBhvr>
                                        <p:cTn id="22" dur="500" fill="hold"/>
                                        <p:tgtEl>
                                          <p:spTgt spid="4"/>
                                        </p:tgtEl>
                                        <p:attrNameLst>
                                          <p:attrName>ppt_h</p:attrName>
                                        </p:attrNameLst>
                                      </p:cBhvr>
                                      <p:tavLst>
                                        <p:tav tm="0">
                                          <p:val>
                                            <p:fltVal val="0"/>
                                          </p:val>
                                        </p:tav>
                                        <p:tav tm="100000">
                                          <p:val>
                                            <p:strVal val="#ppt_h"/>
                                          </p:val>
                                        </p:tav>
                                      </p:tavLst>
                                    </p:anim>
                                    <p:animEffect transition="in" filter="fade">
                                      <p:cBhvr>
                                        <p:cTn id="23" dur="500"/>
                                        <p:tgtEl>
                                          <p:spTgt spid="4"/>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5"/>
                                        </p:tgtEl>
                                        <p:attrNameLst>
                                          <p:attrName>style.visibility</p:attrName>
                                        </p:attrNameLst>
                                      </p:cBhvr>
                                      <p:to>
                                        <p:strVal val="visible"/>
                                      </p:to>
                                    </p:set>
                                    <p:anim calcmode="lin" valueType="num">
                                      <p:cBhvr>
                                        <p:cTn id="28" dur="500" fill="hold"/>
                                        <p:tgtEl>
                                          <p:spTgt spid="5"/>
                                        </p:tgtEl>
                                        <p:attrNameLst>
                                          <p:attrName>ppt_w</p:attrName>
                                        </p:attrNameLst>
                                      </p:cBhvr>
                                      <p:tavLst>
                                        <p:tav tm="0">
                                          <p:val>
                                            <p:fltVal val="0"/>
                                          </p:val>
                                        </p:tav>
                                        <p:tav tm="100000">
                                          <p:val>
                                            <p:strVal val="#ppt_w"/>
                                          </p:val>
                                        </p:tav>
                                      </p:tavLst>
                                    </p:anim>
                                    <p:anim calcmode="lin" valueType="num">
                                      <p:cBhvr>
                                        <p:cTn id="29" dur="500" fill="hold"/>
                                        <p:tgtEl>
                                          <p:spTgt spid="5"/>
                                        </p:tgtEl>
                                        <p:attrNameLst>
                                          <p:attrName>ppt_h</p:attrName>
                                        </p:attrNameLst>
                                      </p:cBhvr>
                                      <p:tavLst>
                                        <p:tav tm="0">
                                          <p:val>
                                            <p:fltVal val="0"/>
                                          </p:val>
                                        </p:tav>
                                        <p:tav tm="100000">
                                          <p:val>
                                            <p:strVal val="#ppt_h"/>
                                          </p:val>
                                        </p:tav>
                                      </p:tavLst>
                                    </p:anim>
                                    <p:animEffect transition="in" filter="fade">
                                      <p:cBhvr>
                                        <p:cTn id="3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P spid="5" grpId="0" animBg="1"/>
      <p:bldP spid="6"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0" y="27706"/>
            <a:ext cx="12192000" cy="523220"/>
          </a:xfrm>
          <a:prstGeom prst="rect">
            <a:avLst/>
          </a:prstGeom>
          <a:solidFill>
            <a:srgbClr val="002060"/>
          </a:solidFill>
        </p:spPr>
        <p:txBody>
          <a:bodyPr wrap="square" rtlCol="0">
            <a:spAutoFit/>
          </a:bodyPr>
          <a:lstStyle>
            <a:defPPr>
              <a:defRPr lang="es-ES"/>
            </a:defPPr>
            <a:lvl1pPr algn="ctr">
              <a:defRPr sz="2800">
                <a:solidFill>
                  <a:schemeClr val="bg1"/>
                </a:solidFill>
                <a:latin typeface="Arial Black" panose="020B0A04020102020204" pitchFamily="34" charset="0"/>
              </a:defRPr>
            </a:lvl1pPr>
          </a:lstStyle>
          <a:p>
            <a:r>
              <a:rPr lang="es-ES" dirty="0"/>
              <a:t>EJEMPLO DE INDICADORES</a:t>
            </a:r>
          </a:p>
        </p:txBody>
      </p:sp>
      <p:graphicFrame>
        <p:nvGraphicFramePr>
          <p:cNvPr id="3" name="Tabla 2"/>
          <p:cNvGraphicFramePr>
            <a:graphicFrameLocks noGrp="1"/>
          </p:cNvGraphicFramePr>
          <p:nvPr>
            <p:extLst>
              <p:ext uri="{D42A27DB-BD31-4B8C-83A1-F6EECF244321}">
                <p14:modId xmlns:p14="http://schemas.microsoft.com/office/powerpoint/2010/main" val="2064004849"/>
              </p:ext>
            </p:extLst>
          </p:nvPr>
        </p:nvGraphicFramePr>
        <p:xfrm>
          <a:off x="132735" y="573981"/>
          <a:ext cx="11931445" cy="6187440"/>
        </p:xfrm>
        <a:graphic>
          <a:graphicData uri="http://schemas.openxmlformats.org/drawingml/2006/table">
            <a:tbl>
              <a:tblPr firstRow="1" bandRow="1">
                <a:tableStyleId>{5C22544A-7EE6-4342-B048-85BDC9FD1C3A}</a:tableStyleId>
              </a:tblPr>
              <a:tblGrid>
                <a:gridCol w="4863054">
                  <a:extLst>
                    <a:ext uri="{9D8B030D-6E8A-4147-A177-3AD203B41FA5}">
                      <a16:colId xmlns:a16="http://schemas.microsoft.com/office/drawing/2014/main" val="4065081981"/>
                    </a:ext>
                  </a:extLst>
                </a:gridCol>
                <a:gridCol w="7068391">
                  <a:extLst>
                    <a:ext uri="{9D8B030D-6E8A-4147-A177-3AD203B41FA5}">
                      <a16:colId xmlns:a16="http://schemas.microsoft.com/office/drawing/2014/main" val="2260086395"/>
                    </a:ext>
                  </a:extLst>
                </a:gridCol>
              </a:tblGrid>
              <a:tr h="370840">
                <a:tc>
                  <a:txBody>
                    <a:bodyPr/>
                    <a:lstStyle/>
                    <a:p>
                      <a:pPr algn="ctr"/>
                      <a:r>
                        <a:rPr lang="es-ES" sz="2800" dirty="0">
                          <a:solidFill>
                            <a:srgbClr val="FFFF00"/>
                          </a:solidFill>
                          <a:latin typeface="Arial Black" panose="020B0A04020102020204" pitchFamily="34" charset="0"/>
                        </a:rPr>
                        <a:t>OBJETIVO</a:t>
                      </a:r>
                    </a:p>
                  </a:txBody>
                  <a:tcPr/>
                </a:tc>
                <a:tc>
                  <a:txBody>
                    <a:bodyPr/>
                    <a:lstStyle/>
                    <a:p>
                      <a:pPr algn="ctr"/>
                      <a:r>
                        <a:rPr lang="es-ES" sz="2800" dirty="0">
                          <a:solidFill>
                            <a:srgbClr val="FFFF00"/>
                          </a:solidFill>
                          <a:latin typeface="Arial Black" panose="020B0A04020102020204" pitchFamily="34" charset="0"/>
                        </a:rPr>
                        <a:t>INDICADOR</a:t>
                      </a:r>
                    </a:p>
                  </a:txBody>
                  <a:tcPr/>
                </a:tc>
                <a:extLst>
                  <a:ext uri="{0D108BD9-81ED-4DB2-BD59-A6C34878D82A}">
                    <a16:rowId xmlns:a16="http://schemas.microsoft.com/office/drawing/2014/main" val="2430189989"/>
                  </a:ext>
                </a:extLst>
              </a:tr>
              <a:tr h="1469350">
                <a:tc>
                  <a:txBody>
                    <a:bodyPr/>
                    <a:lstStyle/>
                    <a:p>
                      <a:r>
                        <a:rPr lang="es-ES" sz="2400" dirty="0">
                          <a:solidFill>
                            <a:srgbClr val="7030A0"/>
                          </a:solidFill>
                          <a:latin typeface="Arial Black" panose="020B0A04020102020204" pitchFamily="34" charset="0"/>
                        </a:rPr>
                        <a:t>OG</a:t>
                      </a:r>
                    </a:p>
                    <a:p>
                      <a:r>
                        <a:rPr lang="es-ES" sz="2400" dirty="0">
                          <a:latin typeface="Arial Black" panose="020B0A04020102020204" pitchFamily="34" charset="0"/>
                        </a:rPr>
                        <a:t>Disminución de los niveles de delincuencia</a:t>
                      </a:r>
                    </a:p>
                    <a:p>
                      <a:r>
                        <a:rPr lang="es-ES" sz="2400" dirty="0">
                          <a:latin typeface="Arial Black" panose="020B0A04020102020204" pitchFamily="34" charset="0"/>
                        </a:rPr>
                        <a:t>juvenil en el barrio de Los Chorrillos.</a:t>
                      </a:r>
                    </a:p>
                    <a:p>
                      <a:endParaRPr lang="es-ES" sz="2400" dirty="0">
                        <a:latin typeface="Arial Black" panose="020B0A04020102020204" pitchFamily="34" charset="0"/>
                      </a:endParaRPr>
                    </a:p>
                  </a:txBody>
                  <a:tcPr/>
                </a:tc>
                <a:tc>
                  <a:txBody>
                    <a:bodyPr/>
                    <a:lstStyle/>
                    <a:p>
                      <a:pPr algn="just"/>
                      <a:r>
                        <a:rPr lang="es-ES" sz="2400" dirty="0">
                          <a:latin typeface="Arial Black" panose="020B0A04020102020204" pitchFamily="34" charset="0"/>
                        </a:rPr>
                        <a:t>El número de denuncias en la comisaría de Los Chorrillos por asaltos de bandas juveniles se reduce en un 30% dos años después de la finalización del proyecto.</a:t>
                      </a:r>
                    </a:p>
                  </a:txBody>
                  <a:tcPr/>
                </a:tc>
                <a:extLst>
                  <a:ext uri="{0D108BD9-81ED-4DB2-BD59-A6C34878D82A}">
                    <a16:rowId xmlns:a16="http://schemas.microsoft.com/office/drawing/2014/main" val="1702104441"/>
                  </a:ext>
                </a:extLst>
              </a:tr>
              <a:tr h="370840">
                <a:tc>
                  <a:txBody>
                    <a:bodyPr/>
                    <a:lstStyle/>
                    <a:p>
                      <a:r>
                        <a:rPr lang="es-ES" sz="2400" kern="1200" dirty="0">
                          <a:solidFill>
                            <a:srgbClr val="7030A0"/>
                          </a:solidFill>
                          <a:latin typeface="Arial Black" panose="020B0A04020102020204" pitchFamily="34" charset="0"/>
                          <a:ea typeface="+mn-ea"/>
                          <a:cs typeface="+mn-cs"/>
                        </a:rPr>
                        <a:t>OE</a:t>
                      </a:r>
                    </a:p>
                    <a:p>
                      <a:r>
                        <a:rPr lang="es-ES" sz="2400" dirty="0">
                          <a:latin typeface="Arial Black" panose="020B0A04020102020204" pitchFamily="34" charset="0"/>
                        </a:rPr>
                        <a:t>Hábitos saludables de vida para los jóvenes</a:t>
                      </a:r>
                    </a:p>
                    <a:p>
                      <a:r>
                        <a:rPr lang="es-ES" sz="2400" dirty="0">
                          <a:latin typeface="Arial Black" panose="020B0A04020102020204" pitchFamily="34" charset="0"/>
                        </a:rPr>
                        <a:t>del barrio de Los Chorrillos.</a:t>
                      </a:r>
                    </a:p>
                  </a:txBody>
                  <a:tcPr/>
                </a:tc>
                <a:tc>
                  <a:txBody>
                    <a:bodyPr/>
                    <a:lstStyle/>
                    <a:p>
                      <a:pPr marL="457200" indent="-457200" algn="just">
                        <a:buAutoNum type="arabicPeriod"/>
                      </a:pPr>
                      <a:r>
                        <a:rPr lang="es-ES" sz="2400" dirty="0">
                          <a:latin typeface="Arial Black" panose="020B0A04020102020204" pitchFamily="34" charset="0"/>
                        </a:rPr>
                        <a:t>El número de casos atendidos en el hospital de Los Chorrillos de jóvenes con cuadro etílico y/o drogadicción se reduce en un 25% en el segundo año del proyecto.</a:t>
                      </a:r>
                    </a:p>
                    <a:p>
                      <a:pPr marL="457200" indent="-457200" algn="just">
                        <a:buAutoNum type="arabicPeriod"/>
                      </a:pPr>
                      <a:endParaRPr lang="es-ES" sz="2400" dirty="0">
                        <a:latin typeface="Arial Black" panose="020B0A04020102020204" pitchFamily="34" charset="0"/>
                      </a:endParaRPr>
                    </a:p>
                    <a:p>
                      <a:pPr algn="just"/>
                      <a:r>
                        <a:rPr lang="es-ES" sz="2400" dirty="0">
                          <a:latin typeface="Arial Black" panose="020B0A04020102020204" pitchFamily="34" charset="0"/>
                        </a:rPr>
                        <a:t>2. Las muertes provocadas por sobredosis se reducirán en un 15% en el segundo año.</a:t>
                      </a:r>
                    </a:p>
                  </a:txBody>
                  <a:tcPr/>
                </a:tc>
                <a:extLst>
                  <a:ext uri="{0D108BD9-81ED-4DB2-BD59-A6C34878D82A}">
                    <a16:rowId xmlns:a16="http://schemas.microsoft.com/office/drawing/2014/main" val="85695473"/>
                  </a:ext>
                </a:extLst>
              </a:tr>
            </a:tbl>
          </a:graphicData>
        </a:graphic>
      </p:graphicFrame>
    </p:spTree>
    <p:extLst>
      <p:ext uri="{BB962C8B-B14F-4D97-AF65-F5344CB8AC3E}">
        <p14:creationId xmlns:p14="http://schemas.microsoft.com/office/powerpoint/2010/main" val="55626484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0" y="27706"/>
            <a:ext cx="12192000" cy="523220"/>
          </a:xfrm>
          <a:prstGeom prst="rect">
            <a:avLst/>
          </a:prstGeom>
          <a:solidFill>
            <a:srgbClr val="002060"/>
          </a:solidFill>
        </p:spPr>
        <p:txBody>
          <a:bodyPr wrap="square" rtlCol="0">
            <a:spAutoFit/>
          </a:bodyPr>
          <a:lstStyle>
            <a:defPPr>
              <a:defRPr lang="es-ES"/>
            </a:defPPr>
            <a:lvl1pPr algn="ctr">
              <a:defRPr sz="2800">
                <a:solidFill>
                  <a:schemeClr val="bg1"/>
                </a:solidFill>
                <a:latin typeface="Arial Black" panose="020B0A04020102020204" pitchFamily="34" charset="0"/>
              </a:defRPr>
            </a:lvl1pPr>
          </a:lstStyle>
          <a:p>
            <a:r>
              <a:rPr lang="es-ES" dirty="0"/>
              <a:t>EJEMPLO DE INDICADORES</a:t>
            </a:r>
          </a:p>
        </p:txBody>
      </p:sp>
      <p:graphicFrame>
        <p:nvGraphicFramePr>
          <p:cNvPr id="3" name="Tabla 2"/>
          <p:cNvGraphicFramePr>
            <a:graphicFrameLocks noGrp="1"/>
          </p:cNvGraphicFramePr>
          <p:nvPr>
            <p:extLst>
              <p:ext uri="{D42A27DB-BD31-4B8C-83A1-F6EECF244321}">
                <p14:modId xmlns:p14="http://schemas.microsoft.com/office/powerpoint/2010/main" val="3194379224"/>
              </p:ext>
            </p:extLst>
          </p:nvPr>
        </p:nvGraphicFramePr>
        <p:xfrm>
          <a:off x="290944" y="573987"/>
          <a:ext cx="11693238" cy="6096000"/>
        </p:xfrm>
        <a:graphic>
          <a:graphicData uri="http://schemas.openxmlformats.org/drawingml/2006/table">
            <a:tbl>
              <a:tblPr firstRow="1" bandRow="1">
                <a:tableStyleId>{5C22544A-7EE6-4342-B048-85BDC9FD1C3A}</a:tableStyleId>
              </a:tblPr>
              <a:tblGrid>
                <a:gridCol w="4765965">
                  <a:extLst>
                    <a:ext uri="{9D8B030D-6E8A-4147-A177-3AD203B41FA5}">
                      <a16:colId xmlns:a16="http://schemas.microsoft.com/office/drawing/2014/main" val="4065081981"/>
                    </a:ext>
                  </a:extLst>
                </a:gridCol>
                <a:gridCol w="6927273">
                  <a:extLst>
                    <a:ext uri="{9D8B030D-6E8A-4147-A177-3AD203B41FA5}">
                      <a16:colId xmlns:a16="http://schemas.microsoft.com/office/drawing/2014/main" val="2260086395"/>
                    </a:ext>
                  </a:extLst>
                </a:gridCol>
              </a:tblGrid>
              <a:tr h="370840">
                <a:tc>
                  <a:txBody>
                    <a:bodyPr/>
                    <a:lstStyle/>
                    <a:p>
                      <a:pPr algn="ctr"/>
                      <a:r>
                        <a:rPr lang="es-ES" sz="2800" dirty="0">
                          <a:solidFill>
                            <a:srgbClr val="FFFF00"/>
                          </a:solidFill>
                          <a:latin typeface="Arial Black" panose="020B0A04020102020204" pitchFamily="34" charset="0"/>
                        </a:rPr>
                        <a:t>RESULTADOS</a:t>
                      </a:r>
                    </a:p>
                  </a:txBody>
                  <a:tcPr/>
                </a:tc>
                <a:tc>
                  <a:txBody>
                    <a:bodyPr/>
                    <a:lstStyle/>
                    <a:p>
                      <a:pPr algn="ctr"/>
                      <a:r>
                        <a:rPr lang="es-ES" sz="2800" dirty="0">
                          <a:solidFill>
                            <a:srgbClr val="FFFF00"/>
                          </a:solidFill>
                          <a:latin typeface="Arial Black" panose="020B0A04020102020204" pitchFamily="34" charset="0"/>
                        </a:rPr>
                        <a:t>INDICADOR</a:t>
                      </a:r>
                    </a:p>
                  </a:txBody>
                  <a:tcPr/>
                </a:tc>
                <a:extLst>
                  <a:ext uri="{0D108BD9-81ED-4DB2-BD59-A6C34878D82A}">
                    <a16:rowId xmlns:a16="http://schemas.microsoft.com/office/drawing/2014/main" val="2430189989"/>
                  </a:ext>
                </a:extLst>
              </a:tr>
              <a:tr h="2971183">
                <a:tc>
                  <a:txBody>
                    <a:bodyPr/>
                    <a:lstStyle/>
                    <a:p>
                      <a:pPr marL="0" indent="0">
                        <a:buNone/>
                      </a:pPr>
                      <a:r>
                        <a:rPr lang="es-ES" sz="2400" dirty="0">
                          <a:latin typeface="Arial Black" panose="020B0A04020102020204" pitchFamily="34" charset="0"/>
                        </a:rPr>
                        <a:t>1. Los jóvenes conocen las implicaciones de ciertas conductas para la salud.</a:t>
                      </a:r>
                    </a:p>
                    <a:p>
                      <a:pPr marL="0" indent="0">
                        <a:buNone/>
                      </a:pPr>
                      <a:endParaRPr lang="es-ES" sz="2400" dirty="0">
                        <a:latin typeface="Arial Black" panose="020B0A04020102020204" pitchFamily="34" charset="0"/>
                      </a:endParaRPr>
                    </a:p>
                    <a:p>
                      <a:pPr marL="0" indent="0">
                        <a:buNone/>
                      </a:pPr>
                      <a:endParaRPr lang="es-ES" sz="2400" dirty="0">
                        <a:latin typeface="Arial Black" panose="020B0A04020102020204" pitchFamily="34" charset="0"/>
                      </a:endParaRPr>
                    </a:p>
                    <a:p>
                      <a:pPr marL="0" indent="0">
                        <a:buNone/>
                      </a:pPr>
                      <a:endParaRPr lang="es-ES" sz="2400" dirty="0">
                        <a:latin typeface="Arial Black" panose="020B0A04020102020204" pitchFamily="34" charset="0"/>
                      </a:endParaRPr>
                    </a:p>
                    <a:p>
                      <a:pPr marL="0" indent="0">
                        <a:buNone/>
                      </a:pPr>
                      <a:r>
                        <a:rPr lang="es-ES" sz="2400" dirty="0">
                          <a:latin typeface="Arial Black" panose="020B0A04020102020204" pitchFamily="34" charset="0"/>
                        </a:rPr>
                        <a:t>2. Creada una oferta de ocio saludable.</a:t>
                      </a:r>
                    </a:p>
                    <a:p>
                      <a:pPr marL="0" indent="0">
                        <a:buNone/>
                      </a:pPr>
                      <a:endParaRPr lang="es-ES" sz="2400" dirty="0">
                        <a:latin typeface="Arial Black" panose="020B0A04020102020204" pitchFamily="34" charset="0"/>
                      </a:endParaRPr>
                    </a:p>
                    <a:p>
                      <a:pPr marL="0" indent="0">
                        <a:buNone/>
                      </a:pPr>
                      <a:endParaRPr lang="es-ES" sz="2400" dirty="0">
                        <a:latin typeface="Arial Black" panose="020B0A04020102020204" pitchFamily="34" charset="0"/>
                      </a:endParaRPr>
                    </a:p>
                    <a:p>
                      <a:pPr marL="0" indent="0">
                        <a:buNone/>
                      </a:pPr>
                      <a:endParaRPr lang="es-ES" sz="2400" dirty="0">
                        <a:latin typeface="Arial Black" panose="020B0A04020102020204" pitchFamily="34" charset="0"/>
                      </a:endParaRPr>
                    </a:p>
                    <a:p>
                      <a:pPr marL="0" indent="0">
                        <a:buNone/>
                      </a:pPr>
                      <a:r>
                        <a:rPr lang="es-ES" sz="2400" dirty="0">
                          <a:latin typeface="Arial Black" panose="020B0A04020102020204" pitchFamily="34" charset="0"/>
                        </a:rPr>
                        <a:t>3. Establecidos servicios de salud para prevenir y tratar drogadicción y alcoholismo de los jóvenes</a:t>
                      </a:r>
                    </a:p>
                  </a:txBody>
                  <a:tcPr/>
                </a:tc>
                <a:tc>
                  <a:txBody>
                    <a:bodyPr/>
                    <a:lstStyle/>
                    <a:p>
                      <a:pPr marL="0" indent="0" algn="just">
                        <a:buFontTx/>
                        <a:buNone/>
                      </a:pPr>
                      <a:r>
                        <a:rPr lang="es-ES" sz="2800" dirty="0">
                          <a:latin typeface="Arial Black" panose="020B0A04020102020204" pitchFamily="34" charset="0"/>
                        </a:rPr>
                        <a:t>1</a:t>
                      </a:r>
                      <a:r>
                        <a:rPr lang="es-ES" sz="2400" dirty="0">
                          <a:latin typeface="Arial Black" panose="020B0A04020102020204" pitchFamily="34" charset="0"/>
                        </a:rPr>
                        <a:t>. El 80% de los jóvenes del barrio de Los Chorrillos declara no consumir drogas habitualmente.</a:t>
                      </a:r>
                    </a:p>
                    <a:p>
                      <a:pPr marL="0" indent="0" algn="just">
                        <a:buFontTx/>
                        <a:buNone/>
                      </a:pPr>
                      <a:endParaRPr lang="es-ES" sz="2400" dirty="0">
                        <a:latin typeface="Arial Black" panose="020B0A04020102020204" pitchFamily="34" charset="0"/>
                      </a:endParaRPr>
                    </a:p>
                    <a:p>
                      <a:pPr marL="0" indent="0" algn="just">
                        <a:buFontTx/>
                        <a:buNone/>
                      </a:pPr>
                      <a:r>
                        <a:rPr lang="es-ES" sz="2400" dirty="0">
                          <a:latin typeface="Arial Black" panose="020B0A04020102020204" pitchFamily="34" charset="0"/>
                        </a:rPr>
                        <a:t>2.1. 100 jóvenes participan anualmente en el programa de campamentos en el segundo año del proyecto.</a:t>
                      </a:r>
                    </a:p>
                    <a:p>
                      <a:pPr marL="0" indent="0" algn="just">
                        <a:buFontTx/>
                        <a:buNone/>
                      </a:pPr>
                      <a:r>
                        <a:rPr lang="es-ES" sz="2400" dirty="0">
                          <a:latin typeface="Arial Black" panose="020B0A04020102020204" pitchFamily="34" charset="0"/>
                        </a:rPr>
                        <a:t>2.2. Al menos 500 jóvenes de Los Chorrillos se encuentran inscritos en las actividades del polideportivo.</a:t>
                      </a:r>
                    </a:p>
                    <a:p>
                      <a:pPr marL="0" indent="0" algn="just">
                        <a:buFontTx/>
                        <a:buNone/>
                      </a:pPr>
                      <a:endParaRPr lang="es-ES" sz="2400" dirty="0">
                        <a:latin typeface="Arial Black" panose="020B0A04020102020204" pitchFamily="34" charset="0"/>
                      </a:endParaRPr>
                    </a:p>
                    <a:p>
                      <a:pPr marL="0" indent="0" algn="just">
                        <a:buFontTx/>
                        <a:buNone/>
                      </a:pPr>
                      <a:r>
                        <a:rPr lang="es-ES" sz="2400" dirty="0">
                          <a:latin typeface="Arial Black" panose="020B0A04020102020204" pitchFamily="34" charset="0"/>
                        </a:rPr>
                        <a:t>3. En el consultorio son atendidos anualmente 200 pacientes jóvenes a partir del primer año proyecto.</a:t>
                      </a:r>
                    </a:p>
                  </a:txBody>
                  <a:tcPr/>
                </a:tc>
                <a:extLst>
                  <a:ext uri="{0D108BD9-81ED-4DB2-BD59-A6C34878D82A}">
                    <a16:rowId xmlns:a16="http://schemas.microsoft.com/office/drawing/2014/main" val="1702104441"/>
                  </a:ext>
                </a:extLst>
              </a:tr>
            </a:tbl>
          </a:graphicData>
        </a:graphic>
      </p:graphicFrame>
    </p:spTree>
    <p:extLst>
      <p:ext uri="{BB962C8B-B14F-4D97-AF65-F5344CB8AC3E}">
        <p14:creationId xmlns:p14="http://schemas.microsoft.com/office/powerpoint/2010/main" val="294944621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0" y="981813"/>
            <a:ext cx="12192000" cy="5876187"/>
          </a:xfrm>
          <a:prstGeom prst="rect">
            <a:avLst/>
          </a:prstGeom>
          <a:solidFill>
            <a:schemeClr val="accent4">
              <a:lumMod val="40000"/>
              <a:lumOff val="60000"/>
            </a:schemeClr>
          </a:solidFill>
        </p:spPr>
        <p:txBody>
          <a:bodyPr wrap="square" rtlCol="0">
            <a:spAutoFit/>
          </a:bodyPr>
          <a:lstStyle/>
          <a:p>
            <a:endParaRPr lang="es-ES" dirty="0"/>
          </a:p>
        </p:txBody>
      </p:sp>
      <p:sp>
        <p:nvSpPr>
          <p:cNvPr id="2" name="CuadroTexto 1"/>
          <p:cNvSpPr txBox="1"/>
          <p:nvPr/>
        </p:nvSpPr>
        <p:spPr>
          <a:xfrm>
            <a:off x="0" y="27706"/>
            <a:ext cx="12192000" cy="523220"/>
          </a:xfrm>
          <a:prstGeom prst="rect">
            <a:avLst/>
          </a:prstGeom>
          <a:solidFill>
            <a:srgbClr val="002060"/>
          </a:solidFill>
        </p:spPr>
        <p:txBody>
          <a:bodyPr wrap="square" rtlCol="0">
            <a:spAutoFit/>
          </a:bodyPr>
          <a:lstStyle>
            <a:defPPr>
              <a:defRPr lang="es-ES"/>
            </a:defPPr>
            <a:lvl1pPr algn="ctr">
              <a:defRPr sz="2800">
                <a:solidFill>
                  <a:schemeClr val="bg1"/>
                </a:solidFill>
                <a:latin typeface="Arial Black" panose="020B0A04020102020204" pitchFamily="34" charset="0"/>
              </a:defRPr>
            </a:lvl1pPr>
          </a:lstStyle>
          <a:p>
            <a:r>
              <a:rPr lang="es-ES" dirty="0"/>
              <a:t>Ejemplo de recursos para las actividades</a:t>
            </a:r>
          </a:p>
        </p:txBody>
      </p:sp>
      <p:graphicFrame>
        <p:nvGraphicFramePr>
          <p:cNvPr id="6" name="Tabla 2"/>
          <p:cNvGraphicFramePr>
            <a:graphicFrameLocks noGrp="1"/>
          </p:cNvGraphicFramePr>
          <p:nvPr>
            <p:extLst>
              <p:ext uri="{D42A27DB-BD31-4B8C-83A1-F6EECF244321}">
                <p14:modId xmlns:p14="http://schemas.microsoft.com/office/powerpoint/2010/main" val="1556781518"/>
              </p:ext>
            </p:extLst>
          </p:nvPr>
        </p:nvGraphicFramePr>
        <p:xfrm>
          <a:off x="152400" y="553403"/>
          <a:ext cx="11901055" cy="6035040"/>
        </p:xfrm>
        <a:graphic>
          <a:graphicData uri="http://schemas.openxmlformats.org/drawingml/2006/table">
            <a:tbl>
              <a:tblPr firstRow="1" bandRow="1">
                <a:tableStyleId>{5C22544A-7EE6-4342-B048-85BDC9FD1C3A}</a:tableStyleId>
              </a:tblPr>
              <a:tblGrid>
                <a:gridCol w="5334000">
                  <a:extLst>
                    <a:ext uri="{9D8B030D-6E8A-4147-A177-3AD203B41FA5}">
                      <a16:colId xmlns:a16="http://schemas.microsoft.com/office/drawing/2014/main" val="4065081981"/>
                    </a:ext>
                  </a:extLst>
                </a:gridCol>
                <a:gridCol w="6567055">
                  <a:extLst>
                    <a:ext uri="{9D8B030D-6E8A-4147-A177-3AD203B41FA5}">
                      <a16:colId xmlns:a16="http://schemas.microsoft.com/office/drawing/2014/main" val="2260086395"/>
                    </a:ext>
                  </a:extLst>
                </a:gridCol>
              </a:tblGrid>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ES" sz="2400" dirty="0">
                          <a:solidFill>
                            <a:srgbClr val="FFFF00"/>
                          </a:solidFill>
                          <a:latin typeface="Arial Black" panose="020B0A04020102020204" pitchFamily="34" charset="0"/>
                        </a:rPr>
                        <a:t>ACTIVIDADES</a:t>
                      </a:r>
                    </a:p>
                  </a:txBody>
                  <a:tcPr/>
                </a:tc>
                <a:tc>
                  <a:txBody>
                    <a:bodyPr/>
                    <a:lstStyle/>
                    <a:p>
                      <a:pPr algn="ctr"/>
                      <a:r>
                        <a:rPr lang="es-ES" sz="2400" dirty="0">
                          <a:solidFill>
                            <a:srgbClr val="FFFF00"/>
                          </a:solidFill>
                          <a:latin typeface="Arial Black" panose="020B0A04020102020204" pitchFamily="34" charset="0"/>
                        </a:rPr>
                        <a:t>RECURSOS</a:t>
                      </a:r>
                    </a:p>
                  </a:txBody>
                  <a:tcPr/>
                </a:tc>
                <a:extLst>
                  <a:ext uri="{0D108BD9-81ED-4DB2-BD59-A6C34878D82A}">
                    <a16:rowId xmlns:a16="http://schemas.microsoft.com/office/drawing/2014/main" val="2430189989"/>
                  </a:ext>
                </a:extLst>
              </a:tr>
              <a:tr h="2971183">
                <a:tc>
                  <a:txBody>
                    <a:bodyPr/>
                    <a:lstStyle/>
                    <a:p>
                      <a:pPr marL="0" indent="0">
                        <a:buNone/>
                      </a:pPr>
                      <a:r>
                        <a:rPr lang="es-ES" sz="2400" dirty="0">
                          <a:latin typeface="Arial Black" panose="020B0A04020102020204" pitchFamily="34" charset="0"/>
                        </a:rPr>
                        <a:t>1.1. Impartir cursos de educación sexual.</a:t>
                      </a:r>
                    </a:p>
                    <a:p>
                      <a:pPr marL="0" indent="0">
                        <a:buNone/>
                      </a:pPr>
                      <a:r>
                        <a:rPr lang="es-ES" sz="2400" dirty="0">
                          <a:latin typeface="Arial Black" panose="020B0A04020102020204" pitchFamily="34" charset="0"/>
                        </a:rPr>
                        <a:t>1.2 Impartir cursos sobre droga y alcoholismo.</a:t>
                      </a:r>
                    </a:p>
                    <a:p>
                      <a:pPr marL="0" indent="0">
                        <a:buNone/>
                      </a:pPr>
                      <a:r>
                        <a:rPr lang="es-ES" sz="2400" dirty="0">
                          <a:latin typeface="Arial Black" panose="020B0A04020102020204" pitchFamily="34" charset="0"/>
                        </a:rPr>
                        <a:t>1.3. Realizar campaña de sensibilización.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24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2.1. Construir polideportivo.</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24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2.2. Establecer campamentos de verano.</a:t>
                      </a:r>
                    </a:p>
                    <a:p>
                      <a:pPr marL="0" indent="0">
                        <a:buNone/>
                      </a:pPr>
                      <a:r>
                        <a:rPr lang="es-ES" sz="2400" dirty="0">
                          <a:latin typeface="Arial Black" panose="020B0A04020102020204" pitchFamily="34" charset="0"/>
                        </a:rPr>
                        <a:t>3.1. Habilitar consultorio juvenil de salud.</a:t>
                      </a:r>
                    </a:p>
                    <a:p>
                      <a:pPr marL="0" indent="0">
                        <a:buNone/>
                      </a:pPr>
                      <a:r>
                        <a:rPr lang="es-ES" sz="2400" dirty="0">
                          <a:latin typeface="Arial Black" panose="020B0A04020102020204" pitchFamily="34" charset="0"/>
                        </a:rPr>
                        <a:t>3.2. Contratar equipo médico especializado.</a:t>
                      </a:r>
                    </a:p>
                    <a:p>
                      <a:pPr marL="0" indent="0">
                        <a:buNone/>
                      </a:pPr>
                      <a:r>
                        <a:rPr lang="es-ES" sz="2400" dirty="0">
                          <a:latin typeface="Arial Black" panose="020B0A04020102020204" pitchFamily="34" charset="0"/>
                        </a:rPr>
                        <a:t>3.3. Dotar de equipamiento sanitario-farmacéutico</a:t>
                      </a:r>
                    </a:p>
                  </a:txBody>
                  <a:tcPr/>
                </a:tc>
                <a:tc>
                  <a:txBody>
                    <a:bodyPr/>
                    <a:lstStyle/>
                    <a:p>
                      <a:pPr marL="0" indent="0">
                        <a:buFontTx/>
                        <a:buNone/>
                      </a:pPr>
                      <a:r>
                        <a:rPr lang="es-ES" sz="2400" dirty="0">
                          <a:latin typeface="Arial Black" panose="020B0A04020102020204" pitchFamily="34" charset="0"/>
                        </a:rPr>
                        <a:t>Maestros.</a:t>
                      </a:r>
                    </a:p>
                    <a:p>
                      <a:pPr marL="0" indent="0">
                        <a:buFontTx/>
                        <a:buNone/>
                      </a:pPr>
                      <a:endParaRPr lang="es-ES" sz="2400" dirty="0">
                        <a:latin typeface="Arial Black" panose="020B0A04020102020204" pitchFamily="34" charset="0"/>
                      </a:endParaRPr>
                    </a:p>
                    <a:p>
                      <a:pPr marL="0" indent="0">
                        <a:buFontTx/>
                        <a:buNone/>
                      </a:pPr>
                      <a:r>
                        <a:rPr lang="es-ES" sz="2400" dirty="0">
                          <a:latin typeface="Arial Black" panose="020B0A04020102020204" pitchFamily="34" charset="0"/>
                        </a:rPr>
                        <a:t>Médicos. </a:t>
                      </a:r>
                    </a:p>
                    <a:p>
                      <a:pPr marL="0" indent="0">
                        <a:buFontTx/>
                        <a:buNone/>
                      </a:pPr>
                      <a:endParaRPr lang="es-ES" sz="2400" dirty="0">
                        <a:latin typeface="Arial Black" panose="020B0A04020102020204" pitchFamily="34" charset="0"/>
                      </a:endParaRPr>
                    </a:p>
                    <a:p>
                      <a:pPr marL="0" indent="0">
                        <a:buFontTx/>
                        <a:buNone/>
                      </a:pPr>
                      <a:r>
                        <a:rPr lang="es-ES" sz="2400" dirty="0">
                          <a:latin typeface="Arial Black" panose="020B0A04020102020204" pitchFamily="34" charset="0"/>
                        </a:rPr>
                        <a:t>Locales.</a:t>
                      </a:r>
                    </a:p>
                    <a:p>
                      <a:pPr marL="0" indent="0">
                        <a:buFontTx/>
                        <a:buNone/>
                      </a:pPr>
                      <a:endParaRPr lang="es-ES" sz="2400" dirty="0">
                        <a:latin typeface="Arial Black" panose="020B0A04020102020204" pitchFamily="34" charset="0"/>
                      </a:endParaRPr>
                    </a:p>
                    <a:p>
                      <a:pPr marL="0" indent="0">
                        <a:buFontTx/>
                        <a:buNone/>
                      </a:pPr>
                      <a:r>
                        <a:rPr lang="es-ES" sz="2400" dirty="0">
                          <a:latin typeface="Arial Black" panose="020B0A04020102020204" pitchFamily="34" charset="0"/>
                        </a:rPr>
                        <a:t>Equipos</a:t>
                      </a:r>
                      <a:r>
                        <a:rPr lang="es-ES" sz="2400" baseline="0" dirty="0">
                          <a:latin typeface="Arial Black" panose="020B0A04020102020204" pitchFamily="34" charset="0"/>
                        </a:rPr>
                        <a:t> médicos y deportivos</a:t>
                      </a:r>
                      <a:endParaRPr lang="es-ES" sz="2400" dirty="0">
                        <a:latin typeface="Arial Black" panose="020B0A04020102020204" pitchFamily="34" charset="0"/>
                      </a:endParaRPr>
                    </a:p>
                    <a:p>
                      <a:pPr marL="0" indent="0">
                        <a:buFontTx/>
                        <a:buNone/>
                      </a:pPr>
                      <a:endParaRPr lang="es-ES" sz="2400" dirty="0">
                        <a:latin typeface="Arial Black" panose="020B0A04020102020204" pitchFamily="34" charset="0"/>
                      </a:endParaRPr>
                    </a:p>
                    <a:p>
                      <a:pPr marL="0" indent="0">
                        <a:buFontTx/>
                        <a:buNone/>
                      </a:pPr>
                      <a:r>
                        <a:rPr lang="es-ES" sz="2400" dirty="0">
                          <a:latin typeface="Arial Black" panose="020B0A04020102020204" pitchFamily="34" charset="0"/>
                        </a:rPr>
                        <a:t>Material.</a:t>
                      </a:r>
                    </a:p>
                    <a:p>
                      <a:pPr marL="0" indent="0">
                        <a:buFontTx/>
                        <a:buNone/>
                      </a:pPr>
                      <a:endParaRPr lang="es-ES" sz="2400" dirty="0">
                        <a:latin typeface="Arial Black" panose="020B0A04020102020204" pitchFamily="34" charset="0"/>
                      </a:endParaRPr>
                    </a:p>
                    <a:p>
                      <a:pPr marL="0" indent="0">
                        <a:buFontTx/>
                        <a:buNone/>
                      </a:pPr>
                      <a:r>
                        <a:rPr lang="es-ES" sz="2400" dirty="0">
                          <a:latin typeface="Arial Black" panose="020B0A04020102020204" pitchFamily="34" charset="0"/>
                        </a:rPr>
                        <a:t>Publicidad.</a:t>
                      </a:r>
                    </a:p>
                    <a:p>
                      <a:pPr marL="0" indent="0">
                        <a:buFontTx/>
                        <a:buNone/>
                      </a:pPr>
                      <a:endParaRPr lang="es-ES" sz="2400" dirty="0">
                        <a:latin typeface="Arial Black" panose="020B0A04020102020204" pitchFamily="34" charset="0"/>
                      </a:endParaRPr>
                    </a:p>
                    <a:p>
                      <a:pPr marL="0" indent="0">
                        <a:buFontTx/>
                        <a:buNone/>
                      </a:pPr>
                      <a:r>
                        <a:rPr lang="es-ES" sz="2400" dirty="0">
                          <a:latin typeface="Arial Black" panose="020B0A04020102020204" pitchFamily="34" charset="0"/>
                        </a:rPr>
                        <a:t>Etc.</a:t>
                      </a:r>
                    </a:p>
                  </a:txBody>
                  <a:tcPr/>
                </a:tc>
                <a:extLst>
                  <a:ext uri="{0D108BD9-81ED-4DB2-BD59-A6C34878D82A}">
                    <a16:rowId xmlns:a16="http://schemas.microsoft.com/office/drawing/2014/main" val="1702104441"/>
                  </a:ext>
                </a:extLst>
              </a:tr>
            </a:tbl>
          </a:graphicData>
        </a:graphic>
      </p:graphicFrame>
      <p:sp>
        <p:nvSpPr>
          <p:cNvPr id="3" name="TextBox 2"/>
          <p:cNvSpPr txBox="1"/>
          <p:nvPr/>
        </p:nvSpPr>
        <p:spPr>
          <a:xfrm>
            <a:off x="7757652" y="3908323"/>
            <a:ext cx="4173793" cy="2308324"/>
          </a:xfrm>
          <a:prstGeom prst="rect">
            <a:avLst/>
          </a:prstGeom>
          <a:noFill/>
        </p:spPr>
        <p:txBody>
          <a:bodyPr wrap="square" rtlCol="0">
            <a:spAutoFit/>
          </a:bodyPr>
          <a:lstStyle/>
          <a:p>
            <a:pPr algn="ctr"/>
            <a:r>
              <a:rPr lang="es-ES" sz="2400" dirty="0">
                <a:solidFill>
                  <a:srgbClr val="FF0000"/>
                </a:solidFill>
                <a:latin typeface="Arial Black" panose="020B0A04020102020204" pitchFamily="34" charset="0"/>
              </a:rPr>
              <a:t>En lugar de indicadores se identifican  los recursos humanos y materiales necesarios para realizar las actividades</a:t>
            </a:r>
            <a:endParaRPr lang="en-US" sz="2400" dirty="0">
              <a:solidFill>
                <a:srgbClr val="FF0000"/>
              </a:solidFill>
              <a:latin typeface="Arial Black" panose="020B0A04020102020204" pitchFamily="34" charset="0"/>
            </a:endParaRPr>
          </a:p>
        </p:txBody>
      </p:sp>
    </p:spTree>
    <p:extLst>
      <p:ext uri="{BB962C8B-B14F-4D97-AF65-F5344CB8AC3E}">
        <p14:creationId xmlns:p14="http://schemas.microsoft.com/office/powerpoint/2010/main" val="43617523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uadroTexto 5"/>
          <p:cNvSpPr txBox="1"/>
          <p:nvPr/>
        </p:nvSpPr>
        <p:spPr>
          <a:xfrm>
            <a:off x="0" y="550926"/>
            <a:ext cx="12192000" cy="6463308"/>
          </a:xfrm>
          <a:prstGeom prst="rect">
            <a:avLst/>
          </a:prstGeom>
          <a:solidFill>
            <a:schemeClr val="accent4">
              <a:lumMod val="40000"/>
              <a:lumOff val="60000"/>
            </a:schemeClr>
          </a:solidFill>
        </p:spPr>
        <p:txBody>
          <a:bodyPr wrap="square" rtlCol="0">
            <a:spAutoFit/>
          </a:bodyPr>
          <a:lstStyle/>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p:txBody>
      </p:sp>
      <p:sp>
        <p:nvSpPr>
          <p:cNvPr id="2" name="CuadroTexto 1"/>
          <p:cNvSpPr txBox="1"/>
          <p:nvPr/>
        </p:nvSpPr>
        <p:spPr>
          <a:xfrm>
            <a:off x="0" y="27706"/>
            <a:ext cx="12192000" cy="523220"/>
          </a:xfrm>
          <a:prstGeom prst="rect">
            <a:avLst/>
          </a:prstGeom>
          <a:solidFill>
            <a:srgbClr val="002060"/>
          </a:solidFill>
        </p:spPr>
        <p:txBody>
          <a:bodyPr wrap="square" rtlCol="0">
            <a:spAutoFit/>
          </a:bodyPr>
          <a:lstStyle>
            <a:defPPr>
              <a:defRPr lang="es-ES"/>
            </a:defPPr>
            <a:lvl1pPr algn="ctr">
              <a:defRPr sz="2800">
                <a:solidFill>
                  <a:schemeClr val="bg1"/>
                </a:solidFill>
                <a:latin typeface="Arial Black" panose="020B0A04020102020204" pitchFamily="34" charset="0"/>
              </a:defRPr>
            </a:lvl1pPr>
          </a:lstStyle>
          <a:p>
            <a:r>
              <a:rPr lang="es-ES" dirty="0"/>
              <a:t>Fuentes de verificación </a:t>
            </a:r>
          </a:p>
        </p:txBody>
      </p:sp>
      <p:sp>
        <p:nvSpPr>
          <p:cNvPr id="3" name="TextBox 2"/>
          <p:cNvSpPr txBox="1"/>
          <p:nvPr/>
        </p:nvSpPr>
        <p:spPr>
          <a:xfrm>
            <a:off x="648923" y="604692"/>
            <a:ext cx="11120284" cy="954107"/>
          </a:xfrm>
          <a:prstGeom prst="rect">
            <a:avLst/>
          </a:prstGeom>
          <a:noFill/>
          <a:ln w="28575">
            <a:solidFill>
              <a:srgbClr val="C00000"/>
            </a:solidFill>
          </a:ln>
        </p:spPr>
        <p:txBody>
          <a:bodyPr wrap="square" rtlCol="0">
            <a:spAutoFit/>
          </a:bodyPr>
          <a:lstStyle/>
          <a:p>
            <a:pPr algn="ctr"/>
            <a:r>
              <a:rPr lang="es-ES" sz="2800" dirty="0">
                <a:latin typeface="Arial Black" panose="020B0A04020102020204" pitchFamily="34" charset="0"/>
              </a:rPr>
              <a:t>Son procedimientos y soportes puestos en marcha para comprobar el cumplimiento del indicador</a:t>
            </a:r>
            <a:endParaRPr lang="en-US" sz="2800" dirty="0">
              <a:latin typeface="Arial Black" panose="020B0A04020102020204" pitchFamily="34" charset="0"/>
            </a:endParaRPr>
          </a:p>
        </p:txBody>
      </p:sp>
      <p:sp>
        <p:nvSpPr>
          <p:cNvPr id="4" name="TextBox 3"/>
          <p:cNvSpPr txBox="1"/>
          <p:nvPr/>
        </p:nvSpPr>
        <p:spPr>
          <a:xfrm>
            <a:off x="353961" y="1902546"/>
            <a:ext cx="11636478" cy="954107"/>
          </a:xfrm>
          <a:prstGeom prst="rect">
            <a:avLst/>
          </a:prstGeom>
          <a:noFill/>
        </p:spPr>
        <p:txBody>
          <a:bodyPr wrap="square" rtlCol="0">
            <a:spAutoFit/>
          </a:bodyPr>
          <a:lstStyle/>
          <a:p>
            <a:pPr marL="457200" indent="-457200" algn="just">
              <a:buFont typeface="Wingdings" panose="05000000000000000000" pitchFamily="2" charset="2"/>
              <a:buChar char="ü"/>
            </a:pPr>
            <a:r>
              <a:rPr lang="es-ES" sz="2800" dirty="0">
                <a:latin typeface="Arial Black" panose="020B0A04020102020204" pitchFamily="34" charset="0"/>
              </a:rPr>
              <a:t>Fuentes típicas de verificación son encuestas, registros, certificados, actas, etc.</a:t>
            </a:r>
            <a:endParaRPr lang="en-US" sz="2800" dirty="0">
              <a:latin typeface="Arial Black" panose="020B0A04020102020204" pitchFamily="34" charset="0"/>
            </a:endParaRPr>
          </a:p>
        </p:txBody>
      </p:sp>
      <p:sp>
        <p:nvSpPr>
          <p:cNvPr id="7" name="TextBox 6"/>
          <p:cNvSpPr txBox="1"/>
          <p:nvPr/>
        </p:nvSpPr>
        <p:spPr>
          <a:xfrm>
            <a:off x="5043948" y="4572000"/>
            <a:ext cx="1887794" cy="461665"/>
          </a:xfrm>
          <a:prstGeom prst="rect">
            <a:avLst/>
          </a:prstGeom>
          <a:solidFill>
            <a:schemeClr val="accent1">
              <a:lumMod val="40000"/>
              <a:lumOff val="60000"/>
            </a:schemeClr>
          </a:solidFill>
          <a:scene3d>
            <a:camera prst="orthographicFront"/>
            <a:lightRig rig="threePt" dir="t"/>
          </a:scene3d>
          <a:sp3d>
            <a:bevelT prst="angle"/>
          </a:sp3d>
        </p:spPr>
        <p:txBody>
          <a:bodyPr wrap="square" rtlCol="0">
            <a:spAutoFit/>
          </a:bodyPr>
          <a:lstStyle/>
          <a:p>
            <a:r>
              <a:rPr lang="es-ES" sz="2400" dirty="0">
                <a:solidFill>
                  <a:srgbClr val="FF0000"/>
                </a:solidFill>
                <a:latin typeface="Arial Black" panose="020B0A04020102020204" pitchFamily="34" charset="0"/>
              </a:rPr>
              <a:t>FUENTES </a:t>
            </a:r>
            <a:endParaRPr lang="en-US" sz="2400" dirty="0">
              <a:solidFill>
                <a:srgbClr val="FF0000"/>
              </a:solidFill>
              <a:latin typeface="Arial Black" panose="020B0A04020102020204" pitchFamily="34" charset="0"/>
            </a:endParaRPr>
          </a:p>
        </p:txBody>
      </p:sp>
      <p:sp>
        <p:nvSpPr>
          <p:cNvPr id="8" name="TextBox 7"/>
          <p:cNvSpPr txBox="1"/>
          <p:nvPr/>
        </p:nvSpPr>
        <p:spPr>
          <a:xfrm>
            <a:off x="1828796" y="3229896"/>
            <a:ext cx="1991033" cy="523220"/>
          </a:xfrm>
          <a:prstGeom prst="rect">
            <a:avLst/>
          </a:prstGeom>
          <a:noFill/>
        </p:spPr>
        <p:txBody>
          <a:bodyPr wrap="square" rtlCol="0">
            <a:spAutoFit/>
          </a:bodyPr>
          <a:lstStyle/>
          <a:p>
            <a:r>
              <a:rPr lang="es-ES" sz="2800" dirty="0">
                <a:solidFill>
                  <a:srgbClr val="7030A0"/>
                </a:solidFill>
                <a:latin typeface="Arial Black" panose="020B0A04020102020204" pitchFamily="34" charset="0"/>
              </a:rPr>
              <a:t>Internas </a:t>
            </a:r>
            <a:endParaRPr lang="en-US" sz="2800" dirty="0">
              <a:solidFill>
                <a:srgbClr val="7030A0"/>
              </a:solidFill>
              <a:latin typeface="Arial Black" panose="020B0A04020102020204" pitchFamily="34" charset="0"/>
            </a:endParaRPr>
          </a:p>
        </p:txBody>
      </p:sp>
      <p:sp>
        <p:nvSpPr>
          <p:cNvPr id="9" name="TextBox 8"/>
          <p:cNvSpPr txBox="1"/>
          <p:nvPr/>
        </p:nvSpPr>
        <p:spPr>
          <a:xfrm>
            <a:off x="9193163" y="3220066"/>
            <a:ext cx="1991033" cy="523220"/>
          </a:xfrm>
          <a:prstGeom prst="rect">
            <a:avLst/>
          </a:prstGeom>
          <a:noFill/>
        </p:spPr>
        <p:txBody>
          <a:bodyPr wrap="square" rtlCol="0">
            <a:spAutoFit/>
          </a:bodyPr>
          <a:lstStyle/>
          <a:p>
            <a:r>
              <a:rPr lang="es-ES" sz="2800" dirty="0">
                <a:solidFill>
                  <a:srgbClr val="7030A0"/>
                </a:solidFill>
                <a:latin typeface="Arial Black" panose="020B0A04020102020204" pitchFamily="34" charset="0"/>
              </a:rPr>
              <a:t>Externas </a:t>
            </a:r>
            <a:endParaRPr lang="en-US" sz="2800" dirty="0">
              <a:solidFill>
                <a:srgbClr val="7030A0"/>
              </a:solidFill>
              <a:latin typeface="Arial Black" panose="020B0A04020102020204" pitchFamily="34" charset="0"/>
            </a:endParaRPr>
          </a:p>
        </p:txBody>
      </p:sp>
      <p:sp>
        <p:nvSpPr>
          <p:cNvPr id="10" name="TextBox 9"/>
          <p:cNvSpPr txBox="1"/>
          <p:nvPr/>
        </p:nvSpPr>
        <p:spPr>
          <a:xfrm>
            <a:off x="840650" y="3687100"/>
            <a:ext cx="2787451" cy="1384995"/>
          </a:xfrm>
          <a:prstGeom prst="rect">
            <a:avLst/>
          </a:prstGeom>
          <a:noFill/>
          <a:ln w="28575">
            <a:solidFill>
              <a:srgbClr val="C00000"/>
            </a:solidFill>
          </a:ln>
        </p:spPr>
        <p:txBody>
          <a:bodyPr wrap="square" rtlCol="0">
            <a:spAutoFit/>
          </a:bodyPr>
          <a:lstStyle>
            <a:defPPr>
              <a:defRPr lang="es-ES"/>
            </a:defPPr>
            <a:lvl1pPr algn="ctr">
              <a:defRPr sz="2800">
                <a:latin typeface="Arial Black" panose="020B0A04020102020204" pitchFamily="34" charset="0"/>
              </a:defRPr>
            </a:lvl1pPr>
          </a:lstStyle>
          <a:p>
            <a:r>
              <a:rPr lang="es-ES" dirty="0"/>
              <a:t>Generadas por el propio</a:t>
            </a:r>
          </a:p>
          <a:p>
            <a:r>
              <a:rPr lang="es-ES" dirty="0"/>
              <a:t>proyecto</a:t>
            </a:r>
            <a:endParaRPr lang="en-US" dirty="0"/>
          </a:p>
        </p:txBody>
      </p:sp>
      <p:sp>
        <p:nvSpPr>
          <p:cNvPr id="11" name="TextBox 10"/>
          <p:cNvSpPr txBox="1"/>
          <p:nvPr/>
        </p:nvSpPr>
        <p:spPr>
          <a:xfrm>
            <a:off x="8554065" y="3716597"/>
            <a:ext cx="3436374" cy="1384995"/>
          </a:xfrm>
          <a:prstGeom prst="rect">
            <a:avLst/>
          </a:prstGeom>
          <a:noFill/>
          <a:ln w="28575">
            <a:solidFill>
              <a:srgbClr val="C00000"/>
            </a:solidFill>
          </a:ln>
        </p:spPr>
        <p:txBody>
          <a:bodyPr wrap="square" rtlCol="0">
            <a:spAutoFit/>
          </a:bodyPr>
          <a:lstStyle>
            <a:defPPr>
              <a:defRPr lang="es-ES"/>
            </a:defPPr>
            <a:lvl1pPr algn="ctr">
              <a:defRPr sz="2800">
                <a:latin typeface="Arial Black" panose="020B0A04020102020204" pitchFamily="34" charset="0"/>
              </a:defRPr>
            </a:lvl1pPr>
          </a:lstStyle>
          <a:p>
            <a:r>
              <a:rPr lang="es-ES" dirty="0"/>
              <a:t>Se encuentran fuera de la intervención</a:t>
            </a:r>
            <a:endParaRPr lang="en-US" dirty="0"/>
          </a:p>
        </p:txBody>
      </p:sp>
      <p:sp>
        <p:nvSpPr>
          <p:cNvPr id="12" name="TextBox 11"/>
          <p:cNvSpPr txBox="1"/>
          <p:nvPr/>
        </p:nvSpPr>
        <p:spPr>
          <a:xfrm>
            <a:off x="8760536" y="5102951"/>
            <a:ext cx="3097165" cy="523220"/>
          </a:xfrm>
          <a:prstGeom prst="rect">
            <a:avLst/>
          </a:prstGeom>
          <a:noFill/>
        </p:spPr>
        <p:txBody>
          <a:bodyPr wrap="square" rtlCol="0">
            <a:spAutoFit/>
          </a:bodyPr>
          <a:lstStyle>
            <a:defPPr>
              <a:defRPr lang="es-ES"/>
            </a:defPPr>
            <a:lvl1pPr>
              <a:defRPr sz="2800">
                <a:solidFill>
                  <a:srgbClr val="7030A0"/>
                </a:solidFill>
                <a:latin typeface="Arial Black" panose="020B0A04020102020204" pitchFamily="34" charset="0"/>
              </a:defRPr>
            </a:lvl1pPr>
          </a:lstStyle>
          <a:p>
            <a:r>
              <a:rPr lang="es-ES" dirty="0"/>
              <a:t>Más deseables</a:t>
            </a:r>
            <a:endParaRPr lang="en-US" dirty="0"/>
          </a:p>
        </p:txBody>
      </p:sp>
      <p:cxnSp>
        <p:nvCxnSpPr>
          <p:cNvPr id="15" name="Straight Arrow Connector 14"/>
          <p:cNvCxnSpPr/>
          <p:nvPr/>
        </p:nvCxnSpPr>
        <p:spPr>
          <a:xfrm flipH="1" flipV="1">
            <a:off x="3775587" y="3743286"/>
            <a:ext cx="1150374" cy="946701"/>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flipV="1">
            <a:off x="6931742" y="3569110"/>
            <a:ext cx="2261421" cy="1002890"/>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339209" y="5840366"/>
            <a:ext cx="11769206" cy="830997"/>
          </a:xfrm>
          <a:prstGeom prst="rect">
            <a:avLst/>
          </a:prstGeom>
          <a:noFill/>
        </p:spPr>
        <p:txBody>
          <a:bodyPr wrap="square" rtlCol="0">
            <a:spAutoFit/>
          </a:bodyPr>
          <a:lstStyle/>
          <a:p>
            <a:pPr algn="ctr"/>
            <a:r>
              <a:rPr lang="es-ES" sz="2400" dirty="0">
                <a:latin typeface="Arial Black" panose="020B0A04020102020204" pitchFamily="34" charset="0"/>
              </a:rPr>
              <a:t>En muchas ocasiones no están disponibles, no poseen la fiabilidad exigible o su nivel de desagregación no resulta adecuado</a:t>
            </a:r>
            <a:endParaRPr lang="en-US" sz="2400" dirty="0">
              <a:latin typeface="Arial Black" panose="020B0A04020102020204" pitchFamily="34" charset="0"/>
            </a:endParaRPr>
          </a:p>
        </p:txBody>
      </p:sp>
      <p:sp>
        <p:nvSpPr>
          <p:cNvPr id="20" name="Right Arrow 19"/>
          <p:cNvSpPr/>
          <p:nvPr/>
        </p:nvSpPr>
        <p:spPr>
          <a:xfrm rot="19616513">
            <a:off x="7845197" y="5426069"/>
            <a:ext cx="943897" cy="262021"/>
          </a:xfrm>
          <a:prstGeom prst="rightArrow">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92974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p:cTn id="14" dur="500" fill="hold"/>
                                        <p:tgtEl>
                                          <p:spTgt spid="4"/>
                                        </p:tgtEl>
                                        <p:attrNameLst>
                                          <p:attrName>ppt_w</p:attrName>
                                        </p:attrNameLst>
                                      </p:cBhvr>
                                      <p:tavLst>
                                        <p:tav tm="0">
                                          <p:val>
                                            <p:fltVal val="0"/>
                                          </p:val>
                                        </p:tav>
                                        <p:tav tm="100000">
                                          <p:val>
                                            <p:strVal val="#ppt_w"/>
                                          </p:val>
                                        </p:tav>
                                      </p:tavLst>
                                    </p:anim>
                                    <p:anim calcmode="lin" valueType="num">
                                      <p:cBhvr>
                                        <p:cTn id="15" dur="500" fill="hold"/>
                                        <p:tgtEl>
                                          <p:spTgt spid="4"/>
                                        </p:tgtEl>
                                        <p:attrNameLst>
                                          <p:attrName>ppt_h</p:attrName>
                                        </p:attrNameLst>
                                      </p:cBhvr>
                                      <p:tavLst>
                                        <p:tav tm="0">
                                          <p:val>
                                            <p:fltVal val="0"/>
                                          </p:val>
                                        </p:tav>
                                        <p:tav tm="100000">
                                          <p:val>
                                            <p:strVal val="#ppt_h"/>
                                          </p:val>
                                        </p:tav>
                                      </p:tavLst>
                                    </p:anim>
                                    <p:animEffect transition="in" filter="fade">
                                      <p:cBhvr>
                                        <p:cTn id="16" dur="500"/>
                                        <p:tgtEl>
                                          <p:spTgt spid="4"/>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p:cTn id="21" dur="500" fill="hold"/>
                                        <p:tgtEl>
                                          <p:spTgt spid="7"/>
                                        </p:tgtEl>
                                        <p:attrNameLst>
                                          <p:attrName>ppt_w</p:attrName>
                                        </p:attrNameLst>
                                      </p:cBhvr>
                                      <p:tavLst>
                                        <p:tav tm="0">
                                          <p:val>
                                            <p:fltVal val="0"/>
                                          </p:val>
                                        </p:tav>
                                        <p:tav tm="100000">
                                          <p:val>
                                            <p:strVal val="#ppt_w"/>
                                          </p:val>
                                        </p:tav>
                                      </p:tavLst>
                                    </p:anim>
                                    <p:anim calcmode="lin" valueType="num">
                                      <p:cBhvr>
                                        <p:cTn id="22" dur="500" fill="hold"/>
                                        <p:tgtEl>
                                          <p:spTgt spid="7"/>
                                        </p:tgtEl>
                                        <p:attrNameLst>
                                          <p:attrName>ppt_h</p:attrName>
                                        </p:attrNameLst>
                                      </p:cBhvr>
                                      <p:tavLst>
                                        <p:tav tm="0">
                                          <p:val>
                                            <p:fltVal val="0"/>
                                          </p:val>
                                        </p:tav>
                                        <p:tav tm="100000">
                                          <p:val>
                                            <p:strVal val="#ppt_h"/>
                                          </p:val>
                                        </p:tav>
                                      </p:tavLst>
                                    </p:anim>
                                    <p:animEffect transition="in" filter="fade">
                                      <p:cBhvr>
                                        <p:cTn id="23" dur="500"/>
                                        <p:tgtEl>
                                          <p:spTgt spid="7"/>
                                        </p:tgtEl>
                                      </p:cBhvr>
                                    </p:animEffect>
                                  </p:childTnLst>
                                </p:cTn>
                              </p:par>
                              <p:par>
                                <p:cTn id="24" presetID="53" presetClass="entr" presetSubtype="16" fill="hold" nodeType="withEffect">
                                  <p:stCondLst>
                                    <p:cond delay="0"/>
                                  </p:stCondLst>
                                  <p:childTnLst>
                                    <p:set>
                                      <p:cBhvr>
                                        <p:cTn id="25" dur="1" fill="hold">
                                          <p:stCondLst>
                                            <p:cond delay="0"/>
                                          </p:stCondLst>
                                        </p:cTn>
                                        <p:tgtEl>
                                          <p:spTgt spid="15"/>
                                        </p:tgtEl>
                                        <p:attrNameLst>
                                          <p:attrName>style.visibility</p:attrName>
                                        </p:attrNameLst>
                                      </p:cBhvr>
                                      <p:to>
                                        <p:strVal val="visible"/>
                                      </p:to>
                                    </p:set>
                                    <p:anim calcmode="lin" valueType="num">
                                      <p:cBhvr>
                                        <p:cTn id="26" dur="500" fill="hold"/>
                                        <p:tgtEl>
                                          <p:spTgt spid="15"/>
                                        </p:tgtEl>
                                        <p:attrNameLst>
                                          <p:attrName>ppt_w</p:attrName>
                                        </p:attrNameLst>
                                      </p:cBhvr>
                                      <p:tavLst>
                                        <p:tav tm="0">
                                          <p:val>
                                            <p:fltVal val="0"/>
                                          </p:val>
                                        </p:tav>
                                        <p:tav tm="100000">
                                          <p:val>
                                            <p:strVal val="#ppt_w"/>
                                          </p:val>
                                        </p:tav>
                                      </p:tavLst>
                                    </p:anim>
                                    <p:anim calcmode="lin" valueType="num">
                                      <p:cBhvr>
                                        <p:cTn id="27" dur="500" fill="hold"/>
                                        <p:tgtEl>
                                          <p:spTgt spid="15"/>
                                        </p:tgtEl>
                                        <p:attrNameLst>
                                          <p:attrName>ppt_h</p:attrName>
                                        </p:attrNameLst>
                                      </p:cBhvr>
                                      <p:tavLst>
                                        <p:tav tm="0">
                                          <p:val>
                                            <p:fltVal val="0"/>
                                          </p:val>
                                        </p:tav>
                                        <p:tav tm="100000">
                                          <p:val>
                                            <p:strVal val="#ppt_h"/>
                                          </p:val>
                                        </p:tav>
                                      </p:tavLst>
                                    </p:anim>
                                    <p:animEffect transition="in" filter="fade">
                                      <p:cBhvr>
                                        <p:cTn id="28" dur="500"/>
                                        <p:tgtEl>
                                          <p:spTgt spid="15"/>
                                        </p:tgtEl>
                                      </p:cBhvr>
                                    </p:animEffect>
                                  </p:childTnLst>
                                </p:cTn>
                              </p:par>
                              <p:par>
                                <p:cTn id="29" presetID="53" presetClass="entr" presetSubtype="16" fill="hold" grpId="0" nodeType="with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p:cTn id="31" dur="500" fill="hold"/>
                                        <p:tgtEl>
                                          <p:spTgt spid="8"/>
                                        </p:tgtEl>
                                        <p:attrNameLst>
                                          <p:attrName>ppt_w</p:attrName>
                                        </p:attrNameLst>
                                      </p:cBhvr>
                                      <p:tavLst>
                                        <p:tav tm="0">
                                          <p:val>
                                            <p:fltVal val="0"/>
                                          </p:val>
                                        </p:tav>
                                        <p:tav tm="100000">
                                          <p:val>
                                            <p:strVal val="#ppt_w"/>
                                          </p:val>
                                        </p:tav>
                                      </p:tavLst>
                                    </p:anim>
                                    <p:anim calcmode="lin" valueType="num">
                                      <p:cBhvr>
                                        <p:cTn id="32" dur="500" fill="hold"/>
                                        <p:tgtEl>
                                          <p:spTgt spid="8"/>
                                        </p:tgtEl>
                                        <p:attrNameLst>
                                          <p:attrName>ppt_h</p:attrName>
                                        </p:attrNameLst>
                                      </p:cBhvr>
                                      <p:tavLst>
                                        <p:tav tm="0">
                                          <p:val>
                                            <p:fltVal val="0"/>
                                          </p:val>
                                        </p:tav>
                                        <p:tav tm="100000">
                                          <p:val>
                                            <p:strVal val="#ppt_h"/>
                                          </p:val>
                                        </p:tav>
                                      </p:tavLst>
                                    </p:anim>
                                    <p:animEffect transition="in" filter="fade">
                                      <p:cBhvr>
                                        <p:cTn id="33" dur="500"/>
                                        <p:tgtEl>
                                          <p:spTgt spid="8"/>
                                        </p:tgtEl>
                                      </p:cBhvr>
                                    </p:animEffect>
                                  </p:childTnLst>
                                </p:cTn>
                              </p:par>
                              <p:par>
                                <p:cTn id="34" presetID="53" presetClass="entr" presetSubtype="16" fill="hold" nodeType="withEffect">
                                  <p:stCondLst>
                                    <p:cond delay="0"/>
                                  </p:stCondLst>
                                  <p:childTnLst>
                                    <p:set>
                                      <p:cBhvr>
                                        <p:cTn id="35" dur="1" fill="hold">
                                          <p:stCondLst>
                                            <p:cond delay="0"/>
                                          </p:stCondLst>
                                        </p:cTn>
                                        <p:tgtEl>
                                          <p:spTgt spid="17"/>
                                        </p:tgtEl>
                                        <p:attrNameLst>
                                          <p:attrName>style.visibility</p:attrName>
                                        </p:attrNameLst>
                                      </p:cBhvr>
                                      <p:to>
                                        <p:strVal val="visible"/>
                                      </p:to>
                                    </p:set>
                                    <p:anim calcmode="lin" valueType="num">
                                      <p:cBhvr>
                                        <p:cTn id="36" dur="500" fill="hold"/>
                                        <p:tgtEl>
                                          <p:spTgt spid="17"/>
                                        </p:tgtEl>
                                        <p:attrNameLst>
                                          <p:attrName>ppt_w</p:attrName>
                                        </p:attrNameLst>
                                      </p:cBhvr>
                                      <p:tavLst>
                                        <p:tav tm="0">
                                          <p:val>
                                            <p:fltVal val="0"/>
                                          </p:val>
                                        </p:tav>
                                        <p:tav tm="100000">
                                          <p:val>
                                            <p:strVal val="#ppt_w"/>
                                          </p:val>
                                        </p:tav>
                                      </p:tavLst>
                                    </p:anim>
                                    <p:anim calcmode="lin" valueType="num">
                                      <p:cBhvr>
                                        <p:cTn id="37" dur="500" fill="hold"/>
                                        <p:tgtEl>
                                          <p:spTgt spid="17"/>
                                        </p:tgtEl>
                                        <p:attrNameLst>
                                          <p:attrName>ppt_h</p:attrName>
                                        </p:attrNameLst>
                                      </p:cBhvr>
                                      <p:tavLst>
                                        <p:tav tm="0">
                                          <p:val>
                                            <p:fltVal val="0"/>
                                          </p:val>
                                        </p:tav>
                                        <p:tav tm="100000">
                                          <p:val>
                                            <p:strVal val="#ppt_h"/>
                                          </p:val>
                                        </p:tav>
                                      </p:tavLst>
                                    </p:anim>
                                    <p:animEffect transition="in" filter="fade">
                                      <p:cBhvr>
                                        <p:cTn id="38" dur="500"/>
                                        <p:tgtEl>
                                          <p:spTgt spid="17"/>
                                        </p:tgtEl>
                                      </p:cBhvr>
                                    </p:animEffect>
                                  </p:childTnLst>
                                </p:cTn>
                              </p:par>
                              <p:par>
                                <p:cTn id="39" presetID="53" presetClass="entr" presetSubtype="16" fill="hold" grpId="0" nodeType="withEffect">
                                  <p:stCondLst>
                                    <p:cond delay="0"/>
                                  </p:stCondLst>
                                  <p:childTnLst>
                                    <p:set>
                                      <p:cBhvr>
                                        <p:cTn id="40" dur="1" fill="hold">
                                          <p:stCondLst>
                                            <p:cond delay="0"/>
                                          </p:stCondLst>
                                        </p:cTn>
                                        <p:tgtEl>
                                          <p:spTgt spid="9"/>
                                        </p:tgtEl>
                                        <p:attrNameLst>
                                          <p:attrName>style.visibility</p:attrName>
                                        </p:attrNameLst>
                                      </p:cBhvr>
                                      <p:to>
                                        <p:strVal val="visible"/>
                                      </p:to>
                                    </p:set>
                                    <p:anim calcmode="lin" valueType="num">
                                      <p:cBhvr>
                                        <p:cTn id="41" dur="500" fill="hold"/>
                                        <p:tgtEl>
                                          <p:spTgt spid="9"/>
                                        </p:tgtEl>
                                        <p:attrNameLst>
                                          <p:attrName>ppt_w</p:attrName>
                                        </p:attrNameLst>
                                      </p:cBhvr>
                                      <p:tavLst>
                                        <p:tav tm="0">
                                          <p:val>
                                            <p:fltVal val="0"/>
                                          </p:val>
                                        </p:tav>
                                        <p:tav tm="100000">
                                          <p:val>
                                            <p:strVal val="#ppt_w"/>
                                          </p:val>
                                        </p:tav>
                                      </p:tavLst>
                                    </p:anim>
                                    <p:anim calcmode="lin" valueType="num">
                                      <p:cBhvr>
                                        <p:cTn id="42" dur="500" fill="hold"/>
                                        <p:tgtEl>
                                          <p:spTgt spid="9"/>
                                        </p:tgtEl>
                                        <p:attrNameLst>
                                          <p:attrName>ppt_h</p:attrName>
                                        </p:attrNameLst>
                                      </p:cBhvr>
                                      <p:tavLst>
                                        <p:tav tm="0">
                                          <p:val>
                                            <p:fltVal val="0"/>
                                          </p:val>
                                        </p:tav>
                                        <p:tav tm="100000">
                                          <p:val>
                                            <p:strVal val="#ppt_h"/>
                                          </p:val>
                                        </p:tav>
                                      </p:tavLst>
                                    </p:anim>
                                    <p:animEffect transition="in" filter="fade">
                                      <p:cBhvr>
                                        <p:cTn id="43" dur="500"/>
                                        <p:tgtEl>
                                          <p:spTgt spid="9"/>
                                        </p:tgtEl>
                                      </p:cBhvr>
                                    </p:animEffect>
                                  </p:childTnLst>
                                </p:cTn>
                              </p:par>
                            </p:childTnLst>
                          </p:cTn>
                        </p:par>
                      </p:childTnLst>
                    </p:cTn>
                  </p:par>
                  <p:par>
                    <p:cTn id="44" fill="hold">
                      <p:stCondLst>
                        <p:cond delay="indefinite"/>
                      </p:stCondLst>
                      <p:childTnLst>
                        <p:par>
                          <p:cTn id="45" fill="hold">
                            <p:stCondLst>
                              <p:cond delay="0"/>
                            </p:stCondLst>
                            <p:childTnLst>
                              <p:par>
                                <p:cTn id="46" presetID="53" presetClass="entr" presetSubtype="16" fill="hold" grpId="0" nodeType="clickEffect">
                                  <p:stCondLst>
                                    <p:cond delay="0"/>
                                  </p:stCondLst>
                                  <p:childTnLst>
                                    <p:set>
                                      <p:cBhvr>
                                        <p:cTn id="47" dur="1" fill="hold">
                                          <p:stCondLst>
                                            <p:cond delay="0"/>
                                          </p:stCondLst>
                                        </p:cTn>
                                        <p:tgtEl>
                                          <p:spTgt spid="10"/>
                                        </p:tgtEl>
                                        <p:attrNameLst>
                                          <p:attrName>style.visibility</p:attrName>
                                        </p:attrNameLst>
                                      </p:cBhvr>
                                      <p:to>
                                        <p:strVal val="visible"/>
                                      </p:to>
                                    </p:set>
                                    <p:anim calcmode="lin" valueType="num">
                                      <p:cBhvr>
                                        <p:cTn id="48" dur="500" fill="hold"/>
                                        <p:tgtEl>
                                          <p:spTgt spid="10"/>
                                        </p:tgtEl>
                                        <p:attrNameLst>
                                          <p:attrName>ppt_w</p:attrName>
                                        </p:attrNameLst>
                                      </p:cBhvr>
                                      <p:tavLst>
                                        <p:tav tm="0">
                                          <p:val>
                                            <p:fltVal val="0"/>
                                          </p:val>
                                        </p:tav>
                                        <p:tav tm="100000">
                                          <p:val>
                                            <p:strVal val="#ppt_w"/>
                                          </p:val>
                                        </p:tav>
                                      </p:tavLst>
                                    </p:anim>
                                    <p:anim calcmode="lin" valueType="num">
                                      <p:cBhvr>
                                        <p:cTn id="49" dur="500" fill="hold"/>
                                        <p:tgtEl>
                                          <p:spTgt spid="10"/>
                                        </p:tgtEl>
                                        <p:attrNameLst>
                                          <p:attrName>ppt_h</p:attrName>
                                        </p:attrNameLst>
                                      </p:cBhvr>
                                      <p:tavLst>
                                        <p:tav tm="0">
                                          <p:val>
                                            <p:fltVal val="0"/>
                                          </p:val>
                                        </p:tav>
                                        <p:tav tm="100000">
                                          <p:val>
                                            <p:strVal val="#ppt_h"/>
                                          </p:val>
                                        </p:tav>
                                      </p:tavLst>
                                    </p:anim>
                                    <p:animEffect transition="in" filter="fade">
                                      <p:cBhvr>
                                        <p:cTn id="50" dur="500"/>
                                        <p:tgtEl>
                                          <p:spTgt spid="10"/>
                                        </p:tgtEl>
                                      </p:cBhvr>
                                    </p:animEffect>
                                  </p:childTnLst>
                                </p:cTn>
                              </p:par>
                              <p:par>
                                <p:cTn id="51" presetID="53" presetClass="entr" presetSubtype="16" fill="hold" grpId="0" nodeType="withEffect">
                                  <p:stCondLst>
                                    <p:cond delay="0"/>
                                  </p:stCondLst>
                                  <p:childTnLst>
                                    <p:set>
                                      <p:cBhvr>
                                        <p:cTn id="52" dur="1" fill="hold">
                                          <p:stCondLst>
                                            <p:cond delay="0"/>
                                          </p:stCondLst>
                                        </p:cTn>
                                        <p:tgtEl>
                                          <p:spTgt spid="11"/>
                                        </p:tgtEl>
                                        <p:attrNameLst>
                                          <p:attrName>style.visibility</p:attrName>
                                        </p:attrNameLst>
                                      </p:cBhvr>
                                      <p:to>
                                        <p:strVal val="visible"/>
                                      </p:to>
                                    </p:set>
                                    <p:anim calcmode="lin" valueType="num">
                                      <p:cBhvr>
                                        <p:cTn id="53" dur="500" fill="hold"/>
                                        <p:tgtEl>
                                          <p:spTgt spid="11"/>
                                        </p:tgtEl>
                                        <p:attrNameLst>
                                          <p:attrName>ppt_w</p:attrName>
                                        </p:attrNameLst>
                                      </p:cBhvr>
                                      <p:tavLst>
                                        <p:tav tm="0">
                                          <p:val>
                                            <p:fltVal val="0"/>
                                          </p:val>
                                        </p:tav>
                                        <p:tav tm="100000">
                                          <p:val>
                                            <p:strVal val="#ppt_w"/>
                                          </p:val>
                                        </p:tav>
                                      </p:tavLst>
                                    </p:anim>
                                    <p:anim calcmode="lin" valueType="num">
                                      <p:cBhvr>
                                        <p:cTn id="54" dur="500" fill="hold"/>
                                        <p:tgtEl>
                                          <p:spTgt spid="11"/>
                                        </p:tgtEl>
                                        <p:attrNameLst>
                                          <p:attrName>ppt_h</p:attrName>
                                        </p:attrNameLst>
                                      </p:cBhvr>
                                      <p:tavLst>
                                        <p:tav tm="0">
                                          <p:val>
                                            <p:fltVal val="0"/>
                                          </p:val>
                                        </p:tav>
                                        <p:tav tm="100000">
                                          <p:val>
                                            <p:strVal val="#ppt_h"/>
                                          </p:val>
                                        </p:tav>
                                      </p:tavLst>
                                    </p:anim>
                                    <p:animEffect transition="in" filter="fade">
                                      <p:cBhvr>
                                        <p:cTn id="55" dur="500"/>
                                        <p:tgtEl>
                                          <p:spTgt spid="11"/>
                                        </p:tgtEl>
                                      </p:cBhvr>
                                    </p:animEffect>
                                  </p:childTnLst>
                                </p:cTn>
                              </p:par>
                            </p:childTnLst>
                          </p:cTn>
                        </p:par>
                      </p:childTnLst>
                    </p:cTn>
                  </p:par>
                  <p:par>
                    <p:cTn id="56" fill="hold">
                      <p:stCondLst>
                        <p:cond delay="indefinite"/>
                      </p:stCondLst>
                      <p:childTnLst>
                        <p:par>
                          <p:cTn id="57" fill="hold">
                            <p:stCondLst>
                              <p:cond delay="0"/>
                            </p:stCondLst>
                            <p:childTnLst>
                              <p:par>
                                <p:cTn id="58" presetID="53" presetClass="entr" presetSubtype="16" fill="hold" grpId="0" nodeType="clickEffect">
                                  <p:stCondLst>
                                    <p:cond delay="0"/>
                                  </p:stCondLst>
                                  <p:childTnLst>
                                    <p:set>
                                      <p:cBhvr>
                                        <p:cTn id="59" dur="1" fill="hold">
                                          <p:stCondLst>
                                            <p:cond delay="0"/>
                                          </p:stCondLst>
                                        </p:cTn>
                                        <p:tgtEl>
                                          <p:spTgt spid="12"/>
                                        </p:tgtEl>
                                        <p:attrNameLst>
                                          <p:attrName>style.visibility</p:attrName>
                                        </p:attrNameLst>
                                      </p:cBhvr>
                                      <p:to>
                                        <p:strVal val="visible"/>
                                      </p:to>
                                    </p:set>
                                    <p:anim calcmode="lin" valueType="num">
                                      <p:cBhvr>
                                        <p:cTn id="60" dur="500" fill="hold"/>
                                        <p:tgtEl>
                                          <p:spTgt spid="12"/>
                                        </p:tgtEl>
                                        <p:attrNameLst>
                                          <p:attrName>ppt_w</p:attrName>
                                        </p:attrNameLst>
                                      </p:cBhvr>
                                      <p:tavLst>
                                        <p:tav tm="0">
                                          <p:val>
                                            <p:fltVal val="0"/>
                                          </p:val>
                                        </p:tav>
                                        <p:tav tm="100000">
                                          <p:val>
                                            <p:strVal val="#ppt_w"/>
                                          </p:val>
                                        </p:tav>
                                      </p:tavLst>
                                    </p:anim>
                                    <p:anim calcmode="lin" valueType="num">
                                      <p:cBhvr>
                                        <p:cTn id="61" dur="500" fill="hold"/>
                                        <p:tgtEl>
                                          <p:spTgt spid="12"/>
                                        </p:tgtEl>
                                        <p:attrNameLst>
                                          <p:attrName>ppt_h</p:attrName>
                                        </p:attrNameLst>
                                      </p:cBhvr>
                                      <p:tavLst>
                                        <p:tav tm="0">
                                          <p:val>
                                            <p:fltVal val="0"/>
                                          </p:val>
                                        </p:tav>
                                        <p:tav tm="100000">
                                          <p:val>
                                            <p:strVal val="#ppt_h"/>
                                          </p:val>
                                        </p:tav>
                                      </p:tavLst>
                                    </p:anim>
                                    <p:animEffect transition="in" filter="fade">
                                      <p:cBhvr>
                                        <p:cTn id="62" dur="500"/>
                                        <p:tgtEl>
                                          <p:spTgt spid="12"/>
                                        </p:tgtEl>
                                      </p:cBhvr>
                                    </p:animEffect>
                                  </p:childTnLst>
                                </p:cTn>
                              </p:par>
                            </p:childTnLst>
                          </p:cTn>
                        </p:par>
                      </p:childTnLst>
                    </p:cTn>
                  </p:par>
                  <p:par>
                    <p:cTn id="63" fill="hold">
                      <p:stCondLst>
                        <p:cond delay="indefinite"/>
                      </p:stCondLst>
                      <p:childTnLst>
                        <p:par>
                          <p:cTn id="64" fill="hold">
                            <p:stCondLst>
                              <p:cond delay="0"/>
                            </p:stCondLst>
                            <p:childTnLst>
                              <p:par>
                                <p:cTn id="65" presetID="53" presetClass="entr" presetSubtype="16" fill="hold" grpId="0" nodeType="clickEffect">
                                  <p:stCondLst>
                                    <p:cond delay="0"/>
                                  </p:stCondLst>
                                  <p:childTnLst>
                                    <p:set>
                                      <p:cBhvr>
                                        <p:cTn id="66" dur="1" fill="hold">
                                          <p:stCondLst>
                                            <p:cond delay="0"/>
                                          </p:stCondLst>
                                        </p:cTn>
                                        <p:tgtEl>
                                          <p:spTgt spid="20"/>
                                        </p:tgtEl>
                                        <p:attrNameLst>
                                          <p:attrName>style.visibility</p:attrName>
                                        </p:attrNameLst>
                                      </p:cBhvr>
                                      <p:to>
                                        <p:strVal val="visible"/>
                                      </p:to>
                                    </p:set>
                                    <p:anim calcmode="lin" valueType="num">
                                      <p:cBhvr>
                                        <p:cTn id="67" dur="500" fill="hold"/>
                                        <p:tgtEl>
                                          <p:spTgt spid="20"/>
                                        </p:tgtEl>
                                        <p:attrNameLst>
                                          <p:attrName>ppt_w</p:attrName>
                                        </p:attrNameLst>
                                      </p:cBhvr>
                                      <p:tavLst>
                                        <p:tav tm="0">
                                          <p:val>
                                            <p:fltVal val="0"/>
                                          </p:val>
                                        </p:tav>
                                        <p:tav tm="100000">
                                          <p:val>
                                            <p:strVal val="#ppt_w"/>
                                          </p:val>
                                        </p:tav>
                                      </p:tavLst>
                                    </p:anim>
                                    <p:anim calcmode="lin" valueType="num">
                                      <p:cBhvr>
                                        <p:cTn id="68" dur="500" fill="hold"/>
                                        <p:tgtEl>
                                          <p:spTgt spid="20"/>
                                        </p:tgtEl>
                                        <p:attrNameLst>
                                          <p:attrName>ppt_h</p:attrName>
                                        </p:attrNameLst>
                                      </p:cBhvr>
                                      <p:tavLst>
                                        <p:tav tm="0">
                                          <p:val>
                                            <p:fltVal val="0"/>
                                          </p:val>
                                        </p:tav>
                                        <p:tav tm="100000">
                                          <p:val>
                                            <p:strVal val="#ppt_h"/>
                                          </p:val>
                                        </p:tav>
                                      </p:tavLst>
                                    </p:anim>
                                    <p:animEffect transition="in" filter="fade">
                                      <p:cBhvr>
                                        <p:cTn id="69" dur="500"/>
                                        <p:tgtEl>
                                          <p:spTgt spid="20"/>
                                        </p:tgtEl>
                                      </p:cBhvr>
                                    </p:animEffect>
                                  </p:childTnLst>
                                </p:cTn>
                              </p:par>
                              <p:par>
                                <p:cTn id="70" presetID="53" presetClass="entr" presetSubtype="16" fill="hold" grpId="0" nodeType="withEffect">
                                  <p:stCondLst>
                                    <p:cond delay="0"/>
                                  </p:stCondLst>
                                  <p:childTnLst>
                                    <p:set>
                                      <p:cBhvr>
                                        <p:cTn id="71" dur="1" fill="hold">
                                          <p:stCondLst>
                                            <p:cond delay="0"/>
                                          </p:stCondLst>
                                        </p:cTn>
                                        <p:tgtEl>
                                          <p:spTgt spid="18"/>
                                        </p:tgtEl>
                                        <p:attrNameLst>
                                          <p:attrName>style.visibility</p:attrName>
                                        </p:attrNameLst>
                                      </p:cBhvr>
                                      <p:to>
                                        <p:strVal val="visible"/>
                                      </p:to>
                                    </p:set>
                                    <p:anim calcmode="lin" valueType="num">
                                      <p:cBhvr>
                                        <p:cTn id="72" dur="500" fill="hold"/>
                                        <p:tgtEl>
                                          <p:spTgt spid="18"/>
                                        </p:tgtEl>
                                        <p:attrNameLst>
                                          <p:attrName>ppt_w</p:attrName>
                                        </p:attrNameLst>
                                      </p:cBhvr>
                                      <p:tavLst>
                                        <p:tav tm="0">
                                          <p:val>
                                            <p:fltVal val="0"/>
                                          </p:val>
                                        </p:tav>
                                        <p:tav tm="100000">
                                          <p:val>
                                            <p:strVal val="#ppt_w"/>
                                          </p:val>
                                        </p:tav>
                                      </p:tavLst>
                                    </p:anim>
                                    <p:anim calcmode="lin" valueType="num">
                                      <p:cBhvr>
                                        <p:cTn id="73" dur="500" fill="hold"/>
                                        <p:tgtEl>
                                          <p:spTgt spid="18"/>
                                        </p:tgtEl>
                                        <p:attrNameLst>
                                          <p:attrName>ppt_h</p:attrName>
                                        </p:attrNameLst>
                                      </p:cBhvr>
                                      <p:tavLst>
                                        <p:tav tm="0">
                                          <p:val>
                                            <p:fltVal val="0"/>
                                          </p:val>
                                        </p:tav>
                                        <p:tav tm="100000">
                                          <p:val>
                                            <p:strVal val="#ppt_h"/>
                                          </p:val>
                                        </p:tav>
                                      </p:tavLst>
                                    </p:anim>
                                    <p:animEffect transition="in" filter="fade">
                                      <p:cBhvr>
                                        <p:cTn id="74"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P spid="7" grpId="0" animBg="1"/>
      <p:bldP spid="8" grpId="0"/>
      <p:bldP spid="9" grpId="0"/>
      <p:bldP spid="10" grpId="0" animBg="1"/>
      <p:bldP spid="11" grpId="0" animBg="1"/>
      <p:bldP spid="12" grpId="0"/>
      <p:bldP spid="18" grpId="0"/>
      <p:bldP spid="20"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p:cNvSpPr txBox="1"/>
          <p:nvPr/>
        </p:nvSpPr>
        <p:spPr>
          <a:xfrm>
            <a:off x="0" y="580018"/>
            <a:ext cx="12192000" cy="6186309"/>
          </a:xfrm>
          <a:prstGeom prst="rect">
            <a:avLst/>
          </a:prstGeom>
          <a:solidFill>
            <a:schemeClr val="accent4">
              <a:lumMod val="40000"/>
              <a:lumOff val="60000"/>
            </a:schemeClr>
          </a:solidFill>
        </p:spPr>
        <p:txBody>
          <a:bodyPr wrap="square" rtlCol="0">
            <a:spAutoFit/>
          </a:bodyPr>
          <a:lstStyle/>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p:txBody>
      </p:sp>
      <p:sp>
        <p:nvSpPr>
          <p:cNvPr id="2" name="CuadroTexto 1"/>
          <p:cNvSpPr txBox="1"/>
          <p:nvPr/>
        </p:nvSpPr>
        <p:spPr>
          <a:xfrm>
            <a:off x="0" y="27706"/>
            <a:ext cx="12192000" cy="523220"/>
          </a:xfrm>
          <a:prstGeom prst="rect">
            <a:avLst/>
          </a:prstGeom>
          <a:solidFill>
            <a:srgbClr val="002060"/>
          </a:solidFill>
        </p:spPr>
        <p:txBody>
          <a:bodyPr wrap="square" rtlCol="0">
            <a:spAutoFit/>
          </a:bodyPr>
          <a:lstStyle>
            <a:defPPr>
              <a:defRPr lang="es-ES"/>
            </a:defPPr>
            <a:lvl1pPr algn="ctr">
              <a:defRPr sz="2800">
                <a:solidFill>
                  <a:schemeClr val="bg1"/>
                </a:solidFill>
                <a:latin typeface="Arial Black" panose="020B0A04020102020204" pitchFamily="34" charset="0"/>
              </a:defRPr>
            </a:lvl1pPr>
          </a:lstStyle>
          <a:p>
            <a:r>
              <a:rPr lang="es-ES" dirty="0"/>
              <a:t>Indicadores y fuentes</a:t>
            </a:r>
          </a:p>
        </p:txBody>
      </p:sp>
      <p:sp>
        <p:nvSpPr>
          <p:cNvPr id="3" name="CuadroTexto 2"/>
          <p:cNvSpPr txBox="1"/>
          <p:nvPr/>
        </p:nvSpPr>
        <p:spPr>
          <a:xfrm>
            <a:off x="152400" y="1288461"/>
            <a:ext cx="5347855" cy="1454822"/>
          </a:xfrm>
          <a:prstGeom prst="rect">
            <a:avLst/>
          </a:prstGeom>
          <a:solidFill>
            <a:schemeClr val="accent1">
              <a:lumMod val="20000"/>
              <a:lumOff val="80000"/>
            </a:schemeClr>
          </a:solidFill>
          <a:scene3d>
            <a:camera prst="orthographicFront"/>
            <a:lightRig rig="threePt" dir="t"/>
          </a:scene3d>
          <a:sp3d>
            <a:bevelT prst="angle"/>
          </a:sp3d>
        </p:spPr>
        <p:txBody>
          <a:bodyPr wrap="square" rtlCol="0">
            <a:spAutoFit/>
          </a:bodyPr>
          <a:lstStyle/>
          <a:p>
            <a:pPr algn="ctr">
              <a:lnSpc>
                <a:spcPct val="107000"/>
              </a:lnSpc>
              <a:spcAft>
                <a:spcPts val="0"/>
              </a:spcAft>
            </a:pPr>
            <a:r>
              <a:rPr lang="es-ES" sz="2800" dirty="0">
                <a:latin typeface="Arial Black" panose="020B0A04020102020204" pitchFamily="34" charset="0"/>
                <a:ea typeface="Calibri" panose="020F0502020204030204" pitchFamily="34" charset="0"/>
                <a:cs typeface="Times New Roman" panose="02020603050405020304" pitchFamily="18" charset="0"/>
              </a:rPr>
              <a:t>Disponibilidad de las fuentes y su grado de confiabilidad</a:t>
            </a:r>
          </a:p>
        </p:txBody>
      </p:sp>
      <p:sp>
        <p:nvSpPr>
          <p:cNvPr id="4" name="CuadroTexto 3"/>
          <p:cNvSpPr txBox="1"/>
          <p:nvPr/>
        </p:nvSpPr>
        <p:spPr>
          <a:xfrm>
            <a:off x="6384311" y="1359054"/>
            <a:ext cx="4765960" cy="993798"/>
          </a:xfrm>
          <a:prstGeom prst="rect">
            <a:avLst/>
          </a:prstGeom>
          <a:solidFill>
            <a:schemeClr val="accent1">
              <a:lumMod val="20000"/>
              <a:lumOff val="80000"/>
            </a:schemeClr>
          </a:solidFill>
          <a:scene3d>
            <a:camera prst="orthographicFront"/>
            <a:lightRig rig="threePt" dir="t"/>
          </a:scene3d>
          <a:sp3d>
            <a:bevelT prst="angle"/>
          </a:sp3d>
        </p:spPr>
        <p:txBody>
          <a:bodyPr wrap="square" rtlCol="0">
            <a:spAutoFit/>
          </a:bodyPr>
          <a:lstStyle/>
          <a:p>
            <a:pPr algn="ctr">
              <a:lnSpc>
                <a:spcPct val="107000"/>
              </a:lnSpc>
              <a:spcAft>
                <a:spcPts val="0"/>
              </a:spcAft>
            </a:pPr>
            <a:r>
              <a:rPr lang="es-ES" sz="2800" dirty="0">
                <a:latin typeface="Arial Black" panose="020B0A04020102020204" pitchFamily="34" charset="0"/>
              </a:rPr>
              <a:t>Quiénes recolectarán la información</a:t>
            </a:r>
          </a:p>
        </p:txBody>
      </p:sp>
      <p:sp>
        <p:nvSpPr>
          <p:cNvPr id="5" name="TextBox 4"/>
          <p:cNvSpPr txBox="1"/>
          <p:nvPr/>
        </p:nvSpPr>
        <p:spPr>
          <a:xfrm>
            <a:off x="332510" y="609595"/>
            <a:ext cx="11166764" cy="523220"/>
          </a:xfrm>
          <a:prstGeom prst="rect">
            <a:avLst/>
          </a:prstGeom>
          <a:noFill/>
        </p:spPr>
        <p:txBody>
          <a:bodyPr wrap="square" rtlCol="0">
            <a:spAutoFit/>
          </a:bodyPr>
          <a:lstStyle/>
          <a:p>
            <a:pPr algn="just"/>
            <a:r>
              <a:rPr lang="es-ES" sz="2800" dirty="0">
                <a:solidFill>
                  <a:srgbClr val="0070C0"/>
                </a:solidFill>
                <a:latin typeface="Arial Black" panose="020B0A04020102020204" pitchFamily="34" charset="0"/>
              </a:rPr>
              <a:t>Cuando se define un indicador es necesario considerar: </a:t>
            </a:r>
          </a:p>
        </p:txBody>
      </p:sp>
      <p:sp>
        <p:nvSpPr>
          <p:cNvPr id="6" name="TextBox 5"/>
          <p:cNvSpPr txBox="1"/>
          <p:nvPr/>
        </p:nvSpPr>
        <p:spPr>
          <a:xfrm>
            <a:off x="3005777" y="3201707"/>
            <a:ext cx="6470076" cy="1014380"/>
          </a:xfrm>
          <a:prstGeom prst="rect">
            <a:avLst/>
          </a:prstGeom>
          <a:solidFill>
            <a:schemeClr val="accent1">
              <a:lumMod val="20000"/>
              <a:lumOff val="80000"/>
            </a:schemeClr>
          </a:solidFill>
          <a:scene3d>
            <a:camera prst="orthographicFront"/>
            <a:lightRig rig="threePt" dir="t"/>
          </a:scene3d>
          <a:sp3d>
            <a:bevelT prst="angle"/>
          </a:sp3d>
        </p:spPr>
        <p:txBody>
          <a:bodyPr wrap="square" rtlCol="0">
            <a:spAutoFit/>
          </a:bodyPr>
          <a:lstStyle>
            <a:defPPr>
              <a:defRPr lang="es-ES"/>
            </a:defPPr>
            <a:lvl1pPr algn="ctr">
              <a:lnSpc>
                <a:spcPct val="107000"/>
              </a:lnSpc>
              <a:spcAft>
                <a:spcPts val="0"/>
              </a:spcAft>
              <a:defRPr sz="2800">
                <a:latin typeface="Arial Black" panose="020B0A04020102020204" pitchFamily="34" charset="0"/>
              </a:defRPr>
            </a:lvl1pPr>
          </a:lstStyle>
          <a:p>
            <a:r>
              <a:rPr lang="es-ES" dirty="0"/>
              <a:t>El costo que tiene recolectar y procesar la información</a:t>
            </a:r>
          </a:p>
        </p:txBody>
      </p:sp>
      <p:sp>
        <p:nvSpPr>
          <p:cNvPr id="10" name="TextBox 9"/>
          <p:cNvSpPr txBox="1"/>
          <p:nvPr/>
        </p:nvSpPr>
        <p:spPr>
          <a:xfrm>
            <a:off x="152400" y="4627417"/>
            <a:ext cx="11914909" cy="1815882"/>
          </a:xfrm>
          <a:prstGeom prst="rect">
            <a:avLst/>
          </a:prstGeom>
          <a:solidFill>
            <a:srgbClr val="002060"/>
          </a:solidFill>
        </p:spPr>
        <p:txBody>
          <a:bodyPr wrap="square" rtlCol="0">
            <a:spAutoFit/>
          </a:bodyPr>
          <a:lstStyle/>
          <a:p>
            <a:pPr algn="ctr"/>
            <a:r>
              <a:rPr lang="es-ES" sz="2800" dirty="0">
                <a:solidFill>
                  <a:srgbClr val="FFFF00"/>
                </a:solidFill>
                <a:latin typeface="Arial Black" panose="020B0A04020102020204" pitchFamily="34" charset="0"/>
              </a:rPr>
              <a:t>No es prudente diseñar indicadores muy complejos que requieran un alto costo para evaluarlos. Lo recomendable es sustituirlos por otros que sean útiles y menos costosos de evaluar</a:t>
            </a:r>
          </a:p>
        </p:txBody>
      </p:sp>
    </p:spTree>
    <p:extLst>
      <p:ext uri="{BB962C8B-B14F-4D97-AF65-F5344CB8AC3E}">
        <p14:creationId xmlns:p14="http://schemas.microsoft.com/office/powerpoint/2010/main" val="4414249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p:cTn id="14" dur="500" fill="hold"/>
                                        <p:tgtEl>
                                          <p:spTgt spid="3"/>
                                        </p:tgtEl>
                                        <p:attrNameLst>
                                          <p:attrName>ppt_w</p:attrName>
                                        </p:attrNameLst>
                                      </p:cBhvr>
                                      <p:tavLst>
                                        <p:tav tm="0">
                                          <p:val>
                                            <p:fltVal val="0"/>
                                          </p:val>
                                        </p:tav>
                                        <p:tav tm="100000">
                                          <p:val>
                                            <p:strVal val="#ppt_w"/>
                                          </p:val>
                                        </p:tav>
                                      </p:tavLst>
                                    </p:anim>
                                    <p:anim calcmode="lin" valueType="num">
                                      <p:cBhvr>
                                        <p:cTn id="15" dur="500" fill="hold"/>
                                        <p:tgtEl>
                                          <p:spTgt spid="3"/>
                                        </p:tgtEl>
                                        <p:attrNameLst>
                                          <p:attrName>ppt_h</p:attrName>
                                        </p:attrNameLst>
                                      </p:cBhvr>
                                      <p:tavLst>
                                        <p:tav tm="0">
                                          <p:val>
                                            <p:fltVal val="0"/>
                                          </p:val>
                                        </p:tav>
                                        <p:tav tm="100000">
                                          <p:val>
                                            <p:strVal val="#ppt_h"/>
                                          </p:val>
                                        </p:tav>
                                      </p:tavLst>
                                    </p:anim>
                                    <p:animEffect transition="in" filter="fade">
                                      <p:cBhvr>
                                        <p:cTn id="16" dur="500"/>
                                        <p:tgtEl>
                                          <p:spTgt spid="3"/>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 calcmode="lin" valueType="num">
                                      <p:cBhvr>
                                        <p:cTn id="21" dur="500" fill="hold"/>
                                        <p:tgtEl>
                                          <p:spTgt spid="4"/>
                                        </p:tgtEl>
                                        <p:attrNameLst>
                                          <p:attrName>ppt_w</p:attrName>
                                        </p:attrNameLst>
                                      </p:cBhvr>
                                      <p:tavLst>
                                        <p:tav tm="0">
                                          <p:val>
                                            <p:fltVal val="0"/>
                                          </p:val>
                                        </p:tav>
                                        <p:tav tm="100000">
                                          <p:val>
                                            <p:strVal val="#ppt_w"/>
                                          </p:val>
                                        </p:tav>
                                      </p:tavLst>
                                    </p:anim>
                                    <p:anim calcmode="lin" valueType="num">
                                      <p:cBhvr>
                                        <p:cTn id="22" dur="500" fill="hold"/>
                                        <p:tgtEl>
                                          <p:spTgt spid="4"/>
                                        </p:tgtEl>
                                        <p:attrNameLst>
                                          <p:attrName>ppt_h</p:attrName>
                                        </p:attrNameLst>
                                      </p:cBhvr>
                                      <p:tavLst>
                                        <p:tav tm="0">
                                          <p:val>
                                            <p:fltVal val="0"/>
                                          </p:val>
                                        </p:tav>
                                        <p:tav tm="100000">
                                          <p:val>
                                            <p:strVal val="#ppt_h"/>
                                          </p:val>
                                        </p:tav>
                                      </p:tavLst>
                                    </p:anim>
                                    <p:animEffect transition="in" filter="fade">
                                      <p:cBhvr>
                                        <p:cTn id="23" dur="500"/>
                                        <p:tgtEl>
                                          <p:spTgt spid="4"/>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 calcmode="lin" valueType="num">
                                      <p:cBhvr>
                                        <p:cTn id="28" dur="500" fill="hold"/>
                                        <p:tgtEl>
                                          <p:spTgt spid="6"/>
                                        </p:tgtEl>
                                        <p:attrNameLst>
                                          <p:attrName>ppt_w</p:attrName>
                                        </p:attrNameLst>
                                      </p:cBhvr>
                                      <p:tavLst>
                                        <p:tav tm="0">
                                          <p:val>
                                            <p:fltVal val="0"/>
                                          </p:val>
                                        </p:tav>
                                        <p:tav tm="100000">
                                          <p:val>
                                            <p:strVal val="#ppt_w"/>
                                          </p:val>
                                        </p:tav>
                                      </p:tavLst>
                                    </p:anim>
                                    <p:anim calcmode="lin" valueType="num">
                                      <p:cBhvr>
                                        <p:cTn id="29" dur="500" fill="hold"/>
                                        <p:tgtEl>
                                          <p:spTgt spid="6"/>
                                        </p:tgtEl>
                                        <p:attrNameLst>
                                          <p:attrName>ppt_h</p:attrName>
                                        </p:attrNameLst>
                                      </p:cBhvr>
                                      <p:tavLst>
                                        <p:tav tm="0">
                                          <p:val>
                                            <p:fltVal val="0"/>
                                          </p:val>
                                        </p:tav>
                                        <p:tav tm="100000">
                                          <p:val>
                                            <p:strVal val="#ppt_h"/>
                                          </p:val>
                                        </p:tav>
                                      </p:tavLst>
                                    </p:anim>
                                    <p:animEffect transition="in" filter="fade">
                                      <p:cBhvr>
                                        <p:cTn id="30" dur="500"/>
                                        <p:tgtEl>
                                          <p:spTgt spid="6"/>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anim calcmode="lin" valueType="num">
                                      <p:cBhvr>
                                        <p:cTn id="35" dur="500" fill="hold"/>
                                        <p:tgtEl>
                                          <p:spTgt spid="10"/>
                                        </p:tgtEl>
                                        <p:attrNameLst>
                                          <p:attrName>ppt_w</p:attrName>
                                        </p:attrNameLst>
                                      </p:cBhvr>
                                      <p:tavLst>
                                        <p:tav tm="0">
                                          <p:val>
                                            <p:fltVal val="0"/>
                                          </p:val>
                                        </p:tav>
                                        <p:tav tm="100000">
                                          <p:val>
                                            <p:strVal val="#ppt_w"/>
                                          </p:val>
                                        </p:tav>
                                      </p:tavLst>
                                    </p:anim>
                                    <p:anim calcmode="lin" valueType="num">
                                      <p:cBhvr>
                                        <p:cTn id="36" dur="500" fill="hold"/>
                                        <p:tgtEl>
                                          <p:spTgt spid="10"/>
                                        </p:tgtEl>
                                        <p:attrNameLst>
                                          <p:attrName>ppt_h</p:attrName>
                                        </p:attrNameLst>
                                      </p:cBhvr>
                                      <p:tavLst>
                                        <p:tav tm="0">
                                          <p:val>
                                            <p:fltVal val="0"/>
                                          </p:val>
                                        </p:tav>
                                        <p:tav tm="100000">
                                          <p:val>
                                            <p:strVal val="#ppt_h"/>
                                          </p:val>
                                        </p:tav>
                                      </p:tavLst>
                                    </p:anim>
                                    <p:animEffect transition="in" filter="fade">
                                      <p:cBhvr>
                                        <p:cTn id="3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p:bldP spid="6" grpId="0" animBg="1"/>
      <p:bldP spid="10"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p:cNvSpPr txBox="1"/>
          <p:nvPr/>
        </p:nvSpPr>
        <p:spPr>
          <a:xfrm>
            <a:off x="0" y="580018"/>
            <a:ext cx="12192000" cy="6186309"/>
          </a:xfrm>
          <a:prstGeom prst="rect">
            <a:avLst/>
          </a:prstGeom>
          <a:solidFill>
            <a:schemeClr val="accent4">
              <a:lumMod val="40000"/>
              <a:lumOff val="60000"/>
            </a:schemeClr>
          </a:solidFill>
        </p:spPr>
        <p:txBody>
          <a:bodyPr wrap="square" rtlCol="0">
            <a:spAutoFit/>
          </a:bodyPr>
          <a:lstStyle/>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p:txBody>
      </p:sp>
      <p:sp>
        <p:nvSpPr>
          <p:cNvPr id="2" name="CuadroTexto 1"/>
          <p:cNvSpPr txBox="1"/>
          <p:nvPr/>
        </p:nvSpPr>
        <p:spPr>
          <a:xfrm>
            <a:off x="0" y="27706"/>
            <a:ext cx="12192000" cy="523220"/>
          </a:xfrm>
          <a:prstGeom prst="rect">
            <a:avLst/>
          </a:prstGeom>
          <a:solidFill>
            <a:srgbClr val="002060"/>
          </a:solidFill>
        </p:spPr>
        <p:txBody>
          <a:bodyPr wrap="square" rtlCol="0">
            <a:spAutoFit/>
          </a:bodyPr>
          <a:lstStyle>
            <a:defPPr>
              <a:defRPr lang="es-ES"/>
            </a:defPPr>
            <a:lvl1pPr algn="ctr">
              <a:defRPr sz="2800">
                <a:solidFill>
                  <a:schemeClr val="bg1"/>
                </a:solidFill>
                <a:latin typeface="Arial Black" panose="020B0A04020102020204" pitchFamily="34" charset="0"/>
              </a:defRPr>
            </a:lvl1pPr>
          </a:lstStyle>
          <a:p>
            <a:r>
              <a:rPr lang="es-ES" dirty="0"/>
              <a:t>Recursos y costes</a:t>
            </a:r>
          </a:p>
        </p:txBody>
      </p:sp>
      <p:sp>
        <p:nvSpPr>
          <p:cNvPr id="5" name="TextBox 4"/>
          <p:cNvSpPr txBox="1"/>
          <p:nvPr/>
        </p:nvSpPr>
        <p:spPr>
          <a:xfrm>
            <a:off x="0" y="699974"/>
            <a:ext cx="12191999" cy="1384995"/>
          </a:xfrm>
          <a:prstGeom prst="rect">
            <a:avLst/>
          </a:prstGeom>
          <a:solidFill>
            <a:schemeClr val="tx1"/>
          </a:solidFill>
        </p:spPr>
        <p:txBody>
          <a:bodyPr wrap="square" rtlCol="0">
            <a:spAutoFit/>
          </a:bodyPr>
          <a:lstStyle>
            <a:defPPr>
              <a:defRPr lang="es-ES"/>
            </a:defPPr>
            <a:lvl1pPr algn="ctr">
              <a:defRPr sz="2400">
                <a:solidFill>
                  <a:srgbClr val="FFFF00"/>
                </a:solidFill>
                <a:latin typeface="Arial Black" panose="020B0A04020102020204" pitchFamily="34" charset="0"/>
              </a:defRPr>
            </a:lvl1pPr>
          </a:lstStyle>
          <a:p>
            <a:r>
              <a:rPr lang="es-ES" sz="2800" dirty="0"/>
              <a:t> En lugar de fuentes de verificación se emplean los costes para los diferentes recursos humanos y materiales que posibilitan la realización de las actividades</a:t>
            </a:r>
          </a:p>
        </p:txBody>
      </p:sp>
      <p:sp>
        <p:nvSpPr>
          <p:cNvPr id="11" name="TextBox 10"/>
          <p:cNvSpPr txBox="1"/>
          <p:nvPr/>
        </p:nvSpPr>
        <p:spPr>
          <a:xfrm>
            <a:off x="374073" y="2521530"/>
            <a:ext cx="11596254" cy="1384995"/>
          </a:xfrm>
          <a:prstGeom prst="rect">
            <a:avLst/>
          </a:prstGeom>
          <a:noFill/>
        </p:spPr>
        <p:txBody>
          <a:bodyPr wrap="square" rtlCol="0">
            <a:spAutoFit/>
          </a:bodyPr>
          <a:lstStyle/>
          <a:p>
            <a:pPr marL="457200" indent="-457200" algn="just">
              <a:buFont typeface="Wingdings" panose="05000000000000000000" pitchFamily="2" charset="2"/>
              <a:buChar char="Ø"/>
            </a:pPr>
            <a:r>
              <a:rPr lang="es-ES" sz="2800" dirty="0">
                <a:solidFill>
                  <a:srgbClr val="002060"/>
                </a:solidFill>
                <a:latin typeface="Arial Black" panose="020B0A04020102020204" pitchFamily="34" charset="0"/>
              </a:rPr>
              <a:t>En la casilla de costes se expresa la estimación del monto global del presupuesto para cada recurso identificado.</a:t>
            </a:r>
          </a:p>
        </p:txBody>
      </p:sp>
      <p:sp>
        <p:nvSpPr>
          <p:cNvPr id="12" name="TextBox 11"/>
          <p:cNvSpPr txBox="1"/>
          <p:nvPr/>
        </p:nvSpPr>
        <p:spPr>
          <a:xfrm>
            <a:off x="453243" y="4562768"/>
            <a:ext cx="11526982" cy="1384995"/>
          </a:xfrm>
          <a:prstGeom prst="rect">
            <a:avLst/>
          </a:prstGeom>
          <a:noFill/>
        </p:spPr>
        <p:txBody>
          <a:bodyPr wrap="square" rtlCol="0">
            <a:spAutoFit/>
          </a:bodyPr>
          <a:lstStyle>
            <a:defPPr>
              <a:defRPr lang="es-ES"/>
            </a:defPPr>
            <a:lvl1pPr marL="457200" indent="-457200" algn="just">
              <a:buFont typeface="Wingdings" panose="05000000000000000000" pitchFamily="2" charset="2"/>
              <a:buChar char="Ø"/>
              <a:defRPr sz="2800">
                <a:solidFill>
                  <a:srgbClr val="002060"/>
                </a:solidFill>
                <a:latin typeface="Arial Black" panose="020B0A04020102020204" pitchFamily="34" charset="0"/>
              </a:defRPr>
            </a:lvl1pPr>
          </a:lstStyle>
          <a:p>
            <a:r>
              <a:rPr lang="es-ES" dirty="0"/>
              <a:t>En otros apartados del perfil del proyecto (</a:t>
            </a:r>
            <a:r>
              <a:rPr lang="es-ES" dirty="0">
                <a:solidFill>
                  <a:srgbClr val="FF0000"/>
                </a:solidFill>
              </a:rPr>
              <a:t>cuadro del presupuesto o en anexos</a:t>
            </a:r>
            <a:r>
              <a:rPr lang="es-ES" dirty="0"/>
              <a:t>) se indican los costes con más detalle.</a:t>
            </a:r>
          </a:p>
        </p:txBody>
      </p:sp>
    </p:spTree>
    <p:extLst>
      <p:ext uri="{BB962C8B-B14F-4D97-AF65-F5344CB8AC3E}">
        <p14:creationId xmlns:p14="http://schemas.microsoft.com/office/powerpoint/2010/main" val="729621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 calcmode="lin" valueType="num">
                                      <p:cBhvr>
                                        <p:cTn id="14" dur="500" fill="hold"/>
                                        <p:tgtEl>
                                          <p:spTgt spid="11"/>
                                        </p:tgtEl>
                                        <p:attrNameLst>
                                          <p:attrName>ppt_w</p:attrName>
                                        </p:attrNameLst>
                                      </p:cBhvr>
                                      <p:tavLst>
                                        <p:tav tm="0">
                                          <p:val>
                                            <p:fltVal val="0"/>
                                          </p:val>
                                        </p:tav>
                                        <p:tav tm="100000">
                                          <p:val>
                                            <p:strVal val="#ppt_w"/>
                                          </p:val>
                                        </p:tav>
                                      </p:tavLst>
                                    </p:anim>
                                    <p:anim calcmode="lin" valueType="num">
                                      <p:cBhvr>
                                        <p:cTn id="15" dur="500" fill="hold"/>
                                        <p:tgtEl>
                                          <p:spTgt spid="11"/>
                                        </p:tgtEl>
                                        <p:attrNameLst>
                                          <p:attrName>ppt_h</p:attrName>
                                        </p:attrNameLst>
                                      </p:cBhvr>
                                      <p:tavLst>
                                        <p:tav tm="0">
                                          <p:val>
                                            <p:fltVal val="0"/>
                                          </p:val>
                                        </p:tav>
                                        <p:tav tm="100000">
                                          <p:val>
                                            <p:strVal val="#ppt_h"/>
                                          </p:val>
                                        </p:tav>
                                      </p:tavLst>
                                    </p:anim>
                                    <p:animEffect transition="in" filter="fade">
                                      <p:cBhvr>
                                        <p:cTn id="16" dur="500"/>
                                        <p:tgtEl>
                                          <p:spTgt spid="11"/>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12"/>
                                        </p:tgtEl>
                                        <p:attrNameLst>
                                          <p:attrName>style.visibility</p:attrName>
                                        </p:attrNameLst>
                                      </p:cBhvr>
                                      <p:to>
                                        <p:strVal val="visible"/>
                                      </p:to>
                                    </p:set>
                                    <p:anim calcmode="lin" valueType="num">
                                      <p:cBhvr>
                                        <p:cTn id="21" dur="500" fill="hold"/>
                                        <p:tgtEl>
                                          <p:spTgt spid="12"/>
                                        </p:tgtEl>
                                        <p:attrNameLst>
                                          <p:attrName>ppt_w</p:attrName>
                                        </p:attrNameLst>
                                      </p:cBhvr>
                                      <p:tavLst>
                                        <p:tav tm="0">
                                          <p:val>
                                            <p:fltVal val="0"/>
                                          </p:val>
                                        </p:tav>
                                        <p:tav tm="100000">
                                          <p:val>
                                            <p:strVal val="#ppt_w"/>
                                          </p:val>
                                        </p:tav>
                                      </p:tavLst>
                                    </p:anim>
                                    <p:anim calcmode="lin" valueType="num">
                                      <p:cBhvr>
                                        <p:cTn id="22" dur="500" fill="hold"/>
                                        <p:tgtEl>
                                          <p:spTgt spid="12"/>
                                        </p:tgtEl>
                                        <p:attrNameLst>
                                          <p:attrName>ppt_h</p:attrName>
                                        </p:attrNameLst>
                                      </p:cBhvr>
                                      <p:tavLst>
                                        <p:tav tm="0">
                                          <p:val>
                                            <p:fltVal val="0"/>
                                          </p:val>
                                        </p:tav>
                                        <p:tav tm="100000">
                                          <p:val>
                                            <p:strVal val="#ppt_h"/>
                                          </p:val>
                                        </p:tav>
                                      </p:tavLst>
                                    </p:anim>
                                    <p:animEffect transition="in" filter="fade">
                                      <p:cBhvr>
                                        <p:cTn id="23"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1" grpId="0"/>
      <p:bldP spid="12"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0" y="550926"/>
            <a:ext cx="12192000" cy="6463308"/>
          </a:xfrm>
          <a:prstGeom prst="rect">
            <a:avLst/>
          </a:prstGeom>
          <a:solidFill>
            <a:schemeClr val="accent4">
              <a:lumMod val="40000"/>
              <a:lumOff val="60000"/>
            </a:schemeClr>
          </a:solidFill>
        </p:spPr>
        <p:txBody>
          <a:bodyPr wrap="square" rtlCol="0">
            <a:spAutoFit/>
          </a:bodyPr>
          <a:lstStyle/>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p:txBody>
      </p:sp>
      <p:sp>
        <p:nvSpPr>
          <p:cNvPr id="2" name="CuadroTexto 1"/>
          <p:cNvSpPr txBox="1"/>
          <p:nvPr/>
        </p:nvSpPr>
        <p:spPr>
          <a:xfrm>
            <a:off x="0" y="27706"/>
            <a:ext cx="12192000" cy="523220"/>
          </a:xfrm>
          <a:prstGeom prst="rect">
            <a:avLst/>
          </a:prstGeom>
          <a:solidFill>
            <a:srgbClr val="002060"/>
          </a:solidFill>
        </p:spPr>
        <p:txBody>
          <a:bodyPr wrap="square" rtlCol="0">
            <a:spAutoFit/>
          </a:bodyPr>
          <a:lstStyle>
            <a:defPPr>
              <a:defRPr lang="es-ES"/>
            </a:defPPr>
            <a:lvl1pPr algn="ctr">
              <a:defRPr sz="2800">
                <a:solidFill>
                  <a:schemeClr val="bg1"/>
                </a:solidFill>
                <a:latin typeface="Arial Black" panose="020B0A04020102020204" pitchFamily="34" charset="0"/>
              </a:defRPr>
            </a:lvl1pPr>
          </a:lstStyle>
          <a:p>
            <a:r>
              <a:rPr lang="es-ES" dirty="0"/>
              <a:t>Ejemplo de fuentes de verificación por indicadores</a:t>
            </a:r>
          </a:p>
        </p:txBody>
      </p:sp>
      <p:graphicFrame>
        <p:nvGraphicFramePr>
          <p:cNvPr id="3" name="Tabla 2"/>
          <p:cNvGraphicFramePr>
            <a:graphicFrameLocks noGrp="1"/>
          </p:cNvGraphicFramePr>
          <p:nvPr>
            <p:extLst>
              <p:ext uri="{D42A27DB-BD31-4B8C-83A1-F6EECF244321}">
                <p14:modId xmlns:p14="http://schemas.microsoft.com/office/powerpoint/2010/main" val="4035317586"/>
              </p:ext>
            </p:extLst>
          </p:nvPr>
        </p:nvGraphicFramePr>
        <p:xfrm>
          <a:off x="0" y="568031"/>
          <a:ext cx="12192000" cy="7863840"/>
        </p:xfrm>
        <a:graphic>
          <a:graphicData uri="http://schemas.openxmlformats.org/drawingml/2006/table">
            <a:tbl>
              <a:tblPr firstRow="1" bandRow="1">
                <a:tableStyleId>{5C22544A-7EE6-4342-B048-85BDC9FD1C3A}</a:tableStyleId>
              </a:tblPr>
              <a:tblGrid>
                <a:gridCol w="8302171">
                  <a:extLst>
                    <a:ext uri="{9D8B030D-6E8A-4147-A177-3AD203B41FA5}">
                      <a16:colId xmlns:a16="http://schemas.microsoft.com/office/drawing/2014/main" val="4065081981"/>
                    </a:ext>
                  </a:extLst>
                </a:gridCol>
                <a:gridCol w="3889829">
                  <a:extLst>
                    <a:ext uri="{9D8B030D-6E8A-4147-A177-3AD203B41FA5}">
                      <a16:colId xmlns:a16="http://schemas.microsoft.com/office/drawing/2014/main" val="2260086395"/>
                    </a:ext>
                  </a:extLst>
                </a:gridCol>
              </a:tblGrid>
              <a:tr h="51565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2800" b="1" i="0" u="none" strike="noStrike" kern="1200" cap="none" spc="0" normalizeH="0" baseline="0" noProof="0" dirty="0">
                          <a:ln>
                            <a:noFill/>
                          </a:ln>
                          <a:solidFill>
                            <a:srgbClr val="FFFF00"/>
                          </a:solidFill>
                          <a:effectLst/>
                          <a:uLnTx/>
                          <a:uFillTx/>
                          <a:latin typeface="Arial Black" panose="020B0A04020102020204" pitchFamily="34" charset="0"/>
                          <a:ea typeface="+mn-ea"/>
                          <a:cs typeface="+mn-cs"/>
                        </a:rPr>
                        <a:t>INDICADOR</a:t>
                      </a:r>
                      <a:endParaRPr lang="es-ES" sz="2800" dirty="0">
                        <a:solidFill>
                          <a:srgbClr val="FFFF00"/>
                        </a:solidFill>
                        <a:latin typeface="Arial Black" panose="020B0A04020102020204" pitchFamily="34" charset="0"/>
                      </a:endParaRPr>
                    </a:p>
                  </a:txBody>
                  <a:tcPr/>
                </a:tc>
                <a:tc>
                  <a:txBody>
                    <a:bodyPr/>
                    <a:lstStyle/>
                    <a:p>
                      <a:pPr algn="ctr"/>
                      <a:r>
                        <a:rPr lang="es-ES" sz="2800" dirty="0">
                          <a:solidFill>
                            <a:srgbClr val="FFFF00"/>
                          </a:solidFill>
                          <a:latin typeface="Arial Black" panose="020B0A04020102020204" pitchFamily="34" charset="0"/>
                        </a:rPr>
                        <a:t>FUENTES DE VERIFICACIÓN</a:t>
                      </a:r>
                    </a:p>
                  </a:txBody>
                  <a:tcPr/>
                </a:tc>
                <a:extLst>
                  <a:ext uri="{0D108BD9-81ED-4DB2-BD59-A6C34878D82A}">
                    <a16:rowId xmlns:a16="http://schemas.microsoft.com/office/drawing/2014/main" val="2430189989"/>
                  </a:ext>
                </a:extLst>
              </a:tr>
              <a:tr h="5465959">
                <a:tc>
                  <a:txBody>
                    <a:bodyPr/>
                    <a:lstStyle/>
                    <a:p>
                      <a:pPr marL="0" indent="0">
                        <a:buNone/>
                      </a:pPr>
                      <a:r>
                        <a:rPr lang="es-ES" sz="2800" kern="1200" dirty="0">
                          <a:solidFill>
                            <a:srgbClr val="7030A0"/>
                          </a:solidFill>
                          <a:latin typeface="Arial Black" panose="020B0A04020102020204" pitchFamily="34" charset="0"/>
                          <a:ea typeface="+mn-ea"/>
                          <a:cs typeface="+mn-cs"/>
                        </a:rPr>
                        <a:t>OG</a:t>
                      </a:r>
                    </a:p>
                    <a:p>
                      <a:pPr marL="0" indent="0">
                        <a:buFontTx/>
                        <a:buNone/>
                      </a:pPr>
                      <a:r>
                        <a:rPr lang="es-ES" sz="2400" kern="1200" dirty="0">
                          <a:solidFill>
                            <a:schemeClr val="tx1"/>
                          </a:solidFill>
                          <a:latin typeface="Arial Black" panose="020B0A04020102020204" pitchFamily="34" charset="0"/>
                          <a:ea typeface="+mn-ea"/>
                          <a:cs typeface="+mn-cs"/>
                        </a:rPr>
                        <a:t>El número de denuncias en la comisaría de Los Chorrillos por asaltos de bandas juveniles se reduce en un 30% dos años después de la finalización del proyecto.</a:t>
                      </a:r>
                    </a:p>
                    <a:p>
                      <a:pPr marL="0" indent="0">
                        <a:buFontTx/>
                        <a:buNone/>
                      </a:pPr>
                      <a:r>
                        <a:rPr lang="es-ES" sz="2800" kern="1200" dirty="0">
                          <a:solidFill>
                            <a:srgbClr val="7030A0"/>
                          </a:solidFill>
                          <a:latin typeface="Arial Black" panose="020B0A04020102020204" pitchFamily="34" charset="0"/>
                          <a:ea typeface="+mn-ea"/>
                          <a:cs typeface="+mn-cs"/>
                        </a:rPr>
                        <a:t>OE</a:t>
                      </a:r>
                    </a:p>
                    <a:p>
                      <a:pPr marL="0" indent="0">
                        <a:buFontTx/>
                        <a:buNone/>
                      </a:pPr>
                      <a:r>
                        <a:rPr lang="es-ES" sz="2400" kern="1200" dirty="0">
                          <a:solidFill>
                            <a:schemeClr val="tx1"/>
                          </a:solidFill>
                          <a:latin typeface="Arial Black" panose="020B0A04020102020204" pitchFamily="34" charset="0"/>
                          <a:ea typeface="+mn-ea"/>
                          <a:cs typeface="+mn-cs"/>
                        </a:rPr>
                        <a:t>1. El número de casos atendidos en el hospital</a:t>
                      </a:r>
                    </a:p>
                    <a:p>
                      <a:pPr marL="0" indent="0">
                        <a:buFontTx/>
                        <a:buNone/>
                      </a:pPr>
                      <a:r>
                        <a:rPr lang="es-ES" sz="2400" kern="1200" dirty="0">
                          <a:solidFill>
                            <a:schemeClr val="tx1"/>
                          </a:solidFill>
                          <a:latin typeface="Arial Black" panose="020B0A04020102020204" pitchFamily="34" charset="0"/>
                          <a:ea typeface="+mn-ea"/>
                          <a:cs typeface="+mn-cs"/>
                        </a:rPr>
                        <a:t>de Los Chorrillos de jóvenes con cuadro etílico y/o drogadicción se reduce en un 25% en el segundo año del proyecto.</a:t>
                      </a:r>
                    </a:p>
                    <a:p>
                      <a:pPr marL="0" indent="0">
                        <a:buFontTx/>
                        <a:buNone/>
                      </a:pPr>
                      <a:endParaRPr lang="es-ES" sz="2400" kern="1200" dirty="0">
                        <a:solidFill>
                          <a:schemeClr val="tx1"/>
                        </a:solidFill>
                        <a:latin typeface="Arial Black" panose="020B0A04020102020204" pitchFamily="34" charset="0"/>
                        <a:ea typeface="+mn-ea"/>
                        <a:cs typeface="+mn-cs"/>
                      </a:endParaRPr>
                    </a:p>
                    <a:p>
                      <a:pPr marL="0" indent="0">
                        <a:buFontTx/>
                        <a:buNone/>
                      </a:pPr>
                      <a:r>
                        <a:rPr lang="es-ES" sz="2400" kern="1200" dirty="0">
                          <a:solidFill>
                            <a:schemeClr val="tx1"/>
                          </a:solidFill>
                          <a:latin typeface="Arial Black" panose="020B0A04020102020204" pitchFamily="34" charset="0"/>
                          <a:ea typeface="+mn-ea"/>
                          <a:cs typeface="+mn-cs"/>
                        </a:rPr>
                        <a:t>2. Las muertes provocadas por sobredosis se</a:t>
                      </a:r>
                    </a:p>
                    <a:p>
                      <a:pPr marL="0" indent="0">
                        <a:buFontTx/>
                        <a:buNone/>
                      </a:pPr>
                      <a:r>
                        <a:rPr lang="es-ES" sz="2400" kern="1200" dirty="0">
                          <a:solidFill>
                            <a:schemeClr val="tx1"/>
                          </a:solidFill>
                          <a:latin typeface="Arial Black" panose="020B0A04020102020204" pitchFamily="34" charset="0"/>
                          <a:ea typeface="+mn-ea"/>
                          <a:cs typeface="+mn-cs"/>
                        </a:rPr>
                        <a:t>reducen en un 15% en el segundo año.</a:t>
                      </a:r>
                    </a:p>
                  </a:txBody>
                  <a:tcPr/>
                </a:tc>
                <a:tc>
                  <a:txBody>
                    <a:bodyPr/>
                    <a:lstStyle/>
                    <a:p>
                      <a:pPr marL="0" indent="0">
                        <a:buFontTx/>
                        <a:buNone/>
                      </a:pPr>
                      <a:endParaRPr lang="es-ES" sz="2800" dirty="0">
                        <a:latin typeface="Arial Black" panose="020B0A04020102020204" pitchFamily="34" charset="0"/>
                      </a:endParaRPr>
                    </a:p>
                    <a:p>
                      <a:pPr marL="0" indent="0">
                        <a:buFontTx/>
                        <a:buNone/>
                      </a:pPr>
                      <a:r>
                        <a:rPr lang="es-ES" sz="2800" dirty="0">
                          <a:latin typeface="Arial Black" panose="020B0A04020102020204" pitchFamily="34" charset="0"/>
                        </a:rPr>
                        <a:t>Estadísticas policiales</a:t>
                      </a:r>
                    </a:p>
                    <a:p>
                      <a:pPr marL="0" indent="0">
                        <a:buFontTx/>
                        <a:buNone/>
                      </a:pPr>
                      <a:endParaRPr lang="es-ES" sz="2800" dirty="0">
                        <a:latin typeface="Arial Black" panose="020B0A04020102020204" pitchFamily="34" charset="0"/>
                      </a:endParaRPr>
                    </a:p>
                    <a:p>
                      <a:pPr marL="0" indent="0">
                        <a:buFontTx/>
                        <a:buNone/>
                      </a:pPr>
                      <a:endParaRPr lang="es-ES" sz="2800" dirty="0">
                        <a:latin typeface="Arial Black" panose="020B0A04020102020204" pitchFamily="34" charset="0"/>
                      </a:endParaRPr>
                    </a:p>
                    <a:p>
                      <a:pPr marL="0" indent="0">
                        <a:buFontTx/>
                        <a:buNone/>
                      </a:pPr>
                      <a:endParaRPr lang="es-ES" sz="2800" dirty="0">
                        <a:latin typeface="Arial Black" panose="020B0A04020102020204" pitchFamily="34" charset="0"/>
                      </a:endParaRPr>
                    </a:p>
                    <a:p>
                      <a:pPr marL="0" indent="0">
                        <a:buFontTx/>
                        <a:buNone/>
                      </a:pPr>
                      <a:endParaRPr lang="es-ES" sz="2800" dirty="0">
                        <a:latin typeface="Arial Black" panose="020B0A04020102020204" pitchFamily="34" charset="0"/>
                      </a:endParaRPr>
                    </a:p>
                    <a:p>
                      <a:pPr marL="0" indent="0">
                        <a:buFontTx/>
                        <a:buNone/>
                      </a:pPr>
                      <a:endParaRPr lang="es-ES" sz="2800" dirty="0">
                        <a:latin typeface="Arial Black" panose="020B0A04020102020204" pitchFamily="34" charset="0"/>
                      </a:endParaRPr>
                    </a:p>
                    <a:p>
                      <a:pPr marL="0" indent="0">
                        <a:buFontTx/>
                        <a:buNone/>
                      </a:pPr>
                      <a:r>
                        <a:rPr lang="es-ES" sz="2800" dirty="0">
                          <a:latin typeface="Arial Black" panose="020B0A04020102020204" pitchFamily="34" charset="0"/>
                        </a:rPr>
                        <a:t>Estadísticas hospitalarias</a:t>
                      </a:r>
                    </a:p>
                    <a:p>
                      <a:pPr marL="0" indent="0">
                        <a:buFontTx/>
                        <a:buNone/>
                      </a:pPr>
                      <a:endParaRPr lang="es-ES" sz="2800" dirty="0">
                        <a:latin typeface="Arial Black" panose="020B0A04020102020204" pitchFamily="34" charset="0"/>
                      </a:endParaRPr>
                    </a:p>
                    <a:p>
                      <a:pPr marL="0" indent="0">
                        <a:buFontTx/>
                        <a:buNone/>
                      </a:pPr>
                      <a:endParaRPr lang="es-ES" sz="2800" dirty="0">
                        <a:latin typeface="Arial Black" panose="020B0A04020102020204" pitchFamily="34" charset="0"/>
                      </a:endParaRPr>
                    </a:p>
                    <a:p>
                      <a:pPr marL="0" indent="0">
                        <a:buFontTx/>
                        <a:buNone/>
                      </a:pPr>
                      <a:endParaRPr lang="es-ES" sz="2800" dirty="0">
                        <a:latin typeface="Arial Black" panose="020B0A04020102020204" pitchFamily="34" charset="0"/>
                      </a:endParaRPr>
                    </a:p>
                    <a:p>
                      <a:pPr marL="0" indent="0">
                        <a:buFontTx/>
                        <a:buNone/>
                      </a:pPr>
                      <a:endParaRPr lang="es-ES" sz="2800" dirty="0">
                        <a:latin typeface="Arial Black" panose="020B0A04020102020204" pitchFamily="34" charset="0"/>
                      </a:endParaRPr>
                    </a:p>
                    <a:p>
                      <a:pPr marL="0" indent="0">
                        <a:buFontTx/>
                        <a:buNone/>
                      </a:pPr>
                      <a:endParaRPr lang="es-ES" sz="2800" dirty="0">
                        <a:latin typeface="Arial Black" panose="020B0A04020102020204" pitchFamily="34" charset="0"/>
                      </a:endParaRPr>
                    </a:p>
                    <a:p>
                      <a:pPr marL="0" indent="0">
                        <a:buFontTx/>
                        <a:buNone/>
                      </a:pPr>
                      <a:endParaRPr lang="es-ES" sz="2800" dirty="0">
                        <a:latin typeface="Arial Black" panose="020B0A04020102020204" pitchFamily="34" charset="0"/>
                      </a:endParaRPr>
                    </a:p>
                  </a:txBody>
                  <a:tcPr/>
                </a:tc>
                <a:extLst>
                  <a:ext uri="{0D108BD9-81ED-4DB2-BD59-A6C34878D82A}">
                    <a16:rowId xmlns:a16="http://schemas.microsoft.com/office/drawing/2014/main" val="1702104441"/>
                  </a:ext>
                </a:extLst>
              </a:tr>
            </a:tbl>
          </a:graphicData>
        </a:graphic>
      </p:graphicFrame>
    </p:spTree>
    <p:extLst>
      <p:ext uri="{BB962C8B-B14F-4D97-AF65-F5344CB8AC3E}">
        <p14:creationId xmlns:p14="http://schemas.microsoft.com/office/powerpoint/2010/main" val="248551359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0" y="27706"/>
            <a:ext cx="12192000" cy="523220"/>
          </a:xfrm>
          <a:prstGeom prst="rect">
            <a:avLst/>
          </a:prstGeom>
          <a:solidFill>
            <a:srgbClr val="002060"/>
          </a:solidFill>
        </p:spPr>
        <p:txBody>
          <a:bodyPr wrap="square" rtlCol="0">
            <a:spAutoFit/>
          </a:bodyPr>
          <a:lstStyle>
            <a:defPPr>
              <a:defRPr lang="es-ES"/>
            </a:defPPr>
            <a:lvl1pPr algn="ctr">
              <a:defRPr sz="2800">
                <a:solidFill>
                  <a:schemeClr val="bg1"/>
                </a:solidFill>
                <a:latin typeface="Arial Black" panose="020B0A04020102020204" pitchFamily="34" charset="0"/>
              </a:defRPr>
            </a:lvl1pPr>
          </a:lstStyle>
          <a:p>
            <a:r>
              <a:rPr lang="es-ES" dirty="0"/>
              <a:t>Ejemplo de fuentes de verificación por indicadores</a:t>
            </a:r>
          </a:p>
        </p:txBody>
      </p:sp>
      <p:graphicFrame>
        <p:nvGraphicFramePr>
          <p:cNvPr id="3" name="Tabla 2"/>
          <p:cNvGraphicFramePr>
            <a:graphicFrameLocks noGrp="1"/>
          </p:cNvGraphicFramePr>
          <p:nvPr>
            <p:extLst>
              <p:ext uri="{D42A27DB-BD31-4B8C-83A1-F6EECF244321}">
                <p14:modId xmlns:p14="http://schemas.microsoft.com/office/powerpoint/2010/main" val="1335219128"/>
              </p:ext>
            </p:extLst>
          </p:nvPr>
        </p:nvGraphicFramePr>
        <p:xfrm>
          <a:off x="159657" y="596943"/>
          <a:ext cx="11901714" cy="6217920"/>
        </p:xfrm>
        <a:graphic>
          <a:graphicData uri="http://schemas.openxmlformats.org/drawingml/2006/table">
            <a:tbl>
              <a:tblPr firstRow="1" bandRow="1">
                <a:tableStyleId>{5C22544A-7EE6-4342-B048-85BDC9FD1C3A}</a:tableStyleId>
              </a:tblPr>
              <a:tblGrid>
                <a:gridCol w="8345368">
                  <a:extLst>
                    <a:ext uri="{9D8B030D-6E8A-4147-A177-3AD203B41FA5}">
                      <a16:colId xmlns:a16="http://schemas.microsoft.com/office/drawing/2014/main" val="4065081981"/>
                    </a:ext>
                  </a:extLst>
                </a:gridCol>
                <a:gridCol w="3556346">
                  <a:extLst>
                    <a:ext uri="{9D8B030D-6E8A-4147-A177-3AD203B41FA5}">
                      <a16:colId xmlns:a16="http://schemas.microsoft.com/office/drawing/2014/main" val="2260086395"/>
                    </a:ext>
                  </a:extLst>
                </a:gridCol>
              </a:tblGrid>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2800" b="1" i="0" u="none" strike="noStrike" kern="1200" cap="none" spc="0" normalizeH="0" baseline="0" noProof="0" dirty="0">
                          <a:ln>
                            <a:noFill/>
                          </a:ln>
                          <a:solidFill>
                            <a:srgbClr val="FFFF00"/>
                          </a:solidFill>
                          <a:effectLst/>
                          <a:uLnTx/>
                          <a:uFillTx/>
                          <a:latin typeface="Arial Black" panose="020B0A04020102020204" pitchFamily="34" charset="0"/>
                          <a:ea typeface="+mn-ea"/>
                          <a:cs typeface="+mn-cs"/>
                        </a:rPr>
                        <a:t>INDICADOR</a:t>
                      </a:r>
                      <a:endParaRPr lang="es-ES" sz="2800" dirty="0">
                        <a:solidFill>
                          <a:srgbClr val="FFFF00"/>
                        </a:solidFill>
                        <a:latin typeface="Arial Black" panose="020B0A04020102020204" pitchFamily="34" charset="0"/>
                      </a:endParaRPr>
                    </a:p>
                  </a:txBody>
                  <a:tcPr/>
                </a:tc>
                <a:tc>
                  <a:txBody>
                    <a:bodyPr/>
                    <a:lstStyle/>
                    <a:p>
                      <a:pPr algn="ctr"/>
                      <a:r>
                        <a:rPr lang="es-ES" sz="2800" dirty="0">
                          <a:solidFill>
                            <a:srgbClr val="FFFF00"/>
                          </a:solidFill>
                          <a:latin typeface="Arial Black" panose="020B0A04020102020204" pitchFamily="34" charset="0"/>
                        </a:rPr>
                        <a:t>FUENTES DE VERIFICACIÓN</a:t>
                      </a:r>
                    </a:p>
                  </a:txBody>
                  <a:tcPr/>
                </a:tc>
                <a:extLst>
                  <a:ext uri="{0D108BD9-81ED-4DB2-BD59-A6C34878D82A}">
                    <a16:rowId xmlns:a16="http://schemas.microsoft.com/office/drawing/2014/main" val="2430189989"/>
                  </a:ext>
                </a:extLst>
              </a:tr>
              <a:tr h="2971183">
                <a:tc>
                  <a:txBody>
                    <a:bodyPr/>
                    <a:lstStyle/>
                    <a:p>
                      <a:r>
                        <a:rPr lang="es-ES" sz="2800" dirty="0">
                          <a:solidFill>
                            <a:srgbClr val="7030A0"/>
                          </a:solidFill>
                          <a:latin typeface="Arial Black" panose="020B0A04020102020204" pitchFamily="34" charset="0"/>
                        </a:rPr>
                        <a:t>Resultados</a:t>
                      </a:r>
                    </a:p>
                    <a:p>
                      <a:pPr marL="0" indent="0">
                        <a:buNone/>
                      </a:pPr>
                      <a:r>
                        <a:rPr lang="es-ES" sz="2400" dirty="0">
                          <a:latin typeface="Arial Black" panose="020B0A04020102020204" pitchFamily="34" charset="0"/>
                        </a:rPr>
                        <a:t>1. El 80% de los jóvenes del barrio de Los Chorrillos declara no consumir drogas habitualmente.</a:t>
                      </a:r>
                    </a:p>
                    <a:p>
                      <a:pPr marL="0" indent="0">
                        <a:buNone/>
                      </a:pPr>
                      <a:r>
                        <a:rPr lang="es-ES" sz="2400" dirty="0">
                          <a:latin typeface="Arial Black" panose="020B0A04020102020204" pitchFamily="34" charset="0"/>
                        </a:rPr>
                        <a:t>2.1. 100 jóvenes participan anualmente en el</a:t>
                      </a:r>
                    </a:p>
                    <a:p>
                      <a:pPr marL="0" indent="0">
                        <a:buNone/>
                      </a:pPr>
                      <a:r>
                        <a:rPr lang="es-ES" sz="2400" dirty="0">
                          <a:latin typeface="Arial Black" panose="020B0A04020102020204" pitchFamily="34" charset="0"/>
                        </a:rPr>
                        <a:t>programa de campamentos en el segundo año</a:t>
                      </a:r>
                    </a:p>
                    <a:p>
                      <a:pPr marL="0" indent="0">
                        <a:buNone/>
                      </a:pPr>
                      <a:r>
                        <a:rPr lang="es-ES" sz="2400" dirty="0">
                          <a:latin typeface="Arial Black" panose="020B0A04020102020204" pitchFamily="34" charset="0"/>
                        </a:rPr>
                        <a:t>del proyecto.</a:t>
                      </a:r>
                    </a:p>
                    <a:p>
                      <a:pPr marL="0" indent="0">
                        <a:buNone/>
                      </a:pPr>
                      <a:r>
                        <a:rPr lang="es-ES" sz="2400" dirty="0">
                          <a:latin typeface="Arial Black" panose="020B0A04020102020204" pitchFamily="34" charset="0"/>
                        </a:rPr>
                        <a:t>2.2. Al menos 500 jóvenes de Los Chorrillos</a:t>
                      </a:r>
                    </a:p>
                    <a:p>
                      <a:pPr marL="0" indent="0">
                        <a:buNone/>
                      </a:pPr>
                      <a:r>
                        <a:rPr lang="es-ES" sz="2400" dirty="0">
                          <a:latin typeface="Arial Black" panose="020B0A04020102020204" pitchFamily="34" charset="0"/>
                        </a:rPr>
                        <a:t>se encuentran inscritos en las actividades del</a:t>
                      </a:r>
                    </a:p>
                    <a:p>
                      <a:pPr marL="0" indent="0">
                        <a:buNone/>
                      </a:pPr>
                      <a:r>
                        <a:rPr lang="es-ES" sz="2400" dirty="0">
                          <a:latin typeface="Arial Black" panose="020B0A04020102020204" pitchFamily="34" charset="0"/>
                        </a:rPr>
                        <a:t>polideportivo.</a:t>
                      </a:r>
                    </a:p>
                    <a:p>
                      <a:pPr marL="0" indent="0">
                        <a:buNone/>
                      </a:pPr>
                      <a:endParaRPr lang="es-ES" sz="2400" dirty="0">
                        <a:latin typeface="Arial Black" panose="020B0A04020102020204" pitchFamily="34" charset="0"/>
                      </a:endParaRPr>
                    </a:p>
                    <a:p>
                      <a:pPr marL="0" indent="0">
                        <a:buNone/>
                      </a:pPr>
                      <a:r>
                        <a:rPr lang="es-ES" sz="2400" dirty="0">
                          <a:latin typeface="Arial Black" panose="020B0A04020102020204" pitchFamily="34" charset="0"/>
                        </a:rPr>
                        <a:t>3. En el consultorio son atendidos anualmente</a:t>
                      </a:r>
                    </a:p>
                    <a:p>
                      <a:pPr marL="0" indent="0">
                        <a:buNone/>
                      </a:pPr>
                      <a:r>
                        <a:rPr lang="es-ES" sz="2400" dirty="0">
                          <a:latin typeface="Arial Black" panose="020B0A04020102020204" pitchFamily="34" charset="0"/>
                        </a:rPr>
                        <a:t>200 pacientes jóvenes a partir del primer año</a:t>
                      </a:r>
                    </a:p>
                    <a:p>
                      <a:pPr marL="0" indent="0">
                        <a:buNone/>
                      </a:pPr>
                      <a:r>
                        <a:rPr lang="es-ES" sz="2400" dirty="0">
                          <a:latin typeface="Arial Black" panose="020B0A04020102020204" pitchFamily="34" charset="0"/>
                        </a:rPr>
                        <a:t>proyecto.</a:t>
                      </a:r>
                    </a:p>
                  </a:txBody>
                  <a:tcPr/>
                </a:tc>
                <a:tc>
                  <a:txBody>
                    <a:bodyPr/>
                    <a:lstStyle/>
                    <a:p>
                      <a:pPr marL="0" indent="0">
                        <a:buFontTx/>
                        <a:buNone/>
                      </a:pPr>
                      <a:r>
                        <a:rPr lang="es-ES" sz="2800" dirty="0">
                          <a:latin typeface="Arial Black" panose="020B0A04020102020204" pitchFamily="34" charset="0"/>
                        </a:rPr>
                        <a:t>1</a:t>
                      </a:r>
                      <a:r>
                        <a:rPr lang="es-ES" sz="2400" dirty="0">
                          <a:latin typeface="Arial Black" panose="020B0A04020102020204" pitchFamily="34" charset="0"/>
                        </a:rPr>
                        <a:t>. Encuesta realizada a muestra representativa.</a:t>
                      </a:r>
                    </a:p>
                    <a:p>
                      <a:pPr marL="0" indent="0">
                        <a:buFontTx/>
                        <a:buNone/>
                      </a:pPr>
                      <a:endParaRPr lang="es-ES" sz="2400" dirty="0">
                        <a:latin typeface="Arial Black" panose="020B0A04020102020204" pitchFamily="34" charset="0"/>
                      </a:endParaRPr>
                    </a:p>
                    <a:p>
                      <a:pPr marL="0" indent="0">
                        <a:buFontTx/>
                        <a:buNone/>
                      </a:pPr>
                      <a:r>
                        <a:rPr lang="es-ES" sz="2400" dirty="0">
                          <a:latin typeface="Arial Black" panose="020B0A04020102020204" pitchFamily="34" charset="0"/>
                        </a:rPr>
                        <a:t>2.1. Informe de los monitores de la actividad.</a:t>
                      </a:r>
                    </a:p>
                    <a:p>
                      <a:pPr marL="0" indent="0">
                        <a:buFontTx/>
                        <a:buNone/>
                      </a:pPr>
                      <a:r>
                        <a:rPr lang="es-ES" sz="2400" dirty="0">
                          <a:latin typeface="Arial Black" panose="020B0A04020102020204" pitchFamily="34" charset="0"/>
                        </a:rPr>
                        <a:t>2.2. Registro administrativo del</a:t>
                      </a:r>
                    </a:p>
                    <a:p>
                      <a:pPr marL="0" indent="0">
                        <a:buFontTx/>
                        <a:buNone/>
                      </a:pPr>
                      <a:r>
                        <a:rPr lang="es-ES" sz="2400" dirty="0">
                          <a:latin typeface="Arial Black" panose="020B0A04020102020204" pitchFamily="34" charset="0"/>
                        </a:rPr>
                        <a:t>polideportivo.</a:t>
                      </a:r>
                    </a:p>
                    <a:p>
                      <a:pPr marL="0" indent="0">
                        <a:buFontTx/>
                        <a:buNone/>
                      </a:pPr>
                      <a:endParaRPr lang="es-ES" sz="2400" dirty="0">
                        <a:latin typeface="Arial Black" panose="020B0A04020102020204" pitchFamily="34" charset="0"/>
                      </a:endParaRPr>
                    </a:p>
                    <a:p>
                      <a:pPr marL="0" indent="0">
                        <a:buFontTx/>
                        <a:buNone/>
                      </a:pPr>
                      <a:r>
                        <a:rPr lang="es-ES" sz="2400" dirty="0">
                          <a:latin typeface="Arial Black" panose="020B0A04020102020204" pitchFamily="34" charset="0"/>
                        </a:rPr>
                        <a:t>3. Estadísticas consultorio.</a:t>
                      </a:r>
                    </a:p>
                  </a:txBody>
                  <a:tcPr/>
                </a:tc>
                <a:extLst>
                  <a:ext uri="{0D108BD9-81ED-4DB2-BD59-A6C34878D82A}">
                    <a16:rowId xmlns:a16="http://schemas.microsoft.com/office/drawing/2014/main" val="1702104441"/>
                  </a:ext>
                </a:extLst>
              </a:tr>
            </a:tbl>
          </a:graphicData>
        </a:graphic>
      </p:graphicFrame>
    </p:spTree>
    <p:extLst>
      <p:ext uri="{BB962C8B-B14F-4D97-AF65-F5344CB8AC3E}">
        <p14:creationId xmlns:p14="http://schemas.microsoft.com/office/powerpoint/2010/main" val="260285885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0" y="27706"/>
            <a:ext cx="12192000" cy="523220"/>
          </a:xfrm>
          <a:prstGeom prst="rect">
            <a:avLst/>
          </a:prstGeom>
          <a:solidFill>
            <a:srgbClr val="002060"/>
          </a:solidFill>
        </p:spPr>
        <p:txBody>
          <a:bodyPr wrap="square" rtlCol="0">
            <a:spAutoFit/>
          </a:bodyPr>
          <a:lstStyle>
            <a:defPPr>
              <a:defRPr lang="es-ES"/>
            </a:defPPr>
            <a:lvl1pPr algn="ctr">
              <a:defRPr sz="2800">
                <a:solidFill>
                  <a:schemeClr val="bg1"/>
                </a:solidFill>
                <a:latin typeface="Arial Black" panose="020B0A04020102020204" pitchFamily="34" charset="0"/>
              </a:defRPr>
            </a:lvl1pPr>
          </a:lstStyle>
          <a:p>
            <a:r>
              <a:rPr lang="es-ES" dirty="0"/>
              <a:t>Ejemplo de costes </a:t>
            </a:r>
          </a:p>
        </p:txBody>
      </p:sp>
      <p:graphicFrame>
        <p:nvGraphicFramePr>
          <p:cNvPr id="3" name="Tabla 2"/>
          <p:cNvGraphicFramePr>
            <a:graphicFrameLocks noGrp="1"/>
          </p:cNvGraphicFramePr>
          <p:nvPr>
            <p:extLst>
              <p:ext uri="{D42A27DB-BD31-4B8C-83A1-F6EECF244321}">
                <p14:modId xmlns:p14="http://schemas.microsoft.com/office/powerpoint/2010/main" val="4074158022"/>
              </p:ext>
            </p:extLst>
          </p:nvPr>
        </p:nvGraphicFramePr>
        <p:xfrm>
          <a:off x="0" y="553401"/>
          <a:ext cx="12192000" cy="6644640"/>
        </p:xfrm>
        <a:graphic>
          <a:graphicData uri="http://schemas.openxmlformats.org/drawingml/2006/table">
            <a:tbl>
              <a:tblPr firstRow="1" bandRow="1">
                <a:tableStyleId>{5C22544A-7EE6-4342-B048-85BDC9FD1C3A}</a:tableStyleId>
              </a:tblPr>
              <a:tblGrid>
                <a:gridCol w="7412182">
                  <a:extLst>
                    <a:ext uri="{9D8B030D-6E8A-4147-A177-3AD203B41FA5}">
                      <a16:colId xmlns:a16="http://schemas.microsoft.com/office/drawing/2014/main" val="4065081981"/>
                    </a:ext>
                  </a:extLst>
                </a:gridCol>
                <a:gridCol w="4779818">
                  <a:extLst>
                    <a:ext uri="{9D8B030D-6E8A-4147-A177-3AD203B41FA5}">
                      <a16:colId xmlns:a16="http://schemas.microsoft.com/office/drawing/2014/main" val="2260086395"/>
                    </a:ext>
                  </a:extLst>
                </a:gridCol>
              </a:tblGrid>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ES" sz="2800" dirty="0">
                          <a:solidFill>
                            <a:srgbClr val="FFFF00"/>
                          </a:solidFill>
                          <a:latin typeface="Arial Black" panose="020B0A04020102020204" pitchFamily="34" charset="0"/>
                        </a:rPr>
                        <a:t>RECURSOS</a:t>
                      </a:r>
                    </a:p>
                  </a:txBody>
                  <a:tcPr/>
                </a:tc>
                <a:tc>
                  <a:txBody>
                    <a:bodyPr/>
                    <a:lstStyle/>
                    <a:p>
                      <a:pPr algn="ctr"/>
                      <a:r>
                        <a:rPr lang="es-ES" sz="2800" dirty="0">
                          <a:solidFill>
                            <a:srgbClr val="FFFF00"/>
                          </a:solidFill>
                          <a:latin typeface="Arial Black" panose="020B0A04020102020204" pitchFamily="34" charset="0"/>
                        </a:rPr>
                        <a:t>COSTES (USD)</a:t>
                      </a:r>
                    </a:p>
                  </a:txBody>
                  <a:tcPr/>
                </a:tc>
                <a:extLst>
                  <a:ext uri="{0D108BD9-81ED-4DB2-BD59-A6C34878D82A}">
                    <a16:rowId xmlns:a16="http://schemas.microsoft.com/office/drawing/2014/main" val="2430189989"/>
                  </a:ext>
                </a:extLst>
              </a:tr>
              <a:tr h="2971183">
                <a:tc>
                  <a:txBody>
                    <a:bodyPr/>
                    <a:lstStyle/>
                    <a:p>
                      <a:pPr marL="0" indent="0">
                        <a:buNone/>
                      </a:pPr>
                      <a:endParaRPr lang="es-ES" sz="2400" dirty="0">
                        <a:latin typeface="Arial Black" panose="020B0A04020102020204" pitchFamily="34" charset="0"/>
                      </a:endParaRPr>
                    </a:p>
                    <a:p>
                      <a:pPr marL="0" indent="0">
                        <a:buNone/>
                      </a:pPr>
                      <a:endParaRPr lang="es-ES" sz="2400" dirty="0">
                        <a:latin typeface="Arial Black" panose="020B0A04020102020204" pitchFamily="34" charset="0"/>
                      </a:endParaRPr>
                    </a:p>
                    <a:p>
                      <a:pPr marL="0" indent="0">
                        <a:buNone/>
                      </a:pPr>
                      <a:r>
                        <a:rPr lang="es-ES" sz="2400" dirty="0">
                          <a:latin typeface="Arial Black" panose="020B0A04020102020204" pitchFamily="34" charset="0"/>
                        </a:rPr>
                        <a:t>Maestros</a:t>
                      </a:r>
                    </a:p>
                    <a:p>
                      <a:pPr marL="0" indent="0">
                        <a:buNone/>
                      </a:pPr>
                      <a:endParaRPr lang="es-ES" sz="2400" dirty="0">
                        <a:latin typeface="Arial Black" panose="020B0A04020102020204" pitchFamily="34" charset="0"/>
                      </a:endParaRPr>
                    </a:p>
                    <a:p>
                      <a:pPr marL="0" indent="0">
                        <a:buNone/>
                      </a:pPr>
                      <a:r>
                        <a:rPr lang="es-ES" sz="2400" dirty="0">
                          <a:latin typeface="Arial Black" panose="020B0A04020102020204" pitchFamily="34" charset="0"/>
                        </a:rPr>
                        <a:t>Médicos</a:t>
                      </a:r>
                    </a:p>
                    <a:p>
                      <a:pPr marL="0" indent="0">
                        <a:buNone/>
                      </a:pPr>
                      <a:endParaRPr lang="es-ES" sz="2400" dirty="0">
                        <a:latin typeface="Arial Black" panose="020B0A04020102020204" pitchFamily="34" charset="0"/>
                      </a:endParaRPr>
                    </a:p>
                    <a:p>
                      <a:pPr marL="0" indent="0">
                        <a:buNone/>
                      </a:pPr>
                      <a:r>
                        <a:rPr lang="es-ES" sz="2400" dirty="0">
                          <a:latin typeface="Arial Black" panose="020B0A04020102020204" pitchFamily="34" charset="0"/>
                        </a:rPr>
                        <a:t>Locales</a:t>
                      </a:r>
                    </a:p>
                    <a:p>
                      <a:pPr marL="0" indent="0">
                        <a:buNone/>
                      </a:pPr>
                      <a:endParaRPr lang="es-ES" sz="2400" dirty="0">
                        <a:latin typeface="Arial Black" panose="020B0A04020102020204" pitchFamily="34" charset="0"/>
                      </a:endParaRPr>
                    </a:p>
                    <a:p>
                      <a:pPr marL="0" indent="0">
                        <a:buNone/>
                      </a:pPr>
                      <a:r>
                        <a:rPr lang="es-ES" sz="2400" dirty="0">
                          <a:latin typeface="Arial Black" panose="020B0A04020102020204" pitchFamily="34" charset="0"/>
                        </a:rPr>
                        <a:t>Equipos médicos y deportivos</a:t>
                      </a:r>
                    </a:p>
                    <a:p>
                      <a:pPr marL="0" indent="0">
                        <a:buNone/>
                      </a:pPr>
                      <a:endParaRPr lang="es-ES" sz="2400" dirty="0">
                        <a:latin typeface="Arial Black" panose="020B0A04020102020204" pitchFamily="34" charset="0"/>
                      </a:endParaRPr>
                    </a:p>
                    <a:p>
                      <a:pPr marL="0" indent="0">
                        <a:buNone/>
                      </a:pPr>
                      <a:r>
                        <a:rPr lang="es-ES" sz="2400" dirty="0">
                          <a:latin typeface="Arial Black" panose="020B0A04020102020204" pitchFamily="34" charset="0"/>
                        </a:rPr>
                        <a:t>Material.</a:t>
                      </a:r>
                    </a:p>
                    <a:p>
                      <a:pPr marL="0" indent="0">
                        <a:buNone/>
                      </a:pPr>
                      <a:endParaRPr lang="es-ES" sz="2400" dirty="0">
                        <a:latin typeface="Arial Black" panose="020B0A04020102020204" pitchFamily="34" charset="0"/>
                      </a:endParaRPr>
                    </a:p>
                    <a:p>
                      <a:pPr marL="0" indent="0">
                        <a:buNone/>
                      </a:pPr>
                      <a:r>
                        <a:rPr lang="es-ES" sz="2400" dirty="0">
                          <a:latin typeface="Arial Black" panose="020B0A04020102020204" pitchFamily="34" charset="0"/>
                        </a:rPr>
                        <a:t>Publicidad.</a:t>
                      </a:r>
                    </a:p>
                    <a:p>
                      <a:pPr marL="0" indent="0">
                        <a:buNone/>
                      </a:pPr>
                      <a:endParaRPr lang="es-ES" sz="2400" dirty="0">
                        <a:latin typeface="Arial Black" panose="020B0A04020102020204" pitchFamily="34" charset="0"/>
                      </a:endParaRPr>
                    </a:p>
                    <a:p>
                      <a:pPr marL="0" indent="0">
                        <a:buNone/>
                      </a:pPr>
                      <a:endParaRPr lang="es-ES" sz="2800" dirty="0">
                        <a:latin typeface="Arial Black" panose="020B0A04020102020204" pitchFamily="34" charset="0"/>
                      </a:endParaRPr>
                    </a:p>
                  </a:txBody>
                  <a:tcPr/>
                </a:tc>
                <a:tc>
                  <a:txBody>
                    <a:bodyPr/>
                    <a:lstStyle/>
                    <a:p>
                      <a:pPr marL="0" indent="0">
                        <a:buFontTx/>
                        <a:buNone/>
                      </a:pPr>
                      <a:endParaRPr lang="es-ES" sz="2400" dirty="0">
                        <a:latin typeface="Arial Black" panose="020B0A04020102020204" pitchFamily="34" charset="0"/>
                      </a:endParaRPr>
                    </a:p>
                    <a:p>
                      <a:pPr marL="0" indent="0">
                        <a:buFontTx/>
                        <a:buNone/>
                      </a:pPr>
                      <a:endParaRPr lang="es-ES" sz="2400" dirty="0">
                        <a:latin typeface="Arial Black" panose="020B0A04020102020204" pitchFamily="34" charset="0"/>
                      </a:endParaRPr>
                    </a:p>
                    <a:p>
                      <a:pPr marL="0" indent="0">
                        <a:buFontTx/>
                        <a:buNone/>
                      </a:pPr>
                      <a:r>
                        <a:rPr lang="es-ES" sz="2400" dirty="0">
                          <a:latin typeface="Arial Black" panose="020B0A04020102020204" pitchFamily="34" charset="0"/>
                        </a:rPr>
                        <a:t>2000.00</a:t>
                      </a:r>
                    </a:p>
                    <a:p>
                      <a:pPr marL="0" indent="0">
                        <a:buFontTx/>
                        <a:buNone/>
                      </a:pPr>
                      <a:endParaRPr lang="es-ES" sz="2400" dirty="0">
                        <a:latin typeface="Arial Black" panose="020B0A04020102020204" pitchFamily="34" charset="0"/>
                      </a:endParaRPr>
                    </a:p>
                    <a:p>
                      <a:pPr marL="0" indent="0">
                        <a:buFontTx/>
                        <a:buNone/>
                      </a:pPr>
                      <a:r>
                        <a:rPr lang="es-ES" sz="2400" dirty="0">
                          <a:latin typeface="Arial Black" panose="020B0A04020102020204" pitchFamily="34" charset="0"/>
                        </a:rPr>
                        <a:t>5000.00</a:t>
                      </a:r>
                    </a:p>
                    <a:p>
                      <a:pPr marL="0" indent="0">
                        <a:buFontTx/>
                        <a:buNone/>
                      </a:pPr>
                      <a:endParaRPr lang="es-ES" sz="2400" dirty="0">
                        <a:latin typeface="Arial Black" panose="020B0A04020102020204" pitchFamily="34" charset="0"/>
                      </a:endParaRPr>
                    </a:p>
                    <a:p>
                      <a:pPr marL="0" indent="0">
                        <a:buFontTx/>
                        <a:buNone/>
                      </a:pPr>
                      <a:r>
                        <a:rPr lang="es-ES" sz="2400" dirty="0">
                          <a:latin typeface="Arial Black" panose="020B0A04020102020204" pitchFamily="34" charset="0"/>
                        </a:rPr>
                        <a:t>15000.00</a:t>
                      </a:r>
                    </a:p>
                    <a:p>
                      <a:pPr marL="0" indent="0">
                        <a:buFontTx/>
                        <a:buNone/>
                      </a:pPr>
                      <a:endParaRPr lang="es-ES" sz="2400" dirty="0">
                        <a:latin typeface="Arial Black" panose="020B0A04020102020204" pitchFamily="34" charset="0"/>
                      </a:endParaRPr>
                    </a:p>
                    <a:p>
                      <a:pPr marL="0" indent="0">
                        <a:buFontTx/>
                        <a:buNone/>
                      </a:pPr>
                      <a:r>
                        <a:rPr lang="es-ES" sz="2400" dirty="0">
                          <a:latin typeface="Arial Black" panose="020B0A04020102020204" pitchFamily="34" charset="0"/>
                        </a:rPr>
                        <a:t>25000.00</a:t>
                      </a:r>
                    </a:p>
                    <a:p>
                      <a:pPr marL="0" indent="0">
                        <a:buFontTx/>
                        <a:buNone/>
                      </a:pPr>
                      <a:endParaRPr lang="es-ES" sz="2400" dirty="0">
                        <a:latin typeface="Arial Black" panose="020B0A04020102020204" pitchFamily="34" charset="0"/>
                      </a:endParaRPr>
                    </a:p>
                    <a:p>
                      <a:pPr marL="0" indent="0">
                        <a:buFontTx/>
                        <a:buNone/>
                      </a:pPr>
                      <a:r>
                        <a:rPr lang="es-ES" sz="2400" dirty="0">
                          <a:latin typeface="Arial Black" panose="020B0A04020102020204" pitchFamily="34" charset="0"/>
                        </a:rPr>
                        <a:t>10000.00</a:t>
                      </a:r>
                    </a:p>
                    <a:p>
                      <a:pPr marL="0" indent="0">
                        <a:buFontTx/>
                        <a:buNone/>
                      </a:pPr>
                      <a:endParaRPr lang="es-ES" sz="2800" dirty="0">
                        <a:latin typeface="Arial Black" panose="020B0A04020102020204" pitchFamily="34" charset="0"/>
                      </a:endParaRPr>
                    </a:p>
                    <a:p>
                      <a:pPr marL="0" indent="0">
                        <a:buFontTx/>
                        <a:buNone/>
                      </a:pPr>
                      <a:r>
                        <a:rPr lang="es-ES" sz="2400" dirty="0">
                          <a:latin typeface="Arial Black" panose="020B0A04020102020204" pitchFamily="34" charset="0"/>
                        </a:rPr>
                        <a:t>5000.00</a:t>
                      </a:r>
                    </a:p>
                    <a:p>
                      <a:pPr marL="0" indent="0">
                        <a:buFontTx/>
                        <a:buNone/>
                      </a:pPr>
                      <a:endParaRPr lang="es-ES" sz="2400" dirty="0">
                        <a:latin typeface="Arial Black" panose="020B0A04020102020204" pitchFamily="34" charset="0"/>
                      </a:endParaRPr>
                    </a:p>
                    <a:p>
                      <a:pPr marL="0" indent="0">
                        <a:buFontTx/>
                        <a:buNone/>
                      </a:pPr>
                      <a:endParaRPr lang="es-ES" sz="2800" dirty="0">
                        <a:latin typeface="Arial Black" panose="020B0A04020102020204" pitchFamily="34" charset="0"/>
                      </a:endParaRPr>
                    </a:p>
                    <a:p>
                      <a:pPr marL="0" indent="0">
                        <a:buFontTx/>
                        <a:buNone/>
                      </a:pPr>
                      <a:endParaRPr lang="es-ES" sz="2800" dirty="0">
                        <a:latin typeface="Arial Black" panose="020B0A04020102020204" pitchFamily="34" charset="0"/>
                      </a:endParaRPr>
                    </a:p>
                  </a:txBody>
                  <a:tcPr/>
                </a:tc>
                <a:extLst>
                  <a:ext uri="{0D108BD9-81ED-4DB2-BD59-A6C34878D82A}">
                    <a16:rowId xmlns:a16="http://schemas.microsoft.com/office/drawing/2014/main" val="1702104441"/>
                  </a:ext>
                </a:extLst>
              </a:tr>
            </a:tbl>
          </a:graphicData>
        </a:graphic>
      </p:graphicFrame>
    </p:spTree>
    <p:extLst>
      <p:ext uri="{BB962C8B-B14F-4D97-AF65-F5344CB8AC3E}">
        <p14:creationId xmlns:p14="http://schemas.microsoft.com/office/powerpoint/2010/main" val="7745537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uadroTexto 8"/>
          <p:cNvSpPr txBox="1"/>
          <p:nvPr/>
        </p:nvSpPr>
        <p:spPr>
          <a:xfrm>
            <a:off x="0" y="0"/>
            <a:ext cx="12192000" cy="7017306"/>
          </a:xfrm>
          <a:prstGeom prst="rect">
            <a:avLst/>
          </a:prstGeom>
          <a:solidFill>
            <a:schemeClr val="accent4">
              <a:lumMod val="60000"/>
              <a:lumOff val="40000"/>
            </a:scheme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2" name="Imagen 1"/>
          <p:cNvPicPr>
            <a:picLocks noChangeAspect="1"/>
          </p:cNvPicPr>
          <p:nvPr/>
        </p:nvPicPr>
        <p:blipFill>
          <a:blip r:embed="rId2"/>
          <a:stretch>
            <a:fillRect/>
          </a:stretch>
        </p:blipFill>
        <p:spPr>
          <a:xfrm>
            <a:off x="17645" y="17571"/>
            <a:ext cx="7214407" cy="6999735"/>
          </a:xfrm>
          <a:prstGeom prst="rect">
            <a:avLst/>
          </a:prstGeom>
          <a:solidFill>
            <a:schemeClr val="accent6">
              <a:lumMod val="40000"/>
              <a:lumOff val="60000"/>
            </a:schemeClr>
          </a:solidFill>
        </p:spPr>
      </p:pic>
      <p:sp>
        <p:nvSpPr>
          <p:cNvPr id="3" name="CuadroTexto 2"/>
          <p:cNvSpPr txBox="1"/>
          <p:nvPr/>
        </p:nvSpPr>
        <p:spPr>
          <a:xfrm rot="17352146">
            <a:off x="-253797" y="1192813"/>
            <a:ext cx="2374428"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_tradnl" sz="36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Objetivo</a:t>
            </a:r>
          </a:p>
        </p:txBody>
      </p:sp>
      <p:sp>
        <p:nvSpPr>
          <p:cNvPr id="7" name="CuadroTexto 6"/>
          <p:cNvSpPr txBox="1"/>
          <p:nvPr/>
        </p:nvSpPr>
        <p:spPr>
          <a:xfrm>
            <a:off x="7356764" y="554173"/>
            <a:ext cx="4765961" cy="5925084"/>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0">
            <a:spAutoFit/>
          </a:bodyPr>
          <a:lstStyle>
            <a:defPPr>
              <a:defRPr lang="en-US"/>
            </a:defPPr>
            <a:lvl1pPr algn="just">
              <a:defRPr sz="2800">
                <a:solidFill>
                  <a:srgbClr val="002060"/>
                </a:solidFill>
                <a:latin typeface="Arial Black" panose="020B0A04020102020204" pitchFamily="34" charset="0"/>
              </a:defRPr>
            </a:lvl1pPr>
          </a:lstStyle>
          <a:p>
            <a:pPr lvl="0" algn="ctr">
              <a:lnSpc>
                <a:spcPct val="150000"/>
              </a:lnSpc>
            </a:pPr>
            <a:r>
              <a:rPr lang="es-ES" sz="3200" dirty="0">
                <a:solidFill>
                  <a:prstClr val="black"/>
                </a:solidFill>
              </a:rPr>
              <a:t>Caracterizar la matriz de marco lógico (MML) como el resultado de aplicar la metodología del enfoque de marco lógico (EML)</a:t>
            </a:r>
            <a:endParaRPr kumimoji="0" lang="es-ES" sz="3200" b="0" i="0" u="none" strike="noStrike" kern="1200" cap="none" spc="0" normalizeH="0" baseline="0" noProof="0" dirty="0">
              <a:ln>
                <a:noFill/>
              </a:ln>
              <a:solidFill>
                <a:prstClr val="black"/>
              </a:solidFill>
              <a:effectLst/>
              <a:uLnTx/>
              <a:uFillTx/>
            </a:endParaRPr>
          </a:p>
        </p:txBody>
      </p:sp>
    </p:spTree>
    <p:extLst>
      <p:ext uri="{BB962C8B-B14F-4D97-AF65-F5344CB8AC3E}">
        <p14:creationId xmlns:p14="http://schemas.microsoft.com/office/powerpoint/2010/main" val="298600919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0" y="13851"/>
            <a:ext cx="12192000" cy="523220"/>
          </a:xfrm>
          <a:prstGeom prst="rect">
            <a:avLst/>
          </a:prstGeom>
          <a:solidFill>
            <a:srgbClr val="002060"/>
          </a:solidFill>
        </p:spPr>
        <p:txBody>
          <a:bodyPr wrap="square" rtlCol="0">
            <a:spAutoFit/>
          </a:bodyPr>
          <a:lstStyle>
            <a:defPPr>
              <a:defRPr lang="es-ES"/>
            </a:defPPr>
            <a:lvl1pPr algn="ctr">
              <a:defRPr sz="2800">
                <a:solidFill>
                  <a:schemeClr val="bg1"/>
                </a:solidFill>
                <a:latin typeface="Arial Black" panose="020B0A04020102020204" pitchFamily="34" charset="0"/>
              </a:defRPr>
            </a:lvl1pPr>
          </a:lstStyle>
          <a:p>
            <a:r>
              <a:rPr lang="es-ES" dirty="0"/>
              <a:t>Resumen de pasos de EML</a:t>
            </a:r>
          </a:p>
        </p:txBody>
      </p:sp>
      <p:pic>
        <p:nvPicPr>
          <p:cNvPr id="3" name="Imagen 2"/>
          <p:cNvPicPr/>
          <p:nvPr/>
        </p:nvPicPr>
        <p:blipFill>
          <a:blip r:embed="rId2"/>
          <a:srcRect/>
          <a:stretch>
            <a:fillRect/>
          </a:stretch>
        </p:blipFill>
        <p:spPr bwMode="auto">
          <a:xfrm>
            <a:off x="152401" y="537070"/>
            <a:ext cx="11914908" cy="6210093"/>
          </a:xfrm>
          <a:prstGeom prst="rect">
            <a:avLst/>
          </a:prstGeom>
          <a:noFill/>
          <a:ln w="9525">
            <a:noFill/>
            <a:miter lim="800000"/>
            <a:headEnd/>
            <a:tailEnd/>
          </a:ln>
        </p:spPr>
      </p:pic>
    </p:spTree>
    <p:extLst>
      <p:ext uri="{BB962C8B-B14F-4D97-AF65-F5344CB8AC3E}">
        <p14:creationId xmlns:p14="http://schemas.microsoft.com/office/powerpoint/2010/main" val="179641476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p:cNvSpPr txBox="1"/>
          <p:nvPr/>
        </p:nvSpPr>
        <p:spPr>
          <a:xfrm>
            <a:off x="0" y="550926"/>
            <a:ext cx="12192000" cy="6463308"/>
          </a:xfrm>
          <a:prstGeom prst="rect">
            <a:avLst/>
          </a:prstGeom>
          <a:solidFill>
            <a:schemeClr val="accent4">
              <a:lumMod val="40000"/>
              <a:lumOff val="60000"/>
            </a:schemeClr>
          </a:solidFill>
        </p:spPr>
        <p:txBody>
          <a:bodyPr wrap="square" rtlCol="0">
            <a:spAutoFit/>
          </a:bodyPr>
          <a:lstStyle/>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p:txBody>
      </p:sp>
      <p:sp>
        <p:nvSpPr>
          <p:cNvPr id="2" name="CuadroTexto 1"/>
          <p:cNvSpPr txBox="1"/>
          <p:nvPr/>
        </p:nvSpPr>
        <p:spPr>
          <a:xfrm>
            <a:off x="0" y="27706"/>
            <a:ext cx="12192000" cy="523220"/>
          </a:xfrm>
          <a:prstGeom prst="rect">
            <a:avLst/>
          </a:prstGeom>
          <a:solidFill>
            <a:srgbClr val="002060"/>
          </a:solidFill>
        </p:spPr>
        <p:txBody>
          <a:bodyPr wrap="square" rtlCol="0">
            <a:spAutoFit/>
          </a:bodyPr>
          <a:lstStyle>
            <a:defPPr>
              <a:defRPr lang="es-ES"/>
            </a:defPPr>
            <a:lvl1pPr algn="ctr">
              <a:defRPr sz="2800">
                <a:solidFill>
                  <a:schemeClr val="bg1"/>
                </a:solidFill>
                <a:latin typeface="Arial Black" panose="020B0A04020102020204" pitchFamily="34" charset="0"/>
              </a:defRPr>
            </a:lvl1pPr>
          </a:lstStyle>
          <a:p>
            <a:r>
              <a:rPr lang="es-ES" dirty="0"/>
              <a:t>Viabilidad o sostenibilidad del proyecto</a:t>
            </a:r>
          </a:p>
        </p:txBody>
      </p:sp>
      <p:sp>
        <p:nvSpPr>
          <p:cNvPr id="4" name="TextBox 3"/>
          <p:cNvSpPr txBox="1"/>
          <p:nvPr/>
        </p:nvSpPr>
        <p:spPr>
          <a:xfrm>
            <a:off x="0" y="554175"/>
            <a:ext cx="12192000" cy="1384995"/>
          </a:xfrm>
          <a:prstGeom prst="rect">
            <a:avLst/>
          </a:prstGeom>
          <a:solidFill>
            <a:schemeClr val="tx1"/>
          </a:solidFill>
        </p:spPr>
        <p:txBody>
          <a:bodyPr wrap="square" rtlCol="0">
            <a:spAutoFit/>
          </a:bodyPr>
          <a:lstStyle/>
          <a:p>
            <a:pPr algn="ctr"/>
            <a:r>
              <a:rPr lang="es-ES" sz="2800" dirty="0">
                <a:solidFill>
                  <a:srgbClr val="FFFF00"/>
                </a:solidFill>
                <a:latin typeface="Arial Black" panose="020B0A04020102020204" pitchFamily="34" charset="0"/>
              </a:rPr>
              <a:t>Una vez completada la MML, es necesario reanalizarla bajo la perspectiva de viabilidad o sostenibilidad y rediseñarla si fuese necesario</a:t>
            </a:r>
          </a:p>
        </p:txBody>
      </p:sp>
      <p:sp>
        <p:nvSpPr>
          <p:cNvPr id="6" name="TextBox 5"/>
          <p:cNvSpPr txBox="1"/>
          <p:nvPr/>
        </p:nvSpPr>
        <p:spPr>
          <a:xfrm>
            <a:off x="221673" y="1981195"/>
            <a:ext cx="5514109" cy="523220"/>
          </a:xfrm>
          <a:prstGeom prst="rect">
            <a:avLst/>
          </a:prstGeom>
          <a:noFill/>
          <a:ln w="38100">
            <a:solidFill>
              <a:schemeClr val="tx1"/>
            </a:solidFill>
          </a:ln>
        </p:spPr>
        <p:txBody>
          <a:bodyPr wrap="square" rtlCol="0">
            <a:spAutoFit/>
          </a:bodyPr>
          <a:lstStyle/>
          <a:p>
            <a:r>
              <a:rPr lang="es-ES" sz="2800" dirty="0">
                <a:solidFill>
                  <a:srgbClr val="C00000"/>
                </a:solidFill>
                <a:latin typeface="Arial Black" panose="020B0A04020102020204" pitchFamily="34" charset="0"/>
              </a:rPr>
              <a:t>Viabilidad o sostenibilidad </a:t>
            </a:r>
          </a:p>
        </p:txBody>
      </p:sp>
      <p:sp>
        <p:nvSpPr>
          <p:cNvPr id="7" name="TextBox 6"/>
          <p:cNvSpPr txBox="1"/>
          <p:nvPr/>
        </p:nvSpPr>
        <p:spPr>
          <a:xfrm>
            <a:off x="138545" y="2549234"/>
            <a:ext cx="11901055" cy="1384995"/>
          </a:xfrm>
          <a:prstGeom prst="rect">
            <a:avLst/>
          </a:prstGeom>
          <a:solidFill>
            <a:schemeClr val="accent1">
              <a:lumMod val="20000"/>
              <a:lumOff val="80000"/>
            </a:schemeClr>
          </a:solidFill>
          <a:scene3d>
            <a:camera prst="orthographicFront"/>
            <a:lightRig rig="threePt" dir="t"/>
          </a:scene3d>
          <a:sp3d>
            <a:bevelT prst="angle"/>
          </a:sp3d>
        </p:spPr>
        <p:txBody>
          <a:bodyPr wrap="square" rtlCol="0">
            <a:spAutoFit/>
          </a:bodyPr>
          <a:lstStyle/>
          <a:p>
            <a:pPr algn="ctr"/>
            <a:r>
              <a:rPr lang="es-ES" sz="2800" dirty="0">
                <a:latin typeface="Arial Black" panose="020B0A04020102020204" pitchFamily="34" charset="0"/>
              </a:rPr>
              <a:t>Grado en que los efectos positivos derivados de la intervención continúan una vez concluido el período de ejecución del proyecto</a:t>
            </a:r>
          </a:p>
        </p:txBody>
      </p:sp>
      <p:sp>
        <p:nvSpPr>
          <p:cNvPr id="8" name="TextBox 7"/>
          <p:cNvSpPr txBox="1"/>
          <p:nvPr/>
        </p:nvSpPr>
        <p:spPr>
          <a:xfrm>
            <a:off x="3435926" y="3906980"/>
            <a:ext cx="8478983" cy="830997"/>
          </a:xfrm>
          <a:prstGeom prst="rect">
            <a:avLst/>
          </a:prstGeom>
          <a:noFill/>
          <a:ln w="38100">
            <a:solidFill>
              <a:schemeClr val="tx1"/>
            </a:solidFill>
          </a:ln>
        </p:spPr>
        <p:txBody>
          <a:bodyPr wrap="square" rtlCol="0">
            <a:spAutoFit/>
          </a:bodyPr>
          <a:lstStyle/>
          <a:p>
            <a:pPr algn="just"/>
            <a:r>
              <a:rPr lang="es-ES" sz="2400" dirty="0">
                <a:solidFill>
                  <a:srgbClr val="C00000"/>
                </a:solidFill>
                <a:latin typeface="Arial Black" panose="020B0A04020102020204" pitchFamily="34" charset="0"/>
              </a:rPr>
              <a:t>Mantenimiento a largo plazo de las mejoras inducidas por el proyecto una vez finalizado este</a:t>
            </a:r>
          </a:p>
        </p:txBody>
      </p:sp>
      <p:sp>
        <p:nvSpPr>
          <p:cNvPr id="9" name="TextBox 8"/>
          <p:cNvSpPr txBox="1"/>
          <p:nvPr/>
        </p:nvSpPr>
        <p:spPr>
          <a:xfrm rot="16200000">
            <a:off x="-803573" y="4959927"/>
            <a:ext cx="2549236" cy="954107"/>
          </a:xfrm>
          <a:prstGeom prst="rect">
            <a:avLst/>
          </a:prstGeom>
          <a:noFill/>
        </p:spPr>
        <p:txBody>
          <a:bodyPr wrap="square" rtlCol="0">
            <a:spAutoFit/>
          </a:bodyPr>
          <a:lstStyle/>
          <a:p>
            <a:pPr algn="ctr"/>
            <a:r>
              <a:rPr lang="es-ES" sz="2800" dirty="0">
                <a:latin typeface="Arial Black" panose="020B0A04020102020204" pitchFamily="34" charset="0"/>
              </a:rPr>
              <a:t>Factores de desarrollo</a:t>
            </a:r>
          </a:p>
        </p:txBody>
      </p:sp>
      <p:sp>
        <p:nvSpPr>
          <p:cNvPr id="10" name="TextBox 9"/>
          <p:cNvSpPr txBox="1"/>
          <p:nvPr/>
        </p:nvSpPr>
        <p:spPr>
          <a:xfrm rot="16200000">
            <a:off x="724709" y="4669014"/>
            <a:ext cx="2238310" cy="830997"/>
          </a:xfrm>
          <a:prstGeom prst="rect">
            <a:avLst/>
          </a:prstGeom>
          <a:solidFill>
            <a:schemeClr val="accent6">
              <a:lumMod val="60000"/>
              <a:lumOff val="40000"/>
            </a:schemeClr>
          </a:solidFill>
          <a:scene3d>
            <a:camera prst="orthographicFront"/>
            <a:lightRig rig="threePt" dir="t"/>
          </a:scene3d>
          <a:sp3d>
            <a:bevelT w="152400" h="50800" prst="softRound"/>
          </a:sp3d>
        </p:spPr>
        <p:txBody>
          <a:bodyPr wrap="square" rtlCol="0">
            <a:spAutoFit/>
          </a:bodyPr>
          <a:lstStyle>
            <a:defPPr>
              <a:defRPr lang="es-ES"/>
            </a:defPPr>
            <a:lvl1pPr>
              <a:defRPr sz="2800">
                <a:latin typeface="Arial Black" panose="020B0A04020102020204" pitchFamily="34" charset="0"/>
              </a:defRPr>
            </a:lvl1pPr>
          </a:lstStyle>
          <a:p>
            <a:pPr algn="ctr"/>
            <a:r>
              <a:rPr lang="es-ES" sz="2400" dirty="0">
                <a:solidFill>
                  <a:srgbClr val="002060"/>
                </a:solidFill>
              </a:rPr>
              <a:t>Políticas de apoyo</a:t>
            </a:r>
          </a:p>
        </p:txBody>
      </p:sp>
      <p:sp>
        <p:nvSpPr>
          <p:cNvPr id="11" name="TextBox 10"/>
          <p:cNvSpPr txBox="1"/>
          <p:nvPr/>
        </p:nvSpPr>
        <p:spPr>
          <a:xfrm>
            <a:off x="2476222" y="4835232"/>
            <a:ext cx="4381776" cy="461665"/>
          </a:xfrm>
          <a:prstGeom prst="rect">
            <a:avLst/>
          </a:prstGeom>
          <a:solidFill>
            <a:schemeClr val="accent6">
              <a:lumMod val="60000"/>
              <a:lumOff val="40000"/>
            </a:schemeClr>
          </a:solidFill>
          <a:scene3d>
            <a:camera prst="orthographicFront"/>
            <a:lightRig rig="threePt" dir="t"/>
          </a:scene3d>
          <a:sp3d>
            <a:bevelT w="152400" h="50800" prst="softRound"/>
          </a:sp3d>
        </p:spPr>
        <p:txBody>
          <a:bodyPr wrap="square" rtlCol="0">
            <a:spAutoFit/>
          </a:bodyPr>
          <a:lstStyle>
            <a:defPPr>
              <a:defRPr lang="es-ES"/>
            </a:defPPr>
            <a:lvl1pPr algn="ctr">
              <a:defRPr sz="2400">
                <a:solidFill>
                  <a:srgbClr val="002060"/>
                </a:solidFill>
                <a:latin typeface="Arial Black" panose="020B0A04020102020204" pitchFamily="34" charset="0"/>
              </a:defRPr>
            </a:lvl1pPr>
          </a:lstStyle>
          <a:p>
            <a:r>
              <a:rPr lang="es-ES" dirty="0"/>
              <a:t>Capacidad institucional</a:t>
            </a:r>
          </a:p>
        </p:txBody>
      </p:sp>
      <p:sp>
        <p:nvSpPr>
          <p:cNvPr id="12" name="TextBox 11"/>
          <p:cNvSpPr txBox="1"/>
          <p:nvPr/>
        </p:nvSpPr>
        <p:spPr>
          <a:xfrm>
            <a:off x="7342914" y="4835232"/>
            <a:ext cx="4724400" cy="461665"/>
          </a:xfrm>
          <a:prstGeom prst="rect">
            <a:avLst/>
          </a:prstGeom>
          <a:solidFill>
            <a:schemeClr val="accent6">
              <a:lumMod val="60000"/>
              <a:lumOff val="40000"/>
            </a:schemeClr>
          </a:solidFill>
          <a:scene3d>
            <a:camera prst="orthographicFront"/>
            <a:lightRig rig="threePt" dir="t"/>
          </a:scene3d>
          <a:sp3d>
            <a:bevelT w="152400" h="50800" prst="softRound"/>
          </a:sp3d>
        </p:spPr>
        <p:txBody>
          <a:bodyPr wrap="square" rtlCol="0">
            <a:spAutoFit/>
          </a:bodyPr>
          <a:lstStyle>
            <a:defPPr>
              <a:defRPr lang="es-ES"/>
            </a:defPPr>
            <a:lvl1pPr algn="ctr">
              <a:defRPr sz="2400">
                <a:solidFill>
                  <a:srgbClr val="002060"/>
                </a:solidFill>
                <a:latin typeface="Arial Black" panose="020B0A04020102020204" pitchFamily="34" charset="0"/>
              </a:defRPr>
            </a:lvl1pPr>
          </a:lstStyle>
          <a:p>
            <a:r>
              <a:rPr lang="es-ES" dirty="0"/>
              <a:t>Aspectos socioculturales</a:t>
            </a:r>
          </a:p>
        </p:txBody>
      </p:sp>
      <p:sp>
        <p:nvSpPr>
          <p:cNvPr id="13" name="TextBox 12"/>
          <p:cNvSpPr txBox="1"/>
          <p:nvPr/>
        </p:nvSpPr>
        <p:spPr>
          <a:xfrm>
            <a:off x="2595719" y="5500250"/>
            <a:ext cx="4031673" cy="461665"/>
          </a:xfrm>
          <a:prstGeom prst="rect">
            <a:avLst/>
          </a:prstGeom>
          <a:solidFill>
            <a:schemeClr val="accent6">
              <a:lumMod val="60000"/>
              <a:lumOff val="40000"/>
            </a:schemeClr>
          </a:solidFill>
          <a:scene3d>
            <a:camera prst="orthographicFront"/>
            <a:lightRig rig="threePt" dir="t"/>
          </a:scene3d>
          <a:sp3d>
            <a:bevelT w="152400" h="50800" prst="softRound"/>
          </a:sp3d>
        </p:spPr>
        <p:txBody>
          <a:bodyPr wrap="square" rtlCol="0">
            <a:spAutoFit/>
          </a:bodyPr>
          <a:lstStyle>
            <a:defPPr>
              <a:defRPr lang="es-ES"/>
            </a:defPPr>
            <a:lvl1pPr algn="ctr">
              <a:defRPr sz="2400">
                <a:solidFill>
                  <a:srgbClr val="002060"/>
                </a:solidFill>
                <a:latin typeface="Arial Black" panose="020B0A04020102020204" pitchFamily="34" charset="0"/>
              </a:defRPr>
            </a:lvl1pPr>
          </a:lstStyle>
          <a:p>
            <a:r>
              <a:rPr lang="es-ES" dirty="0"/>
              <a:t>Factores tecnológicos</a:t>
            </a:r>
          </a:p>
        </p:txBody>
      </p:sp>
      <p:sp>
        <p:nvSpPr>
          <p:cNvPr id="14" name="TextBox 13"/>
          <p:cNvSpPr txBox="1"/>
          <p:nvPr/>
        </p:nvSpPr>
        <p:spPr>
          <a:xfrm>
            <a:off x="7938656" y="5417120"/>
            <a:ext cx="3893130" cy="461665"/>
          </a:xfrm>
          <a:prstGeom prst="rect">
            <a:avLst/>
          </a:prstGeom>
          <a:solidFill>
            <a:schemeClr val="accent6">
              <a:lumMod val="60000"/>
              <a:lumOff val="40000"/>
            </a:schemeClr>
          </a:solidFill>
          <a:scene3d>
            <a:camera prst="orthographicFront"/>
            <a:lightRig rig="threePt" dir="t"/>
          </a:scene3d>
          <a:sp3d>
            <a:bevelT w="152400" h="50800" prst="softRound"/>
          </a:sp3d>
        </p:spPr>
        <p:txBody>
          <a:bodyPr wrap="square" rtlCol="0">
            <a:spAutoFit/>
          </a:bodyPr>
          <a:lstStyle>
            <a:defPPr>
              <a:defRPr lang="es-ES"/>
            </a:defPPr>
            <a:lvl1pPr algn="ctr">
              <a:defRPr sz="2400">
                <a:solidFill>
                  <a:srgbClr val="002060"/>
                </a:solidFill>
                <a:latin typeface="Arial Black" panose="020B0A04020102020204" pitchFamily="34" charset="0"/>
              </a:defRPr>
            </a:lvl1pPr>
          </a:lstStyle>
          <a:p>
            <a:r>
              <a:rPr lang="es-ES" dirty="0"/>
              <a:t>Factores ambientales</a:t>
            </a:r>
          </a:p>
        </p:txBody>
      </p:sp>
      <p:sp>
        <p:nvSpPr>
          <p:cNvPr id="15" name="TextBox 14"/>
          <p:cNvSpPr txBox="1"/>
          <p:nvPr/>
        </p:nvSpPr>
        <p:spPr>
          <a:xfrm>
            <a:off x="1060277" y="6220694"/>
            <a:ext cx="5728446" cy="461665"/>
          </a:xfrm>
          <a:prstGeom prst="rect">
            <a:avLst/>
          </a:prstGeom>
          <a:solidFill>
            <a:schemeClr val="accent6">
              <a:lumMod val="60000"/>
              <a:lumOff val="40000"/>
            </a:schemeClr>
          </a:solidFill>
          <a:scene3d>
            <a:camera prst="orthographicFront"/>
            <a:lightRig rig="threePt" dir="t"/>
          </a:scene3d>
          <a:sp3d>
            <a:bevelT w="152400" h="50800" prst="softRound"/>
          </a:sp3d>
        </p:spPr>
        <p:txBody>
          <a:bodyPr wrap="square" rtlCol="0">
            <a:spAutoFit/>
          </a:bodyPr>
          <a:lstStyle>
            <a:defPPr>
              <a:defRPr lang="es-ES"/>
            </a:defPPr>
            <a:lvl1pPr algn="ctr">
              <a:defRPr sz="2400">
                <a:solidFill>
                  <a:srgbClr val="002060"/>
                </a:solidFill>
                <a:latin typeface="Arial Black" panose="020B0A04020102020204" pitchFamily="34" charset="0"/>
              </a:defRPr>
            </a:lvl1pPr>
          </a:lstStyle>
          <a:p>
            <a:r>
              <a:rPr lang="es-ES" dirty="0"/>
              <a:t>Factores económico-financieros </a:t>
            </a:r>
          </a:p>
        </p:txBody>
      </p:sp>
      <p:sp>
        <p:nvSpPr>
          <p:cNvPr id="16" name="TextBox 15"/>
          <p:cNvSpPr txBox="1"/>
          <p:nvPr/>
        </p:nvSpPr>
        <p:spPr>
          <a:xfrm>
            <a:off x="7365974" y="6068293"/>
            <a:ext cx="4645920" cy="461665"/>
          </a:xfrm>
          <a:prstGeom prst="rect">
            <a:avLst/>
          </a:prstGeom>
          <a:solidFill>
            <a:schemeClr val="accent6">
              <a:lumMod val="60000"/>
              <a:lumOff val="40000"/>
            </a:schemeClr>
          </a:solidFill>
          <a:scene3d>
            <a:camera prst="orthographicFront"/>
            <a:lightRig rig="threePt" dir="t"/>
          </a:scene3d>
          <a:sp3d>
            <a:bevelT w="152400" h="50800" prst="softRound"/>
          </a:sp3d>
        </p:spPr>
        <p:txBody>
          <a:bodyPr wrap="square" rtlCol="0">
            <a:spAutoFit/>
          </a:bodyPr>
          <a:lstStyle>
            <a:defPPr>
              <a:defRPr lang="es-ES"/>
            </a:defPPr>
            <a:lvl1pPr algn="ctr">
              <a:defRPr sz="2400">
                <a:solidFill>
                  <a:srgbClr val="002060"/>
                </a:solidFill>
                <a:latin typeface="Arial Black" panose="020B0A04020102020204" pitchFamily="34" charset="0"/>
              </a:defRPr>
            </a:lvl1pPr>
          </a:lstStyle>
          <a:p>
            <a:r>
              <a:rPr lang="es-ES" dirty="0"/>
              <a:t>Perspectiva de género</a:t>
            </a:r>
          </a:p>
        </p:txBody>
      </p:sp>
    </p:spTree>
    <p:extLst>
      <p:ext uri="{BB962C8B-B14F-4D97-AF65-F5344CB8AC3E}">
        <p14:creationId xmlns:p14="http://schemas.microsoft.com/office/powerpoint/2010/main" val="39171537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p:cTn id="14" dur="500" fill="hold"/>
                                        <p:tgtEl>
                                          <p:spTgt spid="6"/>
                                        </p:tgtEl>
                                        <p:attrNameLst>
                                          <p:attrName>ppt_w</p:attrName>
                                        </p:attrNameLst>
                                      </p:cBhvr>
                                      <p:tavLst>
                                        <p:tav tm="0">
                                          <p:val>
                                            <p:fltVal val="0"/>
                                          </p:val>
                                        </p:tav>
                                        <p:tav tm="100000">
                                          <p:val>
                                            <p:strVal val="#ppt_w"/>
                                          </p:val>
                                        </p:tav>
                                      </p:tavLst>
                                    </p:anim>
                                    <p:anim calcmode="lin" valueType="num">
                                      <p:cBhvr>
                                        <p:cTn id="15" dur="500" fill="hold"/>
                                        <p:tgtEl>
                                          <p:spTgt spid="6"/>
                                        </p:tgtEl>
                                        <p:attrNameLst>
                                          <p:attrName>ppt_h</p:attrName>
                                        </p:attrNameLst>
                                      </p:cBhvr>
                                      <p:tavLst>
                                        <p:tav tm="0">
                                          <p:val>
                                            <p:fltVal val="0"/>
                                          </p:val>
                                        </p:tav>
                                        <p:tav tm="100000">
                                          <p:val>
                                            <p:strVal val="#ppt_h"/>
                                          </p:val>
                                        </p:tav>
                                      </p:tavLst>
                                    </p:anim>
                                    <p:animEffect transition="in" filter="fade">
                                      <p:cBhvr>
                                        <p:cTn id="16" dur="500"/>
                                        <p:tgtEl>
                                          <p:spTgt spid="6"/>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p:cTn id="21" dur="500" fill="hold"/>
                                        <p:tgtEl>
                                          <p:spTgt spid="7"/>
                                        </p:tgtEl>
                                        <p:attrNameLst>
                                          <p:attrName>ppt_w</p:attrName>
                                        </p:attrNameLst>
                                      </p:cBhvr>
                                      <p:tavLst>
                                        <p:tav tm="0">
                                          <p:val>
                                            <p:fltVal val="0"/>
                                          </p:val>
                                        </p:tav>
                                        <p:tav tm="100000">
                                          <p:val>
                                            <p:strVal val="#ppt_w"/>
                                          </p:val>
                                        </p:tav>
                                      </p:tavLst>
                                    </p:anim>
                                    <p:anim calcmode="lin" valueType="num">
                                      <p:cBhvr>
                                        <p:cTn id="22" dur="500" fill="hold"/>
                                        <p:tgtEl>
                                          <p:spTgt spid="7"/>
                                        </p:tgtEl>
                                        <p:attrNameLst>
                                          <p:attrName>ppt_h</p:attrName>
                                        </p:attrNameLst>
                                      </p:cBhvr>
                                      <p:tavLst>
                                        <p:tav tm="0">
                                          <p:val>
                                            <p:fltVal val="0"/>
                                          </p:val>
                                        </p:tav>
                                        <p:tav tm="100000">
                                          <p:val>
                                            <p:strVal val="#ppt_h"/>
                                          </p:val>
                                        </p:tav>
                                      </p:tavLst>
                                    </p:anim>
                                    <p:animEffect transition="in" filter="fade">
                                      <p:cBhvr>
                                        <p:cTn id="23" dur="500"/>
                                        <p:tgtEl>
                                          <p:spTgt spid="7"/>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 calcmode="lin" valueType="num">
                                      <p:cBhvr>
                                        <p:cTn id="28" dur="500" fill="hold"/>
                                        <p:tgtEl>
                                          <p:spTgt spid="8"/>
                                        </p:tgtEl>
                                        <p:attrNameLst>
                                          <p:attrName>ppt_w</p:attrName>
                                        </p:attrNameLst>
                                      </p:cBhvr>
                                      <p:tavLst>
                                        <p:tav tm="0">
                                          <p:val>
                                            <p:fltVal val="0"/>
                                          </p:val>
                                        </p:tav>
                                        <p:tav tm="100000">
                                          <p:val>
                                            <p:strVal val="#ppt_w"/>
                                          </p:val>
                                        </p:tav>
                                      </p:tavLst>
                                    </p:anim>
                                    <p:anim calcmode="lin" valueType="num">
                                      <p:cBhvr>
                                        <p:cTn id="29" dur="500" fill="hold"/>
                                        <p:tgtEl>
                                          <p:spTgt spid="8"/>
                                        </p:tgtEl>
                                        <p:attrNameLst>
                                          <p:attrName>ppt_h</p:attrName>
                                        </p:attrNameLst>
                                      </p:cBhvr>
                                      <p:tavLst>
                                        <p:tav tm="0">
                                          <p:val>
                                            <p:fltVal val="0"/>
                                          </p:val>
                                        </p:tav>
                                        <p:tav tm="100000">
                                          <p:val>
                                            <p:strVal val="#ppt_h"/>
                                          </p:val>
                                        </p:tav>
                                      </p:tavLst>
                                    </p:anim>
                                    <p:animEffect transition="in" filter="fade">
                                      <p:cBhvr>
                                        <p:cTn id="30" dur="500"/>
                                        <p:tgtEl>
                                          <p:spTgt spid="8"/>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anim calcmode="lin" valueType="num">
                                      <p:cBhvr>
                                        <p:cTn id="35" dur="500" fill="hold"/>
                                        <p:tgtEl>
                                          <p:spTgt spid="9"/>
                                        </p:tgtEl>
                                        <p:attrNameLst>
                                          <p:attrName>ppt_w</p:attrName>
                                        </p:attrNameLst>
                                      </p:cBhvr>
                                      <p:tavLst>
                                        <p:tav tm="0">
                                          <p:val>
                                            <p:fltVal val="0"/>
                                          </p:val>
                                        </p:tav>
                                        <p:tav tm="100000">
                                          <p:val>
                                            <p:strVal val="#ppt_w"/>
                                          </p:val>
                                        </p:tav>
                                      </p:tavLst>
                                    </p:anim>
                                    <p:anim calcmode="lin" valueType="num">
                                      <p:cBhvr>
                                        <p:cTn id="36" dur="500" fill="hold"/>
                                        <p:tgtEl>
                                          <p:spTgt spid="9"/>
                                        </p:tgtEl>
                                        <p:attrNameLst>
                                          <p:attrName>ppt_h</p:attrName>
                                        </p:attrNameLst>
                                      </p:cBhvr>
                                      <p:tavLst>
                                        <p:tav tm="0">
                                          <p:val>
                                            <p:fltVal val="0"/>
                                          </p:val>
                                        </p:tav>
                                        <p:tav tm="100000">
                                          <p:val>
                                            <p:strVal val="#ppt_h"/>
                                          </p:val>
                                        </p:tav>
                                      </p:tavLst>
                                    </p:anim>
                                    <p:animEffect transition="in" filter="fade">
                                      <p:cBhvr>
                                        <p:cTn id="37" dur="500"/>
                                        <p:tgtEl>
                                          <p:spTgt spid="9"/>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10"/>
                                        </p:tgtEl>
                                        <p:attrNameLst>
                                          <p:attrName>style.visibility</p:attrName>
                                        </p:attrNameLst>
                                      </p:cBhvr>
                                      <p:to>
                                        <p:strVal val="visible"/>
                                      </p:to>
                                    </p:set>
                                    <p:anim calcmode="lin" valueType="num">
                                      <p:cBhvr>
                                        <p:cTn id="42" dur="500" fill="hold"/>
                                        <p:tgtEl>
                                          <p:spTgt spid="10"/>
                                        </p:tgtEl>
                                        <p:attrNameLst>
                                          <p:attrName>ppt_w</p:attrName>
                                        </p:attrNameLst>
                                      </p:cBhvr>
                                      <p:tavLst>
                                        <p:tav tm="0">
                                          <p:val>
                                            <p:fltVal val="0"/>
                                          </p:val>
                                        </p:tav>
                                        <p:tav tm="100000">
                                          <p:val>
                                            <p:strVal val="#ppt_w"/>
                                          </p:val>
                                        </p:tav>
                                      </p:tavLst>
                                    </p:anim>
                                    <p:anim calcmode="lin" valueType="num">
                                      <p:cBhvr>
                                        <p:cTn id="43" dur="500" fill="hold"/>
                                        <p:tgtEl>
                                          <p:spTgt spid="10"/>
                                        </p:tgtEl>
                                        <p:attrNameLst>
                                          <p:attrName>ppt_h</p:attrName>
                                        </p:attrNameLst>
                                      </p:cBhvr>
                                      <p:tavLst>
                                        <p:tav tm="0">
                                          <p:val>
                                            <p:fltVal val="0"/>
                                          </p:val>
                                        </p:tav>
                                        <p:tav tm="100000">
                                          <p:val>
                                            <p:strVal val="#ppt_h"/>
                                          </p:val>
                                        </p:tav>
                                      </p:tavLst>
                                    </p:anim>
                                    <p:animEffect transition="in" filter="fade">
                                      <p:cBhvr>
                                        <p:cTn id="44" dur="500"/>
                                        <p:tgtEl>
                                          <p:spTgt spid="10"/>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11"/>
                                        </p:tgtEl>
                                        <p:attrNameLst>
                                          <p:attrName>style.visibility</p:attrName>
                                        </p:attrNameLst>
                                      </p:cBhvr>
                                      <p:to>
                                        <p:strVal val="visible"/>
                                      </p:to>
                                    </p:set>
                                    <p:anim calcmode="lin" valueType="num">
                                      <p:cBhvr>
                                        <p:cTn id="49" dur="500" fill="hold"/>
                                        <p:tgtEl>
                                          <p:spTgt spid="11"/>
                                        </p:tgtEl>
                                        <p:attrNameLst>
                                          <p:attrName>ppt_w</p:attrName>
                                        </p:attrNameLst>
                                      </p:cBhvr>
                                      <p:tavLst>
                                        <p:tav tm="0">
                                          <p:val>
                                            <p:fltVal val="0"/>
                                          </p:val>
                                        </p:tav>
                                        <p:tav tm="100000">
                                          <p:val>
                                            <p:strVal val="#ppt_w"/>
                                          </p:val>
                                        </p:tav>
                                      </p:tavLst>
                                    </p:anim>
                                    <p:anim calcmode="lin" valueType="num">
                                      <p:cBhvr>
                                        <p:cTn id="50" dur="500" fill="hold"/>
                                        <p:tgtEl>
                                          <p:spTgt spid="11"/>
                                        </p:tgtEl>
                                        <p:attrNameLst>
                                          <p:attrName>ppt_h</p:attrName>
                                        </p:attrNameLst>
                                      </p:cBhvr>
                                      <p:tavLst>
                                        <p:tav tm="0">
                                          <p:val>
                                            <p:fltVal val="0"/>
                                          </p:val>
                                        </p:tav>
                                        <p:tav tm="100000">
                                          <p:val>
                                            <p:strVal val="#ppt_h"/>
                                          </p:val>
                                        </p:tav>
                                      </p:tavLst>
                                    </p:anim>
                                    <p:animEffect transition="in" filter="fade">
                                      <p:cBhvr>
                                        <p:cTn id="51" dur="500"/>
                                        <p:tgtEl>
                                          <p:spTgt spid="11"/>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grpId="0" nodeType="clickEffect">
                                  <p:stCondLst>
                                    <p:cond delay="0"/>
                                  </p:stCondLst>
                                  <p:childTnLst>
                                    <p:set>
                                      <p:cBhvr>
                                        <p:cTn id="55" dur="1" fill="hold">
                                          <p:stCondLst>
                                            <p:cond delay="0"/>
                                          </p:stCondLst>
                                        </p:cTn>
                                        <p:tgtEl>
                                          <p:spTgt spid="12"/>
                                        </p:tgtEl>
                                        <p:attrNameLst>
                                          <p:attrName>style.visibility</p:attrName>
                                        </p:attrNameLst>
                                      </p:cBhvr>
                                      <p:to>
                                        <p:strVal val="visible"/>
                                      </p:to>
                                    </p:set>
                                    <p:anim calcmode="lin" valueType="num">
                                      <p:cBhvr>
                                        <p:cTn id="56" dur="500" fill="hold"/>
                                        <p:tgtEl>
                                          <p:spTgt spid="12"/>
                                        </p:tgtEl>
                                        <p:attrNameLst>
                                          <p:attrName>ppt_w</p:attrName>
                                        </p:attrNameLst>
                                      </p:cBhvr>
                                      <p:tavLst>
                                        <p:tav tm="0">
                                          <p:val>
                                            <p:fltVal val="0"/>
                                          </p:val>
                                        </p:tav>
                                        <p:tav tm="100000">
                                          <p:val>
                                            <p:strVal val="#ppt_w"/>
                                          </p:val>
                                        </p:tav>
                                      </p:tavLst>
                                    </p:anim>
                                    <p:anim calcmode="lin" valueType="num">
                                      <p:cBhvr>
                                        <p:cTn id="57" dur="500" fill="hold"/>
                                        <p:tgtEl>
                                          <p:spTgt spid="12"/>
                                        </p:tgtEl>
                                        <p:attrNameLst>
                                          <p:attrName>ppt_h</p:attrName>
                                        </p:attrNameLst>
                                      </p:cBhvr>
                                      <p:tavLst>
                                        <p:tav tm="0">
                                          <p:val>
                                            <p:fltVal val="0"/>
                                          </p:val>
                                        </p:tav>
                                        <p:tav tm="100000">
                                          <p:val>
                                            <p:strVal val="#ppt_h"/>
                                          </p:val>
                                        </p:tav>
                                      </p:tavLst>
                                    </p:anim>
                                    <p:animEffect transition="in" filter="fade">
                                      <p:cBhvr>
                                        <p:cTn id="58" dur="500"/>
                                        <p:tgtEl>
                                          <p:spTgt spid="12"/>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grpId="0" nodeType="clickEffect">
                                  <p:stCondLst>
                                    <p:cond delay="0"/>
                                  </p:stCondLst>
                                  <p:childTnLst>
                                    <p:set>
                                      <p:cBhvr>
                                        <p:cTn id="62" dur="1" fill="hold">
                                          <p:stCondLst>
                                            <p:cond delay="0"/>
                                          </p:stCondLst>
                                        </p:cTn>
                                        <p:tgtEl>
                                          <p:spTgt spid="13"/>
                                        </p:tgtEl>
                                        <p:attrNameLst>
                                          <p:attrName>style.visibility</p:attrName>
                                        </p:attrNameLst>
                                      </p:cBhvr>
                                      <p:to>
                                        <p:strVal val="visible"/>
                                      </p:to>
                                    </p:set>
                                    <p:anim calcmode="lin" valueType="num">
                                      <p:cBhvr>
                                        <p:cTn id="63" dur="500" fill="hold"/>
                                        <p:tgtEl>
                                          <p:spTgt spid="13"/>
                                        </p:tgtEl>
                                        <p:attrNameLst>
                                          <p:attrName>ppt_w</p:attrName>
                                        </p:attrNameLst>
                                      </p:cBhvr>
                                      <p:tavLst>
                                        <p:tav tm="0">
                                          <p:val>
                                            <p:fltVal val="0"/>
                                          </p:val>
                                        </p:tav>
                                        <p:tav tm="100000">
                                          <p:val>
                                            <p:strVal val="#ppt_w"/>
                                          </p:val>
                                        </p:tav>
                                      </p:tavLst>
                                    </p:anim>
                                    <p:anim calcmode="lin" valueType="num">
                                      <p:cBhvr>
                                        <p:cTn id="64" dur="500" fill="hold"/>
                                        <p:tgtEl>
                                          <p:spTgt spid="13"/>
                                        </p:tgtEl>
                                        <p:attrNameLst>
                                          <p:attrName>ppt_h</p:attrName>
                                        </p:attrNameLst>
                                      </p:cBhvr>
                                      <p:tavLst>
                                        <p:tav tm="0">
                                          <p:val>
                                            <p:fltVal val="0"/>
                                          </p:val>
                                        </p:tav>
                                        <p:tav tm="100000">
                                          <p:val>
                                            <p:strVal val="#ppt_h"/>
                                          </p:val>
                                        </p:tav>
                                      </p:tavLst>
                                    </p:anim>
                                    <p:animEffect transition="in" filter="fade">
                                      <p:cBhvr>
                                        <p:cTn id="65" dur="500"/>
                                        <p:tgtEl>
                                          <p:spTgt spid="13"/>
                                        </p:tgtEl>
                                      </p:cBhvr>
                                    </p:animEffect>
                                  </p:childTnLst>
                                </p:cTn>
                              </p:par>
                            </p:childTnLst>
                          </p:cTn>
                        </p:par>
                      </p:childTnLst>
                    </p:cTn>
                  </p:par>
                  <p:par>
                    <p:cTn id="66" fill="hold">
                      <p:stCondLst>
                        <p:cond delay="indefinite"/>
                      </p:stCondLst>
                      <p:childTnLst>
                        <p:par>
                          <p:cTn id="67" fill="hold">
                            <p:stCondLst>
                              <p:cond delay="0"/>
                            </p:stCondLst>
                            <p:childTnLst>
                              <p:par>
                                <p:cTn id="68" presetID="53" presetClass="entr" presetSubtype="16" fill="hold" grpId="0" nodeType="clickEffect">
                                  <p:stCondLst>
                                    <p:cond delay="0"/>
                                  </p:stCondLst>
                                  <p:childTnLst>
                                    <p:set>
                                      <p:cBhvr>
                                        <p:cTn id="69" dur="1" fill="hold">
                                          <p:stCondLst>
                                            <p:cond delay="0"/>
                                          </p:stCondLst>
                                        </p:cTn>
                                        <p:tgtEl>
                                          <p:spTgt spid="14"/>
                                        </p:tgtEl>
                                        <p:attrNameLst>
                                          <p:attrName>style.visibility</p:attrName>
                                        </p:attrNameLst>
                                      </p:cBhvr>
                                      <p:to>
                                        <p:strVal val="visible"/>
                                      </p:to>
                                    </p:set>
                                    <p:anim calcmode="lin" valueType="num">
                                      <p:cBhvr>
                                        <p:cTn id="70" dur="500" fill="hold"/>
                                        <p:tgtEl>
                                          <p:spTgt spid="14"/>
                                        </p:tgtEl>
                                        <p:attrNameLst>
                                          <p:attrName>ppt_w</p:attrName>
                                        </p:attrNameLst>
                                      </p:cBhvr>
                                      <p:tavLst>
                                        <p:tav tm="0">
                                          <p:val>
                                            <p:fltVal val="0"/>
                                          </p:val>
                                        </p:tav>
                                        <p:tav tm="100000">
                                          <p:val>
                                            <p:strVal val="#ppt_w"/>
                                          </p:val>
                                        </p:tav>
                                      </p:tavLst>
                                    </p:anim>
                                    <p:anim calcmode="lin" valueType="num">
                                      <p:cBhvr>
                                        <p:cTn id="71" dur="500" fill="hold"/>
                                        <p:tgtEl>
                                          <p:spTgt spid="14"/>
                                        </p:tgtEl>
                                        <p:attrNameLst>
                                          <p:attrName>ppt_h</p:attrName>
                                        </p:attrNameLst>
                                      </p:cBhvr>
                                      <p:tavLst>
                                        <p:tav tm="0">
                                          <p:val>
                                            <p:fltVal val="0"/>
                                          </p:val>
                                        </p:tav>
                                        <p:tav tm="100000">
                                          <p:val>
                                            <p:strVal val="#ppt_h"/>
                                          </p:val>
                                        </p:tav>
                                      </p:tavLst>
                                    </p:anim>
                                    <p:animEffect transition="in" filter="fade">
                                      <p:cBhvr>
                                        <p:cTn id="72" dur="500"/>
                                        <p:tgtEl>
                                          <p:spTgt spid="14"/>
                                        </p:tgtEl>
                                      </p:cBhvr>
                                    </p:animEffect>
                                  </p:childTnLst>
                                </p:cTn>
                              </p:par>
                            </p:childTnLst>
                          </p:cTn>
                        </p:par>
                      </p:childTnLst>
                    </p:cTn>
                  </p:par>
                  <p:par>
                    <p:cTn id="73" fill="hold">
                      <p:stCondLst>
                        <p:cond delay="indefinite"/>
                      </p:stCondLst>
                      <p:childTnLst>
                        <p:par>
                          <p:cTn id="74" fill="hold">
                            <p:stCondLst>
                              <p:cond delay="0"/>
                            </p:stCondLst>
                            <p:childTnLst>
                              <p:par>
                                <p:cTn id="75" presetID="53" presetClass="entr" presetSubtype="16" fill="hold" grpId="0" nodeType="clickEffect">
                                  <p:stCondLst>
                                    <p:cond delay="0"/>
                                  </p:stCondLst>
                                  <p:childTnLst>
                                    <p:set>
                                      <p:cBhvr>
                                        <p:cTn id="76" dur="1" fill="hold">
                                          <p:stCondLst>
                                            <p:cond delay="0"/>
                                          </p:stCondLst>
                                        </p:cTn>
                                        <p:tgtEl>
                                          <p:spTgt spid="15"/>
                                        </p:tgtEl>
                                        <p:attrNameLst>
                                          <p:attrName>style.visibility</p:attrName>
                                        </p:attrNameLst>
                                      </p:cBhvr>
                                      <p:to>
                                        <p:strVal val="visible"/>
                                      </p:to>
                                    </p:set>
                                    <p:anim calcmode="lin" valueType="num">
                                      <p:cBhvr>
                                        <p:cTn id="77" dur="500" fill="hold"/>
                                        <p:tgtEl>
                                          <p:spTgt spid="15"/>
                                        </p:tgtEl>
                                        <p:attrNameLst>
                                          <p:attrName>ppt_w</p:attrName>
                                        </p:attrNameLst>
                                      </p:cBhvr>
                                      <p:tavLst>
                                        <p:tav tm="0">
                                          <p:val>
                                            <p:fltVal val="0"/>
                                          </p:val>
                                        </p:tav>
                                        <p:tav tm="100000">
                                          <p:val>
                                            <p:strVal val="#ppt_w"/>
                                          </p:val>
                                        </p:tav>
                                      </p:tavLst>
                                    </p:anim>
                                    <p:anim calcmode="lin" valueType="num">
                                      <p:cBhvr>
                                        <p:cTn id="78" dur="500" fill="hold"/>
                                        <p:tgtEl>
                                          <p:spTgt spid="15"/>
                                        </p:tgtEl>
                                        <p:attrNameLst>
                                          <p:attrName>ppt_h</p:attrName>
                                        </p:attrNameLst>
                                      </p:cBhvr>
                                      <p:tavLst>
                                        <p:tav tm="0">
                                          <p:val>
                                            <p:fltVal val="0"/>
                                          </p:val>
                                        </p:tav>
                                        <p:tav tm="100000">
                                          <p:val>
                                            <p:strVal val="#ppt_h"/>
                                          </p:val>
                                        </p:tav>
                                      </p:tavLst>
                                    </p:anim>
                                    <p:animEffect transition="in" filter="fade">
                                      <p:cBhvr>
                                        <p:cTn id="79" dur="500"/>
                                        <p:tgtEl>
                                          <p:spTgt spid="15"/>
                                        </p:tgtEl>
                                      </p:cBhvr>
                                    </p:animEffect>
                                  </p:childTnLst>
                                </p:cTn>
                              </p:par>
                            </p:childTnLst>
                          </p:cTn>
                        </p:par>
                      </p:childTnLst>
                    </p:cTn>
                  </p:par>
                  <p:par>
                    <p:cTn id="80" fill="hold">
                      <p:stCondLst>
                        <p:cond delay="indefinite"/>
                      </p:stCondLst>
                      <p:childTnLst>
                        <p:par>
                          <p:cTn id="81" fill="hold">
                            <p:stCondLst>
                              <p:cond delay="0"/>
                            </p:stCondLst>
                            <p:childTnLst>
                              <p:par>
                                <p:cTn id="82" presetID="53" presetClass="entr" presetSubtype="16" fill="hold" grpId="0" nodeType="clickEffect">
                                  <p:stCondLst>
                                    <p:cond delay="0"/>
                                  </p:stCondLst>
                                  <p:childTnLst>
                                    <p:set>
                                      <p:cBhvr>
                                        <p:cTn id="83" dur="1" fill="hold">
                                          <p:stCondLst>
                                            <p:cond delay="0"/>
                                          </p:stCondLst>
                                        </p:cTn>
                                        <p:tgtEl>
                                          <p:spTgt spid="16"/>
                                        </p:tgtEl>
                                        <p:attrNameLst>
                                          <p:attrName>style.visibility</p:attrName>
                                        </p:attrNameLst>
                                      </p:cBhvr>
                                      <p:to>
                                        <p:strVal val="visible"/>
                                      </p:to>
                                    </p:set>
                                    <p:anim calcmode="lin" valueType="num">
                                      <p:cBhvr>
                                        <p:cTn id="84" dur="500" fill="hold"/>
                                        <p:tgtEl>
                                          <p:spTgt spid="16"/>
                                        </p:tgtEl>
                                        <p:attrNameLst>
                                          <p:attrName>ppt_w</p:attrName>
                                        </p:attrNameLst>
                                      </p:cBhvr>
                                      <p:tavLst>
                                        <p:tav tm="0">
                                          <p:val>
                                            <p:fltVal val="0"/>
                                          </p:val>
                                        </p:tav>
                                        <p:tav tm="100000">
                                          <p:val>
                                            <p:strVal val="#ppt_w"/>
                                          </p:val>
                                        </p:tav>
                                      </p:tavLst>
                                    </p:anim>
                                    <p:anim calcmode="lin" valueType="num">
                                      <p:cBhvr>
                                        <p:cTn id="85" dur="500" fill="hold"/>
                                        <p:tgtEl>
                                          <p:spTgt spid="16"/>
                                        </p:tgtEl>
                                        <p:attrNameLst>
                                          <p:attrName>ppt_h</p:attrName>
                                        </p:attrNameLst>
                                      </p:cBhvr>
                                      <p:tavLst>
                                        <p:tav tm="0">
                                          <p:val>
                                            <p:fltVal val="0"/>
                                          </p:val>
                                        </p:tav>
                                        <p:tav tm="100000">
                                          <p:val>
                                            <p:strVal val="#ppt_h"/>
                                          </p:val>
                                        </p:tav>
                                      </p:tavLst>
                                    </p:anim>
                                    <p:animEffect transition="in" filter="fade">
                                      <p:cBhvr>
                                        <p:cTn id="86"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animBg="1"/>
      <p:bldP spid="8" grpId="0" animBg="1"/>
      <p:bldP spid="9" grpId="0"/>
      <p:bldP spid="10" grpId="0" animBg="1"/>
      <p:bldP spid="11" grpId="0" animBg="1"/>
      <p:bldP spid="12" grpId="0" animBg="1"/>
      <p:bldP spid="13" grpId="0" animBg="1"/>
      <p:bldP spid="14" grpId="0" animBg="1"/>
      <p:bldP spid="15" grpId="0" animBg="1"/>
      <p:bldP spid="16"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p:cNvSpPr txBox="1"/>
          <p:nvPr/>
        </p:nvSpPr>
        <p:spPr>
          <a:xfrm>
            <a:off x="0" y="550926"/>
            <a:ext cx="12192000" cy="6463308"/>
          </a:xfrm>
          <a:prstGeom prst="rect">
            <a:avLst/>
          </a:prstGeom>
          <a:solidFill>
            <a:schemeClr val="accent4">
              <a:lumMod val="40000"/>
              <a:lumOff val="60000"/>
            </a:schemeClr>
          </a:solidFill>
        </p:spPr>
        <p:txBody>
          <a:bodyPr wrap="square" rtlCol="0">
            <a:spAutoFit/>
          </a:bodyPr>
          <a:lstStyle/>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p:txBody>
      </p:sp>
      <p:sp>
        <p:nvSpPr>
          <p:cNvPr id="2" name="CuadroTexto 1"/>
          <p:cNvSpPr txBox="1"/>
          <p:nvPr/>
        </p:nvSpPr>
        <p:spPr>
          <a:xfrm>
            <a:off x="0" y="27706"/>
            <a:ext cx="12192000" cy="523220"/>
          </a:xfrm>
          <a:prstGeom prst="rect">
            <a:avLst/>
          </a:prstGeom>
          <a:solidFill>
            <a:srgbClr val="002060"/>
          </a:solidFill>
        </p:spPr>
        <p:txBody>
          <a:bodyPr wrap="square" rtlCol="0">
            <a:spAutoFit/>
          </a:bodyPr>
          <a:lstStyle>
            <a:defPPr>
              <a:defRPr lang="es-ES"/>
            </a:defPPr>
            <a:lvl1pPr algn="ctr">
              <a:defRPr sz="2800">
                <a:solidFill>
                  <a:schemeClr val="bg1"/>
                </a:solidFill>
                <a:latin typeface="Arial Black" panose="020B0A04020102020204" pitchFamily="34" charset="0"/>
              </a:defRPr>
            </a:lvl1pPr>
          </a:lstStyle>
          <a:p>
            <a:r>
              <a:rPr lang="es-ES" dirty="0"/>
              <a:t>Políticas de apoyo</a:t>
            </a:r>
          </a:p>
        </p:txBody>
      </p:sp>
      <p:sp>
        <p:nvSpPr>
          <p:cNvPr id="3" name="TextBox 2"/>
          <p:cNvSpPr txBox="1"/>
          <p:nvPr/>
        </p:nvSpPr>
        <p:spPr>
          <a:xfrm>
            <a:off x="180109" y="595739"/>
            <a:ext cx="11762509" cy="1200329"/>
          </a:xfrm>
          <a:prstGeom prst="rect">
            <a:avLst/>
          </a:prstGeom>
          <a:solidFill>
            <a:schemeClr val="accent1">
              <a:lumMod val="20000"/>
              <a:lumOff val="80000"/>
            </a:schemeClr>
          </a:solidFill>
          <a:scene3d>
            <a:camera prst="orthographicFront"/>
            <a:lightRig rig="threePt" dir="t"/>
          </a:scene3d>
          <a:sp3d>
            <a:bevelT w="152400" h="50800" prst="softRound"/>
          </a:sp3d>
        </p:spPr>
        <p:txBody>
          <a:bodyPr wrap="square" rtlCol="0">
            <a:spAutoFit/>
          </a:bodyPr>
          <a:lstStyle>
            <a:defPPr>
              <a:defRPr lang="es-ES"/>
            </a:defPPr>
            <a:lvl1pPr algn="ctr">
              <a:defRPr sz="2400">
                <a:latin typeface="Arial Black" panose="020B0A04020102020204" pitchFamily="34" charset="0"/>
              </a:defRPr>
            </a:lvl1pPr>
          </a:lstStyle>
          <a:p>
            <a:r>
              <a:rPr lang="es-ES" dirty="0"/>
              <a:t>Las acciones previstas en el proyecto, así como los objetivos que se persiguen deben ser coherentes con las directrices propias del país, tanto a nivel local como regional, provincial y nacional</a:t>
            </a:r>
          </a:p>
        </p:txBody>
      </p:sp>
      <p:sp>
        <p:nvSpPr>
          <p:cNvPr id="17" name="TextBox 16"/>
          <p:cNvSpPr txBox="1"/>
          <p:nvPr/>
        </p:nvSpPr>
        <p:spPr>
          <a:xfrm>
            <a:off x="180109" y="2230580"/>
            <a:ext cx="11762509" cy="1384995"/>
          </a:xfrm>
          <a:prstGeom prst="rect">
            <a:avLst/>
          </a:prstGeom>
          <a:noFill/>
        </p:spPr>
        <p:txBody>
          <a:bodyPr wrap="square" rtlCol="0">
            <a:spAutoFit/>
          </a:bodyPr>
          <a:lstStyle/>
          <a:p>
            <a:pPr algn="just"/>
            <a:r>
              <a:rPr lang="es-ES" sz="2800" dirty="0">
                <a:solidFill>
                  <a:srgbClr val="002060"/>
                </a:solidFill>
                <a:latin typeface="Arial Black" panose="020B0A04020102020204" pitchFamily="34" charset="0"/>
              </a:rPr>
              <a:t>Un indicador de viabilidad para este factor es la coherencia y coordinación del proyecto con los planes de desarrollo de las instituciones locales.</a:t>
            </a:r>
          </a:p>
        </p:txBody>
      </p:sp>
      <p:sp>
        <p:nvSpPr>
          <p:cNvPr id="18" name="TextBox 17"/>
          <p:cNvSpPr txBox="1"/>
          <p:nvPr/>
        </p:nvSpPr>
        <p:spPr>
          <a:xfrm>
            <a:off x="138541" y="4142504"/>
            <a:ext cx="11914909" cy="2308324"/>
          </a:xfrm>
          <a:prstGeom prst="rect">
            <a:avLst/>
          </a:prstGeom>
          <a:solidFill>
            <a:schemeClr val="accent1">
              <a:lumMod val="20000"/>
              <a:lumOff val="80000"/>
            </a:schemeClr>
          </a:solidFill>
          <a:scene3d>
            <a:camera prst="orthographicFront"/>
            <a:lightRig rig="threePt" dir="t"/>
          </a:scene3d>
          <a:sp3d>
            <a:bevelT w="152400" h="50800" prst="softRound"/>
          </a:sp3d>
        </p:spPr>
        <p:txBody>
          <a:bodyPr wrap="square" rtlCol="0">
            <a:spAutoFit/>
          </a:bodyPr>
          <a:lstStyle>
            <a:defPPr>
              <a:defRPr lang="es-ES"/>
            </a:defPPr>
            <a:lvl1pPr algn="ctr">
              <a:defRPr sz="2800">
                <a:latin typeface="Arial Black" panose="020B0A04020102020204" pitchFamily="34" charset="0"/>
              </a:defRPr>
            </a:lvl1pPr>
          </a:lstStyle>
          <a:p>
            <a:r>
              <a:rPr lang="es-ES" sz="2400" dirty="0"/>
              <a:t>En el estudio de viabilidad de este factor deben considerarse las políticas de desarrollo de las instituciones locales, públicas y privadas, así como las de entidades internacionales de cooperación para el desarrollo que actúan en la zona. Debe realizarse un estudio comparado, indicando tanto los aspectos correlacionados como aquellos en los que existen divergencias</a:t>
            </a:r>
          </a:p>
        </p:txBody>
      </p:sp>
    </p:spTree>
    <p:extLst>
      <p:ext uri="{BB962C8B-B14F-4D97-AF65-F5344CB8AC3E}">
        <p14:creationId xmlns:p14="http://schemas.microsoft.com/office/powerpoint/2010/main" val="238658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7"/>
                                        </p:tgtEl>
                                        <p:attrNameLst>
                                          <p:attrName>style.visibility</p:attrName>
                                        </p:attrNameLst>
                                      </p:cBhvr>
                                      <p:to>
                                        <p:strVal val="visible"/>
                                      </p:to>
                                    </p:set>
                                    <p:anim calcmode="lin" valueType="num">
                                      <p:cBhvr>
                                        <p:cTn id="14" dur="500" fill="hold"/>
                                        <p:tgtEl>
                                          <p:spTgt spid="17"/>
                                        </p:tgtEl>
                                        <p:attrNameLst>
                                          <p:attrName>ppt_w</p:attrName>
                                        </p:attrNameLst>
                                      </p:cBhvr>
                                      <p:tavLst>
                                        <p:tav tm="0">
                                          <p:val>
                                            <p:fltVal val="0"/>
                                          </p:val>
                                        </p:tav>
                                        <p:tav tm="100000">
                                          <p:val>
                                            <p:strVal val="#ppt_w"/>
                                          </p:val>
                                        </p:tav>
                                      </p:tavLst>
                                    </p:anim>
                                    <p:anim calcmode="lin" valueType="num">
                                      <p:cBhvr>
                                        <p:cTn id="15" dur="500" fill="hold"/>
                                        <p:tgtEl>
                                          <p:spTgt spid="17"/>
                                        </p:tgtEl>
                                        <p:attrNameLst>
                                          <p:attrName>ppt_h</p:attrName>
                                        </p:attrNameLst>
                                      </p:cBhvr>
                                      <p:tavLst>
                                        <p:tav tm="0">
                                          <p:val>
                                            <p:fltVal val="0"/>
                                          </p:val>
                                        </p:tav>
                                        <p:tav tm="100000">
                                          <p:val>
                                            <p:strVal val="#ppt_h"/>
                                          </p:val>
                                        </p:tav>
                                      </p:tavLst>
                                    </p:anim>
                                    <p:animEffect transition="in" filter="fade">
                                      <p:cBhvr>
                                        <p:cTn id="16" dur="500"/>
                                        <p:tgtEl>
                                          <p:spTgt spid="17"/>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18"/>
                                        </p:tgtEl>
                                        <p:attrNameLst>
                                          <p:attrName>style.visibility</p:attrName>
                                        </p:attrNameLst>
                                      </p:cBhvr>
                                      <p:to>
                                        <p:strVal val="visible"/>
                                      </p:to>
                                    </p:set>
                                    <p:anim calcmode="lin" valueType="num">
                                      <p:cBhvr>
                                        <p:cTn id="21" dur="500" fill="hold"/>
                                        <p:tgtEl>
                                          <p:spTgt spid="18"/>
                                        </p:tgtEl>
                                        <p:attrNameLst>
                                          <p:attrName>ppt_w</p:attrName>
                                        </p:attrNameLst>
                                      </p:cBhvr>
                                      <p:tavLst>
                                        <p:tav tm="0">
                                          <p:val>
                                            <p:fltVal val="0"/>
                                          </p:val>
                                        </p:tav>
                                        <p:tav tm="100000">
                                          <p:val>
                                            <p:strVal val="#ppt_w"/>
                                          </p:val>
                                        </p:tav>
                                      </p:tavLst>
                                    </p:anim>
                                    <p:anim calcmode="lin" valueType="num">
                                      <p:cBhvr>
                                        <p:cTn id="22" dur="500" fill="hold"/>
                                        <p:tgtEl>
                                          <p:spTgt spid="18"/>
                                        </p:tgtEl>
                                        <p:attrNameLst>
                                          <p:attrName>ppt_h</p:attrName>
                                        </p:attrNameLst>
                                      </p:cBhvr>
                                      <p:tavLst>
                                        <p:tav tm="0">
                                          <p:val>
                                            <p:fltVal val="0"/>
                                          </p:val>
                                        </p:tav>
                                        <p:tav tm="100000">
                                          <p:val>
                                            <p:strVal val="#ppt_h"/>
                                          </p:val>
                                        </p:tav>
                                      </p:tavLst>
                                    </p:anim>
                                    <p:animEffect transition="in" filter="fade">
                                      <p:cBhvr>
                                        <p:cTn id="23"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7" grpId="0"/>
      <p:bldP spid="18"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p:cNvSpPr txBox="1"/>
          <p:nvPr/>
        </p:nvSpPr>
        <p:spPr>
          <a:xfrm>
            <a:off x="0" y="550926"/>
            <a:ext cx="12192000" cy="6463308"/>
          </a:xfrm>
          <a:prstGeom prst="rect">
            <a:avLst/>
          </a:prstGeom>
          <a:solidFill>
            <a:schemeClr val="accent4">
              <a:lumMod val="40000"/>
              <a:lumOff val="60000"/>
            </a:schemeClr>
          </a:solidFill>
        </p:spPr>
        <p:txBody>
          <a:bodyPr wrap="square" rtlCol="0">
            <a:spAutoFit/>
          </a:bodyPr>
          <a:lstStyle/>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p:txBody>
      </p:sp>
      <p:sp>
        <p:nvSpPr>
          <p:cNvPr id="2" name="CuadroTexto 1"/>
          <p:cNvSpPr txBox="1"/>
          <p:nvPr/>
        </p:nvSpPr>
        <p:spPr>
          <a:xfrm>
            <a:off x="0" y="27706"/>
            <a:ext cx="12192000" cy="523220"/>
          </a:xfrm>
          <a:prstGeom prst="rect">
            <a:avLst/>
          </a:prstGeom>
          <a:solidFill>
            <a:srgbClr val="002060"/>
          </a:solidFill>
        </p:spPr>
        <p:txBody>
          <a:bodyPr wrap="square" rtlCol="0">
            <a:spAutoFit/>
          </a:bodyPr>
          <a:lstStyle>
            <a:defPPr>
              <a:defRPr lang="es-ES"/>
            </a:defPPr>
            <a:lvl1pPr algn="ctr">
              <a:defRPr sz="2800">
                <a:solidFill>
                  <a:schemeClr val="bg1"/>
                </a:solidFill>
                <a:latin typeface="Arial Black" panose="020B0A04020102020204" pitchFamily="34" charset="0"/>
              </a:defRPr>
            </a:lvl1pPr>
          </a:lstStyle>
          <a:p>
            <a:r>
              <a:rPr lang="es-ES" dirty="0"/>
              <a:t>Capacidad institucional</a:t>
            </a:r>
          </a:p>
        </p:txBody>
      </p:sp>
      <p:sp>
        <p:nvSpPr>
          <p:cNvPr id="4" name="TextBox 3"/>
          <p:cNvSpPr txBox="1"/>
          <p:nvPr/>
        </p:nvSpPr>
        <p:spPr>
          <a:xfrm>
            <a:off x="207818" y="568032"/>
            <a:ext cx="11762509" cy="830997"/>
          </a:xfrm>
          <a:prstGeom prst="rect">
            <a:avLst/>
          </a:prstGeom>
          <a:noFill/>
        </p:spPr>
        <p:txBody>
          <a:bodyPr wrap="square" rtlCol="0">
            <a:spAutoFit/>
          </a:bodyPr>
          <a:lstStyle/>
          <a:p>
            <a:pPr algn="just"/>
            <a:r>
              <a:rPr lang="es-ES" sz="2400" dirty="0">
                <a:solidFill>
                  <a:srgbClr val="002060"/>
                </a:solidFill>
                <a:latin typeface="Arial Black" panose="020B0A04020102020204" pitchFamily="34" charset="0"/>
              </a:rPr>
              <a:t>La viabilidad del proyecto en este factor se favorece por la presencia de instituciones intervinientes con capacidades tales como:</a:t>
            </a:r>
          </a:p>
        </p:txBody>
      </p:sp>
      <p:sp>
        <p:nvSpPr>
          <p:cNvPr id="6" name="TextBox 5"/>
          <p:cNvSpPr txBox="1"/>
          <p:nvPr/>
        </p:nvSpPr>
        <p:spPr>
          <a:xfrm>
            <a:off x="207818" y="1496283"/>
            <a:ext cx="11762509" cy="5262979"/>
          </a:xfrm>
          <a:prstGeom prst="rect">
            <a:avLst/>
          </a:prstGeom>
          <a:noFill/>
        </p:spPr>
        <p:txBody>
          <a:bodyPr wrap="square" rtlCol="0">
            <a:spAutoFit/>
          </a:bodyPr>
          <a:lstStyle/>
          <a:p>
            <a:pPr marL="342900" indent="-342900" algn="just">
              <a:buFont typeface="Wingdings" panose="05000000000000000000" pitchFamily="2" charset="2"/>
              <a:buChar char="ü"/>
            </a:pPr>
            <a:r>
              <a:rPr lang="es-ES" sz="2400" dirty="0">
                <a:latin typeface="Arial Black" panose="020B0A04020102020204" pitchFamily="34" charset="0"/>
              </a:rPr>
              <a:t>Fortaleza en la gestión de recursos humanos, económicos y materiales.</a:t>
            </a:r>
          </a:p>
          <a:p>
            <a:pPr marL="342900" indent="-342900" algn="just">
              <a:buFont typeface="Wingdings" panose="05000000000000000000" pitchFamily="2" charset="2"/>
              <a:buChar char="ü"/>
            </a:pPr>
            <a:endParaRPr lang="es-ES" sz="2400" dirty="0">
              <a:latin typeface="Arial Black" panose="020B0A04020102020204" pitchFamily="34" charset="0"/>
            </a:endParaRPr>
          </a:p>
          <a:p>
            <a:pPr marL="342900" indent="-342900" algn="just">
              <a:buFont typeface="Wingdings" panose="05000000000000000000" pitchFamily="2" charset="2"/>
              <a:buChar char="ü"/>
            </a:pPr>
            <a:r>
              <a:rPr lang="es-ES" sz="2400" dirty="0">
                <a:latin typeface="Arial Black" panose="020B0A04020102020204" pitchFamily="34" charset="0"/>
              </a:rPr>
              <a:t>Canales de comunicación internos, así como una buena política de comunicación y cooperación con otras instancias, públicas y privadas, favoreciendo el trabajo en red.</a:t>
            </a:r>
          </a:p>
          <a:p>
            <a:pPr marL="342900" indent="-342900" algn="just">
              <a:buFont typeface="Wingdings" panose="05000000000000000000" pitchFamily="2" charset="2"/>
              <a:buChar char="ü"/>
            </a:pPr>
            <a:endParaRPr lang="es-ES" sz="2400" dirty="0">
              <a:latin typeface="Arial Black" panose="020B0A04020102020204" pitchFamily="34" charset="0"/>
            </a:endParaRPr>
          </a:p>
          <a:p>
            <a:pPr marL="342900" indent="-342900" algn="just">
              <a:buFont typeface="Wingdings" panose="05000000000000000000" pitchFamily="2" charset="2"/>
              <a:buChar char="ü"/>
            </a:pPr>
            <a:r>
              <a:rPr lang="es-ES" sz="2400" dirty="0">
                <a:latin typeface="Arial Black" panose="020B0A04020102020204" pitchFamily="34" charset="0"/>
              </a:rPr>
              <a:t>Trayectoria de la institución, especialmente en aquellos aspectos en los que se circunscriben las acciones proyectadas.</a:t>
            </a:r>
          </a:p>
          <a:p>
            <a:pPr marL="342900" indent="-342900" algn="just">
              <a:buFont typeface="Wingdings" panose="05000000000000000000" pitchFamily="2" charset="2"/>
              <a:buChar char="ü"/>
            </a:pPr>
            <a:endParaRPr lang="es-ES" sz="2400" dirty="0">
              <a:latin typeface="Arial Black" panose="020B0A04020102020204" pitchFamily="34" charset="0"/>
            </a:endParaRPr>
          </a:p>
          <a:p>
            <a:pPr marL="342900" indent="-342900" algn="just">
              <a:buFont typeface="Wingdings" panose="05000000000000000000" pitchFamily="2" charset="2"/>
              <a:buChar char="ü"/>
            </a:pPr>
            <a:r>
              <a:rPr lang="es-ES" sz="2400" dirty="0">
                <a:latin typeface="Arial Black" panose="020B0A04020102020204" pitchFamily="34" charset="0"/>
              </a:rPr>
              <a:t>Conocimiento y enraizamiento de las entidades en el territorio en el que se circunscribe el proyecto, lo que favorece la cercanía de los actores implicados y la comprensión de los intereses de todas las partes. </a:t>
            </a:r>
          </a:p>
        </p:txBody>
      </p:sp>
    </p:spTree>
    <p:extLst>
      <p:ext uri="{BB962C8B-B14F-4D97-AF65-F5344CB8AC3E}">
        <p14:creationId xmlns:p14="http://schemas.microsoft.com/office/powerpoint/2010/main" val="22743807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6">
                                            <p:txEl>
                                              <p:pRg st="0" end="0"/>
                                            </p:txEl>
                                          </p:spTgt>
                                        </p:tgtEl>
                                        <p:attrNameLst>
                                          <p:attrName>style.visibility</p:attrName>
                                        </p:attrNameLst>
                                      </p:cBhvr>
                                      <p:to>
                                        <p:strVal val="visible"/>
                                      </p:to>
                                    </p:set>
                                    <p:anim calcmode="lin" valueType="num">
                                      <p:cBhvr>
                                        <p:cTn id="14" dur="500" fill="hold"/>
                                        <p:tgtEl>
                                          <p:spTgt spid="6">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6">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6">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6">
                                            <p:txEl>
                                              <p:pRg st="2" end="2"/>
                                            </p:txEl>
                                          </p:spTgt>
                                        </p:tgtEl>
                                        <p:attrNameLst>
                                          <p:attrName>style.visibility</p:attrName>
                                        </p:attrNameLst>
                                      </p:cBhvr>
                                      <p:to>
                                        <p:strVal val="visible"/>
                                      </p:to>
                                    </p:set>
                                    <p:anim calcmode="lin" valueType="num">
                                      <p:cBhvr>
                                        <p:cTn id="21" dur="500" fill="hold"/>
                                        <p:tgtEl>
                                          <p:spTgt spid="6">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6">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6">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6">
                                            <p:txEl>
                                              <p:pRg st="4" end="4"/>
                                            </p:txEl>
                                          </p:spTgt>
                                        </p:tgtEl>
                                        <p:attrNameLst>
                                          <p:attrName>style.visibility</p:attrName>
                                        </p:attrNameLst>
                                      </p:cBhvr>
                                      <p:to>
                                        <p:strVal val="visible"/>
                                      </p:to>
                                    </p:set>
                                    <p:anim calcmode="lin" valueType="num">
                                      <p:cBhvr>
                                        <p:cTn id="28" dur="500" fill="hold"/>
                                        <p:tgtEl>
                                          <p:spTgt spid="6">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6">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6">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6">
                                            <p:txEl>
                                              <p:pRg st="6" end="6"/>
                                            </p:txEl>
                                          </p:spTgt>
                                        </p:tgtEl>
                                        <p:attrNameLst>
                                          <p:attrName>style.visibility</p:attrName>
                                        </p:attrNameLst>
                                      </p:cBhvr>
                                      <p:to>
                                        <p:strVal val="visible"/>
                                      </p:to>
                                    </p:set>
                                    <p:anim calcmode="lin" valueType="num">
                                      <p:cBhvr>
                                        <p:cTn id="35" dur="500" fill="hold"/>
                                        <p:tgtEl>
                                          <p:spTgt spid="6">
                                            <p:txEl>
                                              <p:pRg st="6" end="6"/>
                                            </p:txEl>
                                          </p:spTgt>
                                        </p:tgtEl>
                                        <p:attrNameLst>
                                          <p:attrName>ppt_w</p:attrName>
                                        </p:attrNameLst>
                                      </p:cBhvr>
                                      <p:tavLst>
                                        <p:tav tm="0">
                                          <p:val>
                                            <p:fltVal val="0"/>
                                          </p:val>
                                        </p:tav>
                                        <p:tav tm="100000">
                                          <p:val>
                                            <p:strVal val="#ppt_w"/>
                                          </p:val>
                                        </p:tav>
                                      </p:tavLst>
                                    </p:anim>
                                    <p:anim calcmode="lin" valueType="num">
                                      <p:cBhvr>
                                        <p:cTn id="36" dur="500" fill="hold"/>
                                        <p:tgtEl>
                                          <p:spTgt spid="6">
                                            <p:txEl>
                                              <p:pRg st="6" end="6"/>
                                            </p:txEl>
                                          </p:spTgt>
                                        </p:tgtEl>
                                        <p:attrNameLst>
                                          <p:attrName>ppt_h</p:attrName>
                                        </p:attrNameLst>
                                      </p:cBhvr>
                                      <p:tavLst>
                                        <p:tav tm="0">
                                          <p:val>
                                            <p:fltVal val="0"/>
                                          </p:val>
                                        </p:tav>
                                        <p:tav tm="100000">
                                          <p:val>
                                            <p:strVal val="#ppt_h"/>
                                          </p:val>
                                        </p:tav>
                                      </p:tavLst>
                                    </p:anim>
                                    <p:animEffect transition="in" filter="fade">
                                      <p:cBhvr>
                                        <p:cTn id="37" dur="500"/>
                                        <p:tgtEl>
                                          <p:spTgt spid="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p:cNvSpPr txBox="1"/>
          <p:nvPr/>
        </p:nvSpPr>
        <p:spPr>
          <a:xfrm>
            <a:off x="0" y="550926"/>
            <a:ext cx="12192000" cy="6463308"/>
          </a:xfrm>
          <a:prstGeom prst="rect">
            <a:avLst/>
          </a:prstGeom>
          <a:solidFill>
            <a:schemeClr val="accent4">
              <a:lumMod val="40000"/>
              <a:lumOff val="60000"/>
            </a:schemeClr>
          </a:solidFill>
        </p:spPr>
        <p:txBody>
          <a:bodyPr wrap="square" rtlCol="0">
            <a:spAutoFit/>
          </a:bodyPr>
          <a:lstStyle/>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p:txBody>
      </p:sp>
      <p:sp>
        <p:nvSpPr>
          <p:cNvPr id="2" name="CuadroTexto 1"/>
          <p:cNvSpPr txBox="1"/>
          <p:nvPr/>
        </p:nvSpPr>
        <p:spPr>
          <a:xfrm>
            <a:off x="0" y="27706"/>
            <a:ext cx="12192000" cy="523220"/>
          </a:xfrm>
          <a:prstGeom prst="rect">
            <a:avLst/>
          </a:prstGeom>
          <a:solidFill>
            <a:srgbClr val="002060"/>
          </a:solidFill>
        </p:spPr>
        <p:txBody>
          <a:bodyPr wrap="square" rtlCol="0">
            <a:spAutoFit/>
          </a:bodyPr>
          <a:lstStyle>
            <a:defPPr>
              <a:defRPr lang="es-ES"/>
            </a:defPPr>
            <a:lvl1pPr algn="ctr">
              <a:defRPr sz="2800">
                <a:solidFill>
                  <a:schemeClr val="bg1"/>
                </a:solidFill>
                <a:latin typeface="Arial Black" panose="020B0A04020102020204" pitchFamily="34" charset="0"/>
              </a:defRPr>
            </a:lvl1pPr>
          </a:lstStyle>
          <a:p>
            <a:r>
              <a:rPr lang="es-ES" dirty="0"/>
              <a:t>Aspectos financieros y económicos</a:t>
            </a:r>
          </a:p>
        </p:txBody>
      </p:sp>
      <p:sp>
        <p:nvSpPr>
          <p:cNvPr id="3" name="TextBox 2"/>
          <p:cNvSpPr txBox="1"/>
          <p:nvPr/>
        </p:nvSpPr>
        <p:spPr>
          <a:xfrm>
            <a:off x="180109" y="581885"/>
            <a:ext cx="11804073" cy="2246769"/>
          </a:xfrm>
          <a:prstGeom prst="rect">
            <a:avLst/>
          </a:prstGeom>
          <a:solidFill>
            <a:schemeClr val="accent1">
              <a:lumMod val="20000"/>
              <a:lumOff val="80000"/>
            </a:schemeClr>
          </a:solidFill>
          <a:scene3d>
            <a:camera prst="orthographicFront"/>
            <a:lightRig rig="threePt" dir="t"/>
          </a:scene3d>
          <a:sp3d>
            <a:bevelT w="152400" h="50800" prst="softRound"/>
          </a:sp3d>
        </p:spPr>
        <p:txBody>
          <a:bodyPr wrap="square" rtlCol="0">
            <a:spAutoFit/>
          </a:bodyPr>
          <a:lstStyle/>
          <a:p>
            <a:pPr algn="just"/>
            <a:r>
              <a:rPr lang="es-ES" sz="2800" dirty="0">
                <a:latin typeface="Arial Black" panose="020B0A04020102020204" pitchFamily="34" charset="0"/>
              </a:rPr>
              <a:t>El análisis de viabilidad financiera y económica se refiere a la valoración sobre la capacidad del proyecto de auto sostener los ingresos necesarios para mantener los efectos positivos del proyecto, una vez retirada total o parcialmente la ayuda exterior. </a:t>
            </a:r>
          </a:p>
        </p:txBody>
      </p:sp>
      <p:sp>
        <p:nvSpPr>
          <p:cNvPr id="7" name="TextBox 6"/>
          <p:cNvSpPr txBox="1"/>
          <p:nvPr/>
        </p:nvSpPr>
        <p:spPr>
          <a:xfrm>
            <a:off x="180110" y="2978722"/>
            <a:ext cx="11790218" cy="1385455"/>
          </a:xfrm>
          <a:prstGeom prst="rect">
            <a:avLst/>
          </a:prstGeom>
          <a:noFill/>
        </p:spPr>
        <p:txBody>
          <a:bodyPr wrap="square" rtlCol="0">
            <a:spAutoFit/>
          </a:bodyPr>
          <a:lstStyle/>
          <a:p>
            <a:pPr algn="just"/>
            <a:r>
              <a:rPr lang="es-ES" sz="2800" dirty="0">
                <a:solidFill>
                  <a:srgbClr val="002060"/>
                </a:solidFill>
                <a:latin typeface="Arial Black" panose="020B0A04020102020204" pitchFamily="34" charset="0"/>
              </a:rPr>
              <a:t>Muchas de las inversiones se ubican en desarrollo social, servicios básicos, etc., que por su propia naturaleza no generan recursos económicos propios</a:t>
            </a:r>
          </a:p>
        </p:txBody>
      </p:sp>
      <p:sp>
        <p:nvSpPr>
          <p:cNvPr id="8" name="TextBox 7"/>
          <p:cNvSpPr txBox="1"/>
          <p:nvPr/>
        </p:nvSpPr>
        <p:spPr>
          <a:xfrm>
            <a:off x="180109" y="4738255"/>
            <a:ext cx="11804073" cy="1384995"/>
          </a:xfrm>
          <a:prstGeom prst="rect">
            <a:avLst/>
          </a:prstGeom>
          <a:solidFill>
            <a:schemeClr val="accent1">
              <a:lumMod val="20000"/>
              <a:lumOff val="80000"/>
            </a:schemeClr>
          </a:solidFill>
          <a:scene3d>
            <a:camera prst="orthographicFront"/>
            <a:lightRig rig="threePt" dir="t"/>
          </a:scene3d>
          <a:sp3d>
            <a:bevelT w="152400" h="50800" prst="softRound"/>
          </a:sp3d>
        </p:spPr>
        <p:txBody>
          <a:bodyPr wrap="square" rtlCol="0">
            <a:spAutoFit/>
          </a:bodyPr>
          <a:lstStyle>
            <a:defPPr>
              <a:defRPr lang="es-ES"/>
            </a:defPPr>
            <a:lvl1pPr algn="just">
              <a:defRPr sz="2800">
                <a:latin typeface="Arial Black" panose="020B0A04020102020204" pitchFamily="34" charset="0"/>
              </a:defRPr>
            </a:lvl1pPr>
          </a:lstStyle>
          <a:p>
            <a:r>
              <a:rPr lang="es-ES" dirty="0"/>
              <a:t>En estos casos la viabilidad económica y financiera incluye la previsión de fuentes de financiamiento en un plazo mayor del que abarca el proyecto. </a:t>
            </a:r>
          </a:p>
        </p:txBody>
      </p:sp>
    </p:spTree>
    <p:extLst>
      <p:ext uri="{BB962C8B-B14F-4D97-AF65-F5344CB8AC3E}">
        <p14:creationId xmlns:p14="http://schemas.microsoft.com/office/powerpoint/2010/main" val="37701996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p:cTn id="14" dur="500" fill="hold"/>
                                        <p:tgtEl>
                                          <p:spTgt spid="7"/>
                                        </p:tgtEl>
                                        <p:attrNameLst>
                                          <p:attrName>ppt_w</p:attrName>
                                        </p:attrNameLst>
                                      </p:cBhvr>
                                      <p:tavLst>
                                        <p:tav tm="0">
                                          <p:val>
                                            <p:fltVal val="0"/>
                                          </p:val>
                                        </p:tav>
                                        <p:tav tm="100000">
                                          <p:val>
                                            <p:strVal val="#ppt_w"/>
                                          </p:val>
                                        </p:tav>
                                      </p:tavLst>
                                    </p:anim>
                                    <p:anim calcmode="lin" valueType="num">
                                      <p:cBhvr>
                                        <p:cTn id="15" dur="500" fill="hold"/>
                                        <p:tgtEl>
                                          <p:spTgt spid="7"/>
                                        </p:tgtEl>
                                        <p:attrNameLst>
                                          <p:attrName>ppt_h</p:attrName>
                                        </p:attrNameLst>
                                      </p:cBhvr>
                                      <p:tavLst>
                                        <p:tav tm="0">
                                          <p:val>
                                            <p:fltVal val="0"/>
                                          </p:val>
                                        </p:tav>
                                        <p:tav tm="100000">
                                          <p:val>
                                            <p:strVal val="#ppt_h"/>
                                          </p:val>
                                        </p:tav>
                                      </p:tavLst>
                                    </p:anim>
                                    <p:animEffect transition="in" filter="fade">
                                      <p:cBhvr>
                                        <p:cTn id="16" dur="500"/>
                                        <p:tgtEl>
                                          <p:spTgt spid="7"/>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 calcmode="lin" valueType="num">
                                      <p:cBhvr>
                                        <p:cTn id="21" dur="500" fill="hold"/>
                                        <p:tgtEl>
                                          <p:spTgt spid="8"/>
                                        </p:tgtEl>
                                        <p:attrNameLst>
                                          <p:attrName>ppt_w</p:attrName>
                                        </p:attrNameLst>
                                      </p:cBhvr>
                                      <p:tavLst>
                                        <p:tav tm="0">
                                          <p:val>
                                            <p:fltVal val="0"/>
                                          </p:val>
                                        </p:tav>
                                        <p:tav tm="100000">
                                          <p:val>
                                            <p:strVal val="#ppt_w"/>
                                          </p:val>
                                        </p:tav>
                                      </p:tavLst>
                                    </p:anim>
                                    <p:anim calcmode="lin" valueType="num">
                                      <p:cBhvr>
                                        <p:cTn id="22" dur="500" fill="hold"/>
                                        <p:tgtEl>
                                          <p:spTgt spid="8"/>
                                        </p:tgtEl>
                                        <p:attrNameLst>
                                          <p:attrName>ppt_h</p:attrName>
                                        </p:attrNameLst>
                                      </p:cBhvr>
                                      <p:tavLst>
                                        <p:tav tm="0">
                                          <p:val>
                                            <p:fltVal val="0"/>
                                          </p:val>
                                        </p:tav>
                                        <p:tav tm="100000">
                                          <p:val>
                                            <p:strVal val="#ppt_h"/>
                                          </p:val>
                                        </p:tav>
                                      </p:tavLst>
                                    </p:anim>
                                    <p:animEffect transition="in" filter="fade">
                                      <p:cBhvr>
                                        <p:cTn id="2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p:bldP spid="8"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p:cNvSpPr txBox="1"/>
          <p:nvPr/>
        </p:nvSpPr>
        <p:spPr>
          <a:xfrm>
            <a:off x="0" y="550926"/>
            <a:ext cx="12192000" cy="6463308"/>
          </a:xfrm>
          <a:prstGeom prst="rect">
            <a:avLst/>
          </a:prstGeom>
          <a:solidFill>
            <a:schemeClr val="accent4">
              <a:lumMod val="40000"/>
              <a:lumOff val="60000"/>
            </a:schemeClr>
          </a:solidFill>
        </p:spPr>
        <p:txBody>
          <a:bodyPr wrap="square" rtlCol="0">
            <a:spAutoFit/>
          </a:bodyPr>
          <a:lstStyle/>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p:txBody>
      </p:sp>
      <p:sp>
        <p:nvSpPr>
          <p:cNvPr id="2" name="CuadroTexto 1"/>
          <p:cNvSpPr txBox="1"/>
          <p:nvPr/>
        </p:nvSpPr>
        <p:spPr>
          <a:xfrm>
            <a:off x="0" y="27706"/>
            <a:ext cx="12192000" cy="523220"/>
          </a:xfrm>
          <a:prstGeom prst="rect">
            <a:avLst/>
          </a:prstGeom>
          <a:solidFill>
            <a:srgbClr val="002060"/>
          </a:solidFill>
        </p:spPr>
        <p:txBody>
          <a:bodyPr wrap="square" rtlCol="0">
            <a:spAutoFit/>
          </a:bodyPr>
          <a:lstStyle>
            <a:defPPr>
              <a:defRPr lang="es-ES"/>
            </a:defPPr>
            <a:lvl1pPr algn="ctr">
              <a:defRPr sz="2800">
                <a:solidFill>
                  <a:schemeClr val="bg1"/>
                </a:solidFill>
                <a:latin typeface="Arial Black" panose="020B0A04020102020204" pitchFamily="34" charset="0"/>
              </a:defRPr>
            </a:lvl1pPr>
          </a:lstStyle>
          <a:p>
            <a:r>
              <a:rPr lang="es-ES" dirty="0"/>
              <a:t>Aspectos socioculturales</a:t>
            </a:r>
          </a:p>
        </p:txBody>
      </p:sp>
      <p:sp>
        <p:nvSpPr>
          <p:cNvPr id="4" name="TextBox 3"/>
          <p:cNvSpPr txBox="1"/>
          <p:nvPr/>
        </p:nvSpPr>
        <p:spPr>
          <a:xfrm>
            <a:off x="193964" y="817418"/>
            <a:ext cx="11859491" cy="4832092"/>
          </a:xfrm>
          <a:prstGeom prst="rect">
            <a:avLst/>
          </a:prstGeom>
          <a:noFill/>
        </p:spPr>
        <p:txBody>
          <a:bodyPr wrap="square" rtlCol="0">
            <a:spAutoFit/>
          </a:bodyPr>
          <a:lstStyle/>
          <a:p>
            <a:pPr marL="457200" indent="-457200" algn="just">
              <a:buFont typeface="Wingdings" panose="05000000000000000000" pitchFamily="2" charset="2"/>
              <a:buChar char="ü"/>
            </a:pPr>
            <a:r>
              <a:rPr lang="es-ES" sz="2800" dirty="0">
                <a:solidFill>
                  <a:srgbClr val="002060"/>
                </a:solidFill>
                <a:latin typeface="Arial Black" panose="020B0A04020102020204" pitchFamily="34" charset="0"/>
              </a:rPr>
              <a:t>Se abarcan todos aquellos elementos que tienen que ver con las tradiciones, la lengua, los modos y conductas, los grupos de socialización, los espacios de socialización, las costumbres, etc. </a:t>
            </a:r>
          </a:p>
          <a:p>
            <a:pPr marL="457200" indent="-457200" algn="just">
              <a:buFont typeface="Wingdings" panose="05000000000000000000" pitchFamily="2" charset="2"/>
              <a:buChar char="ü"/>
            </a:pPr>
            <a:endParaRPr lang="es-ES" sz="2800" dirty="0">
              <a:solidFill>
                <a:srgbClr val="002060"/>
              </a:solidFill>
              <a:latin typeface="Arial Black" panose="020B0A04020102020204" pitchFamily="34" charset="0"/>
            </a:endParaRPr>
          </a:p>
          <a:p>
            <a:pPr marL="457200" indent="-457200" algn="just">
              <a:buFont typeface="Wingdings" panose="05000000000000000000" pitchFamily="2" charset="2"/>
              <a:buChar char="ü"/>
            </a:pPr>
            <a:r>
              <a:rPr lang="es-ES" sz="2800" dirty="0">
                <a:solidFill>
                  <a:srgbClr val="002060"/>
                </a:solidFill>
                <a:latin typeface="Arial Black" panose="020B0A04020102020204" pitchFamily="34" charset="0"/>
              </a:rPr>
              <a:t>Es necesario un profundo conocimiento de la comunidad receptora (</a:t>
            </a:r>
            <a:r>
              <a:rPr lang="es-ES" sz="2800" dirty="0">
                <a:solidFill>
                  <a:srgbClr val="C00000"/>
                </a:solidFill>
                <a:latin typeface="Arial Black" panose="020B0A04020102020204" pitchFamily="34" charset="0"/>
              </a:rPr>
              <a:t>profundo análisis de involucrados</a:t>
            </a:r>
            <a:r>
              <a:rPr lang="es-ES" sz="2800" dirty="0">
                <a:solidFill>
                  <a:srgbClr val="002060"/>
                </a:solidFill>
                <a:latin typeface="Arial Black" panose="020B0A04020102020204" pitchFamily="34" charset="0"/>
              </a:rPr>
              <a:t>).</a:t>
            </a:r>
          </a:p>
          <a:p>
            <a:pPr marL="457200" indent="-457200" algn="just">
              <a:buFont typeface="Wingdings" panose="05000000000000000000" pitchFamily="2" charset="2"/>
              <a:buChar char="ü"/>
            </a:pPr>
            <a:endParaRPr lang="es-ES" sz="2800" dirty="0">
              <a:solidFill>
                <a:srgbClr val="002060"/>
              </a:solidFill>
              <a:latin typeface="Arial Black" panose="020B0A04020102020204" pitchFamily="34" charset="0"/>
            </a:endParaRPr>
          </a:p>
          <a:p>
            <a:pPr marL="457200" indent="-457200" algn="just">
              <a:buFont typeface="Wingdings" panose="05000000000000000000" pitchFamily="2" charset="2"/>
              <a:buChar char="ü"/>
            </a:pPr>
            <a:r>
              <a:rPr lang="es-ES" sz="2800" dirty="0">
                <a:solidFill>
                  <a:srgbClr val="002060"/>
                </a:solidFill>
                <a:latin typeface="Arial Black" panose="020B0A04020102020204" pitchFamily="34" charset="0"/>
              </a:rPr>
              <a:t>La viabilidad sociocultural debe entenderse, como una cuestión de ética, en el respeto a las diferencias en cuanto a culturas.</a:t>
            </a:r>
          </a:p>
        </p:txBody>
      </p:sp>
      <p:sp>
        <p:nvSpPr>
          <p:cNvPr id="6" name="TextBox 5"/>
          <p:cNvSpPr txBox="1"/>
          <p:nvPr/>
        </p:nvSpPr>
        <p:spPr>
          <a:xfrm>
            <a:off x="193964" y="5777341"/>
            <a:ext cx="11610109" cy="954107"/>
          </a:xfrm>
          <a:prstGeom prst="rect">
            <a:avLst/>
          </a:prstGeom>
          <a:noFill/>
        </p:spPr>
        <p:txBody>
          <a:bodyPr wrap="square" rtlCol="0">
            <a:spAutoFit/>
          </a:bodyPr>
          <a:lstStyle/>
          <a:p>
            <a:pPr algn="ctr"/>
            <a:r>
              <a:rPr lang="es-ES" sz="2800" dirty="0">
                <a:solidFill>
                  <a:srgbClr val="C00000"/>
                </a:solidFill>
                <a:latin typeface="Arial Black" panose="020B0A04020102020204" pitchFamily="34" charset="0"/>
              </a:rPr>
              <a:t>SINTONÍA CON LA DECLARACIÓN UNIVERSAL DE LOS DERECHOS HUMANOS</a:t>
            </a:r>
          </a:p>
        </p:txBody>
      </p:sp>
    </p:spTree>
    <p:extLst>
      <p:ext uri="{BB962C8B-B14F-4D97-AF65-F5344CB8AC3E}">
        <p14:creationId xmlns:p14="http://schemas.microsoft.com/office/powerpoint/2010/main" val="2154063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4" end="4"/>
                                            </p:txEl>
                                          </p:spTgt>
                                        </p:tgtEl>
                                        <p:attrNameLst>
                                          <p:attrName>style.visibility</p:attrName>
                                        </p:attrNameLst>
                                      </p:cBhvr>
                                      <p:to>
                                        <p:strVal val="visible"/>
                                      </p:to>
                                    </p:set>
                                    <p:anim calcmode="lin" valueType="num">
                                      <p:cBhvr>
                                        <p:cTn id="21"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4">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6">
                                            <p:txEl>
                                              <p:pRg st="0" end="0"/>
                                            </p:txEl>
                                          </p:spTgt>
                                        </p:tgtEl>
                                        <p:attrNameLst>
                                          <p:attrName>style.visibility</p:attrName>
                                        </p:attrNameLst>
                                      </p:cBhvr>
                                      <p:to>
                                        <p:strVal val="visible"/>
                                      </p:to>
                                    </p:set>
                                    <p:anim calcmode="lin" valueType="num">
                                      <p:cBhvr>
                                        <p:cTn id="28" dur="500" fill="hold"/>
                                        <p:tgtEl>
                                          <p:spTgt spid="6">
                                            <p:txEl>
                                              <p:pRg st="0" end="0"/>
                                            </p:txEl>
                                          </p:spTgt>
                                        </p:tgtEl>
                                        <p:attrNameLst>
                                          <p:attrName>ppt_w</p:attrName>
                                        </p:attrNameLst>
                                      </p:cBhvr>
                                      <p:tavLst>
                                        <p:tav tm="0">
                                          <p:val>
                                            <p:fltVal val="0"/>
                                          </p:val>
                                        </p:tav>
                                        <p:tav tm="100000">
                                          <p:val>
                                            <p:strVal val="#ppt_w"/>
                                          </p:val>
                                        </p:tav>
                                      </p:tavLst>
                                    </p:anim>
                                    <p:anim calcmode="lin" valueType="num">
                                      <p:cBhvr>
                                        <p:cTn id="29" dur="500" fill="hold"/>
                                        <p:tgtEl>
                                          <p:spTgt spid="6">
                                            <p:txEl>
                                              <p:pRg st="0" end="0"/>
                                            </p:txEl>
                                          </p:spTgt>
                                        </p:tgtEl>
                                        <p:attrNameLst>
                                          <p:attrName>ppt_h</p:attrName>
                                        </p:attrNameLst>
                                      </p:cBhvr>
                                      <p:tavLst>
                                        <p:tav tm="0">
                                          <p:val>
                                            <p:fltVal val="0"/>
                                          </p:val>
                                        </p:tav>
                                        <p:tav tm="100000">
                                          <p:val>
                                            <p:strVal val="#ppt_h"/>
                                          </p:val>
                                        </p:tav>
                                      </p:tavLst>
                                    </p:anim>
                                    <p:animEffect transition="in" filter="fade">
                                      <p:cBhvr>
                                        <p:cTn id="30"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p:cNvSpPr txBox="1"/>
          <p:nvPr/>
        </p:nvSpPr>
        <p:spPr>
          <a:xfrm>
            <a:off x="0" y="550926"/>
            <a:ext cx="12192000" cy="6463308"/>
          </a:xfrm>
          <a:prstGeom prst="rect">
            <a:avLst/>
          </a:prstGeom>
          <a:solidFill>
            <a:schemeClr val="accent4">
              <a:lumMod val="40000"/>
              <a:lumOff val="60000"/>
            </a:schemeClr>
          </a:solidFill>
        </p:spPr>
        <p:txBody>
          <a:bodyPr wrap="square" rtlCol="0">
            <a:spAutoFit/>
          </a:bodyPr>
          <a:lstStyle/>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p:txBody>
      </p:sp>
      <p:sp>
        <p:nvSpPr>
          <p:cNvPr id="2" name="CuadroTexto 1"/>
          <p:cNvSpPr txBox="1"/>
          <p:nvPr/>
        </p:nvSpPr>
        <p:spPr>
          <a:xfrm>
            <a:off x="0" y="27706"/>
            <a:ext cx="12192000" cy="523220"/>
          </a:xfrm>
          <a:prstGeom prst="rect">
            <a:avLst/>
          </a:prstGeom>
          <a:solidFill>
            <a:srgbClr val="002060"/>
          </a:solidFill>
        </p:spPr>
        <p:txBody>
          <a:bodyPr wrap="square" rtlCol="0">
            <a:spAutoFit/>
          </a:bodyPr>
          <a:lstStyle>
            <a:defPPr>
              <a:defRPr lang="es-ES"/>
            </a:defPPr>
            <a:lvl1pPr algn="ctr">
              <a:defRPr sz="2800">
                <a:solidFill>
                  <a:schemeClr val="bg1"/>
                </a:solidFill>
                <a:latin typeface="Arial Black" panose="020B0A04020102020204" pitchFamily="34" charset="0"/>
              </a:defRPr>
            </a:lvl1pPr>
          </a:lstStyle>
          <a:p>
            <a:r>
              <a:rPr lang="es-ES" dirty="0"/>
              <a:t>FACTORES TECNOLÓGICOS</a:t>
            </a:r>
          </a:p>
        </p:txBody>
      </p:sp>
      <p:sp>
        <p:nvSpPr>
          <p:cNvPr id="3" name="TextBox 2"/>
          <p:cNvSpPr txBox="1"/>
          <p:nvPr/>
        </p:nvSpPr>
        <p:spPr>
          <a:xfrm>
            <a:off x="872841" y="817413"/>
            <a:ext cx="10224655" cy="954107"/>
          </a:xfrm>
          <a:prstGeom prst="rect">
            <a:avLst/>
          </a:prstGeom>
          <a:solidFill>
            <a:schemeClr val="bg2"/>
          </a:solidFill>
          <a:scene3d>
            <a:camera prst="orthographicFront"/>
            <a:lightRig rig="threePt" dir="t"/>
          </a:scene3d>
          <a:sp3d>
            <a:bevelT prst="convex"/>
          </a:sp3d>
        </p:spPr>
        <p:txBody>
          <a:bodyPr wrap="square" rtlCol="0">
            <a:spAutoFit/>
          </a:bodyPr>
          <a:lstStyle/>
          <a:p>
            <a:pPr algn="ctr"/>
            <a:r>
              <a:rPr lang="es-ES" sz="2800" dirty="0">
                <a:solidFill>
                  <a:srgbClr val="002060"/>
                </a:solidFill>
                <a:latin typeface="Arial Black" panose="020B0A04020102020204" pitchFamily="34" charset="0"/>
              </a:rPr>
              <a:t>Aquellos aspectos de tecnología y conocimientos relacionados con las acciones programadas</a:t>
            </a:r>
          </a:p>
        </p:txBody>
      </p:sp>
      <p:sp>
        <p:nvSpPr>
          <p:cNvPr id="7" name="TextBox 6"/>
          <p:cNvSpPr txBox="1"/>
          <p:nvPr/>
        </p:nvSpPr>
        <p:spPr>
          <a:xfrm>
            <a:off x="360217" y="2119740"/>
            <a:ext cx="11513127" cy="2677656"/>
          </a:xfrm>
          <a:prstGeom prst="rect">
            <a:avLst/>
          </a:prstGeom>
          <a:noFill/>
        </p:spPr>
        <p:txBody>
          <a:bodyPr wrap="square" rtlCol="0">
            <a:spAutoFit/>
          </a:bodyPr>
          <a:lstStyle/>
          <a:p>
            <a:pPr algn="ctr">
              <a:lnSpc>
                <a:spcPct val="150000"/>
              </a:lnSpc>
            </a:pPr>
            <a:r>
              <a:rPr lang="es-ES" sz="2800" dirty="0">
                <a:solidFill>
                  <a:srgbClr val="C00000"/>
                </a:solidFill>
                <a:latin typeface="Arial Black" panose="020B0A04020102020204" pitchFamily="34" charset="0"/>
              </a:rPr>
              <a:t>Los proyectos deben propiciar, en la medida de sus posibilidades, la recuperación y/o generación de conocimientos y tecnología propia de la comunidad de referencia</a:t>
            </a:r>
          </a:p>
        </p:txBody>
      </p:sp>
      <p:sp>
        <p:nvSpPr>
          <p:cNvPr id="8" name="TextBox 7"/>
          <p:cNvSpPr txBox="1"/>
          <p:nvPr/>
        </p:nvSpPr>
        <p:spPr>
          <a:xfrm>
            <a:off x="1136079" y="5278586"/>
            <a:ext cx="9836726" cy="523220"/>
          </a:xfrm>
          <a:prstGeom prst="rect">
            <a:avLst/>
          </a:prstGeom>
          <a:noFill/>
        </p:spPr>
        <p:txBody>
          <a:bodyPr wrap="square" rtlCol="0">
            <a:spAutoFit/>
          </a:bodyPr>
          <a:lstStyle/>
          <a:p>
            <a:r>
              <a:rPr lang="es-ES" sz="2800" dirty="0">
                <a:solidFill>
                  <a:srgbClr val="0070C0"/>
                </a:solidFill>
                <a:latin typeface="Arial Black" panose="020B0A04020102020204" pitchFamily="34" charset="0"/>
              </a:rPr>
              <a:t>Ejemplo</a:t>
            </a:r>
            <a:r>
              <a:rPr lang="es-ES" sz="2800" dirty="0">
                <a:latin typeface="Arial Black" panose="020B0A04020102020204" pitchFamily="34" charset="0"/>
              </a:rPr>
              <a:t>: puesta al día de técnicas tradicionales</a:t>
            </a:r>
          </a:p>
        </p:txBody>
      </p:sp>
    </p:spTree>
    <p:extLst>
      <p:ext uri="{BB962C8B-B14F-4D97-AF65-F5344CB8AC3E}">
        <p14:creationId xmlns:p14="http://schemas.microsoft.com/office/powerpoint/2010/main" val="1048143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p:cTn id="14" dur="500" fill="hold"/>
                                        <p:tgtEl>
                                          <p:spTgt spid="7"/>
                                        </p:tgtEl>
                                        <p:attrNameLst>
                                          <p:attrName>ppt_w</p:attrName>
                                        </p:attrNameLst>
                                      </p:cBhvr>
                                      <p:tavLst>
                                        <p:tav tm="0">
                                          <p:val>
                                            <p:fltVal val="0"/>
                                          </p:val>
                                        </p:tav>
                                        <p:tav tm="100000">
                                          <p:val>
                                            <p:strVal val="#ppt_w"/>
                                          </p:val>
                                        </p:tav>
                                      </p:tavLst>
                                    </p:anim>
                                    <p:anim calcmode="lin" valueType="num">
                                      <p:cBhvr>
                                        <p:cTn id="15" dur="500" fill="hold"/>
                                        <p:tgtEl>
                                          <p:spTgt spid="7"/>
                                        </p:tgtEl>
                                        <p:attrNameLst>
                                          <p:attrName>ppt_h</p:attrName>
                                        </p:attrNameLst>
                                      </p:cBhvr>
                                      <p:tavLst>
                                        <p:tav tm="0">
                                          <p:val>
                                            <p:fltVal val="0"/>
                                          </p:val>
                                        </p:tav>
                                        <p:tav tm="100000">
                                          <p:val>
                                            <p:strVal val="#ppt_h"/>
                                          </p:val>
                                        </p:tav>
                                      </p:tavLst>
                                    </p:anim>
                                    <p:animEffect transition="in" filter="fade">
                                      <p:cBhvr>
                                        <p:cTn id="16" dur="500"/>
                                        <p:tgtEl>
                                          <p:spTgt spid="7"/>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 calcmode="lin" valueType="num">
                                      <p:cBhvr>
                                        <p:cTn id="21" dur="500" fill="hold"/>
                                        <p:tgtEl>
                                          <p:spTgt spid="8"/>
                                        </p:tgtEl>
                                        <p:attrNameLst>
                                          <p:attrName>ppt_w</p:attrName>
                                        </p:attrNameLst>
                                      </p:cBhvr>
                                      <p:tavLst>
                                        <p:tav tm="0">
                                          <p:val>
                                            <p:fltVal val="0"/>
                                          </p:val>
                                        </p:tav>
                                        <p:tav tm="100000">
                                          <p:val>
                                            <p:strVal val="#ppt_w"/>
                                          </p:val>
                                        </p:tav>
                                      </p:tavLst>
                                    </p:anim>
                                    <p:anim calcmode="lin" valueType="num">
                                      <p:cBhvr>
                                        <p:cTn id="22" dur="500" fill="hold"/>
                                        <p:tgtEl>
                                          <p:spTgt spid="8"/>
                                        </p:tgtEl>
                                        <p:attrNameLst>
                                          <p:attrName>ppt_h</p:attrName>
                                        </p:attrNameLst>
                                      </p:cBhvr>
                                      <p:tavLst>
                                        <p:tav tm="0">
                                          <p:val>
                                            <p:fltVal val="0"/>
                                          </p:val>
                                        </p:tav>
                                        <p:tav tm="100000">
                                          <p:val>
                                            <p:strVal val="#ppt_h"/>
                                          </p:val>
                                        </p:tav>
                                      </p:tavLst>
                                    </p:anim>
                                    <p:animEffect transition="in" filter="fade">
                                      <p:cBhvr>
                                        <p:cTn id="2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p:bldP spid="8"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p:cNvSpPr txBox="1"/>
          <p:nvPr/>
        </p:nvSpPr>
        <p:spPr>
          <a:xfrm>
            <a:off x="0" y="550926"/>
            <a:ext cx="12192000" cy="6463308"/>
          </a:xfrm>
          <a:prstGeom prst="rect">
            <a:avLst/>
          </a:prstGeom>
          <a:solidFill>
            <a:schemeClr val="accent4">
              <a:lumMod val="40000"/>
              <a:lumOff val="60000"/>
            </a:schemeClr>
          </a:solidFill>
        </p:spPr>
        <p:txBody>
          <a:bodyPr wrap="square" rtlCol="0">
            <a:spAutoFit/>
          </a:bodyPr>
          <a:lstStyle/>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p:txBody>
      </p:sp>
      <p:sp>
        <p:nvSpPr>
          <p:cNvPr id="2" name="CuadroTexto 1"/>
          <p:cNvSpPr txBox="1"/>
          <p:nvPr/>
        </p:nvSpPr>
        <p:spPr>
          <a:xfrm>
            <a:off x="0" y="27706"/>
            <a:ext cx="12192000" cy="523220"/>
          </a:xfrm>
          <a:prstGeom prst="rect">
            <a:avLst/>
          </a:prstGeom>
          <a:solidFill>
            <a:srgbClr val="002060"/>
          </a:solidFill>
        </p:spPr>
        <p:txBody>
          <a:bodyPr wrap="square" rtlCol="0">
            <a:spAutoFit/>
          </a:bodyPr>
          <a:lstStyle>
            <a:defPPr>
              <a:defRPr lang="es-ES"/>
            </a:defPPr>
            <a:lvl1pPr algn="ctr">
              <a:defRPr sz="2800">
                <a:solidFill>
                  <a:schemeClr val="bg1"/>
                </a:solidFill>
                <a:latin typeface="Arial Black" panose="020B0A04020102020204" pitchFamily="34" charset="0"/>
              </a:defRPr>
            </a:lvl1pPr>
          </a:lstStyle>
          <a:p>
            <a:r>
              <a:rPr lang="es-ES" dirty="0"/>
              <a:t>FACTORES AMBIENTALES</a:t>
            </a:r>
          </a:p>
        </p:txBody>
      </p:sp>
      <p:sp>
        <p:nvSpPr>
          <p:cNvPr id="3" name="TextBox 2"/>
          <p:cNvSpPr txBox="1"/>
          <p:nvPr/>
        </p:nvSpPr>
        <p:spPr>
          <a:xfrm>
            <a:off x="872841" y="817413"/>
            <a:ext cx="10224655" cy="1384995"/>
          </a:xfrm>
          <a:prstGeom prst="rect">
            <a:avLst/>
          </a:prstGeom>
          <a:solidFill>
            <a:schemeClr val="bg2"/>
          </a:solidFill>
          <a:scene3d>
            <a:camera prst="orthographicFront"/>
            <a:lightRig rig="threePt" dir="t"/>
          </a:scene3d>
          <a:sp3d>
            <a:bevelT prst="convex"/>
          </a:sp3d>
        </p:spPr>
        <p:txBody>
          <a:bodyPr wrap="square" rtlCol="0">
            <a:spAutoFit/>
          </a:bodyPr>
          <a:lstStyle/>
          <a:p>
            <a:pPr algn="ctr"/>
            <a:r>
              <a:rPr lang="es-ES" sz="2800" dirty="0">
                <a:solidFill>
                  <a:srgbClr val="002060"/>
                </a:solidFill>
                <a:latin typeface="Arial Black" panose="020B0A04020102020204" pitchFamily="34" charset="0"/>
              </a:rPr>
              <a:t>La consideración del impacto medioambiental en el diseño del proyecto es un aspecto de gran relevancia</a:t>
            </a:r>
          </a:p>
        </p:txBody>
      </p:sp>
      <p:sp>
        <p:nvSpPr>
          <p:cNvPr id="7" name="TextBox 6"/>
          <p:cNvSpPr txBox="1"/>
          <p:nvPr/>
        </p:nvSpPr>
        <p:spPr>
          <a:xfrm>
            <a:off x="346362" y="2964868"/>
            <a:ext cx="11513127" cy="3323987"/>
          </a:xfrm>
          <a:prstGeom prst="rect">
            <a:avLst/>
          </a:prstGeom>
          <a:noFill/>
        </p:spPr>
        <p:txBody>
          <a:bodyPr wrap="square" rtlCol="0">
            <a:spAutoFit/>
          </a:bodyPr>
          <a:lstStyle/>
          <a:p>
            <a:pPr algn="ctr">
              <a:lnSpc>
                <a:spcPct val="150000"/>
              </a:lnSpc>
            </a:pPr>
            <a:r>
              <a:rPr lang="es-ES" sz="2800" dirty="0">
                <a:solidFill>
                  <a:srgbClr val="C00000"/>
                </a:solidFill>
                <a:latin typeface="Arial Black" panose="020B0A04020102020204" pitchFamily="34" charset="0"/>
              </a:rPr>
              <a:t>El análisis de la viabilidad de este aspecto puede realizarse mediante una valoración cualitativa de los principales impactos negativos que pudieran generase y el diseño de mecanismos de mitigación o eliminación de estos</a:t>
            </a:r>
          </a:p>
        </p:txBody>
      </p:sp>
    </p:spTree>
    <p:extLst>
      <p:ext uri="{BB962C8B-B14F-4D97-AF65-F5344CB8AC3E}">
        <p14:creationId xmlns:p14="http://schemas.microsoft.com/office/powerpoint/2010/main" val="2246449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p:cTn id="14" dur="500" fill="hold"/>
                                        <p:tgtEl>
                                          <p:spTgt spid="7"/>
                                        </p:tgtEl>
                                        <p:attrNameLst>
                                          <p:attrName>ppt_w</p:attrName>
                                        </p:attrNameLst>
                                      </p:cBhvr>
                                      <p:tavLst>
                                        <p:tav tm="0">
                                          <p:val>
                                            <p:fltVal val="0"/>
                                          </p:val>
                                        </p:tav>
                                        <p:tav tm="100000">
                                          <p:val>
                                            <p:strVal val="#ppt_w"/>
                                          </p:val>
                                        </p:tav>
                                      </p:tavLst>
                                    </p:anim>
                                    <p:anim calcmode="lin" valueType="num">
                                      <p:cBhvr>
                                        <p:cTn id="15" dur="500" fill="hold"/>
                                        <p:tgtEl>
                                          <p:spTgt spid="7"/>
                                        </p:tgtEl>
                                        <p:attrNameLst>
                                          <p:attrName>ppt_h</p:attrName>
                                        </p:attrNameLst>
                                      </p:cBhvr>
                                      <p:tavLst>
                                        <p:tav tm="0">
                                          <p:val>
                                            <p:fltVal val="0"/>
                                          </p:val>
                                        </p:tav>
                                        <p:tav tm="100000">
                                          <p:val>
                                            <p:strVal val="#ppt_h"/>
                                          </p:val>
                                        </p:tav>
                                      </p:tavLst>
                                    </p:anim>
                                    <p:animEffect transition="in" filter="fade">
                                      <p:cBhvr>
                                        <p:cTn id="1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p:cNvSpPr txBox="1"/>
          <p:nvPr/>
        </p:nvSpPr>
        <p:spPr>
          <a:xfrm>
            <a:off x="0" y="550926"/>
            <a:ext cx="12192000" cy="6463308"/>
          </a:xfrm>
          <a:prstGeom prst="rect">
            <a:avLst/>
          </a:prstGeom>
          <a:solidFill>
            <a:schemeClr val="accent4">
              <a:lumMod val="40000"/>
              <a:lumOff val="60000"/>
            </a:schemeClr>
          </a:solidFill>
        </p:spPr>
        <p:txBody>
          <a:bodyPr wrap="square" rtlCol="0">
            <a:spAutoFit/>
          </a:bodyPr>
          <a:lstStyle/>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p:txBody>
      </p:sp>
      <p:sp>
        <p:nvSpPr>
          <p:cNvPr id="2" name="CuadroTexto 1"/>
          <p:cNvSpPr txBox="1"/>
          <p:nvPr/>
        </p:nvSpPr>
        <p:spPr>
          <a:xfrm>
            <a:off x="0" y="27706"/>
            <a:ext cx="12192000" cy="523220"/>
          </a:xfrm>
          <a:prstGeom prst="rect">
            <a:avLst/>
          </a:prstGeom>
          <a:solidFill>
            <a:srgbClr val="002060"/>
          </a:solidFill>
        </p:spPr>
        <p:txBody>
          <a:bodyPr wrap="square" rtlCol="0">
            <a:spAutoFit/>
          </a:bodyPr>
          <a:lstStyle>
            <a:defPPr>
              <a:defRPr lang="es-ES"/>
            </a:defPPr>
            <a:lvl1pPr algn="ctr">
              <a:defRPr sz="2800">
                <a:solidFill>
                  <a:schemeClr val="bg1"/>
                </a:solidFill>
                <a:latin typeface="Arial Black" panose="020B0A04020102020204" pitchFamily="34" charset="0"/>
              </a:defRPr>
            </a:lvl1pPr>
          </a:lstStyle>
          <a:p>
            <a:r>
              <a:rPr lang="es-ES" dirty="0"/>
              <a:t>PERSPECTIVA DE GÉNERO</a:t>
            </a:r>
          </a:p>
        </p:txBody>
      </p:sp>
      <p:sp>
        <p:nvSpPr>
          <p:cNvPr id="3" name="TextBox 2"/>
          <p:cNvSpPr txBox="1"/>
          <p:nvPr/>
        </p:nvSpPr>
        <p:spPr>
          <a:xfrm>
            <a:off x="983672" y="1094738"/>
            <a:ext cx="10224655" cy="954107"/>
          </a:xfrm>
          <a:prstGeom prst="rect">
            <a:avLst/>
          </a:prstGeom>
          <a:solidFill>
            <a:schemeClr val="bg2"/>
          </a:solidFill>
          <a:scene3d>
            <a:camera prst="orthographicFront"/>
            <a:lightRig rig="threePt" dir="t"/>
          </a:scene3d>
          <a:sp3d>
            <a:bevelT prst="convex"/>
          </a:sp3d>
        </p:spPr>
        <p:txBody>
          <a:bodyPr wrap="square" rtlCol="0">
            <a:spAutoFit/>
          </a:bodyPr>
          <a:lstStyle/>
          <a:p>
            <a:pPr algn="ctr"/>
            <a:r>
              <a:rPr lang="es-ES" sz="2800" dirty="0">
                <a:solidFill>
                  <a:srgbClr val="002060"/>
                </a:solidFill>
                <a:latin typeface="Arial Black" panose="020B0A04020102020204" pitchFamily="34" charset="0"/>
              </a:rPr>
              <a:t>Análisis de los beneficios económicos y sociales que genera el proyecto para las mujeres</a:t>
            </a:r>
          </a:p>
        </p:txBody>
      </p:sp>
      <p:sp>
        <p:nvSpPr>
          <p:cNvPr id="7" name="TextBox 6"/>
          <p:cNvSpPr txBox="1"/>
          <p:nvPr/>
        </p:nvSpPr>
        <p:spPr>
          <a:xfrm>
            <a:off x="346362" y="2964868"/>
            <a:ext cx="11513127" cy="1964384"/>
          </a:xfrm>
          <a:prstGeom prst="rect">
            <a:avLst/>
          </a:prstGeom>
          <a:noFill/>
        </p:spPr>
        <p:txBody>
          <a:bodyPr wrap="square" rtlCol="0">
            <a:spAutoFit/>
          </a:bodyPr>
          <a:lstStyle/>
          <a:p>
            <a:pPr algn="ctr">
              <a:lnSpc>
                <a:spcPct val="150000"/>
              </a:lnSpc>
            </a:pPr>
            <a:r>
              <a:rPr lang="es-ES" sz="2800" dirty="0">
                <a:solidFill>
                  <a:srgbClr val="C00000"/>
                </a:solidFill>
                <a:latin typeface="Arial Black" panose="020B0A04020102020204" pitchFamily="34" charset="0"/>
              </a:rPr>
              <a:t>Debe asegurarse que el proyecto no contribuya a mantener una estructura de poder que aísla a las mujeres de los espacios en que se toman las decisiones</a:t>
            </a:r>
          </a:p>
        </p:txBody>
      </p:sp>
    </p:spTree>
    <p:extLst>
      <p:ext uri="{BB962C8B-B14F-4D97-AF65-F5344CB8AC3E}">
        <p14:creationId xmlns:p14="http://schemas.microsoft.com/office/powerpoint/2010/main" val="25329897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p:cTn id="14" dur="500" fill="hold"/>
                                        <p:tgtEl>
                                          <p:spTgt spid="7"/>
                                        </p:tgtEl>
                                        <p:attrNameLst>
                                          <p:attrName>ppt_w</p:attrName>
                                        </p:attrNameLst>
                                      </p:cBhvr>
                                      <p:tavLst>
                                        <p:tav tm="0">
                                          <p:val>
                                            <p:fltVal val="0"/>
                                          </p:val>
                                        </p:tav>
                                        <p:tav tm="100000">
                                          <p:val>
                                            <p:strVal val="#ppt_w"/>
                                          </p:val>
                                        </p:tav>
                                      </p:tavLst>
                                    </p:anim>
                                    <p:anim calcmode="lin" valueType="num">
                                      <p:cBhvr>
                                        <p:cTn id="15" dur="500" fill="hold"/>
                                        <p:tgtEl>
                                          <p:spTgt spid="7"/>
                                        </p:tgtEl>
                                        <p:attrNameLst>
                                          <p:attrName>ppt_h</p:attrName>
                                        </p:attrNameLst>
                                      </p:cBhvr>
                                      <p:tavLst>
                                        <p:tav tm="0">
                                          <p:val>
                                            <p:fltVal val="0"/>
                                          </p:val>
                                        </p:tav>
                                        <p:tav tm="100000">
                                          <p:val>
                                            <p:strVal val="#ppt_h"/>
                                          </p:val>
                                        </p:tav>
                                      </p:tavLst>
                                    </p:anim>
                                    <p:animEffect transition="in" filter="fade">
                                      <p:cBhvr>
                                        <p:cTn id="1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1" y="0"/>
            <a:ext cx="12192000" cy="7017306"/>
          </a:xfrm>
          <a:prstGeom prst="rect">
            <a:avLst/>
          </a:prstGeom>
          <a:solidFill>
            <a:srgbClr val="002060"/>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_tradnl"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_tradnl"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_tradnl"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_tradnl"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_tradnl"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_tradnl"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_tradnl"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_tradnl"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_tradnl"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_tradnl"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_tradnl"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_tradnl"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_tradnl"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_tradnl"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_tradnl"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_tradnl"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_tradnl"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_tradnl"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_tradnl"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_tradnl"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_tradnl"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_tradnl"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_tradnl"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_tradnl"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_tradnl"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CuadroTexto 5"/>
          <p:cNvSpPr txBox="1"/>
          <p:nvPr/>
        </p:nvSpPr>
        <p:spPr>
          <a:xfrm>
            <a:off x="3202545" y="113531"/>
            <a:ext cx="5373428" cy="523220"/>
          </a:xfrm>
          <a:prstGeom prst="rect">
            <a:avLst/>
          </a:prstGeom>
          <a:noFill/>
        </p:spPr>
        <p:txBody>
          <a:bodyPr wrap="square" rtlCol="0">
            <a:spAutoFit/>
          </a:bodyPr>
          <a:lstStyle>
            <a:defPPr>
              <a:defRPr lang="es-ES"/>
            </a:defPPr>
            <a:lvl1pPr algn="ctr">
              <a:defRPr sz="2800">
                <a:solidFill>
                  <a:schemeClr val="bg1"/>
                </a:solidFill>
                <a:latin typeface="Arial Black" panose="020B0A04020102020204" pitchFamily="34" charset="0"/>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_tradnl" sz="2800" b="0" i="0" u="none" strike="noStrike" kern="1200" cap="none" spc="0" normalizeH="0" baseline="0" noProof="0" dirty="0">
                <a:ln>
                  <a:noFill/>
                </a:ln>
                <a:solidFill>
                  <a:prstClr val="white"/>
                </a:solidFill>
                <a:effectLst/>
                <a:uLnTx/>
                <a:uFillTx/>
                <a:latin typeface="Arial Black" panose="020B0A04020102020204" pitchFamily="34" charset="0"/>
                <a:ea typeface="+mn-ea"/>
                <a:cs typeface="+mn-cs"/>
              </a:rPr>
              <a:t>TRABAJO POR EQUIPOS</a:t>
            </a:r>
          </a:p>
        </p:txBody>
      </p:sp>
      <p:pic>
        <p:nvPicPr>
          <p:cNvPr id="7" name="Imagen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94073" y="2175165"/>
            <a:ext cx="4197926" cy="4745716"/>
          </a:xfrm>
          <a:prstGeom prst="rect">
            <a:avLst/>
          </a:prstGeom>
        </p:spPr>
      </p:pic>
      <p:sp>
        <p:nvSpPr>
          <p:cNvPr id="8" name="TextBox 7"/>
          <p:cNvSpPr txBox="1"/>
          <p:nvPr/>
        </p:nvSpPr>
        <p:spPr>
          <a:xfrm>
            <a:off x="318655" y="669805"/>
            <a:ext cx="11612790" cy="1384995"/>
          </a:xfrm>
          <a:prstGeom prst="rect">
            <a:avLst/>
          </a:prstGeom>
          <a:noFill/>
        </p:spPr>
        <p:txBody>
          <a:bodyPr wrap="square" rtlCol="0">
            <a:spAutoFit/>
          </a:bodyPr>
          <a:lstStyle>
            <a:defPPr>
              <a:defRPr lang="es-ES"/>
            </a:defPPr>
            <a:lvl1pPr marL="514350" indent="-514350" algn="just">
              <a:buAutoNum type="arabicPeriod"/>
              <a:defRPr sz="2800">
                <a:solidFill>
                  <a:srgbClr val="FFFF00"/>
                </a:solidFill>
                <a:latin typeface="Arial Black" panose="020B0A04020102020204" pitchFamily="34" charset="0"/>
              </a:defRPr>
            </a:lvl1p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s-ES" sz="2800" b="0" i="0" u="none" strike="noStrike" kern="1200" cap="none" spc="0" normalizeH="0" baseline="0" noProof="0" dirty="0">
                <a:ln>
                  <a:noFill/>
                </a:ln>
                <a:solidFill>
                  <a:srgbClr val="FFFF00"/>
                </a:solidFill>
                <a:effectLst/>
                <a:uLnTx/>
                <a:uFillTx/>
                <a:latin typeface="Arial Black" panose="020B0A04020102020204" pitchFamily="34" charset="0"/>
                <a:ea typeface="+mn-ea"/>
                <a:cs typeface="+mn-cs"/>
              </a:rPr>
              <a:t>Dada </a:t>
            </a:r>
            <a:r>
              <a:rPr lang="es-ES" dirty="0"/>
              <a:t>l</a:t>
            </a:r>
            <a:r>
              <a:rPr kumimoji="0" lang="es-ES" sz="2800" b="0" i="0" u="none" strike="noStrike" kern="1200" cap="none" spc="0" normalizeH="0" baseline="0" noProof="0" dirty="0">
                <a:ln>
                  <a:noFill/>
                </a:ln>
                <a:solidFill>
                  <a:srgbClr val="FFFF00"/>
                </a:solidFill>
                <a:effectLst/>
                <a:uLnTx/>
                <a:uFillTx/>
                <a:latin typeface="Arial Black" panose="020B0A04020102020204" pitchFamily="34" charset="0"/>
                <a:ea typeface="+mn-ea"/>
                <a:cs typeface="+mn-cs"/>
              </a:rPr>
              <a:t>a situación actual, árbol de problemas, ADO y la estrategia de intervención de las enfermedades en la “Comunidad de Montecito”:</a:t>
            </a:r>
          </a:p>
        </p:txBody>
      </p:sp>
      <p:sp>
        <p:nvSpPr>
          <p:cNvPr id="9" name="TextBox 8"/>
          <p:cNvSpPr txBox="1"/>
          <p:nvPr/>
        </p:nvSpPr>
        <p:spPr>
          <a:xfrm>
            <a:off x="318654" y="3358506"/>
            <a:ext cx="7426037" cy="954107"/>
          </a:xfrm>
          <a:prstGeom prst="rect">
            <a:avLst/>
          </a:prstGeom>
          <a:noFill/>
        </p:spPr>
        <p:txBody>
          <a:bodyPr wrap="square" rtlCol="0">
            <a:spAutoFit/>
          </a:bodyPr>
          <a:lstStyle/>
          <a:p>
            <a:pPr marR="0" lvl="0" algn="ctr" defTabSz="914400" rtl="0" eaLnBrk="1" fontAlgn="auto" latinLnBrk="0" hangingPunct="1">
              <a:lnSpc>
                <a:spcPct val="100000"/>
              </a:lnSpc>
              <a:spcBef>
                <a:spcPts val="0"/>
              </a:spcBef>
              <a:spcAft>
                <a:spcPts val="0"/>
              </a:spcAft>
              <a:buClrTx/>
              <a:buSzTx/>
              <a:tabLst/>
              <a:defRPr/>
            </a:pPr>
            <a:r>
              <a:rPr kumimoji="0" lang="es-ES" sz="2800" b="0" i="0" u="none" strike="noStrike" kern="1200" cap="none" spc="0" normalizeH="0" baseline="0" noProof="0" dirty="0">
                <a:ln>
                  <a:noFill/>
                </a:ln>
                <a:solidFill>
                  <a:srgbClr val="FFFF00"/>
                </a:solidFill>
                <a:effectLst/>
                <a:uLnTx/>
                <a:uFillTx/>
                <a:latin typeface="Arial Black" panose="020B0A04020102020204" pitchFamily="34" charset="0"/>
                <a:ea typeface="+mn-ea"/>
                <a:cs typeface="+mn-cs"/>
              </a:rPr>
              <a:t>ELABORE</a:t>
            </a:r>
            <a:r>
              <a:rPr kumimoji="0" lang="es-ES" sz="2800" b="0" i="0" u="none" strike="noStrike" kern="1200" cap="none" spc="0" normalizeH="0" noProof="0" dirty="0">
                <a:ln>
                  <a:noFill/>
                </a:ln>
                <a:solidFill>
                  <a:srgbClr val="FFFF00"/>
                </a:solidFill>
                <a:effectLst/>
                <a:uLnTx/>
                <a:uFillTx/>
                <a:latin typeface="Arial Black" panose="020B0A04020102020204" pitchFamily="34" charset="0"/>
                <a:ea typeface="+mn-ea"/>
                <a:cs typeface="+mn-cs"/>
              </a:rPr>
              <a:t> LA CORRESPONDIENTE MML O MPP</a:t>
            </a:r>
            <a:endParaRPr kumimoji="0" lang="es-ES" sz="2800" b="0" i="0" u="none" strike="noStrike" kern="1200" cap="none" spc="0" normalizeH="0" baseline="0" noProof="0" dirty="0">
              <a:ln>
                <a:noFill/>
              </a:ln>
              <a:solidFill>
                <a:srgbClr val="FFFF00"/>
              </a:solidFill>
              <a:effectLst/>
              <a:uLnTx/>
              <a:uFillTx/>
              <a:latin typeface="Arial Black" panose="020B0A04020102020204" pitchFamily="34" charset="0"/>
              <a:ea typeface="+mn-ea"/>
              <a:cs typeface="+mn-cs"/>
            </a:endParaRPr>
          </a:p>
        </p:txBody>
      </p:sp>
    </p:spTree>
    <p:extLst>
      <p:ext uri="{BB962C8B-B14F-4D97-AF65-F5344CB8AC3E}">
        <p14:creationId xmlns:p14="http://schemas.microsoft.com/office/powerpoint/2010/main" val="3769514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Effect transition="in" filter="fade">
                                      <p:cBhvr>
                                        <p:cTn id="9" dur="500"/>
                                        <p:tgtEl>
                                          <p:spTgt spid="8"/>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 calcmode="lin" valueType="num">
                                      <p:cBhvr>
                                        <p:cTn id="14" dur="500" fill="hold"/>
                                        <p:tgtEl>
                                          <p:spTgt spid="9"/>
                                        </p:tgtEl>
                                        <p:attrNameLst>
                                          <p:attrName>ppt_w</p:attrName>
                                        </p:attrNameLst>
                                      </p:cBhvr>
                                      <p:tavLst>
                                        <p:tav tm="0">
                                          <p:val>
                                            <p:fltVal val="0"/>
                                          </p:val>
                                        </p:tav>
                                        <p:tav tm="100000">
                                          <p:val>
                                            <p:strVal val="#ppt_w"/>
                                          </p:val>
                                        </p:tav>
                                      </p:tavLst>
                                    </p:anim>
                                    <p:anim calcmode="lin" valueType="num">
                                      <p:cBhvr>
                                        <p:cTn id="15" dur="500" fill="hold"/>
                                        <p:tgtEl>
                                          <p:spTgt spid="9"/>
                                        </p:tgtEl>
                                        <p:attrNameLst>
                                          <p:attrName>ppt_h</p:attrName>
                                        </p:attrNameLst>
                                      </p:cBhvr>
                                      <p:tavLst>
                                        <p:tav tm="0">
                                          <p:val>
                                            <p:fltVal val="0"/>
                                          </p:val>
                                        </p:tav>
                                        <p:tav tm="100000">
                                          <p:val>
                                            <p:strVal val="#ppt_h"/>
                                          </p:val>
                                        </p:tav>
                                      </p:tavLst>
                                    </p:anim>
                                    <p:animEffect transition="in" filter="fade">
                                      <p:cBhvr>
                                        <p:cTn id="16"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p:cNvSpPr txBox="1"/>
          <p:nvPr/>
        </p:nvSpPr>
        <p:spPr>
          <a:xfrm>
            <a:off x="0" y="0"/>
            <a:ext cx="12192000" cy="7017306"/>
          </a:xfrm>
          <a:prstGeom prst="rect">
            <a:avLst/>
          </a:prstGeom>
          <a:solidFill>
            <a:schemeClr val="bg2">
              <a:lumMod val="90000"/>
            </a:scheme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8" name="CuadroTexto 57"/>
          <p:cNvSpPr txBox="1"/>
          <p:nvPr/>
        </p:nvSpPr>
        <p:spPr>
          <a:xfrm>
            <a:off x="-55399" y="-203021"/>
            <a:ext cx="12192000" cy="6858000"/>
          </a:xfrm>
          <a:prstGeom prst="rect">
            <a:avLst/>
          </a:prstGeom>
          <a:solidFill>
            <a:schemeClr val="accent4">
              <a:lumMod val="40000"/>
              <a:lumOff val="60000"/>
            </a:scheme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_tradnl"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 name="CuadroTexto 3"/>
          <p:cNvSpPr txBox="1"/>
          <p:nvPr/>
        </p:nvSpPr>
        <p:spPr>
          <a:xfrm>
            <a:off x="4868885" y="49485"/>
            <a:ext cx="2481942"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_tradnl" sz="3200" b="0" i="0" u="none" strike="noStrike" kern="1200" cap="none" spc="0" normalizeH="0" baseline="0" noProof="0" dirty="0">
                <a:ln>
                  <a:noFill/>
                </a:ln>
                <a:solidFill>
                  <a:srgbClr val="002060"/>
                </a:solidFill>
                <a:effectLst/>
                <a:uLnTx/>
                <a:uFillTx/>
                <a:latin typeface="Arial Black" panose="020B0A04020102020204" pitchFamily="34" charset="0"/>
                <a:ea typeface="+mn-ea"/>
                <a:cs typeface="+mn-cs"/>
              </a:rPr>
              <a:t>SUMARIO </a:t>
            </a:r>
          </a:p>
        </p:txBody>
      </p:sp>
      <p:grpSp>
        <p:nvGrpSpPr>
          <p:cNvPr id="10" name="Grupo 9"/>
          <p:cNvGrpSpPr/>
          <p:nvPr/>
        </p:nvGrpSpPr>
        <p:grpSpPr>
          <a:xfrm>
            <a:off x="370122" y="979711"/>
            <a:ext cx="674915" cy="523220"/>
            <a:chOff x="827313" y="1045029"/>
            <a:chExt cx="674915" cy="523220"/>
          </a:xfrm>
        </p:grpSpPr>
        <p:sp>
          <p:nvSpPr>
            <p:cNvPr id="7" name="Hexágono 6"/>
            <p:cNvSpPr/>
            <p:nvPr/>
          </p:nvSpPr>
          <p:spPr>
            <a:xfrm>
              <a:off x="827313" y="1045029"/>
              <a:ext cx="674915" cy="523220"/>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ES_trad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CuadroTexto 8"/>
            <p:cNvSpPr txBox="1"/>
            <p:nvPr/>
          </p:nvSpPr>
          <p:spPr>
            <a:xfrm>
              <a:off x="936172" y="1045029"/>
              <a:ext cx="435428"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_tradnl" sz="2800" b="0" i="0" u="none" strike="noStrike" kern="1200" cap="none" spc="0" normalizeH="0" baseline="0" noProof="0" dirty="0">
                  <a:ln>
                    <a:noFill/>
                  </a:ln>
                  <a:solidFill>
                    <a:prstClr val="white"/>
                  </a:solidFill>
                  <a:effectLst/>
                  <a:uLnTx/>
                  <a:uFillTx/>
                  <a:latin typeface="Arial Black" panose="020B0A04020102020204" pitchFamily="34" charset="0"/>
                  <a:ea typeface="+mn-ea"/>
                  <a:cs typeface="+mn-cs"/>
                </a:rPr>
                <a:t>1</a:t>
              </a:r>
            </a:p>
          </p:txBody>
        </p:sp>
      </p:grpSp>
      <p:cxnSp>
        <p:nvCxnSpPr>
          <p:cNvPr id="13" name="Conector recto de flecha 12"/>
          <p:cNvCxnSpPr/>
          <p:nvPr/>
        </p:nvCxnSpPr>
        <p:spPr>
          <a:xfrm flipV="1">
            <a:off x="886522" y="1489083"/>
            <a:ext cx="9019477" cy="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4" name="Grupo 13"/>
          <p:cNvGrpSpPr/>
          <p:nvPr/>
        </p:nvGrpSpPr>
        <p:grpSpPr>
          <a:xfrm>
            <a:off x="391881" y="2766940"/>
            <a:ext cx="674915" cy="523220"/>
            <a:chOff x="827313" y="1045029"/>
            <a:chExt cx="674915" cy="523220"/>
          </a:xfrm>
          <a:solidFill>
            <a:srgbClr val="92D050"/>
          </a:solidFill>
        </p:grpSpPr>
        <p:sp>
          <p:nvSpPr>
            <p:cNvPr id="15" name="Hexágono 14"/>
            <p:cNvSpPr/>
            <p:nvPr/>
          </p:nvSpPr>
          <p:spPr>
            <a:xfrm>
              <a:off x="827313" y="1045029"/>
              <a:ext cx="674915" cy="523220"/>
            </a:xfrm>
            <a:prstGeom prst="hexagon">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ES_trad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CuadroTexto 15"/>
            <p:cNvSpPr txBox="1"/>
            <p:nvPr/>
          </p:nvSpPr>
          <p:spPr>
            <a:xfrm>
              <a:off x="936172" y="1045029"/>
              <a:ext cx="435428" cy="523220"/>
            </a:xfrm>
            <a:prstGeom prst="rect">
              <a:avLst/>
            </a:prstGeom>
            <a:grp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_tradnl" sz="2800" b="0" i="0" u="none" strike="noStrike" kern="1200" cap="none" spc="0" normalizeH="0" baseline="0" noProof="0" dirty="0">
                  <a:ln>
                    <a:noFill/>
                  </a:ln>
                  <a:solidFill>
                    <a:prstClr val="white"/>
                  </a:solidFill>
                  <a:effectLst/>
                  <a:uLnTx/>
                  <a:uFillTx/>
                  <a:latin typeface="Arial Black" panose="020B0A04020102020204" pitchFamily="34" charset="0"/>
                  <a:ea typeface="+mn-ea"/>
                  <a:cs typeface="+mn-cs"/>
                </a:rPr>
                <a:t>2</a:t>
              </a:r>
            </a:p>
          </p:txBody>
        </p:sp>
      </p:grpSp>
      <p:cxnSp>
        <p:nvCxnSpPr>
          <p:cNvPr id="19" name="Conector recto de flecha 18"/>
          <p:cNvCxnSpPr/>
          <p:nvPr/>
        </p:nvCxnSpPr>
        <p:spPr>
          <a:xfrm>
            <a:off x="935997" y="3276313"/>
            <a:ext cx="7293603" cy="1386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0" name="Grupo 19"/>
          <p:cNvGrpSpPr/>
          <p:nvPr/>
        </p:nvGrpSpPr>
        <p:grpSpPr>
          <a:xfrm>
            <a:off x="391896" y="4465105"/>
            <a:ext cx="674915" cy="523220"/>
            <a:chOff x="827313" y="1045029"/>
            <a:chExt cx="674915" cy="523220"/>
          </a:xfrm>
          <a:solidFill>
            <a:srgbClr val="FF0000"/>
          </a:solidFill>
        </p:grpSpPr>
        <p:sp>
          <p:nvSpPr>
            <p:cNvPr id="21" name="Hexágono 20"/>
            <p:cNvSpPr/>
            <p:nvPr/>
          </p:nvSpPr>
          <p:spPr>
            <a:xfrm>
              <a:off x="827313" y="1045029"/>
              <a:ext cx="674915" cy="523220"/>
            </a:xfrm>
            <a:prstGeom prst="hexagon">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ES_trad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CuadroTexto 21"/>
            <p:cNvSpPr txBox="1"/>
            <p:nvPr/>
          </p:nvSpPr>
          <p:spPr>
            <a:xfrm>
              <a:off x="936172" y="1045029"/>
              <a:ext cx="435428" cy="523220"/>
            </a:xfrm>
            <a:prstGeom prst="rect">
              <a:avLst/>
            </a:prstGeom>
            <a:grp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_tradnl" sz="2800" b="0" i="0" u="none" strike="noStrike" kern="1200" cap="none" spc="0" normalizeH="0" baseline="0" noProof="0" dirty="0">
                  <a:ln>
                    <a:noFill/>
                  </a:ln>
                  <a:solidFill>
                    <a:prstClr val="white"/>
                  </a:solidFill>
                  <a:effectLst/>
                  <a:uLnTx/>
                  <a:uFillTx/>
                  <a:latin typeface="Arial Black" panose="020B0A04020102020204" pitchFamily="34" charset="0"/>
                  <a:ea typeface="+mn-ea"/>
                  <a:cs typeface="+mn-cs"/>
                </a:rPr>
                <a:t>3</a:t>
              </a:r>
            </a:p>
          </p:txBody>
        </p:sp>
      </p:grpSp>
      <p:cxnSp>
        <p:nvCxnSpPr>
          <p:cNvPr id="25" name="Conector recto de flecha 24"/>
          <p:cNvCxnSpPr/>
          <p:nvPr/>
        </p:nvCxnSpPr>
        <p:spPr>
          <a:xfrm flipV="1">
            <a:off x="894441" y="4988320"/>
            <a:ext cx="9302504" cy="1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9" name="CuadroTexto 48"/>
          <p:cNvSpPr txBox="1"/>
          <p:nvPr/>
        </p:nvSpPr>
        <p:spPr>
          <a:xfrm>
            <a:off x="1199407" y="4458120"/>
            <a:ext cx="8443359" cy="523220"/>
          </a:xfrm>
          <a:prstGeom prst="rect">
            <a:avLst/>
          </a:prstGeom>
          <a:noFill/>
        </p:spPr>
        <p:txBody>
          <a:bodyPr wrap="square" rtlCol="0">
            <a:spAutoFit/>
          </a:bodyPr>
          <a:lstStyle/>
          <a:p>
            <a:pPr lvl="0"/>
            <a:r>
              <a:rPr lang="es-ES" sz="2800" dirty="0">
                <a:solidFill>
                  <a:srgbClr val="002060"/>
                </a:solidFill>
                <a:latin typeface="Arial Black" panose="020B0A04020102020204" pitchFamily="34" charset="0"/>
              </a:rPr>
              <a:t>La viabilidad o sostenibilidad del proyecto</a:t>
            </a:r>
            <a:endParaRPr kumimoji="0" lang="es-ES_tradnl" sz="2800" b="0" i="0" u="none" strike="noStrike" kern="1200" cap="none" spc="0" normalizeH="0" baseline="0" noProof="0" dirty="0">
              <a:ln>
                <a:noFill/>
              </a:ln>
              <a:solidFill>
                <a:srgbClr val="002060"/>
              </a:solidFill>
              <a:effectLst/>
              <a:uLnTx/>
              <a:uFillTx/>
              <a:latin typeface="Arial Black" panose="020B0A04020102020204" pitchFamily="34" charset="0"/>
              <a:ea typeface="+mn-ea"/>
              <a:cs typeface="+mn-cs"/>
            </a:endParaRPr>
          </a:p>
        </p:txBody>
      </p:sp>
      <p:sp>
        <p:nvSpPr>
          <p:cNvPr id="3" name="CuadroTexto 2"/>
          <p:cNvSpPr txBox="1"/>
          <p:nvPr/>
        </p:nvSpPr>
        <p:spPr>
          <a:xfrm>
            <a:off x="1177655" y="2766956"/>
            <a:ext cx="6830270" cy="523220"/>
          </a:xfrm>
          <a:prstGeom prst="rect">
            <a:avLst/>
          </a:prstGeom>
          <a:noFill/>
        </p:spPr>
        <p:txBody>
          <a:bodyPr wrap="square" rtlCol="0">
            <a:spAutoFit/>
          </a:bodyPr>
          <a:lstStyle>
            <a:defPPr>
              <a:defRPr lang="en-US"/>
            </a:defPPr>
            <a:lvl1pPr>
              <a:defRPr sz="2800">
                <a:solidFill>
                  <a:srgbClr val="002060"/>
                </a:solidFill>
                <a:latin typeface="Arial Black" panose="020B0A04020102020204" pitchFamily="34" charset="0"/>
              </a:defRPr>
            </a:lvl1pPr>
          </a:lstStyle>
          <a:p>
            <a:pPr lvl="0"/>
            <a:r>
              <a:rPr lang="es-ES" dirty="0"/>
              <a:t>La matriz de marco lógico (MML) </a:t>
            </a:r>
            <a:endParaRPr kumimoji="0" lang="es-ES" sz="2800" b="0" i="0" u="none" strike="noStrike" kern="1200" cap="none" spc="0" normalizeH="0" baseline="0" noProof="0" dirty="0">
              <a:ln>
                <a:noFill/>
              </a:ln>
              <a:solidFill>
                <a:srgbClr val="002060"/>
              </a:solidFill>
              <a:effectLst/>
              <a:uLnTx/>
              <a:uFillTx/>
              <a:latin typeface="Arial Black" panose="020B0A04020102020204" pitchFamily="34" charset="0"/>
              <a:ea typeface="+mn-ea"/>
              <a:cs typeface="+mn-cs"/>
            </a:endParaRPr>
          </a:p>
        </p:txBody>
      </p:sp>
      <p:sp>
        <p:nvSpPr>
          <p:cNvPr id="6" name="CuadroTexto 5"/>
          <p:cNvSpPr txBox="1"/>
          <p:nvPr/>
        </p:nvSpPr>
        <p:spPr>
          <a:xfrm>
            <a:off x="1149944" y="965859"/>
            <a:ext cx="8589802" cy="523220"/>
          </a:xfrm>
          <a:prstGeom prst="rect">
            <a:avLst/>
          </a:prstGeom>
          <a:noFill/>
        </p:spPr>
        <p:txBody>
          <a:bodyPr wrap="square" rtlCol="0">
            <a:spAutoFit/>
          </a:bodyPr>
          <a:lstStyle>
            <a:defPPr>
              <a:defRPr lang="es-ES"/>
            </a:defPPr>
            <a:lvl1pPr marR="0" lvl="0" indent="0" fontAlgn="auto">
              <a:lnSpc>
                <a:spcPct val="100000"/>
              </a:lnSpc>
              <a:spcBef>
                <a:spcPts val="0"/>
              </a:spcBef>
              <a:spcAft>
                <a:spcPts val="0"/>
              </a:spcAft>
              <a:buClrTx/>
              <a:buSzTx/>
              <a:buFontTx/>
              <a:buNone/>
              <a:tabLst/>
              <a:defRPr kumimoji="0" sz="2800" b="0" i="0" u="none" strike="noStrike" cap="none" spc="0" normalizeH="0" baseline="0">
                <a:ln>
                  <a:noFill/>
                </a:ln>
                <a:solidFill>
                  <a:srgbClr val="002060"/>
                </a:solidFill>
                <a:effectLst/>
                <a:uLnTx/>
                <a:uFillTx/>
                <a:latin typeface="Arial Black" panose="020B0A04020102020204" pitchFamily="34" charset="0"/>
              </a:defRPr>
            </a:lvl1pPr>
          </a:lstStyle>
          <a:p>
            <a:r>
              <a:rPr lang="es-ES" dirty="0"/>
              <a:t>La estructura analítica del proyecto (EAP) </a:t>
            </a:r>
          </a:p>
        </p:txBody>
      </p:sp>
    </p:spTree>
    <p:extLst>
      <p:ext uri="{BB962C8B-B14F-4D97-AF65-F5344CB8AC3E}">
        <p14:creationId xmlns:p14="http://schemas.microsoft.com/office/powerpoint/2010/main" val="281506827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18904" y="191971"/>
            <a:ext cx="4079570" cy="369332"/>
          </a:xfrm>
          <a:prstGeom prst="rect">
            <a:avLst/>
          </a:prstGeom>
          <a:noFill/>
          <a:ln w="38100">
            <a:solidFill>
              <a:srgbClr val="00B050"/>
            </a:solidFill>
          </a:ln>
        </p:spPr>
        <p:txBody>
          <a:bodyPr wrap="square" rtlCol="0">
            <a:spAutoFit/>
          </a:bodyPr>
          <a:lstStyle>
            <a:defPPr>
              <a:defRPr lang="es-ES"/>
            </a:defPPr>
            <a:lvl1pPr algn="ctr">
              <a:defRPr sz="2000">
                <a:latin typeface="Arial Black" panose="020B0A04020102020204" pitchFamily="34" charset="0"/>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18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Disminuida mortalidad infantil</a:t>
            </a:r>
          </a:p>
        </p:txBody>
      </p:sp>
      <p:sp>
        <p:nvSpPr>
          <p:cNvPr id="4" name="TextBox 3"/>
          <p:cNvSpPr txBox="1"/>
          <p:nvPr/>
        </p:nvSpPr>
        <p:spPr>
          <a:xfrm>
            <a:off x="7439891" y="205032"/>
            <a:ext cx="3505199" cy="369332"/>
          </a:xfrm>
          <a:prstGeom prst="rect">
            <a:avLst/>
          </a:prstGeom>
          <a:noFill/>
          <a:ln w="38100">
            <a:solidFill>
              <a:srgbClr val="00B050"/>
            </a:solidFill>
          </a:ln>
        </p:spPr>
        <p:txBody>
          <a:bodyPr wrap="square" rtlCol="0">
            <a:spAutoFit/>
          </a:bodyPr>
          <a:lstStyle>
            <a:defPPr>
              <a:defRPr lang="es-ES"/>
            </a:defPPr>
            <a:lvl1pPr algn="ctr">
              <a:defRPr sz="2000">
                <a:latin typeface="Arial Black" panose="020B0A04020102020204" pitchFamily="34" charset="0"/>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18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Mitigado Malestar social</a:t>
            </a:r>
          </a:p>
        </p:txBody>
      </p:sp>
      <p:sp>
        <p:nvSpPr>
          <p:cNvPr id="5" name="TextBox 4"/>
          <p:cNvSpPr txBox="1"/>
          <p:nvPr/>
        </p:nvSpPr>
        <p:spPr>
          <a:xfrm>
            <a:off x="260832" y="1298733"/>
            <a:ext cx="3932717" cy="584775"/>
          </a:xfrm>
          <a:prstGeom prst="rect">
            <a:avLst/>
          </a:prstGeom>
          <a:noFill/>
          <a:ln w="38100">
            <a:solidFill>
              <a:schemeClr val="accent2">
                <a:lumMod val="50000"/>
              </a:schemeClr>
            </a:solidFill>
          </a:ln>
        </p:spPr>
        <p:txBody>
          <a:bodyPr wrap="square" rtlCol="0">
            <a:spAutoFit/>
          </a:bodyPr>
          <a:lstStyle>
            <a:defPPr>
              <a:defRPr lang="es-ES"/>
            </a:defPPr>
            <a:lvl1pPr algn="ctr">
              <a:defRPr>
                <a:latin typeface="Arial Black" panose="020B0A04020102020204" pitchFamily="34" charset="0"/>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16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Mejorada la calidad del agua para consumo humano</a:t>
            </a:r>
          </a:p>
        </p:txBody>
      </p:sp>
      <p:sp>
        <p:nvSpPr>
          <p:cNvPr id="6" name="TextBox 5"/>
          <p:cNvSpPr txBox="1"/>
          <p:nvPr/>
        </p:nvSpPr>
        <p:spPr>
          <a:xfrm>
            <a:off x="8595359" y="1342307"/>
            <a:ext cx="3161211" cy="584775"/>
          </a:xfrm>
          <a:prstGeom prst="rect">
            <a:avLst/>
          </a:prstGeom>
          <a:noFill/>
          <a:ln w="38100">
            <a:solidFill>
              <a:schemeClr val="accent2">
                <a:lumMod val="50000"/>
              </a:schemeClr>
            </a:solidFill>
          </a:ln>
        </p:spPr>
        <p:txBody>
          <a:bodyPr wrap="square" rtlCol="0">
            <a:spAutoFit/>
          </a:bodyPr>
          <a:lstStyle>
            <a:defPPr>
              <a:defRPr lang="es-ES"/>
            </a:defPPr>
            <a:lvl1pPr algn="ctr">
              <a:defRPr>
                <a:latin typeface="Arial Black" panose="020B0A04020102020204" pitchFamily="34" charset="0"/>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16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Manejo adecuado del agua en la comunidad</a:t>
            </a:r>
          </a:p>
        </p:txBody>
      </p:sp>
      <p:sp>
        <p:nvSpPr>
          <p:cNvPr id="7" name="TextBox 6"/>
          <p:cNvSpPr txBox="1"/>
          <p:nvPr/>
        </p:nvSpPr>
        <p:spPr>
          <a:xfrm>
            <a:off x="4742202" y="1317750"/>
            <a:ext cx="3215844" cy="584775"/>
          </a:xfrm>
          <a:prstGeom prst="rect">
            <a:avLst/>
          </a:prstGeom>
          <a:noFill/>
          <a:ln w="38100">
            <a:solidFill>
              <a:schemeClr val="accent2">
                <a:lumMod val="50000"/>
              </a:schemeClr>
            </a:solidFill>
          </a:ln>
        </p:spPr>
        <p:txBody>
          <a:bodyPr wrap="square" rtlCol="0">
            <a:spAutoFit/>
          </a:bodyPr>
          <a:lstStyle>
            <a:defPPr>
              <a:defRPr lang="es-ES"/>
            </a:defPPr>
            <a:lvl1pPr algn="ctr">
              <a:defRPr>
                <a:latin typeface="Arial Black" panose="020B0A04020102020204" pitchFamily="34" charset="0"/>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16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Mejorados los servicios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16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médico/sanitarios</a:t>
            </a:r>
          </a:p>
        </p:txBody>
      </p:sp>
      <p:sp>
        <p:nvSpPr>
          <p:cNvPr id="8" name="TextBox 7"/>
          <p:cNvSpPr txBox="1"/>
          <p:nvPr/>
        </p:nvSpPr>
        <p:spPr>
          <a:xfrm>
            <a:off x="4810667" y="2325185"/>
            <a:ext cx="1429373" cy="1323439"/>
          </a:xfrm>
          <a:prstGeom prst="rect">
            <a:avLst/>
          </a:prstGeom>
          <a:noFill/>
          <a:ln w="38100">
            <a:solidFill>
              <a:schemeClr val="accent2">
                <a:lumMod val="50000"/>
              </a:schemeClr>
            </a:solidFill>
          </a:ln>
        </p:spPr>
        <p:txBody>
          <a:bodyPr wrap="square" rtlCol="0">
            <a:spAutoFit/>
          </a:bodyPr>
          <a:lstStyle>
            <a:defPPr>
              <a:defRPr lang="es-ES"/>
            </a:defPPr>
            <a:lvl1pPr algn="ctr">
              <a:defRPr>
                <a:latin typeface="Arial Black" panose="020B0A04020102020204" pitchFamily="34" charset="0"/>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16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Mejorado estado de equipo y material</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16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sanitario </a:t>
            </a:r>
          </a:p>
        </p:txBody>
      </p:sp>
      <p:cxnSp>
        <p:nvCxnSpPr>
          <p:cNvPr id="16" name="Straight Connector 15"/>
          <p:cNvCxnSpPr/>
          <p:nvPr/>
        </p:nvCxnSpPr>
        <p:spPr>
          <a:xfrm>
            <a:off x="5767447" y="1092437"/>
            <a:ext cx="0" cy="213844"/>
          </a:xfrm>
          <a:prstGeom prst="line">
            <a:avLst/>
          </a:prstGeom>
          <a:noFill/>
          <a:ln w="38100">
            <a:solidFill>
              <a:schemeClr val="accent2">
                <a:lumMod val="50000"/>
              </a:schemeClr>
            </a:solidFill>
          </a:ln>
        </p:spPr>
      </p:cxnSp>
      <p:cxnSp>
        <p:nvCxnSpPr>
          <p:cNvPr id="19" name="Straight Connector 18"/>
          <p:cNvCxnSpPr/>
          <p:nvPr/>
        </p:nvCxnSpPr>
        <p:spPr>
          <a:xfrm>
            <a:off x="9434945" y="1089768"/>
            <a:ext cx="0" cy="216513"/>
          </a:xfrm>
          <a:prstGeom prst="line">
            <a:avLst/>
          </a:prstGeom>
          <a:noFill/>
          <a:ln w="38100">
            <a:solidFill>
              <a:schemeClr val="accent2">
                <a:lumMod val="50000"/>
              </a:schemeClr>
            </a:solidFill>
          </a:ln>
        </p:spPr>
      </p:cxnSp>
      <p:sp>
        <p:nvSpPr>
          <p:cNvPr id="26" name="TextBox 25"/>
          <p:cNvSpPr txBox="1"/>
          <p:nvPr/>
        </p:nvSpPr>
        <p:spPr>
          <a:xfrm>
            <a:off x="146457" y="2187424"/>
            <a:ext cx="2391716" cy="830997"/>
          </a:xfrm>
          <a:prstGeom prst="rect">
            <a:avLst/>
          </a:prstGeom>
          <a:noFill/>
          <a:ln w="38100">
            <a:solidFill>
              <a:schemeClr val="accent2">
                <a:lumMod val="50000"/>
              </a:schemeClr>
            </a:solidFill>
          </a:ln>
        </p:spPr>
        <p:txBody>
          <a:bodyPr wrap="square" rtlCol="0">
            <a:spAutoFit/>
          </a:bodyPr>
          <a:lstStyle>
            <a:defPPr>
              <a:defRPr lang="es-ES"/>
            </a:defPPr>
            <a:lvl1pPr algn="ctr">
              <a:defRPr>
                <a:latin typeface="Arial Black" panose="020B0A04020102020204" pitchFamily="34" charset="0"/>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16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Reducida la Contaminación de acuíferos </a:t>
            </a:r>
            <a:r>
              <a:rPr kumimoji="0" lang="es-ES" sz="1600" b="0" i="0" u="none" strike="noStrike" kern="1200" cap="none" spc="0" normalizeH="0" baseline="0" noProof="0" dirty="0" err="1">
                <a:ln>
                  <a:noFill/>
                </a:ln>
                <a:solidFill>
                  <a:prstClr val="black"/>
                </a:solidFill>
                <a:effectLst/>
                <a:uLnTx/>
                <a:uFillTx/>
                <a:latin typeface="Arial Black" panose="020B0A04020102020204" pitchFamily="34" charset="0"/>
                <a:ea typeface="+mn-ea"/>
                <a:cs typeface="+mn-cs"/>
              </a:rPr>
              <a:t>subt</a:t>
            </a:r>
            <a:endParaRPr kumimoji="0" lang="es-ES" sz="16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endParaRPr>
          </a:p>
        </p:txBody>
      </p:sp>
      <p:sp>
        <p:nvSpPr>
          <p:cNvPr id="28" name="TextBox 27"/>
          <p:cNvSpPr txBox="1"/>
          <p:nvPr/>
        </p:nvSpPr>
        <p:spPr>
          <a:xfrm>
            <a:off x="63327" y="3283501"/>
            <a:ext cx="1884597" cy="830997"/>
          </a:xfrm>
          <a:prstGeom prst="rect">
            <a:avLst/>
          </a:prstGeom>
          <a:noFill/>
          <a:ln w="38100">
            <a:solidFill>
              <a:schemeClr val="accent2">
                <a:lumMod val="50000"/>
              </a:schemeClr>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1600" b="0" i="0" u="none" strike="noStrike" kern="1200" cap="none" spc="0" normalizeH="0" baseline="0" noProof="0" dirty="0" err="1">
                <a:ln>
                  <a:noFill/>
                </a:ln>
                <a:solidFill>
                  <a:prstClr val="black"/>
                </a:solidFill>
                <a:effectLst/>
                <a:uLnTx/>
                <a:uFillTx/>
                <a:latin typeface="Arial Black" panose="020B0A04020102020204" pitchFamily="34" charset="0"/>
                <a:ea typeface="+mn-ea"/>
                <a:cs typeface="+mn-cs"/>
              </a:rPr>
              <a:t>Establ</a:t>
            </a:r>
            <a:r>
              <a:rPr kumimoji="0" lang="es-ES" sz="16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 </a:t>
            </a:r>
            <a:r>
              <a:rPr kumimoji="0" lang="es-ES" sz="1600" b="0" i="0" u="none" strike="noStrike" kern="1200" cap="none" spc="0" normalizeH="0" baseline="0" noProof="0" dirty="0" err="1">
                <a:ln>
                  <a:noFill/>
                </a:ln>
                <a:solidFill>
                  <a:prstClr val="black"/>
                </a:solidFill>
                <a:effectLst/>
                <a:uLnTx/>
                <a:uFillTx/>
                <a:latin typeface="Arial Black" panose="020B0A04020102020204" pitchFamily="34" charset="0"/>
                <a:ea typeface="+mn-ea"/>
                <a:cs typeface="+mn-cs"/>
              </a:rPr>
              <a:t>técn</a:t>
            </a:r>
            <a:r>
              <a:rPr kumimoji="0" lang="es-ES" sz="16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 </a:t>
            </a:r>
            <a:r>
              <a:rPr kumimoji="0" lang="es-ES" sz="1600" b="0" i="0" u="none" strike="noStrike" kern="1200" cap="none" spc="0" normalizeH="0" baseline="0" noProof="0" dirty="0" err="1">
                <a:ln>
                  <a:noFill/>
                </a:ln>
                <a:solidFill>
                  <a:prstClr val="black"/>
                </a:solidFill>
                <a:effectLst/>
                <a:uLnTx/>
                <a:uFillTx/>
                <a:latin typeface="Arial Black" panose="020B0A04020102020204" pitchFamily="34" charset="0"/>
                <a:ea typeface="+mn-ea"/>
                <a:cs typeface="+mn-cs"/>
              </a:rPr>
              <a:t>agric</a:t>
            </a:r>
            <a:r>
              <a:rPr kumimoji="0" lang="es-ES" sz="16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 no contaminantes </a:t>
            </a:r>
          </a:p>
        </p:txBody>
      </p:sp>
      <p:sp>
        <p:nvSpPr>
          <p:cNvPr id="29" name="TextBox 28"/>
          <p:cNvSpPr txBox="1"/>
          <p:nvPr/>
        </p:nvSpPr>
        <p:spPr>
          <a:xfrm>
            <a:off x="870839" y="4364183"/>
            <a:ext cx="2002990" cy="584775"/>
          </a:xfrm>
          <a:prstGeom prst="rect">
            <a:avLst/>
          </a:prstGeom>
          <a:noFill/>
          <a:ln w="38100">
            <a:solidFill>
              <a:schemeClr val="accent2">
                <a:lumMod val="50000"/>
              </a:schemeClr>
            </a:solidFill>
          </a:ln>
        </p:spPr>
        <p:txBody>
          <a:bodyPr wrap="square" rtlCol="0">
            <a:spAutoFit/>
          </a:bodyPr>
          <a:lstStyle>
            <a:defPPr>
              <a:defRPr lang="es-ES"/>
            </a:defPPr>
            <a:lvl1pPr algn="ctr">
              <a:defRPr>
                <a:latin typeface="Arial Black" panose="020B0A04020102020204" pitchFamily="34" charset="0"/>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16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Vertederos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16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controlados</a:t>
            </a:r>
          </a:p>
        </p:txBody>
      </p:sp>
      <p:sp>
        <p:nvSpPr>
          <p:cNvPr id="30" name="TextBox 29"/>
          <p:cNvSpPr txBox="1"/>
          <p:nvPr/>
        </p:nvSpPr>
        <p:spPr>
          <a:xfrm>
            <a:off x="261244" y="5180797"/>
            <a:ext cx="1945573" cy="830997"/>
          </a:xfrm>
          <a:prstGeom prst="rect">
            <a:avLst/>
          </a:prstGeom>
          <a:noFill/>
          <a:ln w="38100">
            <a:solidFill>
              <a:schemeClr val="accent2">
                <a:lumMod val="50000"/>
              </a:schemeClr>
            </a:solidFill>
          </a:ln>
        </p:spPr>
        <p:txBody>
          <a:bodyPr wrap="square" rtlCol="0">
            <a:spAutoFit/>
          </a:bodyPr>
          <a:lstStyle>
            <a:defPPr>
              <a:defRPr lang="es-ES"/>
            </a:defPPr>
            <a:lvl1pPr algn="ctr">
              <a:defRPr>
                <a:latin typeface="Arial Black" panose="020B0A04020102020204" pitchFamily="34" charset="0"/>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16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Adecuada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16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educación de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16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la comunidad</a:t>
            </a:r>
          </a:p>
        </p:txBody>
      </p:sp>
      <p:sp>
        <p:nvSpPr>
          <p:cNvPr id="34" name="TextBox 33"/>
          <p:cNvSpPr txBox="1"/>
          <p:nvPr/>
        </p:nvSpPr>
        <p:spPr>
          <a:xfrm>
            <a:off x="2341408" y="5181594"/>
            <a:ext cx="1953089" cy="830997"/>
          </a:xfrm>
          <a:prstGeom prst="rect">
            <a:avLst/>
          </a:prstGeom>
          <a:noFill/>
          <a:ln w="38100">
            <a:solidFill>
              <a:schemeClr val="accent2">
                <a:lumMod val="50000"/>
              </a:schemeClr>
            </a:solidFill>
          </a:ln>
        </p:spPr>
        <p:txBody>
          <a:bodyPr wrap="square" rtlCol="0">
            <a:spAutoFit/>
          </a:bodyPr>
          <a:lstStyle>
            <a:defPPr>
              <a:defRPr lang="es-ES"/>
            </a:defPPr>
            <a:lvl1pPr algn="ctr">
              <a:defRPr>
                <a:latin typeface="Arial Black" panose="020B0A04020102020204" pitchFamily="34" charset="0"/>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16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Suficientes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16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servicios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16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comunales</a:t>
            </a:r>
          </a:p>
        </p:txBody>
      </p:sp>
      <p:sp>
        <p:nvSpPr>
          <p:cNvPr id="35" name="TextBox 34"/>
          <p:cNvSpPr txBox="1"/>
          <p:nvPr/>
        </p:nvSpPr>
        <p:spPr>
          <a:xfrm>
            <a:off x="2142295" y="3200383"/>
            <a:ext cx="2266593" cy="584775"/>
          </a:xfrm>
          <a:prstGeom prst="rect">
            <a:avLst/>
          </a:prstGeom>
          <a:noFill/>
          <a:ln w="38100">
            <a:solidFill>
              <a:schemeClr val="accent2">
                <a:lumMod val="50000"/>
              </a:schemeClr>
            </a:solidFill>
          </a:ln>
        </p:spPr>
        <p:txBody>
          <a:bodyPr wrap="square" rtlCol="0">
            <a:spAutoFit/>
          </a:bodyPr>
          <a:lstStyle>
            <a:defPPr>
              <a:defRPr lang="es-ES"/>
            </a:defPPr>
            <a:lvl1pPr algn="ctr">
              <a:defRPr>
                <a:latin typeface="Arial Black" panose="020B0A04020102020204" pitchFamily="34" charset="0"/>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16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Controlada </a:t>
            </a:r>
            <a:r>
              <a:rPr kumimoji="0" lang="es-ES" sz="1600" b="0" i="0" u="none" strike="noStrike" kern="1200" cap="none" spc="0" normalizeH="0" baseline="0" noProof="0" dirty="0" err="1">
                <a:ln>
                  <a:noFill/>
                </a:ln>
                <a:solidFill>
                  <a:prstClr val="black"/>
                </a:solidFill>
                <a:effectLst/>
                <a:uLnTx/>
                <a:uFillTx/>
                <a:latin typeface="Arial Black" panose="020B0A04020102020204" pitchFamily="34" charset="0"/>
                <a:ea typeface="+mn-ea"/>
                <a:cs typeface="+mn-cs"/>
              </a:rPr>
              <a:t>Contam</a:t>
            </a:r>
            <a:r>
              <a:rPr kumimoji="0" lang="es-ES" sz="16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 industrial</a:t>
            </a:r>
          </a:p>
        </p:txBody>
      </p:sp>
      <p:sp>
        <p:nvSpPr>
          <p:cNvPr id="37" name="TextBox 36"/>
          <p:cNvSpPr txBox="1"/>
          <p:nvPr/>
        </p:nvSpPr>
        <p:spPr>
          <a:xfrm>
            <a:off x="3471526" y="4018753"/>
            <a:ext cx="1832764" cy="830997"/>
          </a:xfrm>
          <a:prstGeom prst="rect">
            <a:avLst/>
          </a:prstGeom>
          <a:noFill/>
          <a:ln w="38100">
            <a:solidFill>
              <a:schemeClr val="accent2">
                <a:lumMod val="50000"/>
              </a:schemeClr>
            </a:solidFill>
          </a:ln>
        </p:spPr>
        <p:txBody>
          <a:bodyPr wrap="square" rtlCol="0">
            <a:spAutoFit/>
          </a:bodyPr>
          <a:lstStyle>
            <a:defPPr>
              <a:defRPr lang="es-ES"/>
            </a:defPPr>
            <a:lvl1pPr algn="ctr">
              <a:defRPr>
                <a:latin typeface="Arial Black" panose="020B0A04020102020204" pitchFamily="34" charset="0"/>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16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Depuradas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16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las aguas negras</a:t>
            </a:r>
          </a:p>
        </p:txBody>
      </p:sp>
      <p:cxnSp>
        <p:nvCxnSpPr>
          <p:cNvPr id="39" name="Straight Connector 38"/>
          <p:cNvCxnSpPr/>
          <p:nvPr/>
        </p:nvCxnSpPr>
        <p:spPr>
          <a:xfrm>
            <a:off x="2048493" y="3041479"/>
            <a:ext cx="0" cy="1281139"/>
          </a:xfrm>
          <a:prstGeom prst="line">
            <a:avLst/>
          </a:prstGeom>
          <a:ln w="3810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3049975" y="1919356"/>
            <a:ext cx="0" cy="241941"/>
          </a:xfrm>
          <a:prstGeom prst="line">
            <a:avLst/>
          </a:prstGeom>
          <a:ln w="3810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flipH="1">
            <a:off x="1047391" y="4982606"/>
            <a:ext cx="1" cy="184336"/>
          </a:xfrm>
          <a:prstGeom prst="line">
            <a:avLst/>
          </a:prstGeom>
          <a:ln w="3810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2048494" y="720436"/>
            <a:ext cx="8300852" cy="369332"/>
          </a:xfrm>
          <a:prstGeom prst="rect">
            <a:avLst/>
          </a:prstGeom>
          <a:noFill/>
          <a:ln w="38100">
            <a:solidFill>
              <a:srgbClr val="C00000"/>
            </a:solidFill>
          </a:ln>
        </p:spPr>
        <p:txBody>
          <a:bodyPr wrap="square" rtlCol="0">
            <a:spAutoFit/>
          </a:bodyPr>
          <a:lstStyle>
            <a:defPPr>
              <a:defRPr lang="es-ES"/>
            </a:defPPr>
            <a:lvl1pPr algn="ctr">
              <a:defRPr>
                <a:latin typeface="Arial Black" panose="020B0A04020102020204" pitchFamily="34" charset="0"/>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18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Reducida incidencia de enfermedades de trasmisión hídrica</a:t>
            </a:r>
            <a:endParaRPr kumimoji="0" lang="en-US" sz="18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endParaRPr>
          </a:p>
        </p:txBody>
      </p:sp>
      <p:cxnSp>
        <p:nvCxnSpPr>
          <p:cNvPr id="13" name="Straight Connector 12"/>
          <p:cNvCxnSpPr/>
          <p:nvPr/>
        </p:nvCxnSpPr>
        <p:spPr>
          <a:xfrm flipV="1">
            <a:off x="3853541" y="574364"/>
            <a:ext cx="0" cy="132218"/>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V="1">
            <a:off x="7924800" y="561303"/>
            <a:ext cx="0" cy="159133"/>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V="1">
            <a:off x="2873829" y="1089768"/>
            <a:ext cx="0" cy="195924"/>
          </a:xfrm>
          <a:prstGeom prst="line">
            <a:avLst/>
          </a:prstGeom>
          <a:noFill/>
          <a:ln w="38100">
            <a:solidFill>
              <a:schemeClr val="accent2">
                <a:lumMod val="50000"/>
              </a:schemeClr>
            </a:solidFill>
          </a:ln>
        </p:spPr>
      </p:cxnSp>
      <p:cxnSp>
        <p:nvCxnSpPr>
          <p:cNvPr id="27" name="Straight Connector 26"/>
          <p:cNvCxnSpPr/>
          <p:nvPr/>
        </p:nvCxnSpPr>
        <p:spPr>
          <a:xfrm>
            <a:off x="1018904" y="1932023"/>
            <a:ext cx="0" cy="186126"/>
          </a:xfrm>
          <a:prstGeom prst="line">
            <a:avLst/>
          </a:prstGeom>
          <a:ln w="3810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2652155" y="2201252"/>
            <a:ext cx="2016831" cy="584775"/>
          </a:xfrm>
          <a:prstGeom prst="rect">
            <a:avLst/>
          </a:prstGeom>
          <a:noFill/>
          <a:ln w="38100">
            <a:solidFill>
              <a:schemeClr val="accent2">
                <a:lumMod val="50000"/>
              </a:schemeClr>
            </a:solidFill>
          </a:ln>
        </p:spPr>
        <p:txBody>
          <a:bodyPr wrap="square" rtlCol="0">
            <a:spAutoFit/>
          </a:bodyPr>
          <a:lstStyle>
            <a:defPPr>
              <a:defRPr lang="es-ES"/>
            </a:defPPr>
            <a:lvl1pPr algn="ctr">
              <a:defRPr>
                <a:latin typeface="Arial Black" panose="020B0A04020102020204" pitchFamily="34" charset="0"/>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err="1">
                <a:ln>
                  <a:noFill/>
                </a:ln>
                <a:solidFill>
                  <a:prstClr val="black"/>
                </a:solidFill>
                <a:effectLst/>
                <a:uLnTx/>
                <a:uFillTx/>
                <a:latin typeface="Arial Black" panose="020B0A04020102020204" pitchFamily="34" charset="0"/>
                <a:ea typeface="+mn-ea"/>
                <a:cs typeface="+mn-cs"/>
              </a:rPr>
              <a:t>Reducida</a:t>
            </a:r>
            <a:r>
              <a:rPr kumimoji="0" lang="en-US" sz="16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 </a:t>
            </a:r>
            <a:r>
              <a:rPr kumimoji="0" lang="en-US" sz="1600" b="0" i="0" u="none" strike="noStrike" kern="1200" cap="none" spc="0" normalizeH="0" baseline="0" noProof="0" dirty="0" err="1">
                <a:ln>
                  <a:noFill/>
                </a:ln>
                <a:solidFill>
                  <a:prstClr val="black"/>
                </a:solidFill>
                <a:effectLst/>
                <a:uLnTx/>
                <a:uFillTx/>
                <a:latin typeface="Arial Black" panose="020B0A04020102020204" pitchFamily="34" charset="0"/>
                <a:ea typeface="+mn-ea"/>
                <a:cs typeface="+mn-cs"/>
              </a:rPr>
              <a:t>Contam</a:t>
            </a:r>
            <a:r>
              <a:rPr kumimoji="0" lang="en-US" sz="16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 del </a:t>
            </a:r>
            <a:r>
              <a:rPr kumimoji="0" lang="en-US" sz="1600" b="0" i="0" u="none" strike="noStrike" kern="1200" cap="none" spc="0" normalizeH="0" baseline="0" noProof="0" dirty="0" err="1">
                <a:ln>
                  <a:noFill/>
                </a:ln>
                <a:solidFill>
                  <a:prstClr val="black"/>
                </a:solidFill>
                <a:effectLst/>
                <a:uLnTx/>
                <a:uFillTx/>
                <a:latin typeface="Arial Black" panose="020B0A04020102020204" pitchFamily="34" charset="0"/>
                <a:ea typeface="+mn-ea"/>
                <a:cs typeface="+mn-cs"/>
              </a:rPr>
              <a:t>río</a:t>
            </a:r>
            <a:endParaRPr kumimoji="0" lang="en-US" sz="16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endParaRPr>
          </a:p>
        </p:txBody>
      </p:sp>
      <p:cxnSp>
        <p:nvCxnSpPr>
          <p:cNvPr id="40" name="Straight Connector 39"/>
          <p:cNvCxnSpPr/>
          <p:nvPr/>
        </p:nvCxnSpPr>
        <p:spPr>
          <a:xfrm>
            <a:off x="1018904" y="3041479"/>
            <a:ext cx="0" cy="242022"/>
          </a:xfrm>
          <a:prstGeom prst="line">
            <a:avLst/>
          </a:prstGeom>
          <a:ln w="3810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a:off x="2652155" y="4968949"/>
            <a:ext cx="0" cy="211848"/>
          </a:xfrm>
          <a:prstGeom prst="line">
            <a:avLst/>
          </a:prstGeom>
          <a:ln w="3810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a:off x="2967661" y="2792163"/>
            <a:ext cx="0" cy="420503"/>
          </a:xfrm>
          <a:prstGeom prst="line">
            <a:avLst/>
          </a:prstGeom>
          <a:ln w="3810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a:off x="4544291" y="2792163"/>
            <a:ext cx="13854" cy="1226590"/>
          </a:xfrm>
          <a:prstGeom prst="line">
            <a:avLst/>
          </a:prstGeom>
          <a:ln w="3810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a:off x="5098474" y="1919363"/>
            <a:ext cx="0" cy="378112"/>
          </a:xfrm>
          <a:prstGeom prst="line">
            <a:avLst/>
          </a:prstGeom>
          <a:noFill/>
          <a:ln w="38100">
            <a:solidFill>
              <a:schemeClr val="accent2">
                <a:lumMod val="50000"/>
              </a:schemeClr>
            </a:solidFill>
          </a:ln>
        </p:spPr>
      </p:cxnSp>
      <p:sp>
        <p:nvSpPr>
          <p:cNvPr id="67" name="TextBox 66"/>
          <p:cNvSpPr txBox="1"/>
          <p:nvPr/>
        </p:nvSpPr>
        <p:spPr>
          <a:xfrm>
            <a:off x="6428462" y="2352895"/>
            <a:ext cx="1925831" cy="830997"/>
          </a:xfrm>
          <a:prstGeom prst="rect">
            <a:avLst/>
          </a:prstGeom>
          <a:noFill/>
          <a:ln w="38100">
            <a:solidFill>
              <a:schemeClr val="accent2">
                <a:lumMod val="50000"/>
              </a:schemeClr>
            </a:solidFill>
          </a:ln>
        </p:spPr>
        <p:txBody>
          <a:bodyPr wrap="square" rtlCol="0">
            <a:spAutoFit/>
          </a:bodyPr>
          <a:lstStyle>
            <a:defPPr>
              <a:defRPr lang="es-ES"/>
            </a:defPPr>
            <a:lvl1pPr algn="ctr">
              <a:defRPr>
                <a:latin typeface="Arial Black" panose="020B0A04020102020204" pitchFamily="34" charset="0"/>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err="1">
                <a:ln>
                  <a:noFill/>
                </a:ln>
                <a:solidFill>
                  <a:prstClr val="black"/>
                </a:solidFill>
                <a:effectLst/>
                <a:uLnTx/>
                <a:uFillTx/>
                <a:latin typeface="Arial Black" panose="020B0A04020102020204" pitchFamily="34" charset="0"/>
                <a:ea typeface="+mn-ea"/>
                <a:cs typeface="+mn-cs"/>
              </a:rPr>
              <a:t>Incrementado</a:t>
            </a:r>
            <a:r>
              <a:rPr kumimoji="0" lang="en-US" sz="16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 personal </a:t>
            </a:r>
            <a:r>
              <a:rPr kumimoji="0" lang="en-US" sz="1600" b="0" i="0" u="none" strike="noStrike" kern="1200" cap="none" spc="0" normalizeH="0" baseline="0" noProof="0" dirty="0" err="1">
                <a:ln>
                  <a:noFill/>
                </a:ln>
                <a:solidFill>
                  <a:prstClr val="black"/>
                </a:solidFill>
                <a:effectLst/>
                <a:uLnTx/>
                <a:uFillTx/>
                <a:latin typeface="Arial Black" panose="020B0A04020102020204" pitchFamily="34" charset="0"/>
                <a:ea typeface="+mn-ea"/>
                <a:cs typeface="+mn-cs"/>
              </a:rPr>
              <a:t>sanitario</a:t>
            </a:r>
            <a:endParaRPr kumimoji="0" lang="en-US" sz="16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endParaRPr>
          </a:p>
        </p:txBody>
      </p:sp>
      <p:cxnSp>
        <p:nvCxnSpPr>
          <p:cNvPr id="69" name="Straight Connector 68"/>
          <p:cNvCxnSpPr/>
          <p:nvPr/>
        </p:nvCxnSpPr>
        <p:spPr>
          <a:xfrm>
            <a:off x="7162800" y="1964081"/>
            <a:ext cx="0" cy="388814"/>
          </a:xfrm>
          <a:prstGeom prst="line">
            <a:avLst/>
          </a:prstGeom>
          <a:noFill/>
          <a:ln w="38100">
            <a:solidFill>
              <a:schemeClr val="accent2">
                <a:lumMod val="50000"/>
              </a:schemeClr>
            </a:solidFill>
          </a:ln>
        </p:spPr>
      </p:cxnSp>
      <p:sp>
        <p:nvSpPr>
          <p:cNvPr id="70" name="TextBox 69"/>
          <p:cNvSpPr txBox="1"/>
          <p:nvPr/>
        </p:nvSpPr>
        <p:spPr>
          <a:xfrm>
            <a:off x="9227124" y="2521488"/>
            <a:ext cx="2757054" cy="584775"/>
          </a:xfrm>
          <a:prstGeom prst="rect">
            <a:avLst/>
          </a:prstGeom>
          <a:noFill/>
          <a:ln w="38100">
            <a:solidFill>
              <a:schemeClr val="accent2">
                <a:lumMod val="50000"/>
              </a:schemeClr>
            </a:solidFill>
          </a:ln>
        </p:spPr>
        <p:txBody>
          <a:bodyPr wrap="square" rtlCol="0">
            <a:spAutoFit/>
          </a:bodyPr>
          <a:lstStyle>
            <a:defPPr>
              <a:defRPr lang="es-ES"/>
            </a:defPPr>
            <a:lvl1pPr algn="ctr">
              <a:defRPr>
                <a:latin typeface="Arial Black" panose="020B0A04020102020204" pitchFamily="34" charset="0"/>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16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Establecida red de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16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suministro de agua</a:t>
            </a:r>
            <a:endParaRPr kumimoji="0" lang="en-US" sz="16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endParaRPr>
          </a:p>
        </p:txBody>
      </p:sp>
      <p:sp>
        <p:nvSpPr>
          <p:cNvPr id="73" name="TextBox 72"/>
          <p:cNvSpPr txBox="1"/>
          <p:nvPr/>
        </p:nvSpPr>
        <p:spPr>
          <a:xfrm>
            <a:off x="7376148" y="3546752"/>
            <a:ext cx="2862362" cy="584775"/>
          </a:xfrm>
          <a:prstGeom prst="rect">
            <a:avLst/>
          </a:prstGeom>
          <a:noFill/>
          <a:ln w="38100">
            <a:solidFill>
              <a:schemeClr val="accent2">
                <a:lumMod val="50000"/>
              </a:schemeClr>
            </a:solidFill>
          </a:ln>
        </p:spPr>
        <p:txBody>
          <a:bodyPr wrap="square" rtlCol="0">
            <a:spAutoFit/>
          </a:bodyPr>
          <a:lstStyle>
            <a:defPPr>
              <a:defRPr lang="es-ES"/>
            </a:defPPr>
            <a:lvl1pPr algn="ctr">
              <a:defRPr>
                <a:latin typeface="Arial Black" panose="020B0A04020102020204" pitchFamily="34" charset="0"/>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err="1">
                <a:ln>
                  <a:noFill/>
                </a:ln>
                <a:solidFill>
                  <a:prstClr val="black"/>
                </a:solidFill>
                <a:effectLst/>
                <a:uLnTx/>
                <a:uFillTx/>
                <a:latin typeface="Arial Black" panose="020B0A04020102020204" pitchFamily="34" charset="0"/>
                <a:ea typeface="+mn-ea"/>
                <a:cs typeface="+mn-cs"/>
              </a:rPr>
              <a:t>Adecuadas</a:t>
            </a:r>
            <a:r>
              <a:rPr kumimoji="0" lang="en-US" sz="16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 </a:t>
            </a:r>
            <a:r>
              <a:rPr kumimoji="0" lang="en-US" sz="1600" b="0" i="0" u="none" strike="noStrike" kern="1200" cap="none" spc="0" normalizeH="0" baseline="0" noProof="0" dirty="0" err="1">
                <a:ln>
                  <a:noFill/>
                </a:ln>
                <a:solidFill>
                  <a:prstClr val="black"/>
                </a:solidFill>
                <a:effectLst/>
                <a:uLnTx/>
                <a:uFillTx/>
                <a:latin typeface="Arial Black" panose="020B0A04020102020204" pitchFamily="34" charset="0"/>
                <a:ea typeface="+mn-ea"/>
                <a:cs typeface="+mn-cs"/>
              </a:rPr>
              <a:t>prácticas</a:t>
            </a:r>
            <a:endParaRPr kumimoji="0" lang="en-US" sz="16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err="1">
                <a:ln>
                  <a:noFill/>
                </a:ln>
                <a:solidFill>
                  <a:prstClr val="black"/>
                </a:solidFill>
                <a:effectLst/>
                <a:uLnTx/>
                <a:uFillTx/>
                <a:latin typeface="Arial Black" panose="020B0A04020102020204" pitchFamily="34" charset="0"/>
                <a:ea typeface="+mn-ea"/>
                <a:cs typeface="+mn-cs"/>
              </a:rPr>
              <a:t>higiénicas</a:t>
            </a:r>
            <a:endParaRPr kumimoji="0" lang="en-US" sz="16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endParaRPr>
          </a:p>
        </p:txBody>
      </p:sp>
      <p:cxnSp>
        <p:nvCxnSpPr>
          <p:cNvPr id="75" name="Straight Connector 74"/>
          <p:cNvCxnSpPr/>
          <p:nvPr/>
        </p:nvCxnSpPr>
        <p:spPr>
          <a:xfrm>
            <a:off x="11083636" y="1964081"/>
            <a:ext cx="0" cy="585155"/>
          </a:xfrm>
          <a:prstGeom prst="line">
            <a:avLst/>
          </a:prstGeom>
          <a:noFill/>
          <a:ln w="38100">
            <a:solidFill>
              <a:schemeClr val="accent2">
                <a:lumMod val="50000"/>
              </a:schemeClr>
            </a:solidFill>
          </a:ln>
        </p:spPr>
      </p:cxnSp>
      <p:cxnSp>
        <p:nvCxnSpPr>
          <p:cNvPr id="77" name="Straight Connector 76"/>
          <p:cNvCxnSpPr/>
          <p:nvPr/>
        </p:nvCxnSpPr>
        <p:spPr>
          <a:xfrm>
            <a:off x="8783782" y="1974783"/>
            <a:ext cx="13854" cy="1571969"/>
          </a:xfrm>
          <a:prstGeom prst="line">
            <a:avLst/>
          </a:prstGeom>
          <a:noFill/>
          <a:ln w="38100">
            <a:solidFill>
              <a:schemeClr val="accent2">
                <a:lumMod val="50000"/>
              </a:schemeClr>
            </a:solidFill>
          </a:ln>
        </p:spPr>
      </p:cxnSp>
      <p:sp>
        <p:nvSpPr>
          <p:cNvPr id="78" name="TextBox 77"/>
          <p:cNvSpPr txBox="1"/>
          <p:nvPr/>
        </p:nvSpPr>
        <p:spPr>
          <a:xfrm>
            <a:off x="5899260" y="5180797"/>
            <a:ext cx="2696099" cy="338554"/>
          </a:xfrm>
          <a:prstGeom prst="rect">
            <a:avLst/>
          </a:prstGeom>
          <a:noFill/>
          <a:ln w="38100">
            <a:solidFill>
              <a:schemeClr val="accent2">
                <a:lumMod val="50000"/>
              </a:schemeClr>
            </a:solidFill>
          </a:ln>
        </p:spPr>
        <p:txBody>
          <a:bodyPr wrap="square" rtlCol="0">
            <a:spAutoFit/>
          </a:bodyPr>
          <a:lstStyle>
            <a:defPPr>
              <a:defRPr lang="es-ES"/>
            </a:defPPr>
            <a:lvl1pPr algn="ctr">
              <a:defRPr>
                <a:latin typeface="Arial Black" panose="020B0A04020102020204" pitchFamily="34" charset="0"/>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16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Población informada</a:t>
            </a:r>
            <a:endParaRPr kumimoji="0" lang="en-US" sz="16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endParaRPr>
          </a:p>
        </p:txBody>
      </p:sp>
      <p:sp>
        <p:nvSpPr>
          <p:cNvPr id="79" name="TextBox 78"/>
          <p:cNvSpPr txBox="1"/>
          <p:nvPr/>
        </p:nvSpPr>
        <p:spPr>
          <a:xfrm>
            <a:off x="8963892" y="5153087"/>
            <a:ext cx="2903502" cy="830997"/>
          </a:xfrm>
          <a:prstGeom prst="rect">
            <a:avLst/>
          </a:prstGeom>
          <a:noFill/>
          <a:ln w="38100">
            <a:solidFill>
              <a:schemeClr val="accent2">
                <a:lumMod val="50000"/>
              </a:schemeClr>
            </a:solidFill>
          </a:ln>
        </p:spPr>
        <p:txBody>
          <a:bodyPr wrap="square" rtlCol="0">
            <a:spAutoFit/>
          </a:bodyPr>
          <a:lstStyle>
            <a:defPPr>
              <a:defRPr lang="es-ES"/>
            </a:defPPr>
            <a:lvl1pPr algn="ctr">
              <a:defRPr sz="1600">
                <a:latin typeface="Arial Black" panose="020B0A04020102020204" pitchFamily="34" charset="0"/>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16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Adecuado programa</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16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de educación</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16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para la salud</a:t>
            </a:r>
          </a:p>
        </p:txBody>
      </p:sp>
      <p:cxnSp>
        <p:nvCxnSpPr>
          <p:cNvPr id="81" name="Straight Connector 80"/>
          <p:cNvCxnSpPr/>
          <p:nvPr/>
        </p:nvCxnSpPr>
        <p:spPr>
          <a:xfrm>
            <a:off x="7813964" y="4193083"/>
            <a:ext cx="0" cy="987714"/>
          </a:xfrm>
          <a:prstGeom prst="line">
            <a:avLst/>
          </a:prstGeom>
          <a:noFill/>
          <a:ln w="38100">
            <a:solidFill>
              <a:schemeClr val="accent2">
                <a:lumMod val="50000"/>
              </a:schemeClr>
            </a:solidFill>
          </a:ln>
        </p:spPr>
      </p:cxnSp>
      <p:cxnSp>
        <p:nvCxnSpPr>
          <p:cNvPr id="83" name="Straight Connector 82"/>
          <p:cNvCxnSpPr/>
          <p:nvPr/>
        </p:nvCxnSpPr>
        <p:spPr>
          <a:xfrm flipH="1">
            <a:off x="10072255" y="4206831"/>
            <a:ext cx="1" cy="946256"/>
          </a:xfrm>
          <a:prstGeom prst="line">
            <a:avLst/>
          </a:prstGeom>
          <a:noFill/>
          <a:ln w="38100">
            <a:solidFill>
              <a:schemeClr val="accent2">
                <a:lumMod val="50000"/>
              </a:schemeClr>
            </a:solidFill>
          </a:ln>
        </p:spPr>
      </p:cxnSp>
      <p:sp>
        <p:nvSpPr>
          <p:cNvPr id="2" name="TextBox 1"/>
          <p:cNvSpPr txBox="1"/>
          <p:nvPr/>
        </p:nvSpPr>
        <p:spPr>
          <a:xfrm>
            <a:off x="5721935" y="108841"/>
            <a:ext cx="1122218"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2800" b="0" i="0" u="none" strike="noStrike" kern="1200" cap="none" spc="0" normalizeH="0" baseline="0" noProof="0" dirty="0">
                <a:ln>
                  <a:noFill/>
                </a:ln>
                <a:solidFill>
                  <a:srgbClr val="7030A0"/>
                </a:solidFill>
                <a:effectLst/>
                <a:uLnTx/>
                <a:uFillTx/>
                <a:latin typeface="Arial Black" panose="020B0A04020102020204" pitchFamily="34" charset="0"/>
                <a:ea typeface="+mn-ea"/>
                <a:cs typeface="+mn-cs"/>
              </a:rPr>
              <a:t>ADO</a:t>
            </a:r>
            <a:endParaRPr kumimoji="0" lang="en-US" sz="2800" b="0" i="0" u="none" strike="noStrike" kern="1200" cap="none" spc="0" normalizeH="0" baseline="0" noProof="0" dirty="0">
              <a:ln>
                <a:noFill/>
              </a:ln>
              <a:solidFill>
                <a:srgbClr val="7030A0"/>
              </a:solidFill>
              <a:effectLst/>
              <a:uLnTx/>
              <a:uFillTx/>
              <a:latin typeface="Arial Black" panose="020B0A04020102020204" pitchFamily="34" charset="0"/>
              <a:ea typeface="+mn-ea"/>
              <a:cs typeface="+mn-cs"/>
            </a:endParaRPr>
          </a:p>
        </p:txBody>
      </p:sp>
      <p:sp>
        <p:nvSpPr>
          <p:cNvPr id="10" name="TextBox 9"/>
          <p:cNvSpPr txBox="1"/>
          <p:nvPr/>
        </p:nvSpPr>
        <p:spPr>
          <a:xfrm>
            <a:off x="1" y="6110518"/>
            <a:ext cx="12192000" cy="461665"/>
          </a:xfrm>
          <a:prstGeom prst="rect">
            <a:avLst/>
          </a:prstGeom>
          <a:noFill/>
        </p:spPr>
        <p:txBody>
          <a:bodyPr wrap="square" rtlCol="0">
            <a:spAutoFit/>
          </a:bodyPr>
          <a:lstStyle/>
          <a:p>
            <a:r>
              <a:rPr lang="es-ES" sz="2400" dirty="0">
                <a:solidFill>
                  <a:srgbClr val="7030A0"/>
                </a:solidFill>
                <a:latin typeface="Arial Black" panose="020B0A04020102020204" pitchFamily="34" charset="0"/>
              </a:rPr>
              <a:t>Estrategia de intervención</a:t>
            </a:r>
            <a:r>
              <a:rPr lang="es-ES" sz="2400" dirty="0">
                <a:latin typeface="Arial Black" panose="020B0A04020102020204" pitchFamily="34" charset="0"/>
              </a:rPr>
              <a:t>: Manejo adecuado del agua en la comunidad </a:t>
            </a:r>
            <a:endParaRPr lang="en-US" sz="2400" dirty="0">
              <a:latin typeface="Arial Black" panose="020B0A04020102020204" pitchFamily="34" charset="0"/>
            </a:endParaRPr>
          </a:p>
        </p:txBody>
      </p:sp>
    </p:spTree>
    <p:extLst>
      <p:ext uri="{BB962C8B-B14F-4D97-AF65-F5344CB8AC3E}">
        <p14:creationId xmlns:p14="http://schemas.microsoft.com/office/powerpoint/2010/main" val="194426450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0" y="523215"/>
            <a:ext cx="12192000" cy="6463308"/>
          </a:xfrm>
          <a:prstGeom prst="rect">
            <a:avLst/>
          </a:prstGeom>
          <a:solidFill>
            <a:schemeClr val="accent4">
              <a:lumMod val="40000"/>
              <a:lumOff val="60000"/>
            </a:schemeClr>
          </a:solidFill>
        </p:spPr>
        <p:txBody>
          <a:bodyPr wrap="square" rtlCol="0">
            <a:spAutoFit/>
          </a:bodyPr>
          <a:lstStyle/>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p:txBody>
      </p:sp>
      <p:sp>
        <p:nvSpPr>
          <p:cNvPr id="2" name="CuadroTexto 1"/>
          <p:cNvSpPr txBox="1"/>
          <p:nvPr/>
        </p:nvSpPr>
        <p:spPr>
          <a:xfrm>
            <a:off x="0" y="-5"/>
            <a:ext cx="12192000" cy="523220"/>
          </a:xfrm>
          <a:prstGeom prst="rect">
            <a:avLst/>
          </a:prstGeom>
          <a:solidFill>
            <a:srgbClr val="002060"/>
          </a:solidFill>
        </p:spPr>
        <p:txBody>
          <a:bodyPr wrap="square" rtlCol="0">
            <a:spAutoFit/>
          </a:bodyPr>
          <a:lstStyle>
            <a:defPPr>
              <a:defRPr lang="es-ES"/>
            </a:defPPr>
            <a:lvl1pPr algn="ctr">
              <a:defRPr sz="2800">
                <a:solidFill>
                  <a:schemeClr val="bg1"/>
                </a:solidFill>
                <a:latin typeface="Arial Black" panose="020B0A04020102020204" pitchFamily="34" charset="0"/>
              </a:defRPr>
            </a:lvl1pPr>
          </a:lstStyle>
          <a:p>
            <a:r>
              <a:rPr lang="es-ES" dirty="0"/>
              <a:t>ESTUDIO INDEPENDIENTE</a:t>
            </a:r>
          </a:p>
        </p:txBody>
      </p:sp>
      <p:sp>
        <p:nvSpPr>
          <p:cNvPr id="5" name="TextBox 4"/>
          <p:cNvSpPr txBox="1"/>
          <p:nvPr/>
        </p:nvSpPr>
        <p:spPr>
          <a:xfrm>
            <a:off x="512618" y="1579420"/>
            <a:ext cx="11346873" cy="3416320"/>
          </a:xfrm>
          <a:prstGeom prst="rect">
            <a:avLst/>
          </a:prstGeom>
          <a:noFill/>
        </p:spPr>
        <p:txBody>
          <a:bodyPr wrap="square" rtlCol="0">
            <a:spAutoFit/>
          </a:bodyPr>
          <a:lstStyle/>
          <a:p>
            <a:pPr algn="ctr">
              <a:lnSpc>
                <a:spcPct val="150000"/>
              </a:lnSpc>
            </a:pPr>
            <a:r>
              <a:rPr lang="es-ES" sz="3600" dirty="0">
                <a:solidFill>
                  <a:srgbClr val="0070C0"/>
                </a:solidFill>
                <a:latin typeface="Arial Black" panose="020B0A04020102020204" pitchFamily="34" charset="0"/>
              </a:rPr>
              <a:t>Elabore la </a:t>
            </a:r>
            <a:r>
              <a:rPr lang="es-ES" sz="3600" dirty="0">
                <a:solidFill>
                  <a:srgbClr val="002060"/>
                </a:solidFill>
                <a:latin typeface="Arial Black" panose="020B0A04020102020204" pitchFamily="34" charset="0"/>
              </a:rPr>
              <a:t>Matriz de Marco Lógico </a:t>
            </a:r>
            <a:r>
              <a:rPr lang="es-ES" sz="3600" dirty="0">
                <a:solidFill>
                  <a:srgbClr val="0070C0"/>
                </a:solidFill>
                <a:latin typeface="Arial Black" panose="020B0A04020102020204" pitchFamily="34" charset="0"/>
              </a:rPr>
              <a:t>o </a:t>
            </a:r>
            <a:r>
              <a:rPr lang="es-ES" sz="3600" dirty="0">
                <a:solidFill>
                  <a:srgbClr val="002060"/>
                </a:solidFill>
                <a:latin typeface="Arial Black" panose="020B0A04020102020204" pitchFamily="34" charset="0"/>
              </a:rPr>
              <a:t>Matriz de Planificación del Proyecto </a:t>
            </a:r>
            <a:r>
              <a:rPr lang="es-ES" sz="3600" dirty="0">
                <a:solidFill>
                  <a:srgbClr val="0070C0"/>
                </a:solidFill>
                <a:latin typeface="Arial Black" panose="020B0A04020102020204" pitchFamily="34" charset="0"/>
              </a:rPr>
              <a:t>de su propuesta de proyecto y entréguela en el próximo encuentro  </a:t>
            </a:r>
          </a:p>
        </p:txBody>
      </p:sp>
    </p:spTree>
    <p:extLst>
      <p:ext uri="{BB962C8B-B14F-4D97-AF65-F5344CB8AC3E}">
        <p14:creationId xmlns:p14="http://schemas.microsoft.com/office/powerpoint/2010/main" val="365552209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DCDBB1-BB28-7E1B-813D-C61C33EE5859}"/>
            </a:ext>
          </a:extLst>
        </p:cNvPr>
        <p:cNvGrpSpPr/>
        <p:nvPr/>
      </p:nvGrpSpPr>
      <p:grpSpPr>
        <a:xfrm>
          <a:off x="0" y="0"/>
          <a:ext cx="0" cy="0"/>
          <a:chOff x="0" y="0"/>
          <a:chExt cx="0" cy="0"/>
        </a:xfrm>
      </p:grpSpPr>
      <p:sp>
        <p:nvSpPr>
          <p:cNvPr id="4" name="CuadroTexto 3">
            <a:extLst>
              <a:ext uri="{FF2B5EF4-FFF2-40B4-BE49-F238E27FC236}">
                <a16:creationId xmlns:a16="http://schemas.microsoft.com/office/drawing/2014/main" id="{9AE15877-330C-9BFA-10B4-F2F9344B6DF3}"/>
              </a:ext>
            </a:extLst>
          </p:cNvPr>
          <p:cNvSpPr txBox="1"/>
          <p:nvPr/>
        </p:nvSpPr>
        <p:spPr>
          <a:xfrm>
            <a:off x="0" y="0"/>
            <a:ext cx="12192000" cy="7017306"/>
          </a:xfrm>
          <a:prstGeom prst="rect">
            <a:avLst/>
          </a:prstGeom>
          <a:solidFill>
            <a:schemeClr val="accent4">
              <a:lumMod val="40000"/>
              <a:lumOff val="60000"/>
            </a:scheme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 name="CuadroTexto 1">
            <a:extLst>
              <a:ext uri="{FF2B5EF4-FFF2-40B4-BE49-F238E27FC236}">
                <a16:creationId xmlns:a16="http://schemas.microsoft.com/office/drawing/2014/main" id="{349497EB-30CB-925A-3471-23EA30ED9FE4}"/>
              </a:ext>
            </a:extLst>
          </p:cNvPr>
          <p:cNvSpPr txBox="1"/>
          <p:nvPr/>
        </p:nvSpPr>
        <p:spPr>
          <a:xfrm>
            <a:off x="0" y="0"/>
            <a:ext cx="12192000" cy="523220"/>
          </a:xfrm>
          <a:prstGeom prst="rect">
            <a:avLst/>
          </a:prstGeom>
          <a:solidFill>
            <a:srgbClr val="002060"/>
          </a:solidFill>
        </p:spPr>
        <p:txBody>
          <a:bodyPr wrap="square" rtlCol="0">
            <a:spAutoFit/>
          </a:bodyPr>
          <a:lstStyle>
            <a:defPPr>
              <a:defRPr lang="es-ES"/>
            </a:defPPr>
            <a:lvl1pPr algn="ctr">
              <a:defRPr sz="2800">
                <a:solidFill>
                  <a:schemeClr val="bg1"/>
                </a:solidFill>
                <a:latin typeface="Arial Black" panose="020B0A04020102020204" pitchFamily="34" charset="0"/>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2800" b="0" i="0" u="none" strike="noStrike" kern="1200" cap="none" spc="0" normalizeH="0" baseline="0" noProof="0" dirty="0">
                <a:ln>
                  <a:noFill/>
                </a:ln>
                <a:solidFill>
                  <a:prstClr val="white"/>
                </a:solidFill>
                <a:effectLst/>
                <a:uLnTx/>
                <a:uFillTx/>
                <a:latin typeface="Arial Black" panose="020B0A04020102020204" pitchFamily="34" charset="0"/>
                <a:ea typeface="+mn-ea"/>
                <a:cs typeface="+mn-cs"/>
              </a:rPr>
              <a:t>La lógica vertical y la horizontal de la MML O MPP</a:t>
            </a:r>
          </a:p>
        </p:txBody>
      </p:sp>
      <p:graphicFrame>
        <p:nvGraphicFramePr>
          <p:cNvPr id="3" name="2 Tabla">
            <a:extLst>
              <a:ext uri="{FF2B5EF4-FFF2-40B4-BE49-F238E27FC236}">
                <a16:creationId xmlns:a16="http://schemas.microsoft.com/office/drawing/2014/main" id="{4BFF0B8F-FA59-1545-60D2-996E4AAEE070}"/>
              </a:ext>
            </a:extLst>
          </p:cNvPr>
          <p:cNvGraphicFramePr>
            <a:graphicFrameLocks noGrp="1"/>
          </p:cNvGraphicFramePr>
          <p:nvPr/>
        </p:nvGraphicFramePr>
        <p:xfrm>
          <a:off x="418458" y="614019"/>
          <a:ext cx="11453248" cy="3485853"/>
        </p:xfrm>
        <a:graphic>
          <a:graphicData uri="http://schemas.openxmlformats.org/drawingml/2006/table">
            <a:tbl>
              <a:tblPr firstRow="1" bandRow="1">
                <a:tableStyleId>{5C22544A-7EE6-4342-B048-85BDC9FD1C3A}</a:tableStyleId>
              </a:tblPr>
              <a:tblGrid>
                <a:gridCol w="2863312">
                  <a:extLst>
                    <a:ext uri="{9D8B030D-6E8A-4147-A177-3AD203B41FA5}">
                      <a16:colId xmlns:a16="http://schemas.microsoft.com/office/drawing/2014/main" val="20000"/>
                    </a:ext>
                  </a:extLst>
                </a:gridCol>
                <a:gridCol w="2863312">
                  <a:extLst>
                    <a:ext uri="{9D8B030D-6E8A-4147-A177-3AD203B41FA5}">
                      <a16:colId xmlns:a16="http://schemas.microsoft.com/office/drawing/2014/main" val="20001"/>
                    </a:ext>
                  </a:extLst>
                </a:gridCol>
                <a:gridCol w="2863312">
                  <a:extLst>
                    <a:ext uri="{9D8B030D-6E8A-4147-A177-3AD203B41FA5}">
                      <a16:colId xmlns:a16="http://schemas.microsoft.com/office/drawing/2014/main" val="20002"/>
                    </a:ext>
                  </a:extLst>
                </a:gridCol>
                <a:gridCol w="2863312">
                  <a:extLst>
                    <a:ext uri="{9D8B030D-6E8A-4147-A177-3AD203B41FA5}">
                      <a16:colId xmlns:a16="http://schemas.microsoft.com/office/drawing/2014/main" val="20003"/>
                    </a:ext>
                  </a:extLst>
                </a:gridCol>
              </a:tblGrid>
              <a:tr h="854009">
                <a:tc>
                  <a:txBody>
                    <a:bodyPr/>
                    <a:lstStyle/>
                    <a:p>
                      <a:pPr algn="ctr"/>
                      <a:r>
                        <a:rPr lang="es-ES" sz="2000" dirty="0">
                          <a:latin typeface="Arial Black" pitchFamily="34" charset="0"/>
                        </a:rPr>
                        <a:t>Descripción del proyecto</a:t>
                      </a:r>
                    </a:p>
                  </a:txBody>
                  <a:tcPr/>
                </a:tc>
                <a:tc>
                  <a:txBody>
                    <a:bodyPr/>
                    <a:lstStyle/>
                    <a:p>
                      <a:pPr algn="ctr"/>
                      <a:r>
                        <a:rPr lang="es-ES" sz="2000" dirty="0">
                          <a:latin typeface="Arial Black" pitchFamily="34" charset="0"/>
                        </a:rPr>
                        <a:t>Indicadores</a:t>
                      </a:r>
                    </a:p>
                  </a:txBody>
                  <a:tcPr/>
                </a:tc>
                <a:tc>
                  <a:txBody>
                    <a:bodyPr/>
                    <a:lstStyle/>
                    <a:p>
                      <a:pPr algn="ctr"/>
                      <a:r>
                        <a:rPr lang="es-ES" sz="2000" dirty="0">
                          <a:latin typeface="Arial Black" pitchFamily="34" charset="0"/>
                        </a:rPr>
                        <a:t>Fuentes de verificación</a:t>
                      </a:r>
                    </a:p>
                  </a:txBody>
                  <a:tcPr/>
                </a:tc>
                <a:tc>
                  <a:txBody>
                    <a:bodyPr/>
                    <a:lstStyle/>
                    <a:p>
                      <a:pPr algn="ctr"/>
                      <a:r>
                        <a:rPr lang="es-ES" sz="2000" dirty="0">
                          <a:latin typeface="Arial Black" pitchFamily="34" charset="0"/>
                        </a:rPr>
                        <a:t>Supuestos </a:t>
                      </a:r>
                    </a:p>
                  </a:txBody>
                  <a:tcPr/>
                </a:tc>
                <a:extLst>
                  <a:ext uri="{0D108BD9-81ED-4DB2-BD59-A6C34878D82A}">
                    <a16:rowId xmlns:a16="http://schemas.microsoft.com/office/drawing/2014/main" val="10000"/>
                  </a:ext>
                </a:extLst>
              </a:tr>
              <a:tr h="482701">
                <a:tc>
                  <a:txBody>
                    <a:bodyPr/>
                    <a:lstStyle/>
                    <a:p>
                      <a:pPr algn="l"/>
                      <a:r>
                        <a:rPr lang="es-ES" sz="2000" dirty="0">
                          <a:latin typeface="Arial Black" pitchFamily="34" charset="0"/>
                        </a:rPr>
                        <a:t>Objetivo general</a:t>
                      </a:r>
                    </a:p>
                  </a:txBody>
                  <a:tcPr/>
                </a:tc>
                <a:tc>
                  <a:txBody>
                    <a:bodyPr/>
                    <a:lstStyle/>
                    <a:p>
                      <a:pPr algn="ctr"/>
                      <a:endParaRPr lang="es-ES" sz="2000" dirty="0">
                        <a:latin typeface="Arial Black" pitchFamily="34" charset="0"/>
                      </a:endParaRPr>
                    </a:p>
                  </a:txBody>
                  <a:tcPr/>
                </a:tc>
                <a:tc>
                  <a:txBody>
                    <a:bodyPr/>
                    <a:lstStyle/>
                    <a:p>
                      <a:pPr algn="ctr"/>
                      <a:endParaRPr lang="es-ES" sz="2000">
                        <a:latin typeface="Arial Black" pitchFamily="34" charset="0"/>
                      </a:endParaRPr>
                    </a:p>
                  </a:txBody>
                  <a:tcPr/>
                </a:tc>
                <a:tc>
                  <a:txBody>
                    <a:bodyPr/>
                    <a:lstStyle/>
                    <a:p>
                      <a:pPr algn="ctr"/>
                      <a:endParaRPr lang="es-ES" sz="2000">
                        <a:latin typeface="Arial Black" pitchFamily="34" charset="0"/>
                      </a:endParaRPr>
                    </a:p>
                  </a:txBody>
                  <a:tcPr/>
                </a:tc>
                <a:extLst>
                  <a:ext uri="{0D108BD9-81ED-4DB2-BD59-A6C34878D82A}">
                    <a16:rowId xmlns:a16="http://schemas.microsoft.com/office/drawing/2014/main" val="10001"/>
                  </a:ext>
                </a:extLst>
              </a:tr>
              <a:tr h="482701">
                <a:tc>
                  <a:txBody>
                    <a:bodyPr/>
                    <a:lstStyle/>
                    <a:p>
                      <a:pPr algn="l"/>
                      <a:r>
                        <a:rPr lang="es-ES" sz="2000" dirty="0">
                          <a:latin typeface="Arial Black" pitchFamily="34" charset="0"/>
                        </a:rPr>
                        <a:t>Objetivo específico</a:t>
                      </a:r>
                    </a:p>
                  </a:txBody>
                  <a:tcPr/>
                </a:tc>
                <a:tc>
                  <a:txBody>
                    <a:bodyPr/>
                    <a:lstStyle/>
                    <a:p>
                      <a:pPr algn="ctr"/>
                      <a:endParaRPr lang="es-ES" sz="2000">
                        <a:latin typeface="Arial Black" pitchFamily="34" charset="0"/>
                      </a:endParaRPr>
                    </a:p>
                  </a:txBody>
                  <a:tcPr/>
                </a:tc>
                <a:tc>
                  <a:txBody>
                    <a:bodyPr/>
                    <a:lstStyle/>
                    <a:p>
                      <a:pPr algn="ctr"/>
                      <a:endParaRPr lang="es-ES" sz="2000">
                        <a:latin typeface="Arial Black" pitchFamily="34" charset="0"/>
                      </a:endParaRPr>
                    </a:p>
                  </a:txBody>
                  <a:tcPr/>
                </a:tc>
                <a:tc>
                  <a:txBody>
                    <a:bodyPr/>
                    <a:lstStyle/>
                    <a:p>
                      <a:pPr algn="ctr"/>
                      <a:endParaRPr lang="es-ES" sz="2000" dirty="0">
                        <a:latin typeface="Arial Black" pitchFamily="34" charset="0"/>
                      </a:endParaRPr>
                    </a:p>
                  </a:txBody>
                  <a:tcPr/>
                </a:tc>
                <a:extLst>
                  <a:ext uri="{0D108BD9-81ED-4DB2-BD59-A6C34878D82A}">
                    <a16:rowId xmlns:a16="http://schemas.microsoft.com/office/drawing/2014/main" val="10002"/>
                  </a:ext>
                </a:extLst>
              </a:tr>
              <a:tr h="482701">
                <a:tc>
                  <a:txBody>
                    <a:bodyPr/>
                    <a:lstStyle/>
                    <a:p>
                      <a:pPr algn="l"/>
                      <a:r>
                        <a:rPr lang="es-ES" sz="2000" dirty="0">
                          <a:latin typeface="Arial Black" pitchFamily="34" charset="0"/>
                        </a:rPr>
                        <a:t>Resultados</a:t>
                      </a:r>
                    </a:p>
                  </a:txBody>
                  <a:tcPr/>
                </a:tc>
                <a:tc>
                  <a:txBody>
                    <a:bodyPr/>
                    <a:lstStyle/>
                    <a:p>
                      <a:pPr algn="ctr"/>
                      <a:endParaRPr lang="es-ES" sz="2000">
                        <a:latin typeface="Arial Black" pitchFamily="34" charset="0"/>
                      </a:endParaRPr>
                    </a:p>
                  </a:txBody>
                  <a:tcPr/>
                </a:tc>
                <a:tc>
                  <a:txBody>
                    <a:bodyPr/>
                    <a:lstStyle/>
                    <a:p>
                      <a:pPr algn="ctr"/>
                      <a:endParaRPr lang="es-ES" sz="2000">
                        <a:latin typeface="Arial Black" pitchFamily="34" charset="0"/>
                      </a:endParaRPr>
                    </a:p>
                  </a:txBody>
                  <a:tcPr/>
                </a:tc>
                <a:tc>
                  <a:txBody>
                    <a:bodyPr/>
                    <a:lstStyle/>
                    <a:p>
                      <a:pPr algn="ctr"/>
                      <a:endParaRPr lang="es-ES" sz="2000" dirty="0">
                        <a:latin typeface="Arial Black" pitchFamily="34" charset="0"/>
                      </a:endParaRPr>
                    </a:p>
                  </a:txBody>
                  <a:tcPr/>
                </a:tc>
                <a:extLst>
                  <a:ext uri="{0D108BD9-81ED-4DB2-BD59-A6C34878D82A}">
                    <a16:rowId xmlns:a16="http://schemas.microsoft.com/office/drawing/2014/main" val="10003"/>
                  </a:ext>
                </a:extLst>
              </a:tr>
              <a:tr h="482701">
                <a:tc rowSpan="2">
                  <a:txBody>
                    <a:bodyPr/>
                    <a:lstStyle/>
                    <a:p>
                      <a:pPr algn="l"/>
                      <a:r>
                        <a:rPr lang="es-ES" sz="2000" dirty="0">
                          <a:latin typeface="Arial Black" pitchFamily="34" charset="0"/>
                        </a:rPr>
                        <a:t>Actividades</a:t>
                      </a:r>
                    </a:p>
                  </a:txBody>
                  <a:tcPr/>
                </a:tc>
                <a:tc>
                  <a:txBody>
                    <a:bodyPr/>
                    <a:lstStyle/>
                    <a:p>
                      <a:pPr algn="ctr"/>
                      <a:r>
                        <a:rPr lang="es-ES" sz="2000" dirty="0">
                          <a:latin typeface="Arial Black" pitchFamily="34" charset="0"/>
                        </a:rPr>
                        <a:t>Recursos</a:t>
                      </a:r>
                    </a:p>
                  </a:txBody>
                  <a:tcPr/>
                </a:tc>
                <a:tc>
                  <a:txBody>
                    <a:bodyPr/>
                    <a:lstStyle/>
                    <a:p>
                      <a:pPr algn="ctr"/>
                      <a:r>
                        <a:rPr lang="es-ES" sz="2000" dirty="0">
                          <a:latin typeface="Arial Black" pitchFamily="34" charset="0"/>
                        </a:rPr>
                        <a:t>Costes</a:t>
                      </a:r>
                    </a:p>
                  </a:txBody>
                  <a:tcPr/>
                </a:tc>
                <a:tc>
                  <a:txBody>
                    <a:bodyPr/>
                    <a:lstStyle/>
                    <a:p>
                      <a:pPr algn="ctr"/>
                      <a:endParaRPr lang="es-ES" sz="2000" dirty="0">
                        <a:latin typeface="Arial Black" pitchFamily="34" charset="0"/>
                      </a:endParaRPr>
                    </a:p>
                  </a:txBody>
                  <a:tcPr/>
                </a:tc>
                <a:extLst>
                  <a:ext uri="{0D108BD9-81ED-4DB2-BD59-A6C34878D82A}">
                    <a16:rowId xmlns:a16="http://schemas.microsoft.com/office/drawing/2014/main" val="10004"/>
                  </a:ext>
                </a:extLst>
              </a:tr>
              <a:tr h="592387">
                <a:tc vMerge="1">
                  <a:txBody>
                    <a:bodyPr/>
                    <a:lstStyle/>
                    <a:p>
                      <a:endParaRPr lang="es-ES" dirty="0"/>
                    </a:p>
                  </a:txBody>
                  <a:tcPr/>
                </a:tc>
                <a:tc>
                  <a:txBody>
                    <a:bodyPr/>
                    <a:lstStyle/>
                    <a:p>
                      <a:pPr algn="ctr"/>
                      <a:endParaRPr lang="es-ES" sz="2000">
                        <a:latin typeface="Arial Black" pitchFamily="34" charset="0"/>
                      </a:endParaRPr>
                    </a:p>
                  </a:txBody>
                  <a:tcPr/>
                </a:tc>
                <a:tc>
                  <a:txBody>
                    <a:bodyPr/>
                    <a:lstStyle/>
                    <a:p>
                      <a:pPr algn="ctr"/>
                      <a:endParaRPr lang="es-ES" sz="2000">
                        <a:latin typeface="Arial Black" pitchFamily="34" charset="0"/>
                      </a:endParaRPr>
                    </a:p>
                  </a:txBody>
                  <a:tcPr/>
                </a:tc>
                <a:tc>
                  <a:txBody>
                    <a:bodyPr/>
                    <a:lstStyle/>
                    <a:p>
                      <a:pPr algn="ctr"/>
                      <a:r>
                        <a:rPr lang="es-ES" sz="2000" dirty="0">
                          <a:latin typeface="Arial Black" pitchFamily="34" charset="0"/>
                        </a:rPr>
                        <a:t>Condiciones previas</a:t>
                      </a:r>
                    </a:p>
                  </a:txBody>
                  <a:tcPr/>
                </a:tc>
                <a:extLst>
                  <a:ext uri="{0D108BD9-81ED-4DB2-BD59-A6C34878D82A}">
                    <a16:rowId xmlns:a16="http://schemas.microsoft.com/office/drawing/2014/main" val="10005"/>
                  </a:ext>
                </a:extLst>
              </a:tr>
            </a:tbl>
          </a:graphicData>
        </a:graphic>
      </p:graphicFrame>
      <p:sp>
        <p:nvSpPr>
          <p:cNvPr id="7" name="6 CuadroTexto">
            <a:extLst>
              <a:ext uri="{FF2B5EF4-FFF2-40B4-BE49-F238E27FC236}">
                <a16:creationId xmlns:a16="http://schemas.microsoft.com/office/drawing/2014/main" id="{80488C56-C5B2-C493-454A-6FCBFE6D3888}"/>
              </a:ext>
            </a:extLst>
          </p:cNvPr>
          <p:cNvSpPr txBox="1"/>
          <p:nvPr/>
        </p:nvSpPr>
        <p:spPr>
          <a:xfrm>
            <a:off x="511448" y="4157045"/>
            <a:ext cx="3632850"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2400" b="0" i="0" u="none" strike="noStrike" kern="1200" cap="none" spc="0" normalizeH="0" baseline="0" noProof="0" dirty="0">
                <a:ln>
                  <a:noFill/>
                </a:ln>
                <a:solidFill>
                  <a:srgbClr val="C00000"/>
                </a:solidFill>
                <a:effectLst/>
                <a:uLnTx/>
                <a:uFillTx/>
                <a:latin typeface="Arial Black" pitchFamily="34" charset="0"/>
                <a:ea typeface="+mn-ea"/>
                <a:cs typeface="+mn-cs"/>
              </a:rPr>
              <a:t>LÓGICA VERETICAL</a:t>
            </a:r>
          </a:p>
        </p:txBody>
      </p:sp>
      <p:sp>
        <p:nvSpPr>
          <p:cNvPr id="8" name="7 Flecha arriba">
            <a:extLst>
              <a:ext uri="{FF2B5EF4-FFF2-40B4-BE49-F238E27FC236}">
                <a16:creationId xmlns:a16="http://schemas.microsoft.com/office/drawing/2014/main" id="{7E5A70F8-349A-2F6B-D021-7FD7F023EE1E}"/>
              </a:ext>
            </a:extLst>
          </p:cNvPr>
          <p:cNvSpPr/>
          <p:nvPr/>
        </p:nvSpPr>
        <p:spPr>
          <a:xfrm>
            <a:off x="1658319" y="3348152"/>
            <a:ext cx="542440" cy="743919"/>
          </a:xfrm>
          <a:prstGeom prst="upArrow">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a:ln>
                <a:noFill/>
              </a:ln>
              <a:solidFill>
                <a:prstClr val="white"/>
              </a:solidFill>
              <a:effectLst/>
              <a:uLnTx/>
              <a:uFillTx/>
              <a:latin typeface="Calibri"/>
              <a:ea typeface="+mn-ea"/>
              <a:cs typeface="+mn-cs"/>
            </a:endParaRPr>
          </a:p>
        </p:txBody>
      </p:sp>
      <p:sp>
        <p:nvSpPr>
          <p:cNvPr id="5" name="TextBox 4">
            <a:extLst>
              <a:ext uri="{FF2B5EF4-FFF2-40B4-BE49-F238E27FC236}">
                <a16:creationId xmlns:a16="http://schemas.microsoft.com/office/drawing/2014/main" id="{1F1D784B-6304-866B-6F4A-278C7DECBA38}"/>
              </a:ext>
            </a:extLst>
          </p:cNvPr>
          <p:cNvSpPr txBox="1"/>
          <p:nvPr/>
        </p:nvSpPr>
        <p:spPr>
          <a:xfrm>
            <a:off x="418458" y="4999703"/>
            <a:ext cx="8814032" cy="1569660"/>
          </a:xfrm>
          <a:prstGeom prst="rect">
            <a:avLst/>
          </a:prstGeom>
          <a:noFill/>
          <a:ln w="28575">
            <a:solidFill>
              <a:srgbClr val="C00000"/>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24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Todo </a:t>
            </a:r>
            <a:r>
              <a:rPr kumimoji="0" lang="es-ES" sz="2400" b="0" i="0" u="none" strike="noStrike" kern="1200" cap="none" spc="0" normalizeH="0" baseline="0" noProof="0" dirty="0">
                <a:ln>
                  <a:noFill/>
                </a:ln>
                <a:solidFill>
                  <a:srgbClr val="0070C0"/>
                </a:solidFill>
                <a:effectLst/>
                <a:uLnTx/>
                <a:uFillTx/>
                <a:latin typeface="Arial Black" panose="020B0A04020102020204" pitchFamily="34" charset="0"/>
                <a:ea typeface="+mn-ea"/>
                <a:cs typeface="+mn-cs"/>
              </a:rPr>
              <a:t>resultado u objetivo </a:t>
            </a:r>
            <a:r>
              <a:rPr kumimoji="0" lang="es-ES" sz="24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se expresa mediante, al menos</a:t>
            </a:r>
            <a:r>
              <a:rPr kumimoji="0" lang="es-ES" sz="2400" b="0" i="0" u="none" strike="noStrike" kern="1200" cap="none" spc="0" normalizeH="0" baseline="0" noProof="0" dirty="0">
                <a:ln>
                  <a:noFill/>
                </a:ln>
                <a:solidFill>
                  <a:srgbClr val="0070C0"/>
                </a:solidFill>
                <a:effectLst/>
                <a:uLnTx/>
                <a:uFillTx/>
                <a:latin typeface="Arial Black" panose="020B0A04020102020204" pitchFamily="34" charset="0"/>
                <a:ea typeface="+mn-ea"/>
                <a:cs typeface="+mn-cs"/>
              </a:rPr>
              <a:t>, un indicador verificable objetivamente</a:t>
            </a:r>
            <a:r>
              <a:rPr kumimoji="0" lang="es-ES" sz="24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 Ese </a:t>
            </a:r>
            <a:r>
              <a:rPr kumimoji="0" lang="es-ES" sz="2400" b="0" i="0" u="none" strike="noStrike" kern="1200" cap="none" spc="0" normalizeH="0" baseline="0" noProof="0" dirty="0">
                <a:ln>
                  <a:noFill/>
                </a:ln>
                <a:solidFill>
                  <a:srgbClr val="0070C0"/>
                </a:solidFill>
                <a:effectLst/>
                <a:uLnTx/>
                <a:uFillTx/>
                <a:latin typeface="Arial Black" panose="020B0A04020102020204" pitchFamily="34" charset="0"/>
                <a:ea typeface="+mn-ea"/>
                <a:cs typeface="+mn-cs"/>
              </a:rPr>
              <a:t>indicador</a:t>
            </a:r>
            <a:r>
              <a:rPr kumimoji="0" lang="es-ES" sz="24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 debe poder comprobarse mediante una </a:t>
            </a:r>
            <a:r>
              <a:rPr kumimoji="0" lang="es-ES" sz="2400" b="0" i="0" u="none" strike="noStrike" kern="1200" cap="none" spc="0" normalizeH="0" baseline="0" noProof="0" dirty="0">
                <a:ln>
                  <a:noFill/>
                </a:ln>
                <a:solidFill>
                  <a:srgbClr val="0070C0"/>
                </a:solidFill>
                <a:effectLst/>
                <a:uLnTx/>
                <a:uFillTx/>
                <a:latin typeface="Arial Black" panose="020B0A04020102020204" pitchFamily="34" charset="0"/>
                <a:ea typeface="+mn-ea"/>
                <a:cs typeface="+mn-cs"/>
              </a:rPr>
              <a:t>fuente de verificación </a:t>
            </a:r>
            <a:r>
              <a:rPr kumimoji="0" lang="es-ES" sz="24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específica</a:t>
            </a:r>
            <a:endParaRPr kumimoji="0" lang="en-US" sz="24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endParaRPr>
          </a:p>
        </p:txBody>
      </p:sp>
      <p:sp>
        <p:nvSpPr>
          <p:cNvPr id="11" name="6 CuadroTexto">
            <a:extLst>
              <a:ext uri="{FF2B5EF4-FFF2-40B4-BE49-F238E27FC236}">
                <a16:creationId xmlns:a16="http://schemas.microsoft.com/office/drawing/2014/main" id="{D049770F-4946-B590-FC09-96107D3E11EB}"/>
              </a:ext>
            </a:extLst>
          </p:cNvPr>
          <p:cNvSpPr txBox="1"/>
          <p:nvPr/>
        </p:nvSpPr>
        <p:spPr>
          <a:xfrm>
            <a:off x="9483379" y="4928877"/>
            <a:ext cx="2531809"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2400" b="0" i="0" u="none" strike="noStrike" kern="1200" cap="none" spc="0" normalizeH="0" baseline="0" noProof="0" dirty="0">
                <a:ln>
                  <a:noFill/>
                </a:ln>
                <a:solidFill>
                  <a:srgbClr val="C00000"/>
                </a:solidFill>
                <a:effectLst/>
                <a:uLnTx/>
                <a:uFillTx/>
                <a:latin typeface="Arial Black" pitchFamily="34" charset="0"/>
                <a:ea typeface="+mn-ea"/>
                <a:cs typeface="+mn-cs"/>
              </a:rPr>
              <a:t>LÓGICA HORIZONTAL</a:t>
            </a:r>
          </a:p>
        </p:txBody>
      </p:sp>
      <p:sp>
        <p:nvSpPr>
          <p:cNvPr id="12" name="Up Arrow 11">
            <a:extLst>
              <a:ext uri="{FF2B5EF4-FFF2-40B4-BE49-F238E27FC236}">
                <a16:creationId xmlns:a16="http://schemas.microsoft.com/office/drawing/2014/main" id="{5A4BF721-0959-0867-73C2-11B93F90F632}"/>
              </a:ext>
            </a:extLst>
          </p:cNvPr>
          <p:cNvSpPr/>
          <p:nvPr/>
        </p:nvSpPr>
        <p:spPr>
          <a:xfrm>
            <a:off x="10264877" y="2433484"/>
            <a:ext cx="560439" cy="707922"/>
          </a:xfrm>
          <a:prstGeom prst="upArrow">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3" name="Right Arrow 12">
            <a:extLst>
              <a:ext uri="{FF2B5EF4-FFF2-40B4-BE49-F238E27FC236}">
                <a16:creationId xmlns:a16="http://schemas.microsoft.com/office/drawing/2014/main" id="{B482FF8E-9558-55B4-2A6B-56C977163DE6}"/>
              </a:ext>
            </a:extLst>
          </p:cNvPr>
          <p:cNvSpPr/>
          <p:nvPr/>
        </p:nvSpPr>
        <p:spPr>
          <a:xfrm>
            <a:off x="4852219" y="1666568"/>
            <a:ext cx="2905433" cy="1091380"/>
          </a:xfrm>
          <a:prstGeom prst="rightArrow">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4" name="Left Arrow 13">
            <a:extLst>
              <a:ext uri="{FF2B5EF4-FFF2-40B4-BE49-F238E27FC236}">
                <a16:creationId xmlns:a16="http://schemas.microsoft.com/office/drawing/2014/main" id="{8B454B4D-47DA-A037-BE73-D9059837DEED}"/>
              </a:ext>
            </a:extLst>
          </p:cNvPr>
          <p:cNvSpPr/>
          <p:nvPr/>
        </p:nvSpPr>
        <p:spPr>
          <a:xfrm>
            <a:off x="9232490" y="4928886"/>
            <a:ext cx="575187" cy="380542"/>
          </a:xfrm>
          <a:prstGeom prst="lef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5" name="TextBox 14">
            <a:extLst>
              <a:ext uri="{FF2B5EF4-FFF2-40B4-BE49-F238E27FC236}">
                <a16:creationId xmlns:a16="http://schemas.microsoft.com/office/drawing/2014/main" id="{46A670D6-ED3B-2EAD-A296-538116859DCF}"/>
              </a:ext>
            </a:extLst>
          </p:cNvPr>
          <p:cNvSpPr txBox="1"/>
          <p:nvPr/>
        </p:nvSpPr>
        <p:spPr>
          <a:xfrm>
            <a:off x="9483379" y="5759874"/>
            <a:ext cx="2388327"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24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COLUMNAS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24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2 Y 3</a:t>
            </a:r>
            <a:endParaRPr kumimoji="0" lang="en-US" sz="24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endParaRPr>
          </a:p>
        </p:txBody>
      </p:sp>
    </p:spTree>
    <p:extLst>
      <p:ext uri="{BB962C8B-B14F-4D97-AF65-F5344CB8AC3E}">
        <p14:creationId xmlns:p14="http://schemas.microsoft.com/office/powerpoint/2010/main" val="23338875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uadroTexto 8"/>
          <p:cNvSpPr txBox="1"/>
          <p:nvPr/>
        </p:nvSpPr>
        <p:spPr>
          <a:xfrm>
            <a:off x="0" y="0"/>
            <a:ext cx="12192000" cy="7017306"/>
          </a:xfrm>
          <a:prstGeom prst="rect">
            <a:avLst/>
          </a:prstGeom>
          <a:solidFill>
            <a:schemeClr val="accent4">
              <a:lumMod val="40000"/>
              <a:lumOff val="60000"/>
            </a:schemeClr>
          </a:solidFill>
        </p:spPr>
        <p:txBody>
          <a:bodyPr wrap="square" rtlCol="0">
            <a:spAutoFit/>
          </a:bodyPr>
          <a:lstStyle/>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p:txBody>
      </p:sp>
      <p:sp>
        <p:nvSpPr>
          <p:cNvPr id="2" name="CuadroTexto 1"/>
          <p:cNvSpPr txBox="1"/>
          <p:nvPr/>
        </p:nvSpPr>
        <p:spPr>
          <a:xfrm>
            <a:off x="0" y="13851"/>
            <a:ext cx="12192000" cy="523220"/>
          </a:xfrm>
          <a:prstGeom prst="rect">
            <a:avLst/>
          </a:prstGeom>
          <a:solidFill>
            <a:srgbClr val="002060"/>
          </a:solidFill>
        </p:spPr>
        <p:txBody>
          <a:bodyPr wrap="square" rtlCol="0">
            <a:spAutoFit/>
          </a:bodyPr>
          <a:lstStyle>
            <a:defPPr>
              <a:defRPr lang="es-ES"/>
            </a:defPPr>
            <a:lvl1pPr algn="ctr">
              <a:defRPr sz="2800">
                <a:solidFill>
                  <a:schemeClr val="bg1"/>
                </a:solidFill>
                <a:latin typeface="Arial Black" panose="020B0A04020102020204" pitchFamily="34" charset="0"/>
              </a:defRPr>
            </a:lvl1pPr>
          </a:lstStyle>
          <a:p>
            <a:r>
              <a:rPr lang="es-ES" dirty="0"/>
              <a:t>Los componentes de la fase de identificación </a:t>
            </a:r>
          </a:p>
        </p:txBody>
      </p:sp>
      <p:sp>
        <p:nvSpPr>
          <p:cNvPr id="3" name="TextBox 2"/>
          <p:cNvSpPr txBox="1"/>
          <p:nvPr/>
        </p:nvSpPr>
        <p:spPr>
          <a:xfrm>
            <a:off x="318651" y="1080655"/>
            <a:ext cx="4627418" cy="523220"/>
          </a:xfrm>
          <a:prstGeom prst="rect">
            <a:avLst/>
          </a:prstGeom>
          <a:noFill/>
        </p:spPr>
        <p:txBody>
          <a:bodyPr wrap="square" rtlCol="0">
            <a:spAutoFit/>
          </a:bodyPr>
          <a:lstStyle/>
          <a:p>
            <a:r>
              <a:rPr lang="es-ES" sz="2800" dirty="0">
                <a:latin typeface="Arial Black" panose="020B0A04020102020204" pitchFamily="34" charset="0"/>
              </a:rPr>
              <a:t>Análisis de problemas</a:t>
            </a:r>
          </a:p>
        </p:txBody>
      </p:sp>
      <p:sp>
        <p:nvSpPr>
          <p:cNvPr id="4" name="Right Arrow 3"/>
          <p:cNvSpPr/>
          <p:nvPr/>
        </p:nvSpPr>
        <p:spPr>
          <a:xfrm>
            <a:off x="4932216" y="1191489"/>
            <a:ext cx="429490" cy="374073"/>
          </a:xfrm>
          <a:prstGeom prst="righ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 name="TextBox 10"/>
          <p:cNvSpPr txBox="1"/>
          <p:nvPr/>
        </p:nvSpPr>
        <p:spPr>
          <a:xfrm>
            <a:off x="5666509" y="1080653"/>
            <a:ext cx="4267200" cy="523220"/>
          </a:xfrm>
          <a:prstGeom prst="rect">
            <a:avLst/>
          </a:prstGeom>
          <a:noFill/>
        </p:spPr>
        <p:txBody>
          <a:bodyPr wrap="square" rtlCol="0">
            <a:spAutoFit/>
          </a:bodyPr>
          <a:lstStyle>
            <a:defPPr>
              <a:defRPr lang="es-ES"/>
            </a:defPPr>
            <a:lvl1pPr>
              <a:defRPr sz="2800">
                <a:latin typeface="Arial Black" panose="020B0A04020102020204" pitchFamily="34" charset="0"/>
              </a:defRPr>
            </a:lvl1pPr>
          </a:lstStyle>
          <a:p>
            <a:r>
              <a:rPr lang="es-ES" dirty="0">
                <a:solidFill>
                  <a:srgbClr val="0070C0"/>
                </a:solidFill>
              </a:rPr>
              <a:t>Árbol de problemas</a:t>
            </a:r>
          </a:p>
        </p:txBody>
      </p:sp>
      <p:sp>
        <p:nvSpPr>
          <p:cNvPr id="12" name="Down Arrow 11"/>
          <p:cNvSpPr/>
          <p:nvPr/>
        </p:nvSpPr>
        <p:spPr>
          <a:xfrm>
            <a:off x="900530" y="1603873"/>
            <a:ext cx="471055" cy="1194745"/>
          </a:xfrm>
          <a:prstGeom prst="downArrow">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3" name="TextBox 12"/>
          <p:cNvSpPr txBox="1"/>
          <p:nvPr/>
        </p:nvSpPr>
        <p:spPr>
          <a:xfrm>
            <a:off x="318647" y="2867897"/>
            <a:ext cx="4405753" cy="523220"/>
          </a:xfrm>
          <a:prstGeom prst="rect">
            <a:avLst/>
          </a:prstGeom>
          <a:noFill/>
        </p:spPr>
        <p:txBody>
          <a:bodyPr wrap="square" rtlCol="0">
            <a:spAutoFit/>
          </a:bodyPr>
          <a:lstStyle/>
          <a:p>
            <a:r>
              <a:rPr lang="es-ES" sz="2800" dirty="0">
                <a:latin typeface="Arial Black" panose="020B0A04020102020204" pitchFamily="34" charset="0"/>
              </a:rPr>
              <a:t>Análisis de objetivos</a:t>
            </a:r>
          </a:p>
        </p:txBody>
      </p:sp>
      <p:sp>
        <p:nvSpPr>
          <p:cNvPr id="14" name="TextBox 13"/>
          <p:cNvSpPr txBox="1"/>
          <p:nvPr/>
        </p:nvSpPr>
        <p:spPr>
          <a:xfrm>
            <a:off x="1537851" y="1828807"/>
            <a:ext cx="4932222" cy="523220"/>
          </a:xfrm>
          <a:prstGeom prst="rect">
            <a:avLst/>
          </a:prstGeom>
          <a:noFill/>
        </p:spPr>
        <p:txBody>
          <a:bodyPr wrap="square" rtlCol="0">
            <a:spAutoFit/>
          </a:bodyPr>
          <a:lstStyle/>
          <a:p>
            <a:r>
              <a:rPr lang="es-ES" sz="2800" dirty="0">
                <a:latin typeface="Arial Black" panose="020B0A04020102020204" pitchFamily="34" charset="0"/>
              </a:rPr>
              <a:t>Análisis de involucrados</a:t>
            </a:r>
          </a:p>
        </p:txBody>
      </p:sp>
      <p:sp>
        <p:nvSpPr>
          <p:cNvPr id="15" name="Down Arrow 14"/>
          <p:cNvSpPr/>
          <p:nvPr/>
        </p:nvSpPr>
        <p:spPr>
          <a:xfrm>
            <a:off x="8049491" y="1579413"/>
            <a:ext cx="415636" cy="1219206"/>
          </a:xfrm>
          <a:prstGeom prst="downArrow">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6" name="TextBox 15"/>
          <p:cNvSpPr txBox="1"/>
          <p:nvPr/>
        </p:nvSpPr>
        <p:spPr>
          <a:xfrm>
            <a:off x="5791200" y="2867897"/>
            <a:ext cx="3837709" cy="523220"/>
          </a:xfrm>
          <a:prstGeom prst="rect">
            <a:avLst/>
          </a:prstGeom>
          <a:noFill/>
        </p:spPr>
        <p:txBody>
          <a:bodyPr wrap="square" rtlCol="0">
            <a:spAutoFit/>
          </a:bodyPr>
          <a:lstStyle>
            <a:defPPr>
              <a:defRPr lang="es-ES"/>
            </a:defPPr>
            <a:lvl1pPr>
              <a:defRPr sz="2800">
                <a:solidFill>
                  <a:srgbClr val="0070C0"/>
                </a:solidFill>
                <a:latin typeface="Arial Black" panose="020B0A04020102020204" pitchFamily="34" charset="0"/>
              </a:defRPr>
            </a:lvl1pPr>
          </a:lstStyle>
          <a:p>
            <a:r>
              <a:rPr lang="es-ES" dirty="0"/>
              <a:t>Árbol de objetivos</a:t>
            </a:r>
          </a:p>
        </p:txBody>
      </p:sp>
      <p:sp>
        <p:nvSpPr>
          <p:cNvPr id="17" name="Right Arrow 16"/>
          <p:cNvSpPr/>
          <p:nvPr/>
        </p:nvSpPr>
        <p:spPr>
          <a:xfrm>
            <a:off x="4946075" y="2937162"/>
            <a:ext cx="498764" cy="412390"/>
          </a:xfrm>
          <a:prstGeom prst="righ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8" name="Down Arrow 17"/>
          <p:cNvSpPr/>
          <p:nvPr/>
        </p:nvSpPr>
        <p:spPr>
          <a:xfrm>
            <a:off x="886684" y="3408215"/>
            <a:ext cx="554182" cy="1260763"/>
          </a:xfrm>
          <a:prstGeom prst="downArrow">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0" name="TextBox 19"/>
          <p:cNvSpPr txBox="1"/>
          <p:nvPr/>
        </p:nvSpPr>
        <p:spPr>
          <a:xfrm>
            <a:off x="277076" y="4752137"/>
            <a:ext cx="4918379" cy="523220"/>
          </a:xfrm>
          <a:prstGeom prst="rect">
            <a:avLst/>
          </a:prstGeom>
          <a:noFill/>
        </p:spPr>
        <p:txBody>
          <a:bodyPr wrap="square" rtlCol="0">
            <a:spAutoFit/>
          </a:bodyPr>
          <a:lstStyle/>
          <a:p>
            <a:r>
              <a:rPr lang="es-ES" sz="2800" dirty="0">
                <a:latin typeface="Arial Black" panose="020B0A04020102020204" pitchFamily="34" charset="0"/>
              </a:rPr>
              <a:t>Análisis de alternativas</a:t>
            </a:r>
          </a:p>
        </p:txBody>
      </p:sp>
      <p:sp>
        <p:nvSpPr>
          <p:cNvPr id="21" name="Right Arrow 20"/>
          <p:cNvSpPr/>
          <p:nvPr/>
        </p:nvSpPr>
        <p:spPr>
          <a:xfrm>
            <a:off x="5195456" y="4835236"/>
            <a:ext cx="471054" cy="374073"/>
          </a:xfrm>
          <a:prstGeom prst="righ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2" name="TextBox 21"/>
          <p:cNvSpPr txBox="1"/>
          <p:nvPr/>
        </p:nvSpPr>
        <p:spPr>
          <a:xfrm>
            <a:off x="5943599" y="4752137"/>
            <a:ext cx="5514110" cy="523220"/>
          </a:xfrm>
          <a:prstGeom prst="rect">
            <a:avLst/>
          </a:prstGeom>
          <a:noFill/>
        </p:spPr>
        <p:txBody>
          <a:bodyPr wrap="square" rtlCol="0">
            <a:spAutoFit/>
          </a:bodyPr>
          <a:lstStyle>
            <a:defPPr>
              <a:defRPr lang="es-ES"/>
            </a:defPPr>
            <a:lvl1pPr>
              <a:defRPr sz="2800">
                <a:solidFill>
                  <a:srgbClr val="0070C0"/>
                </a:solidFill>
                <a:latin typeface="Arial Black" panose="020B0A04020102020204" pitchFamily="34" charset="0"/>
              </a:defRPr>
            </a:lvl1pPr>
          </a:lstStyle>
          <a:p>
            <a:r>
              <a:rPr lang="es-ES" dirty="0"/>
              <a:t>Estrategia de intervención</a:t>
            </a:r>
          </a:p>
        </p:txBody>
      </p:sp>
      <p:sp>
        <p:nvSpPr>
          <p:cNvPr id="23" name="Down Arrow 22"/>
          <p:cNvSpPr/>
          <p:nvPr/>
        </p:nvSpPr>
        <p:spPr>
          <a:xfrm>
            <a:off x="8118759" y="3408215"/>
            <a:ext cx="415637" cy="1343922"/>
          </a:xfrm>
          <a:prstGeom prst="downArrow">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4" name="Down Arrow 23"/>
          <p:cNvSpPr/>
          <p:nvPr/>
        </p:nvSpPr>
        <p:spPr>
          <a:xfrm>
            <a:off x="8077196" y="1565562"/>
            <a:ext cx="415636" cy="1219206"/>
          </a:xfrm>
          <a:prstGeom prst="downArrow">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5" name="Right Arrow 24"/>
          <p:cNvSpPr/>
          <p:nvPr/>
        </p:nvSpPr>
        <p:spPr>
          <a:xfrm>
            <a:off x="4973780" y="2923311"/>
            <a:ext cx="498764" cy="412390"/>
          </a:xfrm>
          <a:prstGeom prst="righ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433142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p:cTn id="14" dur="500" fill="hold"/>
                                        <p:tgtEl>
                                          <p:spTgt spid="4"/>
                                        </p:tgtEl>
                                        <p:attrNameLst>
                                          <p:attrName>ppt_w</p:attrName>
                                        </p:attrNameLst>
                                      </p:cBhvr>
                                      <p:tavLst>
                                        <p:tav tm="0">
                                          <p:val>
                                            <p:fltVal val="0"/>
                                          </p:val>
                                        </p:tav>
                                        <p:tav tm="100000">
                                          <p:val>
                                            <p:strVal val="#ppt_w"/>
                                          </p:val>
                                        </p:tav>
                                      </p:tavLst>
                                    </p:anim>
                                    <p:anim calcmode="lin" valueType="num">
                                      <p:cBhvr>
                                        <p:cTn id="15" dur="500" fill="hold"/>
                                        <p:tgtEl>
                                          <p:spTgt spid="4"/>
                                        </p:tgtEl>
                                        <p:attrNameLst>
                                          <p:attrName>ppt_h</p:attrName>
                                        </p:attrNameLst>
                                      </p:cBhvr>
                                      <p:tavLst>
                                        <p:tav tm="0">
                                          <p:val>
                                            <p:fltVal val="0"/>
                                          </p:val>
                                        </p:tav>
                                        <p:tav tm="100000">
                                          <p:val>
                                            <p:strVal val="#ppt_h"/>
                                          </p:val>
                                        </p:tav>
                                      </p:tavLst>
                                    </p:anim>
                                    <p:animEffect transition="in" filter="fade">
                                      <p:cBhvr>
                                        <p:cTn id="16" dur="500"/>
                                        <p:tgtEl>
                                          <p:spTgt spid="4"/>
                                        </p:tgtEl>
                                      </p:cBhvr>
                                    </p:animEffect>
                                  </p:childTnLst>
                                </p:cTn>
                              </p:par>
                              <p:par>
                                <p:cTn id="17" presetID="53" presetClass="entr" presetSubtype="16"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p:cTn id="19" dur="500" fill="hold"/>
                                        <p:tgtEl>
                                          <p:spTgt spid="11"/>
                                        </p:tgtEl>
                                        <p:attrNameLst>
                                          <p:attrName>ppt_w</p:attrName>
                                        </p:attrNameLst>
                                      </p:cBhvr>
                                      <p:tavLst>
                                        <p:tav tm="0">
                                          <p:val>
                                            <p:fltVal val="0"/>
                                          </p:val>
                                        </p:tav>
                                        <p:tav tm="100000">
                                          <p:val>
                                            <p:strVal val="#ppt_w"/>
                                          </p:val>
                                        </p:tav>
                                      </p:tavLst>
                                    </p:anim>
                                    <p:anim calcmode="lin" valueType="num">
                                      <p:cBhvr>
                                        <p:cTn id="20" dur="500" fill="hold"/>
                                        <p:tgtEl>
                                          <p:spTgt spid="11"/>
                                        </p:tgtEl>
                                        <p:attrNameLst>
                                          <p:attrName>ppt_h</p:attrName>
                                        </p:attrNameLst>
                                      </p:cBhvr>
                                      <p:tavLst>
                                        <p:tav tm="0">
                                          <p:val>
                                            <p:fltVal val="0"/>
                                          </p:val>
                                        </p:tav>
                                        <p:tav tm="100000">
                                          <p:val>
                                            <p:strVal val="#ppt_h"/>
                                          </p:val>
                                        </p:tav>
                                      </p:tavLst>
                                    </p:anim>
                                    <p:animEffect transition="in" filter="fade">
                                      <p:cBhvr>
                                        <p:cTn id="21" dur="500"/>
                                        <p:tgtEl>
                                          <p:spTgt spid="11"/>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grpId="0" nodeType="clickEffect">
                                  <p:stCondLst>
                                    <p:cond delay="0"/>
                                  </p:stCondLst>
                                  <p:childTnLst>
                                    <p:set>
                                      <p:cBhvr>
                                        <p:cTn id="25" dur="1" fill="hold">
                                          <p:stCondLst>
                                            <p:cond delay="0"/>
                                          </p:stCondLst>
                                        </p:cTn>
                                        <p:tgtEl>
                                          <p:spTgt spid="14"/>
                                        </p:tgtEl>
                                        <p:attrNameLst>
                                          <p:attrName>style.visibility</p:attrName>
                                        </p:attrNameLst>
                                      </p:cBhvr>
                                      <p:to>
                                        <p:strVal val="visible"/>
                                      </p:to>
                                    </p:set>
                                    <p:anim calcmode="lin" valueType="num">
                                      <p:cBhvr>
                                        <p:cTn id="26" dur="500" fill="hold"/>
                                        <p:tgtEl>
                                          <p:spTgt spid="14"/>
                                        </p:tgtEl>
                                        <p:attrNameLst>
                                          <p:attrName>ppt_w</p:attrName>
                                        </p:attrNameLst>
                                      </p:cBhvr>
                                      <p:tavLst>
                                        <p:tav tm="0">
                                          <p:val>
                                            <p:fltVal val="0"/>
                                          </p:val>
                                        </p:tav>
                                        <p:tav tm="100000">
                                          <p:val>
                                            <p:strVal val="#ppt_w"/>
                                          </p:val>
                                        </p:tav>
                                      </p:tavLst>
                                    </p:anim>
                                    <p:anim calcmode="lin" valueType="num">
                                      <p:cBhvr>
                                        <p:cTn id="27" dur="500" fill="hold"/>
                                        <p:tgtEl>
                                          <p:spTgt spid="14"/>
                                        </p:tgtEl>
                                        <p:attrNameLst>
                                          <p:attrName>ppt_h</p:attrName>
                                        </p:attrNameLst>
                                      </p:cBhvr>
                                      <p:tavLst>
                                        <p:tav tm="0">
                                          <p:val>
                                            <p:fltVal val="0"/>
                                          </p:val>
                                        </p:tav>
                                        <p:tav tm="100000">
                                          <p:val>
                                            <p:strVal val="#ppt_h"/>
                                          </p:val>
                                        </p:tav>
                                      </p:tavLst>
                                    </p:anim>
                                    <p:animEffect transition="in" filter="fade">
                                      <p:cBhvr>
                                        <p:cTn id="28" dur="500"/>
                                        <p:tgtEl>
                                          <p:spTgt spid="14"/>
                                        </p:tgtEl>
                                      </p:cBhvr>
                                    </p:animEffect>
                                  </p:childTnLst>
                                </p:cTn>
                              </p:par>
                              <p:par>
                                <p:cTn id="29" presetID="53" presetClass="entr" presetSubtype="16" fill="hold" grpId="0" nodeType="withEffect">
                                  <p:stCondLst>
                                    <p:cond delay="0"/>
                                  </p:stCondLst>
                                  <p:childTnLst>
                                    <p:set>
                                      <p:cBhvr>
                                        <p:cTn id="30" dur="1" fill="hold">
                                          <p:stCondLst>
                                            <p:cond delay="0"/>
                                          </p:stCondLst>
                                        </p:cTn>
                                        <p:tgtEl>
                                          <p:spTgt spid="12"/>
                                        </p:tgtEl>
                                        <p:attrNameLst>
                                          <p:attrName>style.visibility</p:attrName>
                                        </p:attrNameLst>
                                      </p:cBhvr>
                                      <p:to>
                                        <p:strVal val="visible"/>
                                      </p:to>
                                    </p:set>
                                    <p:anim calcmode="lin" valueType="num">
                                      <p:cBhvr>
                                        <p:cTn id="31" dur="500" fill="hold"/>
                                        <p:tgtEl>
                                          <p:spTgt spid="12"/>
                                        </p:tgtEl>
                                        <p:attrNameLst>
                                          <p:attrName>ppt_w</p:attrName>
                                        </p:attrNameLst>
                                      </p:cBhvr>
                                      <p:tavLst>
                                        <p:tav tm="0">
                                          <p:val>
                                            <p:fltVal val="0"/>
                                          </p:val>
                                        </p:tav>
                                        <p:tav tm="100000">
                                          <p:val>
                                            <p:strVal val="#ppt_w"/>
                                          </p:val>
                                        </p:tav>
                                      </p:tavLst>
                                    </p:anim>
                                    <p:anim calcmode="lin" valueType="num">
                                      <p:cBhvr>
                                        <p:cTn id="32" dur="500" fill="hold"/>
                                        <p:tgtEl>
                                          <p:spTgt spid="12"/>
                                        </p:tgtEl>
                                        <p:attrNameLst>
                                          <p:attrName>ppt_h</p:attrName>
                                        </p:attrNameLst>
                                      </p:cBhvr>
                                      <p:tavLst>
                                        <p:tav tm="0">
                                          <p:val>
                                            <p:fltVal val="0"/>
                                          </p:val>
                                        </p:tav>
                                        <p:tav tm="100000">
                                          <p:val>
                                            <p:strVal val="#ppt_h"/>
                                          </p:val>
                                        </p:tav>
                                      </p:tavLst>
                                    </p:anim>
                                    <p:animEffect transition="in" filter="fade">
                                      <p:cBhvr>
                                        <p:cTn id="33" dur="500"/>
                                        <p:tgtEl>
                                          <p:spTgt spid="12"/>
                                        </p:tgtEl>
                                      </p:cBhvr>
                                    </p:animEffect>
                                  </p:childTnLst>
                                </p:cTn>
                              </p:par>
                              <p:par>
                                <p:cTn id="34" presetID="53" presetClass="entr" presetSubtype="16" fill="hold" grpId="0" nodeType="withEffect">
                                  <p:stCondLst>
                                    <p:cond delay="0"/>
                                  </p:stCondLst>
                                  <p:childTnLst>
                                    <p:set>
                                      <p:cBhvr>
                                        <p:cTn id="35" dur="1" fill="hold">
                                          <p:stCondLst>
                                            <p:cond delay="0"/>
                                          </p:stCondLst>
                                        </p:cTn>
                                        <p:tgtEl>
                                          <p:spTgt spid="13"/>
                                        </p:tgtEl>
                                        <p:attrNameLst>
                                          <p:attrName>style.visibility</p:attrName>
                                        </p:attrNameLst>
                                      </p:cBhvr>
                                      <p:to>
                                        <p:strVal val="visible"/>
                                      </p:to>
                                    </p:set>
                                    <p:anim calcmode="lin" valueType="num">
                                      <p:cBhvr>
                                        <p:cTn id="36" dur="500" fill="hold"/>
                                        <p:tgtEl>
                                          <p:spTgt spid="13"/>
                                        </p:tgtEl>
                                        <p:attrNameLst>
                                          <p:attrName>ppt_w</p:attrName>
                                        </p:attrNameLst>
                                      </p:cBhvr>
                                      <p:tavLst>
                                        <p:tav tm="0">
                                          <p:val>
                                            <p:fltVal val="0"/>
                                          </p:val>
                                        </p:tav>
                                        <p:tav tm="100000">
                                          <p:val>
                                            <p:strVal val="#ppt_w"/>
                                          </p:val>
                                        </p:tav>
                                      </p:tavLst>
                                    </p:anim>
                                    <p:anim calcmode="lin" valueType="num">
                                      <p:cBhvr>
                                        <p:cTn id="37" dur="500" fill="hold"/>
                                        <p:tgtEl>
                                          <p:spTgt spid="13"/>
                                        </p:tgtEl>
                                        <p:attrNameLst>
                                          <p:attrName>ppt_h</p:attrName>
                                        </p:attrNameLst>
                                      </p:cBhvr>
                                      <p:tavLst>
                                        <p:tav tm="0">
                                          <p:val>
                                            <p:fltVal val="0"/>
                                          </p:val>
                                        </p:tav>
                                        <p:tav tm="100000">
                                          <p:val>
                                            <p:strVal val="#ppt_h"/>
                                          </p:val>
                                        </p:tav>
                                      </p:tavLst>
                                    </p:anim>
                                    <p:animEffect transition="in" filter="fade">
                                      <p:cBhvr>
                                        <p:cTn id="38" dur="500"/>
                                        <p:tgtEl>
                                          <p:spTgt spid="13"/>
                                        </p:tgtEl>
                                      </p:cBhvr>
                                    </p:animEffect>
                                  </p:childTnLst>
                                </p:cTn>
                              </p:par>
                            </p:childTnLst>
                          </p:cTn>
                        </p:par>
                      </p:childTnLst>
                    </p:cTn>
                  </p:par>
                  <p:par>
                    <p:cTn id="39" fill="hold">
                      <p:stCondLst>
                        <p:cond delay="indefinite"/>
                      </p:stCondLst>
                      <p:childTnLst>
                        <p:par>
                          <p:cTn id="40" fill="hold">
                            <p:stCondLst>
                              <p:cond delay="0"/>
                            </p:stCondLst>
                            <p:childTnLst>
                              <p:par>
                                <p:cTn id="41" presetID="53" presetClass="entr" presetSubtype="16" fill="hold" grpId="0" nodeType="clickEffect">
                                  <p:stCondLst>
                                    <p:cond delay="0"/>
                                  </p:stCondLst>
                                  <p:childTnLst>
                                    <p:set>
                                      <p:cBhvr>
                                        <p:cTn id="42" dur="1" fill="hold">
                                          <p:stCondLst>
                                            <p:cond delay="0"/>
                                          </p:stCondLst>
                                        </p:cTn>
                                        <p:tgtEl>
                                          <p:spTgt spid="24"/>
                                        </p:tgtEl>
                                        <p:attrNameLst>
                                          <p:attrName>style.visibility</p:attrName>
                                        </p:attrNameLst>
                                      </p:cBhvr>
                                      <p:to>
                                        <p:strVal val="visible"/>
                                      </p:to>
                                    </p:set>
                                    <p:anim calcmode="lin" valueType="num">
                                      <p:cBhvr>
                                        <p:cTn id="43" dur="500" fill="hold"/>
                                        <p:tgtEl>
                                          <p:spTgt spid="24"/>
                                        </p:tgtEl>
                                        <p:attrNameLst>
                                          <p:attrName>ppt_w</p:attrName>
                                        </p:attrNameLst>
                                      </p:cBhvr>
                                      <p:tavLst>
                                        <p:tav tm="0">
                                          <p:val>
                                            <p:fltVal val="0"/>
                                          </p:val>
                                        </p:tav>
                                        <p:tav tm="100000">
                                          <p:val>
                                            <p:strVal val="#ppt_w"/>
                                          </p:val>
                                        </p:tav>
                                      </p:tavLst>
                                    </p:anim>
                                    <p:anim calcmode="lin" valueType="num">
                                      <p:cBhvr>
                                        <p:cTn id="44" dur="500" fill="hold"/>
                                        <p:tgtEl>
                                          <p:spTgt spid="24"/>
                                        </p:tgtEl>
                                        <p:attrNameLst>
                                          <p:attrName>ppt_h</p:attrName>
                                        </p:attrNameLst>
                                      </p:cBhvr>
                                      <p:tavLst>
                                        <p:tav tm="0">
                                          <p:val>
                                            <p:fltVal val="0"/>
                                          </p:val>
                                        </p:tav>
                                        <p:tav tm="100000">
                                          <p:val>
                                            <p:strVal val="#ppt_h"/>
                                          </p:val>
                                        </p:tav>
                                      </p:tavLst>
                                    </p:anim>
                                    <p:animEffect transition="in" filter="fade">
                                      <p:cBhvr>
                                        <p:cTn id="45" dur="500"/>
                                        <p:tgtEl>
                                          <p:spTgt spid="24"/>
                                        </p:tgtEl>
                                      </p:cBhvr>
                                    </p:animEffect>
                                  </p:childTnLst>
                                </p:cTn>
                              </p:par>
                              <p:par>
                                <p:cTn id="46" presetID="53" presetClass="entr" presetSubtype="16" fill="hold" grpId="0" nodeType="withEffect">
                                  <p:stCondLst>
                                    <p:cond delay="0"/>
                                  </p:stCondLst>
                                  <p:childTnLst>
                                    <p:set>
                                      <p:cBhvr>
                                        <p:cTn id="47" dur="1" fill="hold">
                                          <p:stCondLst>
                                            <p:cond delay="0"/>
                                          </p:stCondLst>
                                        </p:cTn>
                                        <p:tgtEl>
                                          <p:spTgt spid="25"/>
                                        </p:tgtEl>
                                        <p:attrNameLst>
                                          <p:attrName>style.visibility</p:attrName>
                                        </p:attrNameLst>
                                      </p:cBhvr>
                                      <p:to>
                                        <p:strVal val="visible"/>
                                      </p:to>
                                    </p:set>
                                    <p:anim calcmode="lin" valueType="num">
                                      <p:cBhvr>
                                        <p:cTn id="48" dur="500" fill="hold"/>
                                        <p:tgtEl>
                                          <p:spTgt spid="25"/>
                                        </p:tgtEl>
                                        <p:attrNameLst>
                                          <p:attrName>ppt_w</p:attrName>
                                        </p:attrNameLst>
                                      </p:cBhvr>
                                      <p:tavLst>
                                        <p:tav tm="0">
                                          <p:val>
                                            <p:fltVal val="0"/>
                                          </p:val>
                                        </p:tav>
                                        <p:tav tm="100000">
                                          <p:val>
                                            <p:strVal val="#ppt_w"/>
                                          </p:val>
                                        </p:tav>
                                      </p:tavLst>
                                    </p:anim>
                                    <p:anim calcmode="lin" valueType="num">
                                      <p:cBhvr>
                                        <p:cTn id="49" dur="500" fill="hold"/>
                                        <p:tgtEl>
                                          <p:spTgt spid="25"/>
                                        </p:tgtEl>
                                        <p:attrNameLst>
                                          <p:attrName>ppt_h</p:attrName>
                                        </p:attrNameLst>
                                      </p:cBhvr>
                                      <p:tavLst>
                                        <p:tav tm="0">
                                          <p:val>
                                            <p:fltVal val="0"/>
                                          </p:val>
                                        </p:tav>
                                        <p:tav tm="100000">
                                          <p:val>
                                            <p:strVal val="#ppt_h"/>
                                          </p:val>
                                        </p:tav>
                                      </p:tavLst>
                                    </p:anim>
                                    <p:animEffect transition="in" filter="fade">
                                      <p:cBhvr>
                                        <p:cTn id="50" dur="500"/>
                                        <p:tgtEl>
                                          <p:spTgt spid="25"/>
                                        </p:tgtEl>
                                      </p:cBhvr>
                                    </p:animEffect>
                                  </p:childTnLst>
                                </p:cTn>
                              </p:par>
                              <p:par>
                                <p:cTn id="51" presetID="53" presetClass="entr" presetSubtype="16" fill="hold" grpId="0" nodeType="withEffect">
                                  <p:stCondLst>
                                    <p:cond delay="0"/>
                                  </p:stCondLst>
                                  <p:childTnLst>
                                    <p:set>
                                      <p:cBhvr>
                                        <p:cTn id="52" dur="1" fill="hold">
                                          <p:stCondLst>
                                            <p:cond delay="0"/>
                                          </p:stCondLst>
                                        </p:cTn>
                                        <p:tgtEl>
                                          <p:spTgt spid="16"/>
                                        </p:tgtEl>
                                        <p:attrNameLst>
                                          <p:attrName>style.visibility</p:attrName>
                                        </p:attrNameLst>
                                      </p:cBhvr>
                                      <p:to>
                                        <p:strVal val="visible"/>
                                      </p:to>
                                    </p:set>
                                    <p:anim calcmode="lin" valueType="num">
                                      <p:cBhvr>
                                        <p:cTn id="53" dur="500" fill="hold"/>
                                        <p:tgtEl>
                                          <p:spTgt spid="16"/>
                                        </p:tgtEl>
                                        <p:attrNameLst>
                                          <p:attrName>ppt_w</p:attrName>
                                        </p:attrNameLst>
                                      </p:cBhvr>
                                      <p:tavLst>
                                        <p:tav tm="0">
                                          <p:val>
                                            <p:fltVal val="0"/>
                                          </p:val>
                                        </p:tav>
                                        <p:tav tm="100000">
                                          <p:val>
                                            <p:strVal val="#ppt_w"/>
                                          </p:val>
                                        </p:tav>
                                      </p:tavLst>
                                    </p:anim>
                                    <p:anim calcmode="lin" valueType="num">
                                      <p:cBhvr>
                                        <p:cTn id="54" dur="500" fill="hold"/>
                                        <p:tgtEl>
                                          <p:spTgt spid="16"/>
                                        </p:tgtEl>
                                        <p:attrNameLst>
                                          <p:attrName>ppt_h</p:attrName>
                                        </p:attrNameLst>
                                      </p:cBhvr>
                                      <p:tavLst>
                                        <p:tav tm="0">
                                          <p:val>
                                            <p:fltVal val="0"/>
                                          </p:val>
                                        </p:tav>
                                        <p:tav tm="100000">
                                          <p:val>
                                            <p:strVal val="#ppt_h"/>
                                          </p:val>
                                        </p:tav>
                                      </p:tavLst>
                                    </p:anim>
                                    <p:animEffect transition="in" filter="fade">
                                      <p:cBhvr>
                                        <p:cTn id="55" dur="500"/>
                                        <p:tgtEl>
                                          <p:spTgt spid="16"/>
                                        </p:tgtEl>
                                      </p:cBhvr>
                                    </p:animEffect>
                                  </p:childTnLst>
                                </p:cTn>
                              </p:par>
                            </p:childTnLst>
                          </p:cTn>
                        </p:par>
                      </p:childTnLst>
                    </p:cTn>
                  </p:par>
                  <p:par>
                    <p:cTn id="56" fill="hold">
                      <p:stCondLst>
                        <p:cond delay="indefinite"/>
                      </p:stCondLst>
                      <p:childTnLst>
                        <p:par>
                          <p:cTn id="57" fill="hold">
                            <p:stCondLst>
                              <p:cond delay="0"/>
                            </p:stCondLst>
                            <p:childTnLst>
                              <p:par>
                                <p:cTn id="58" presetID="53" presetClass="entr" presetSubtype="16" fill="hold" grpId="0" nodeType="clickEffect">
                                  <p:stCondLst>
                                    <p:cond delay="0"/>
                                  </p:stCondLst>
                                  <p:childTnLst>
                                    <p:set>
                                      <p:cBhvr>
                                        <p:cTn id="59" dur="1" fill="hold">
                                          <p:stCondLst>
                                            <p:cond delay="0"/>
                                          </p:stCondLst>
                                        </p:cTn>
                                        <p:tgtEl>
                                          <p:spTgt spid="18"/>
                                        </p:tgtEl>
                                        <p:attrNameLst>
                                          <p:attrName>style.visibility</p:attrName>
                                        </p:attrNameLst>
                                      </p:cBhvr>
                                      <p:to>
                                        <p:strVal val="visible"/>
                                      </p:to>
                                    </p:set>
                                    <p:anim calcmode="lin" valueType="num">
                                      <p:cBhvr>
                                        <p:cTn id="60" dur="500" fill="hold"/>
                                        <p:tgtEl>
                                          <p:spTgt spid="18"/>
                                        </p:tgtEl>
                                        <p:attrNameLst>
                                          <p:attrName>ppt_w</p:attrName>
                                        </p:attrNameLst>
                                      </p:cBhvr>
                                      <p:tavLst>
                                        <p:tav tm="0">
                                          <p:val>
                                            <p:fltVal val="0"/>
                                          </p:val>
                                        </p:tav>
                                        <p:tav tm="100000">
                                          <p:val>
                                            <p:strVal val="#ppt_w"/>
                                          </p:val>
                                        </p:tav>
                                      </p:tavLst>
                                    </p:anim>
                                    <p:anim calcmode="lin" valueType="num">
                                      <p:cBhvr>
                                        <p:cTn id="61" dur="500" fill="hold"/>
                                        <p:tgtEl>
                                          <p:spTgt spid="18"/>
                                        </p:tgtEl>
                                        <p:attrNameLst>
                                          <p:attrName>ppt_h</p:attrName>
                                        </p:attrNameLst>
                                      </p:cBhvr>
                                      <p:tavLst>
                                        <p:tav tm="0">
                                          <p:val>
                                            <p:fltVal val="0"/>
                                          </p:val>
                                        </p:tav>
                                        <p:tav tm="100000">
                                          <p:val>
                                            <p:strVal val="#ppt_h"/>
                                          </p:val>
                                        </p:tav>
                                      </p:tavLst>
                                    </p:anim>
                                    <p:animEffect transition="in" filter="fade">
                                      <p:cBhvr>
                                        <p:cTn id="62" dur="500"/>
                                        <p:tgtEl>
                                          <p:spTgt spid="18"/>
                                        </p:tgtEl>
                                      </p:cBhvr>
                                    </p:animEffect>
                                  </p:childTnLst>
                                </p:cTn>
                              </p:par>
                              <p:par>
                                <p:cTn id="63" presetID="53" presetClass="entr" presetSubtype="16" fill="hold" grpId="0" nodeType="withEffect">
                                  <p:stCondLst>
                                    <p:cond delay="0"/>
                                  </p:stCondLst>
                                  <p:childTnLst>
                                    <p:set>
                                      <p:cBhvr>
                                        <p:cTn id="64" dur="1" fill="hold">
                                          <p:stCondLst>
                                            <p:cond delay="0"/>
                                          </p:stCondLst>
                                        </p:cTn>
                                        <p:tgtEl>
                                          <p:spTgt spid="20"/>
                                        </p:tgtEl>
                                        <p:attrNameLst>
                                          <p:attrName>style.visibility</p:attrName>
                                        </p:attrNameLst>
                                      </p:cBhvr>
                                      <p:to>
                                        <p:strVal val="visible"/>
                                      </p:to>
                                    </p:set>
                                    <p:anim calcmode="lin" valueType="num">
                                      <p:cBhvr>
                                        <p:cTn id="65" dur="500" fill="hold"/>
                                        <p:tgtEl>
                                          <p:spTgt spid="20"/>
                                        </p:tgtEl>
                                        <p:attrNameLst>
                                          <p:attrName>ppt_w</p:attrName>
                                        </p:attrNameLst>
                                      </p:cBhvr>
                                      <p:tavLst>
                                        <p:tav tm="0">
                                          <p:val>
                                            <p:fltVal val="0"/>
                                          </p:val>
                                        </p:tav>
                                        <p:tav tm="100000">
                                          <p:val>
                                            <p:strVal val="#ppt_w"/>
                                          </p:val>
                                        </p:tav>
                                      </p:tavLst>
                                    </p:anim>
                                    <p:anim calcmode="lin" valueType="num">
                                      <p:cBhvr>
                                        <p:cTn id="66" dur="500" fill="hold"/>
                                        <p:tgtEl>
                                          <p:spTgt spid="20"/>
                                        </p:tgtEl>
                                        <p:attrNameLst>
                                          <p:attrName>ppt_h</p:attrName>
                                        </p:attrNameLst>
                                      </p:cBhvr>
                                      <p:tavLst>
                                        <p:tav tm="0">
                                          <p:val>
                                            <p:fltVal val="0"/>
                                          </p:val>
                                        </p:tav>
                                        <p:tav tm="100000">
                                          <p:val>
                                            <p:strVal val="#ppt_h"/>
                                          </p:val>
                                        </p:tav>
                                      </p:tavLst>
                                    </p:anim>
                                    <p:animEffect transition="in" filter="fade">
                                      <p:cBhvr>
                                        <p:cTn id="67" dur="500"/>
                                        <p:tgtEl>
                                          <p:spTgt spid="20"/>
                                        </p:tgtEl>
                                      </p:cBhvr>
                                    </p:animEffect>
                                  </p:childTnLst>
                                </p:cTn>
                              </p:par>
                            </p:childTnLst>
                          </p:cTn>
                        </p:par>
                      </p:childTnLst>
                    </p:cTn>
                  </p:par>
                  <p:par>
                    <p:cTn id="68" fill="hold">
                      <p:stCondLst>
                        <p:cond delay="indefinite"/>
                      </p:stCondLst>
                      <p:childTnLst>
                        <p:par>
                          <p:cTn id="69" fill="hold">
                            <p:stCondLst>
                              <p:cond delay="0"/>
                            </p:stCondLst>
                            <p:childTnLst>
                              <p:par>
                                <p:cTn id="70" presetID="53" presetClass="entr" presetSubtype="16" fill="hold" grpId="0" nodeType="clickEffect">
                                  <p:stCondLst>
                                    <p:cond delay="0"/>
                                  </p:stCondLst>
                                  <p:childTnLst>
                                    <p:set>
                                      <p:cBhvr>
                                        <p:cTn id="71" dur="1" fill="hold">
                                          <p:stCondLst>
                                            <p:cond delay="0"/>
                                          </p:stCondLst>
                                        </p:cTn>
                                        <p:tgtEl>
                                          <p:spTgt spid="21"/>
                                        </p:tgtEl>
                                        <p:attrNameLst>
                                          <p:attrName>style.visibility</p:attrName>
                                        </p:attrNameLst>
                                      </p:cBhvr>
                                      <p:to>
                                        <p:strVal val="visible"/>
                                      </p:to>
                                    </p:set>
                                    <p:anim calcmode="lin" valueType="num">
                                      <p:cBhvr>
                                        <p:cTn id="72" dur="500" fill="hold"/>
                                        <p:tgtEl>
                                          <p:spTgt spid="21"/>
                                        </p:tgtEl>
                                        <p:attrNameLst>
                                          <p:attrName>ppt_w</p:attrName>
                                        </p:attrNameLst>
                                      </p:cBhvr>
                                      <p:tavLst>
                                        <p:tav tm="0">
                                          <p:val>
                                            <p:fltVal val="0"/>
                                          </p:val>
                                        </p:tav>
                                        <p:tav tm="100000">
                                          <p:val>
                                            <p:strVal val="#ppt_w"/>
                                          </p:val>
                                        </p:tav>
                                      </p:tavLst>
                                    </p:anim>
                                    <p:anim calcmode="lin" valueType="num">
                                      <p:cBhvr>
                                        <p:cTn id="73" dur="500" fill="hold"/>
                                        <p:tgtEl>
                                          <p:spTgt spid="21"/>
                                        </p:tgtEl>
                                        <p:attrNameLst>
                                          <p:attrName>ppt_h</p:attrName>
                                        </p:attrNameLst>
                                      </p:cBhvr>
                                      <p:tavLst>
                                        <p:tav tm="0">
                                          <p:val>
                                            <p:fltVal val="0"/>
                                          </p:val>
                                        </p:tav>
                                        <p:tav tm="100000">
                                          <p:val>
                                            <p:strVal val="#ppt_h"/>
                                          </p:val>
                                        </p:tav>
                                      </p:tavLst>
                                    </p:anim>
                                    <p:animEffect transition="in" filter="fade">
                                      <p:cBhvr>
                                        <p:cTn id="74" dur="500"/>
                                        <p:tgtEl>
                                          <p:spTgt spid="21"/>
                                        </p:tgtEl>
                                      </p:cBhvr>
                                    </p:animEffect>
                                  </p:childTnLst>
                                </p:cTn>
                              </p:par>
                              <p:par>
                                <p:cTn id="75" presetID="53" presetClass="entr" presetSubtype="16" fill="hold" grpId="0" nodeType="withEffect">
                                  <p:stCondLst>
                                    <p:cond delay="0"/>
                                  </p:stCondLst>
                                  <p:childTnLst>
                                    <p:set>
                                      <p:cBhvr>
                                        <p:cTn id="76" dur="1" fill="hold">
                                          <p:stCondLst>
                                            <p:cond delay="0"/>
                                          </p:stCondLst>
                                        </p:cTn>
                                        <p:tgtEl>
                                          <p:spTgt spid="23"/>
                                        </p:tgtEl>
                                        <p:attrNameLst>
                                          <p:attrName>style.visibility</p:attrName>
                                        </p:attrNameLst>
                                      </p:cBhvr>
                                      <p:to>
                                        <p:strVal val="visible"/>
                                      </p:to>
                                    </p:set>
                                    <p:anim calcmode="lin" valueType="num">
                                      <p:cBhvr>
                                        <p:cTn id="77" dur="500" fill="hold"/>
                                        <p:tgtEl>
                                          <p:spTgt spid="23"/>
                                        </p:tgtEl>
                                        <p:attrNameLst>
                                          <p:attrName>ppt_w</p:attrName>
                                        </p:attrNameLst>
                                      </p:cBhvr>
                                      <p:tavLst>
                                        <p:tav tm="0">
                                          <p:val>
                                            <p:fltVal val="0"/>
                                          </p:val>
                                        </p:tav>
                                        <p:tav tm="100000">
                                          <p:val>
                                            <p:strVal val="#ppt_w"/>
                                          </p:val>
                                        </p:tav>
                                      </p:tavLst>
                                    </p:anim>
                                    <p:anim calcmode="lin" valueType="num">
                                      <p:cBhvr>
                                        <p:cTn id="78" dur="500" fill="hold"/>
                                        <p:tgtEl>
                                          <p:spTgt spid="23"/>
                                        </p:tgtEl>
                                        <p:attrNameLst>
                                          <p:attrName>ppt_h</p:attrName>
                                        </p:attrNameLst>
                                      </p:cBhvr>
                                      <p:tavLst>
                                        <p:tav tm="0">
                                          <p:val>
                                            <p:fltVal val="0"/>
                                          </p:val>
                                        </p:tav>
                                        <p:tav tm="100000">
                                          <p:val>
                                            <p:strVal val="#ppt_h"/>
                                          </p:val>
                                        </p:tav>
                                      </p:tavLst>
                                    </p:anim>
                                    <p:animEffect transition="in" filter="fade">
                                      <p:cBhvr>
                                        <p:cTn id="79" dur="500"/>
                                        <p:tgtEl>
                                          <p:spTgt spid="23"/>
                                        </p:tgtEl>
                                      </p:cBhvr>
                                    </p:animEffect>
                                  </p:childTnLst>
                                </p:cTn>
                              </p:par>
                              <p:par>
                                <p:cTn id="80" presetID="53" presetClass="entr" presetSubtype="16" fill="hold" grpId="0" nodeType="withEffect">
                                  <p:stCondLst>
                                    <p:cond delay="0"/>
                                  </p:stCondLst>
                                  <p:childTnLst>
                                    <p:set>
                                      <p:cBhvr>
                                        <p:cTn id="81" dur="1" fill="hold">
                                          <p:stCondLst>
                                            <p:cond delay="0"/>
                                          </p:stCondLst>
                                        </p:cTn>
                                        <p:tgtEl>
                                          <p:spTgt spid="22"/>
                                        </p:tgtEl>
                                        <p:attrNameLst>
                                          <p:attrName>style.visibility</p:attrName>
                                        </p:attrNameLst>
                                      </p:cBhvr>
                                      <p:to>
                                        <p:strVal val="visible"/>
                                      </p:to>
                                    </p:set>
                                    <p:anim calcmode="lin" valueType="num">
                                      <p:cBhvr>
                                        <p:cTn id="82" dur="500" fill="hold"/>
                                        <p:tgtEl>
                                          <p:spTgt spid="22"/>
                                        </p:tgtEl>
                                        <p:attrNameLst>
                                          <p:attrName>ppt_w</p:attrName>
                                        </p:attrNameLst>
                                      </p:cBhvr>
                                      <p:tavLst>
                                        <p:tav tm="0">
                                          <p:val>
                                            <p:fltVal val="0"/>
                                          </p:val>
                                        </p:tav>
                                        <p:tav tm="100000">
                                          <p:val>
                                            <p:strVal val="#ppt_w"/>
                                          </p:val>
                                        </p:tav>
                                      </p:tavLst>
                                    </p:anim>
                                    <p:anim calcmode="lin" valueType="num">
                                      <p:cBhvr>
                                        <p:cTn id="83" dur="500" fill="hold"/>
                                        <p:tgtEl>
                                          <p:spTgt spid="22"/>
                                        </p:tgtEl>
                                        <p:attrNameLst>
                                          <p:attrName>ppt_h</p:attrName>
                                        </p:attrNameLst>
                                      </p:cBhvr>
                                      <p:tavLst>
                                        <p:tav tm="0">
                                          <p:val>
                                            <p:fltVal val="0"/>
                                          </p:val>
                                        </p:tav>
                                        <p:tav tm="100000">
                                          <p:val>
                                            <p:strVal val="#ppt_h"/>
                                          </p:val>
                                        </p:tav>
                                      </p:tavLst>
                                    </p:anim>
                                    <p:animEffect transition="in" filter="fade">
                                      <p:cBhvr>
                                        <p:cTn id="84"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P spid="11" grpId="0"/>
      <p:bldP spid="12" grpId="0" animBg="1"/>
      <p:bldP spid="13" grpId="0"/>
      <p:bldP spid="14" grpId="0"/>
      <p:bldP spid="16" grpId="0"/>
      <p:bldP spid="18" grpId="0" animBg="1"/>
      <p:bldP spid="20" grpId="0"/>
      <p:bldP spid="21" grpId="0" animBg="1"/>
      <p:bldP spid="22" grpId="0"/>
      <p:bldP spid="23" grpId="0" animBg="1"/>
      <p:bldP spid="24" grpId="0" animBg="1"/>
      <p:bldP spid="2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uadroTexto 8"/>
          <p:cNvSpPr txBox="1"/>
          <p:nvPr/>
        </p:nvSpPr>
        <p:spPr>
          <a:xfrm>
            <a:off x="0" y="0"/>
            <a:ext cx="12192000" cy="7017306"/>
          </a:xfrm>
          <a:prstGeom prst="rect">
            <a:avLst/>
          </a:prstGeom>
          <a:solidFill>
            <a:schemeClr val="accent4">
              <a:lumMod val="40000"/>
              <a:lumOff val="60000"/>
            </a:schemeClr>
          </a:solidFill>
        </p:spPr>
        <p:txBody>
          <a:bodyPr wrap="square" rtlCol="0">
            <a:spAutoFit/>
          </a:bodyPr>
          <a:lstStyle/>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p:txBody>
      </p:sp>
      <p:sp>
        <p:nvSpPr>
          <p:cNvPr id="2" name="CuadroTexto 1"/>
          <p:cNvSpPr txBox="1"/>
          <p:nvPr/>
        </p:nvSpPr>
        <p:spPr>
          <a:xfrm>
            <a:off x="0" y="13851"/>
            <a:ext cx="12192000" cy="523220"/>
          </a:xfrm>
          <a:prstGeom prst="rect">
            <a:avLst/>
          </a:prstGeom>
          <a:solidFill>
            <a:srgbClr val="002060"/>
          </a:solidFill>
        </p:spPr>
        <p:txBody>
          <a:bodyPr wrap="square" rtlCol="0">
            <a:spAutoFit/>
          </a:bodyPr>
          <a:lstStyle>
            <a:defPPr>
              <a:defRPr lang="es-ES"/>
            </a:defPPr>
            <a:lvl1pPr algn="ctr">
              <a:defRPr sz="2800">
                <a:solidFill>
                  <a:schemeClr val="bg1"/>
                </a:solidFill>
                <a:latin typeface="Arial Black" panose="020B0A04020102020204" pitchFamily="34" charset="0"/>
              </a:defRPr>
            </a:lvl1pPr>
          </a:lstStyle>
          <a:p>
            <a:r>
              <a:rPr lang="es-ES" dirty="0"/>
              <a:t>Los componentes de la fase de diseño </a:t>
            </a:r>
          </a:p>
        </p:txBody>
      </p:sp>
      <p:sp>
        <p:nvSpPr>
          <p:cNvPr id="3" name="TextBox 2"/>
          <p:cNvSpPr txBox="1"/>
          <p:nvPr/>
        </p:nvSpPr>
        <p:spPr>
          <a:xfrm>
            <a:off x="1634835" y="1080655"/>
            <a:ext cx="7910950" cy="523220"/>
          </a:xfrm>
          <a:prstGeom prst="rect">
            <a:avLst/>
          </a:prstGeom>
          <a:solidFill>
            <a:srgbClr val="FFCCFF"/>
          </a:solidFill>
          <a:scene3d>
            <a:camera prst="orthographicFront"/>
            <a:lightRig rig="threePt" dir="t"/>
          </a:scene3d>
          <a:sp3d>
            <a:bevelT prst="angle"/>
          </a:sp3d>
        </p:spPr>
        <p:txBody>
          <a:bodyPr wrap="square" rtlCol="0">
            <a:spAutoFit/>
          </a:bodyPr>
          <a:lstStyle/>
          <a:p>
            <a:r>
              <a:rPr lang="es-ES" sz="2800" dirty="0">
                <a:latin typeface="Arial Black" panose="020B0A04020102020204" pitchFamily="34" charset="0"/>
              </a:rPr>
              <a:t>Estructura analítica del proyecto (EAP)</a:t>
            </a:r>
          </a:p>
        </p:txBody>
      </p:sp>
      <p:sp>
        <p:nvSpPr>
          <p:cNvPr id="13" name="TextBox 12"/>
          <p:cNvSpPr txBox="1"/>
          <p:nvPr/>
        </p:nvSpPr>
        <p:spPr>
          <a:xfrm>
            <a:off x="2521533" y="2867897"/>
            <a:ext cx="5957462" cy="523220"/>
          </a:xfrm>
          <a:prstGeom prst="rect">
            <a:avLst/>
          </a:prstGeom>
          <a:solidFill>
            <a:schemeClr val="bg2">
              <a:lumMod val="90000"/>
            </a:schemeClr>
          </a:solidFill>
          <a:scene3d>
            <a:camera prst="orthographicFront"/>
            <a:lightRig rig="threePt" dir="t"/>
          </a:scene3d>
          <a:sp3d>
            <a:bevelT prst="angle"/>
          </a:sp3d>
        </p:spPr>
        <p:txBody>
          <a:bodyPr wrap="square" rtlCol="0">
            <a:spAutoFit/>
          </a:bodyPr>
          <a:lstStyle/>
          <a:p>
            <a:r>
              <a:rPr lang="es-ES" sz="2800" dirty="0">
                <a:latin typeface="Arial Black" panose="020B0A04020102020204" pitchFamily="34" charset="0"/>
              </a:rPr>
              <a:t>Matriz de marco lógico (MML)</a:t>
            </a:r>
          </a:p>
        </p:txBody>
      </p:sp>
      <p:sp>
        <p:nvSpPr>
          <p:cNvPr id="20" name="TextBox 19"/>
          <p:cNvSpPr txBox="1"/>
          <p:nvPr/>
        </p:nvSpPr>
        <p:spPr>
          <a:xfrm>
            <a:off x="3851568" y="4765992"/>
            <a:ext cx="3879288" cy="523220"/>
          </a:xfrm>
          <a:prstGeom prst="rect">
            <a:avLst/>
          </a:prstGeom>
          <a:solidFill>
            <a:schemeClr val="accent1">
              <a:lumMod val="40000"/>
              <a:lumOff val="60000"/>
            </a:schemeClr>
          </a:solidFill>
          <a:scene3d>
            <a:camera prst="orthographicFront"/>
            <a:lightRig rig="threePt" dir="t"/>
          </a:scene3d>
          <a:sp3d>
            <a:bevelT prst="angle"/>
          </a:sp3d>
        </p:spPr>
        <p:txBody>
          <a:bodyPr wrap="square" rtlCol="0">
            <a:spAutoFit/>
          </a:bodyPr>
          <a:lstStyle/>
          <a:p>
            <a:r>
              <a:rPr lang="es-ES" sz="2800" dirty="0">
                <a:latin typeface="Arial Black" panose="020B0A04020102020204" pitchFamily="34" charset="0"/>
              </a:rPr>
              <a:t>Perfil del proyecto </a:t>
            </a:r>
          </a:p>
        </p:txBody>
      </p:sp>
      <p:sp>
        <p:nvSpPr>
          <p:cNvPr id="5" name="Down Arrow 4"/>
          <p:cNvSpPr/>
          <p:nvPr/>
        </p:nvSpPr>
        <p:spPr>
          <a:xfrm>
            <a:off x="5195455" y="1731818"/>
            <a:ext cx="651163" cy="665018"/>
          </a:xfrm>
          <a:prstGeom prst="down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6" name="Down Arrow 5"/>
          <p:cNvSpPr/>
          <p:nvPr/>
        </p:nvSpPr>
        <p:spPr>
          <a:xfrm>
            <a:off x="5209309" y="3713018"/>
            <a:ext cx="678873" cy="623455"/>
          </a:xfrm>
          <a:prstGeom prst="down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40306003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p:cTn id="14" dur="500" fill="hold"/>
                                        <p:tgtEl>
                                          <p:spTgt spid="5"/>
                                        </p:tgtEl>
                                        <p:attrNameLst>
                                          <p:attrName>ppt_w</p:attrName>
                                        </p:attrNameLst>
                                      </p:cBhvr>
                                      <p:tavLst>
                                        <p:tav tm="0">
                                          <p:val>
                                            <p:fltVal val="0"/>
                                          </p:val>
                                        </p:tav>
                                        <p:tav tm="100000">
                                          <p:val>
                                            <p:strVal val="#ppt_w"/>
                                          </p:val>
                                        </p:tav>
                                      </p:tavLst>
                                    </p:anim>
                                    <p:anim calcmode="lin" valueType="num">
                                      <p:cBhvr>
                                        <p:cTn id="15" dur="500" fill="hold"/>
                                        <p:tgtEl>
                                          <p:spTgt spid="5"/>
                                        </p:tgtEl>
                                        <p:attrNameLst>
                                          <p:attrName>ppt_h</p:attrName>
                                        </p:attrNameLst>
                                      </p:cBhvr>
                                      <p:tavLst>
                                        <p:tav tm="0">
                                          <p:val>
                                            <p:fltVal val="0"/>
                                          </p:val>
                                        </p:tav>
                                        <p:tav tm="100000">
                                          <p:val>
                                            <p:strVal val="#ppt_h"/>
                                          </p:val>
                                        </p:tav>
                                      </p:tavLst>
                                    </p:anim>
                                    <p:animEffect transition="in" filter="fade">
                                      <p:cBhvr>
                                        <p:cTn id="16" dur="500"/>
                                        <p:tgtEl>
                                          <p:spTgt spid="5"/>
                                        </p:tgtEl>
                                      </p:cBhvr>
                                    </p:animEffect>
                                  </p:childTnLst>
                                </p:cTn>
                              </p:par>
                              <p:par>
                                <p:cTn id="17" presetID="53" presetClass="entr" presetSubtype="16" fill="hold" grpId="0" nodeType="with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p:cTn id="19" dur="500" fill="hold"/>
                                        <p:tgtEl>
                                          <p:spTgt spid="13"/>
                                        </p:tgtEl>
                                        <p:attrNameLst>
                                          <p:attrName>ppt_w</p:attrName>
                                        </p:attrNameLst>
                                      </p:cBhvr>
                                      <p:tavLst>
                                        <p:tav tm="0">
                                          <p:val>
                                            <p:fltVal val="0"/>
                                          </p:val>
                                        </p:tav>
                                        <p:tav tm="100000">
                                          <p:val>
                                            <p:strVal val="#ppt_w"/>
                                          </p:val>
                                        </p:tav>
                                      </p:tavLst>
                                    </p:anim>
                                    <p:anim calcmode="lin" valueType="num">
                                      <p:cBhvr>
                                        <p:cTn id="20" dur="500" fill="hold"/>
                                        <p:tgtEl>
                                          <p:spTgt spid="13"/>
                                        </p:tgtEl>
                                        <p:attrNameLst>
                                          <p:attrName>ppt_h</p:attrName>
                                        </p:attrNameLst>
                                      </p:cBhvr>
                                      <p:tavLst>
                                        <p:tav tm="0">
                                          <p:val>
                                            <p:fltVal val="0"/>
                                          </p:val>
                                        </p:tav>
                                        <p:tav tm="100000">
                                          <p:val>
                                            <p:strVal val="#ppt_h"/>
                                          </p:val>
                                        </p:tav>
                                      </p:tavLst>
                                    </p:anim>
                                    <p:animEffect transition="in" filter="fade">
                                      <p:cBhvr>
                                        <p:cTn id="21" dur="500"/>
                                        <p:tgtEl>
                                          <p:spTgt spid="13"/>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grpId="0" nodeType="clickEffect">
                                  <p:stCondLst>
                                    <p:cond delay="0"/>
                                  </p:stCondLst>
                                  <p:childTnLst>
                                    <p:set>
                                      <p:cBhvr>
                                        <p:cTn id="25" dur="1" fill="hold">
                                          <p:stCondLst>
                                            <p:cond delay="0"/>
                                          </p:stCondLst>
                                        </p:cTn>
                                        <p:tgtEl>
                                          <p:spTgt spid="6"/>
                                        </p:tgtEl>
                                        <p:attrNameLst>
                                          <p:attrName>style.visibility</p:attrName>
                                        </p:attrNameLst>
                                      </p:cBhvr>
                                      <p:to>
                                        <p:strVal val="visible"/>
                                      </p:to>
                                    </p:set>
                                    <p:anim calcmode="lin" valueType="num">
                                      <p:cBhvr>
                                        <p:cTn id="26" dur="500" fill="hold"/>
                                        <p:tgtEl>
                                          <p:spTgt spid="6"/>
                                        </p:tgtEl>
                                        <p:attrNameLst>
                                          <p:attrName>ppt_w</p:attrName>
                                        </p:attrNameLst>
                                      </p:cBhvr>
                                      <p:tavLst>
                                        <p:tav tm="0">
                                          <p:val>
                                            <p:fltVal val="0"/>
                                          </p:val>
                                        </p:tav>
                                        <p:tav tm="100000">
                                          <p:val>
                                            <p:strVal val="#ppt_w"/>
                                          </p:val>
                                        </p:tav>
                                      </p:tavLst>
                                    </p:anim>
                                    <p:anim calcmode="lin" valueType="num">
                                      <p:cBhvr>
                                        <p:cTn id="27" dur="500" fill="hold"/>
                                        <p:tgtEl>
                                          <p:spTgt spid="6"/>
                                        </p:tgtEl>
                                        <p:attrNameLst>
                                          <p:attrName>ppt_h</p:attrName>
                                        </p:attrNameLst>
                                      </p:cBhvr>
                                      <p:tavLst>
                                        <p:tav tm="0">
                                          <p:val>
                                            <p:fltVal val="0"/>
                                          </p:val>
                                        </p:tav>
                                        <p:tav tm="100000">
                                          <p:val>
                                            <p:strVal val="#ppt_h"/>
                                          </p:val>
                                        </p:tav>
                                      </p:tavLst>
                                    </p:anim>
                                    <p:animEffect transition="in" filter="fade">
                                      <p:cBhvr>
                                        <p:cTn id="28" dur="500"/>
                                        <p:tgtEl>
                                          <p:spTgt spid="6"/>
                                        </p:tgtEl>
                                      </p:cBhvr>
                                    </p:animEffect>
                                  </p:childTnLst>
                                </p:cTn>
                              </p:par>
                              <p:par>
                                <p:cTn id="29" presetID="53" presetClass="entr" presetSubtype="16"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anim calcmode="lin" valueType="num">
                                      <p:cBhvr>
                                        <p:cTn id="31" dur="500" fill="hold"/>
                                        <p:tgtEl>
                                          <p:spTgt spid="20"/>
                                        </p:tgtEl>
                                        <p:attrNameLst>
                                          <p:attrName>ppt_w</p:attrName>
                                        </p:attrNameLst>
                                      </p:cBhvr>
                                      <p:tavLst>
                                        <p:tav tm="0">
                                          <p:val>
                                            <p:fltVal val="0"/>
                                          </p:val>
                                        </p:tav>
                                        <p:tav tm="100000">
                                          <p:val>
                                            <p:strVal val="#ppt_w"/>
                                          </p:val>
                                        </p:tav>
                                      </p:tavLst>
                                    </p:anim>
                                    <p:anim calcmode="lin" valueType="num">
                                      <p:cBhvr>
                                        <p:cTn id="32" dur="500" fill="hold"/>
                                        <p:tgtEl>
                                          <p:spTgt spid="20"/>
                                        </p:tgtEl>
                                        <p:attrNameLst>
                                          <p:attrName>ppt_h</p:attrName>
                                        </p:attrNameLst>
                                      </p:cBhvr>
                                      <p:tavLst>
                                        <p:tav tm="0">
                                          <p:val>
                                            <p:fltVal val="0"/>
                                          </p:val>
                                        </p:tav>
                                        <p:tav tm="100000">
                                          <p:val>
                                            <p:strVal val="#ppt_h"/>
                                          </p:val>
                                        </p:tav>
                                      </p:tavLst>
                                    </p:anim>
                                    <p:animEffect transition="in" filter="fade">
                                      <p:cBhvr>
                                        <p:cTn id="33"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3" grpId="0" animBg="1"/>
      <p:bldP spid="20" grpId="0" animBg="1"/>
      <p:bldP spid="5" grpId="0" animBg="1"/>
      <p:bldP spid="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p:cNvSpPr txBox="1"/>
          <p:nvPr/>
        </p:nvSpPr>
        <p:spPr>
          <a:xfrm>
            <a:off x="0" y="0"/>
            <a:ext cx="12192000" cy="7017306"/>
          </a:xfrm>
          <a:prstGeom prst="rect">
            <a:avLst/>
          </a:prstGeom>
          <a:solidFill>
            <a:schemeClr val="accent4">
              <a:lumMod val="40000"/>
              <a:lumOff val="60000"/>
            </a:schemeClr>
          </a:solidFill>
        </p:spPr>
        <p:txBody>
          <a:bodyPr wrap="square" rtlCol="0">
            <a:spAutoFit/>
          </a:bodyPr>
          <a:lstStyle/>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p:txBody>
      </p:sp>
      <p:sp>
        <p:nvSpPr>
          <p:cNvPr id="4" name="CuadroTexto 3"/>
          <p:cNvSpPr txBox="1"/>
          <p:nvPr/>
        </p:nvSpPr>
        <p:spPr>
          <a:xfrm>
            <a:off x="0" y="13850"/>
            <a:ext cx="12192000" cy="523220"/>
          </a:xfrm>
          <a:prstGeom prst="rect">
            <a:avLst/>
          </a:prstGeom>
          <a:solidFill>
            <a:srgbClr val="002060"/>
          </a:solidFill>
        </p:spPr>
        <p:txBody>
          <a:bodyPr wrap="square" rtlCol="0">
            <a:spAutoFit/>
          </a:bodyPr>
          <a:lstStyle>
            <a:defPPr>
              <a:defRPr lang="es-ES"/>
            </a:defPPr>
            <a:lvl1pPr algn="ctr">
              <a:defRPr sz="2800">
                <a:solidFill>
                  <a:schemeClr val="bg1"/>
                </a:solidFill>
                <a:latin typeface="Arial Black" panose="020B0A04020102020204" pitchFamily="34" charset="0"/>
              </a:defRPr>
            </a:lvl1pPr>
          </a:lstStyle>
          <a:p>
            <a:r>
              <a:rPr lang="es-ES" dirty="0"/>
              <a:t>Estructura analítica del proyecto (EAP)</a:t>
            </a:r>
          </a:p>
        </p:txBody>
      </p:sp>
      <p:sp>
        <p:nvSpPr>
          <p:cNvPr id="7" name="CuadroTexto 6"/>
          <p:cNvSpPr txBox="1"/>
          <p:nvPr/>
        </p:nvSpPr>
        <p:spPr>
          <a:xfrm>
            <a:off x="6137565" y="619881"/>
            <a:ext cx="5929745" cy="830997"/>
          </a:xfrm>
          <a:prstGeom prst="rect">
            <a:avLst/>
          </a:prstGeom>
          <a:noFill/>
        </p:spPr>
        <p:txBody>
          <a:bodyPr wrap="square" rtlCol="0">
            <a:spAutoFit/>
          </a:bodyPr>
          <a:lstStyle/>
          <a:p>
            <a:pPr marL="342900" indent="-342900" algn="just">
              <a:buFont typeface="Wingdings" panose="05000000000000000000" pitchFamily="2" charset="2"/>
              <a:buChar char="ü"/>
            </a:pPr>
            <a:r>
              <a:rPr lang="es-ES" sz="2400" dirty="0">
                <a:latin typeface="Arial Black" panose="020B0A04020102020204" pitchFamily="34" charset="0"/>
              </a:rPr>
              <a:t>Representa la </a:t>
            </a:r>
            <a:r>
              <a:rPr lang="es-ES" sz="2400" dirty="0">
                <a:solidFill>
                  <a:srgbClr val="002060"/>
                </a:solidFill>
                <a:latin typeface="Arial Black" panose="020B0A04020102020204" pitchFamily="34" charset="0"/>
              </a:rPr>
              <a:t>alternativa de solución seleccionada</a:t>
            </a:r>
          </a:p>
        </p:txBody>
      </p:sp>
      <p:pic>
        <p:nvPicPr>
          <p:cNvPr id="10" name="Picture 9"/>
          <p:cNvPicPr/>
          <p:nvPr/>
        </p:nvPicPr>
        <p:blipFill>
          <a:blip r:embed="rId2">
            <a:extLst>
              <a:ext uri="{28A0092B-C50C-407E-A947-70E740481C1C}">
                <a14:useLocalDpi xmlns:a14="http://schemas.microsoft.com/office/drawing/2010/main" val="0"/>
              </a:ext>
            </a:extLst>
          </a:blip>
          <a:srcRect/>
          <a:stretch>
            <a:fillRect/>
          </a:stretch>
        </p:blipFill>
        <p:spPr bwMode="auto">
          <a:xfrm>
            <a:off x="1" y="550921"/>
            <a:ext cx="5805054" cy="5961646"/>
          </a:xfrm>
          <a:prstGeom prst="rect">
            <a:avLst/>
          </a:prstGeom>
          <a:noFill/>
          <a:ln>
            <a:noFill/>
          </a:ln>
        </p:spPr>
      </p:pic>
      <p:sp>
        <p:nvSpPr>
          <p:cNvPr id="2" name="TextBox 1"/>
          <p:cNvSpPr txBox="1"/>
          <p:nvPr/>
        </p:nvSpPr>
        <p:spPr>
          <a:xfrm>
            <a:off x="6151418" y="1470376"/>
            <a:ext cx="5846618" cy="830997"/>
          </a:xfrm>
          <a:prstGeom prst="rect">
            <a:avLst/>
          </a:prstGeom>
          <a:noFill/>
        </p:spPr>
        <p:txBody>
          <a:bodyPr wrap="square" rtlCol="0">
            <a:spAutoFit/>
          </a:bodyPr>
          <a:lstStyle>
            <a:defPPr>
              <a:defRPr lang="es-ES"/>
            </a:defPPr>
            <a:lvl1pPr marL="342900" indent="-342900" algn="just">
              <a:buFont typeface="Wingdings" panose="05000000000000000000" pitchFamily="2" charset="2"/>
              <a:buChar char="ü"/>
              <a:defRPr sz="2400">
                <a:latin typeface="Arial Black" panose="020B0A04020102020204" pitchFamily="34" charset="0"/>
              </a:defRPr>
            </a:lvl1pPr>
          </a:lstStyle>
          <a:p>
            <a:r>
              <a:rPr lang="es-ES" dirty="0"/>
              <a:t>Resume la intervención en </a:t>
            </a:r>
            <a:r>
              <a:rPr lang="es-ES" dirty="0">
                <a:solidFill>
                  <a:srgbClr val="002060"/>
                </a:solidFill>
              </a:rPr>
              <a:t>4 niveles jerárquicos</a:t>
            </a:r>
          </a:p>
        </p:txBody>
      </p:sp>
      <p:sp>
        <p:nvSpPr>
          <p:cNvPr id="3" name="TextBox 2"/>
          <p:cNvSpPr txBox="1"/>
          <p:nvPr/>
        </p:nvSpPr>
        <p:spPr>
          <a:xfrm>
            <a:off x="6137565" y="2376290"/>
            <a:ext cx="5929745" cy="830997"/>
          </a:xfrm>
          <a:prstGeom prst="rect">
            <a:avLst/>
          </a:prstGeom>
          <a:noFill/>
        </p:spPr>
        <p:txBody>
          <a:bodyPr wrap="square" rtlCol="0">
            <a:spAutoFit/>
          </a:bodyPr>
          <a:lstStyle>
            <a:defPPr>
              <a:defRPr lang="es-ES"/>
            </a:defPPr>
            <a:lvl1pPr marL="342900" indent="-342900" algn="just">
              <a:buFont typeface="Wingdings" panose="05000000000000000000" pitchFamily="2" charset="2"/>
              <a:buChar char="ü"/>
              <a:defRPr sz="2400">
                <a:latin typeface="Arial Black" panose="020B0A04020102020204" pitchFamily="34" charset="0"/>
              </a:defRPr>
            </a:lvl1pPr>
          </a:lstStyle>
          <a:p>
            <a:r>
              <a:rPr lang="es-ES" dirty="0"/>
              <a:t>El </a:t>
            </a:r>
            <a:r>
              <a:rPr lang="es-ES" dirty="0">
                <a:solidFill>
                  <a:srgbClr val="002060"/>
                </a:solidFill>
              </a:rPr>
              <a:t>fin</a:t>
            </a:r>
            <a:r>
              <a:rPr lang="es-ES" dirty="0"/>
              <a:t> se identifica con el objetivo general en el ADO</a:t>
            </a:r>
          </a:p>
        </p:txBody>
      </p:sp>
      <p:sp>
        <p:nvSpPr>
          <p:cNvPr id="8" name="TextBox 7"/>
          <p:cNvSpPr txBox="1"/>
          <p:nvPr/>
        </p:nvSpPr>
        <p:spPr>
          <a:xfrm>
            <a:off x="6137565" y="3354602"/>
            <a:ext cx="5929745" cy="1200329"/>
          </a:xfrm>
          <a:prstGeom prst="rect">
            <a:avLst/>
          </a:prstGeom>
          <a:noFill/>
        </p:spPr>
        <p:txBody>
          <a:bodyPr wrap="square" rtlCol="0">
            <a:spAutoFit/>
          </a:bodyPr>
          <a:lstStyle>
            <a:defPPr>
              <a:defRPr lang="es-ES"/>
            </a:defPPr>
            <a:lvl1pPr marL="342900" indent="-342900" algn="just">
              <a:buFont typeface="Wingdings" panose="05000000000000000000" pitchFamily="2" charset="2"/>
              <a:buChar char="ü"/>
              <a:defRPr sz="2400">
                <a:latin typeface="Arial Black" panose="020B0A04020102020204" pitchFamily="34" charset="0"/>
              </a:defRPr>
            </a:lvl1pPr>
          </a:lstStyle>
          <a:p>
            <a:r>
              <a:rPr lang="es-ES" dirty="0"/>
              <a:t>El </a:t>
            </a:r>
            <a:r>
              <a:rPr lang="es-ES" dirty="0">
                <a:solidFill>
                  <a:srgbClr val="002060"/>
                </a:solidFill>
              </a:rPr>
              <a:t>OE o propósito </a:t>
            </a:r>
            <a:r>
              <a:rPr lang="es-ES" dirty="0"/>
              <a:t>se identifica con la etiqueta de la estrategia de intervención en el ADO</a:t>
            </a:r>
          </a:p>
        </p:txBody>
      </p:sp>
      <p:sp>
        <p:nvSpPr>
          <p:cNvPr id="6" name="TextBox 5"/>
          <p:cNvSpPr txBox="1"/>
          <p:nvPr/>
        </p:nvSpPr>
        <p:spPr>
          <a:xfrm>
            <a:off x="6151418" y="4616258"/>
            <a:ext cx="5846618" cy="830997"/>
          </a:xfrm>
          <a:prstGeom prst="rect">
            <a:avLst/>
          </a:prstGeom>
          <a:noFill/>
        </p:spPr>
        <p:txBody>
          <a:bodyPr wrap="square" rtlCol="0">
            <a:spAutoFit/>
          </a:bodyPr>
          <a:lstStyle>
            <a:defPPr>
              <a:defRPr lang="es-ES"/>
            </a:defPPr>
            <a:lvl1pPr marL="342900" indent="-342900" algn="just">
              <a:buFont typeface="Wingdings" panose="05000000000000000000" pitchFamily="2" charset="2"/>
              <a:buChar char="ü"/>
              <a:defRPr sz="2400">
                <a:latin typeface="Arial Black" panose="020B0A04020102020204" pitchFamily="34" charset="0"/>
              </a:defRPr>
            </a:lvl1pPr>
          </a:lstStyle>
          <a:p>
            <a:r>
              <a:rPr lang="es-ES" dirty="0"/>
              <a:t>Los </a:t>
            </a:r>
            <a:r>
              <a:rPr lang="es-ES" dirty="0">
                <a:solidFill>
                  <a:srgbClr val="002060"/>
                </a:solidFill>
              </a:rPr>
              <a:t>resultados</a:t>
            </a:r>
            <a:r>
              <a:rPr lang="es-ES" dirty="0"/>
              <a:t> son los medios para lograr el OE en el ADO</a:t>
            </a:r>
            <a:endParaRPr lang="en-US" dirty="0"/>
          </a:p>
        </p:txBody>
      </p:sp>
      <p:sp>
        <p:nvSpPr>
          <p:cNvPr id="9" name="TextBox 8"/>
          <p:cNvSpPr txBox="1"/>
          <p:nvPr/>
        </p:nvSpPr>
        <p:spPr>
          <a:xfrm>
            <a:off x="6151418" y="5530648"/>
            <a:ext cx="5915892" cy="1200329"/>
          </a:xfrm>
          <a:prstGeom prst="rect">
            <a:avLst/>
          </a:prstGeom>
          <a:noFill/>
        </p:spPr>
        <p:txBody>
          <a:bodyPr wrap="square" rtlCol="0">
            <a:spAutoFit/>
          </a:bodyPr>
          <a:lstStyle>
            <a:defPPr>
              <a:defRPr lang="es-ES"/>
            </a:defPPr>
            <a:lvl1pPr marL="342900" indent="-342900" algn="just">
              <a:buFont typeface="Wingdings" panose="05000000000000000000" pitchFamily="2" charset="2"/>
              <a:buChar char="ü"/>
              <a:defRPr sz="2400">
                <a:latin typeface="Arial Black" panose="020B0A04020102020204" pitchFamily="34" charset="0"/>
              </a:defRPr>
            </a:lvl1pPr>
          </a:lstStyle>
          <a:p>
            <a:r>
              <a:rPr lang="es-ES" dirty="0"/>
              <a:t>Las </a:t>
            </a:r>
            <a:r>
              <a:rPr lang="es-ES" dirty="0">
                <a:solidFill>
                  <a:srgbClr val="002060"/>
                </a:solidFill>
              </a:rPr>
              <a:t>actividades</a:t>
            </a:r>
            <a:r>
              <a:rPr lang="es-ES" dirty="0"/>
              <a:t> es lo que hacemos para alcanzar cada resultado</a:t>
            </a:r>
            <a:endParaRPr lang="en-US" dirty="0"/>
          </a:p>
        </p:txBody>
      </p:sp>
    </p:spTree>
    <p:extLst>
      <p:ext uri="{BB962C8B-B14F-4D97-AF65-F5344CB8AC3E}">
        <p14:creationId xmlns:p14="http://schemas.microsoft.com/office/powerpoint/2010/main" val="19948622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 calcmode="lin" valueType="num">
                                      <p:cBhvr>
                                        <p:cTn id="14" dur="500" fill="hold"/>
                                        <p:tgtEl>
                                          <p:spTgt spid="2"/>
                                        </p:tgtEl>
                                        <p:attrNameLst>
                                          <p:attrName>ppt_w</p:attrName>
                                        </p:attrNameLst>
                                      </p:cBhvr>
                                      <p:tavLst>
                                        <p:tav tm="0">
                                          <p:val>
                                            <p:fltVal val="0"/>
                                          </p:val>
                                        </p:tav>
                                        <p:tav tm="100000">
                                          <p:val>
                                            <p:strVal val="#ppt_w"/>
                                          </p:val>
                                        </p:tav>
                                      </p:tavLst>
                                    </p:anim>
                                    <p:anim calcmode="lin" valueType="num">
                                      <p:cBhvr>
                                        <p:cTn id="15" dur="500" fill="hold"/>
                                        <p:tgtEl>
                                          <p:spTgt spid="2"/>
                                        </p:tgtEl>
                                        <p:attrNameLst>
                                          <p:attrName>ppt_h</p:attrName>
                                        </p:attrNameLst>
                                      </p:cBhvr>
                                      <p:tavLst>
                                        <p:tav tm="0">
                                          <p:val>
                                            <p:fltVal val="0"/>
                                          </p:val>
                                        </p:tav>
                                        <p:tav tm="100000">
                                          <p:val>
                                            <p:strVal val="#ppt_h"/>
                                          </p:val>
                                        </p:tav>
                                      </p:tavLst>
                                    </p:anim>
                                    <p:animEffect transition="in" filter="fade">
                                      <p:cBhvr>
                                        <p:cTn id="16" dur="500"/>
                                        <p:tgtEl>
                                          <p:spTgt spid="2"/>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 calcmode="lin" valueType="num">
                                      <p:cBhvr>
                                        <p:cTn id="21" dur="500" fill="hold"/>
                                        <p:tgtEl>
                                          <p:spTgt spid="3"/>
                                        </p:tgtEl>
                                        <p:attrNameLst>
                                          <p:attrName>ppt_w</p:attrName>
                                        </p:attrNameLst>
                                      </p:cBhvr>
                                      <p:tavLst>
                                        <p:tav tm="0">
                                          <p:val>
                                            <p:fltVal val="0"/>
                                          </p:val>
                                        </p:tav>
                                        <p:tav tm="100000">
                                          <p:val>
                                            <p:strVal val="#ppt_w"/>
                                          </p:val>
                                        </p:tav>
                                      </p:tavLst>
                                    </p:anim>
                                    <p:anim calcmode="lin" valueType="num">
                                      <p:cBhvr>
                                        <p:cTn id="22" dur="500" fill="hold"/>
                                        <p:tgtEl>
                                          <p:spTgt spid="3"/>
                                        </p:tgtEl>
                                        <p:attrNameLst>
                                          <p:attrName>ppt_h</p:attrName>
                                        </p:attrNameLst>
                                      </p:cBhvr>
                                      <p:tavLst>
                                        <p:tav tm="0">
                                          <p:val>
                                            <p:fltVal val="0"/>
                                          </p:val>
                                        </p:tav>
                                        <p:tav tm="100000">
                                          <p:val>
                                            <p:strVal val="#ppt_h"/>
                                          </p:val>
                                        </p:tav>
                                      </p:tavLst>
                                    </p:anim>
                                    <p:animEffect transition="in" filter="fade">
                                      <p:cBhvr>
                                        <p:cTn id="23" dur="500"/>
                                        <p:tgtEl>
                                          <p:spTgt spid="3"/>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 calcmode="lin" valueType="num">
                                      <p:cBhvr>
                                        <p:cTn id="28" dur="500" fill="hold"/>
                                        <p:tgtEl>
                                          <p:spTgt spid="8"/>
                                        </p:tgtEl>
                                        <p:attrNameLst>
                                          <p:attrName>ppt_w</p:attrName>
                                        </p:attrNameLst>
                                      </p:cBhvr>
                                      <p:tavLst>
                                        <p:tav tm="0">
                                          <p:val>
                                            <p:fltVal val="0"/>
                                          </p:val>
                                        </p:tav>
                                        <p:tav tm="100000">
                                          <p:val>
                                            <p:strVal val="#ppt_w"/>
                                          </p:val>
                                        </p:tav>
                                      </p:tavLst>
                                    </p:anim>
                                    <p:anim calcmode="lin" valueType="num">
                                      <p:cBhvr>
                                        <p:cTn id="29" dur="500" fill="hold"/>
                                        <p:tgtEl>
                                          <p:spTgt spid="8"/>
                                        </p:tgtEl>
                                        <p:attrNameLst>
                                          <p:attrName>ppt_h</p:attrName>
                                        </p:attrNameLst>
                                      </p:cBhvr>
                                      <p:tavLst>
                                        <p:tav tm="0">
                                          <p:val>
                                            <p:fltVal val="0"/>
                                          </p:val>
                                        </p:tav>
                                        <p:tav tm="100000">
                                          <p:val>
                                            <p:strVal val="#ppt_h"/>
                                          </p:val>
                                        </p:tav>
                                      </p:tavLst>
                                    </p:anim>
                                    <p:animEffect transition="in" filter="fade">
                                      <p:cBhvr>
                                        <p:cTn id="30" dur="500"/>
                                        <p:tgtEl>
                                          <p:spTgt spid="8"/>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anim calcmode="lin" valueType="num">
                                      <p:cBhvr>
                                        <p:cTn id="35" dur="500" fill="hold"/>
                                        <p:tgtEl>
                                          <p:spTgt spid="6"/>
                                        </p:tgtEl>
                                        <p:attrNameLst>
                                          <p:attrName>ppt_w</p:attrName>
                                        </p:attrNameLst>
                                      </p:cBhvr>
                                      <p:tavLst>
                                        <p:tav tm="0">
                                          <p:val>
                                            <p:fltVal val="0"/>
                                          </p:val>
                                        </p:tav>
                                        <p:tav tm="100000">
                                          <p:val>
                                            <p:strVal val="#ppt_w"/>
                                          </p:val>
                                        </p:tav>
                                      </p:tavLst>
                                    </p:anim>
                                    <p:anim calcmode="lin" valueType="num">
                                      <p:cBhvr>
                                        <p:cTn id="36" dur="500" fill="hold"/>
                                        <p:tgtEl>
                                          <p:spTgt spid="6"/>
                                        </p:tgtEl>
                                        <p:attrNameLst>
                                          <p:attrName>ppt_h</p:attrName>
                                        </p:attrNameLst>
                                      </p:cBhvr>
                                      <p:tavLst>
                                        <p:tav tm="0">
                                          <p:val>
                                            <p:fltVal val="0"/>
                                          </p:val>
                                        </p:tav>
                                        <p:tav tm="100000">
                                          <p:val>
                                            <p:strVal val="#ppt_h"/>
                                          </p:val>
                                        </p:tav>
                                      </p:tavLst>
                                    </p:anim>
                                    <p:animEffect transition="in" filter="fade">
                                      <p:cBhvr>
                                        <p:cTn id="37" dur="500"/>
                                        <p:tgtEl>
                                          <p:spTgt spid="6"/>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9"/>
                                        </p:tgtEl>
                                        <p:attrNameLst>
                                          <p:attrName>style.visibility</p:attrName>
                                        </p:attrNameLst>
                                      </p:cBhvr>
                                      <p:to>
                                        <p:strVal val="visible"/>
                                      </p:to>
                                    </p:set>
                                    <p:anim calcmode="lin" valueType="num">
                                      <p:cBhvr>
                                        <p:cTn id="42" dur="500" fill="hold"/>
                                        <p:tgtEl>
                                          <p:spTgt spid="9"/>
                                        </p:tgtEl>
                                        <p:attrNameLst>
                                          <p:attrName>ppt_w</p:attrName>
                                        </p:attrNameLst>
                                      </p:cBhvr>
                                      <p:tavLst>
                                        <p:tav tm="0">
                                          <p:val>
                                            <p:fltVal val="0"/>
                                          </p:val>
                                        </p:tav>
                                        <p:tav tm="100000">
                                          <p:val>
                                            <p:strVal val="#ppt_w"/>
                                          </p:val>
                                        </p:tav>
                                      </p:tavLst>
                                    </p:anim>
                                    <p:anim calcmode="lin" valueType="num">
                                      <p:cBhvr>
                                        <p:cTn id="43" dur="500" fill="hold"/>
                                        <p:tgtEl>
                                          <p:spTgt spid="9"/>
                                        </p:tgtEl>
                                        <p:attrNameLst>
                                          <p:attrName>ppt_h</p:attrName>
                                        </p:attrNameLst>
                                      </p:cBhvr>
                                      <p:tavLst>
                                        <p:tav tm="0">
                                          <p:val>
                                            <p:fltVal val="0"/>
                                          </p:val>
                                        </p:tav>
                                        <p:tav tm="100000">
                                          <p:val>
                                            <p:strVal val="#ppt_h"/>
                                          </p:val>
                                        </p:tav>
                                      </p:tavLst>
                                    </p:anim>
                                    <p:animEffect transition="in" filter="fade">
                                      <p:cBhvr>
                                        <p:cTn id="4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2" grpId="0"/>
      <p:bldP spid="3" grpId="0"/>
      <p:bldP spid="8" grpId="0"/>
      <p:bldP spid="6" grpId="0"/>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p:cNvSpPr txBox="1"/>
          <p:nvPr/>
        </p:nvSpPr>
        <p:spPr>
          <a:xfrm>
            <a:off x="0" y="0"/>
            <a:ext cx="12192000" cy="7017306"/>
          </a:xfrm>
          <a:prstGeom prst="rect">
            <a:avLst/>
          </a:prstGeom>
          <a:solidFill>
            <a:schemeClr val="accent4">
              <a:lumMod val="40000"/>
              <a:lumOff val="60000"/>
            </a:schemeClr>
          </a:solidFill>
        </p:spPr>
        <p:txBody>
          <a:bodyPr wrap="square" rtlCol="0">
            <a:spAutoFit/>
          </a:bodyPr>
          <a:lstStyle/>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p:txBody>
      </p:sp>
      <p:sp>
        <p:nvSpPr>
          <p:cNvPr id="4" name="CuadroTexto 3"/>
          <p:cNvSpPr txBox="1"/>
          <p:nvPr/>
        </p:nvSpPr>
        <p:spPr>
          <a:xfrm>
            <a:off x="0" y="13850"/>
            <a:ext cx="12192000" cy="523220"/>
          </a:xfrm>
          <a:prstGeom prst="rect">
            <a:avLst/>
          </a:prstGeom>
          <a:solidFill>
            <a:srgbClr val="002060"/>
          </a:solidFill>
        </p:spPr>
        <p:txBody>
          <a:bodyPr wrap="square" rtlCol="0">
            <a:spAutoFit/>
          </a:bodyPr>
          <a:lstStyle>
            <a:defPPr>
              <a:defRPr lang="es-ES"/>
            </a:defPPr>
            <a:lvl1pPr algn="ctr">
              <a:defRPr sz="2800">
                <a:solidFill>
                  <a:schemeClr val="bg1"/>
                </a:solidFill>
                <a:latin typeface="Arial Black" panose="020B0A04020102020204" pitchFamily="34" charset="0"/>
              </a:defRPr>
            </a:lvl1pPr>
          </a:lstStyle>
          <a:p>
            <a:r>
              <a:rPr lang="es-ES" dirty="0"/>
              <a:t>Matriz de marco lógico (MML) o Matriz de planificación (MP) </a:t>
            </a:r>
          </a:p>
        </p:txBody>
      </p:sp>
      <p:pic>
        <p:nvPicPr>
          <p:cNvPr id="9" name="Picture 8"/>
          <p:cNvPicPr>
            <a:picLocks noChangeAspect="1"/>
          </p:cNvPicPr>
          <p:nvPr/>
        </p:nvPicPr>
        <p:blipFill>
          <a:blip r:embed="rId2"/>
          <a:stretch>
            <a:fillRect/>
          </a:stretch>
        </p:blipFill>
        <p:spPr>
          <a:xfrm>
            <a:off x="0" y="547230"/>
            <a:ext cx="12191999" cy="6494086"/>
          </a:xfrm>
          <a:prstGeom prst="rect">
            <a:avLst/>
          </a:prstGeom>
        </p:spPr>
      </p:pic>
      <p:sp>
        <p:nvSpPr>
          <p:cNvPr id="11" name="TextBox 10"/>
          <p:cNvSpPr txBox="1"/>
          <p:nvPr/>
        </p:nvSpPr>
        <p:spPr>
          <a:xfrm>
            <a:off x="3775586" y="2492473"/>
            <a:ext cx="5427407" cy="954107"/>
          </a:xfrm>
          <a:prstGeom prst="rect">
            <a:avLst/>
          </a:prstGeom>
          <a:noFill/>
        </p:spPr>
        <p:txBody>
          <a:bodyPr wrap="square" rtlCol="0">
            <a:spAutoFit/>
          </a:bodyPr>
          <a:lstStyle/>
          <a:p>
            <a:pPr algn="ctr"/>
            <a:r>
              <a:rPr lang="es-ES" sz="2800" dirty="0">
                <a:latin typeface="Arial Black" panose="020B0A04020102020204" pitchFamily="34" charset="0"/>
              </a:rPr>
              <a:t>La primera columna se corresponde con la EAP</a:t>
            </a:r>
            <a:endParaRPr lang="en-US" sz="2800" dirty="0">
              <a:latin typeface="Arial Black" panose="020B0A04020102020204" pitchFamily="34" charset="0"/>
            </a:endParaRPr>
          </a:p>
        </p:txBody>
      </p:sp>
      <p:sp>
        <p:nvSpPr>
          <p:cNvPr id="3" name="Rectangle 2">
            <a:extLst>
              <a:ext uri="{FF2B5EF4-FFF2-40B4-BE49-F238E27FC236}">
                <a16:creationId xmlns:a16="http://schemas.microsoft.com/office/drawing/2014/main" id="{4F97BC50-B6ED-85AB-7B58-D90CF4B8FAE7}"/>
              </a:ext>
            </a:extLst>
          </p:cNvPr>
          <p:cNvSpPr/>
          <p:nvPr/>
        </p:nvSpPr>
        <p:spPr>
          <a:xfrm>
            <a:off x="8971280" y="5313680"/>
            <a:ext cx="3027680" cy="154432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41815076"/>
      </p:ext>
    </p:extLst>
  </p:cSld>
  <p:clrMapOvr>
    <a:masterClrMapping/>
  </p:clrMapOvr>
</p:sld>
</file>

<file path=ppt/theme/theme1.xml><?xml version="1.0" encoding="utf-8"?>
<a:theme xmlns:a="http://schemas.openxmlformats.org/drawingml/2006/main" name="1_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8_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4901</TotalTime>
  <Words>3614</Words>
  <Application>Microsoft Office PowerPoint</Application>
  <PresentationFormat>Widescreen</PresentationFormat>
  <Paragraphs>1364</Paragraphs>
  <Slides>52</Slides>
  <Notes>0</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52</vt:i4>
      </vt:variant>
    </vt:vector>
  </HeadingPairs>
  <TitlesOfParts>
    <vt:vector size="60" baseType="lpstr">
      <vt:lpstr>Arial</vt:lpstr>
      <vt:lpstr>Arial Black</vt:lpstr>
      <vt:lpstr>Calibri</vt:lpstr>
      <vt:lpstr>Calibri Light</vt:lpstr>
      <vt:lpstr>Wingdings</vt:lpstr>
      <vt:lpstr>1_Tema de Office</vt:lpstr>
      <vt:lpstr>18_Tema de Office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Andrés</dc:creator>
  <cp:lastModifiedBy>Andrés</cp:lastModifiedBy>
  <cp:revision>418</cp:revision>
  <dcterms:created xsi:type="dcterms:W3CDTF">2018-02-08T20:07:53Z</dcterms:created>
  <dcterms:modified xsi:type="dcterms:W3CDTF">2025-07-15T04:28:30Z</dcterms:modified>
</cp:coreProperties>
</file>