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4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tableStyles" Target="tableStyles.xml"/><Relationship Id="rId12" Type="http://schemas.openxmlformats.org/officeDocument/2006/relationships/presProps" Target="presProps.xml"/><Relationship Id="rId13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01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0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1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6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7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06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7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0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9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0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5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36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1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1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96" name="CuadroTexto 4"/>
          <p:cNvSpPr txBox="1"/>
          <p:nvPr/>
        </p:nvSpPr>
        <p:spPr>
          <a:xfrm rot="20530022">
            <a:off x="419408" y="1866933"/>
            <a:ext cx="1839325" cy="110426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L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b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o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ratorio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de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j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cicios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de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u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ditoría </a:t>
            </a:r>
            <a:endParaRPr altLang="en-US" lang="zh-CN"/>
          </a:p>
        </p:txBody>
      </p:sp>
      <p:sp>
        <p:nvSpPr>
          <p:cNvPr id="1048597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r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ana 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Rectangle 3"/>
          <p:cNvSpPr/>
          <p:nvPr/>
        </p:nvSpPr>
        <p:spPr>
          <a:xfrm>
            <a:off x="3450030" y="1266679"/>
            <a:ext cx="8153968" cy="3337678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Práctica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Auditoría de Gestión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n-US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áreas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ales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altLang="en-US" lang="zh-CN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altLang="en-US"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 txBox="1"/>
          <p:nvPr/>
        </p:nvSpPr>
        <p:spPr>
          <a:xfrm>
            <a:off x="3293663" y="56734"/>
            <a:ext cx="8774483" cy="6568440"/>
          </a:xfrm>
          <a:prstGeom prst="rect"/>
        </p:spPr>
        <p:txBody>
          <a:bodyPr rtlCol="0" wrap="square">
            <a:spAutoFit/>
          </a:bodyPr>
          <a:p>
            <a:r>
              <a:rPr b="1" sz="1600" lang="es-US">
                <a:solidFill>
                  <a:srgbClr val="000000"/>
                </a:solidFill>
              </a:rPr>
              <a:t>PREGUNTAS DE REPASO
</a:t>
            </a:r>
            <a:r>
              <a:rPr b="1" sz="1600" lang="es-US">
                <a:solidFill>
                  <a:srgbClr val="000000"/>
                </a:solidFill>
              </a:rPr>
              <a:t>2.5.1 </a:t>
            </a:r>
            <a:r>
              <a:rPr sz="1600" lang="es-US">
                <a:solidFill>
                  <a:srgbClr val="000000"/>
                </a:solidFill>
              </a:rPr>
              <a:t>Complete los espacios en blanco. Explique su respuesta.
Los conceptos básicos de la definición de Marketing se refieren a:
____________________________________
____________________________________
____________________________________
La planificación de la Mercadotecnia en las empresas abarcan los aspectos generales siguientes:
____________________________________________________
____________________________________________________
____________________________________________________
La segmentación del mercado en base a las preferencias incluye:
______________________________________________
______________________________________________
______________________________________________
Las bases para segmentar los mercados de los consumidores son:
_____________________________________________
_____________________________________________
_____________________________________________
Los modelos de Selección de Segmentos de mercado son:
__________________________________________________
__________________________________________________
__________________________________________________</a:t>
            </a:r>
            <a:endParaRPr sz="1600" lang="es-US">
              <a:solidFill>
                <a:srgbClr val="000000"/>
              </a:solidFill>
            </a:endParaRPr>
          </a:p>
          <a:p>
            <a:r>
              <a:rPr altLang="es-US" sz="1600" lang="en-US">
                <a:solidFill>
                  <a:srgbClr val="000000"/>
                </a:solidFill>
              </a:rPr>
              <a:t>La decisión de compra le permite al consumidor decidir sobre:
_________________________________________________
_________________________________________________</a:t>
            </a:r>
            <a:endParaRPr sz="1600" lang="es-US">
              <a:solidFill>
                <a:srgbClr val="000000"/>
              </a:solidFill>
            </a:endParaRPr>
          </a:p>
          <a:p>
            <a:endParaRPr sz="16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"/>
          <p:cNvSpPr txBox="1"/>
          <p:nvPr/>
        </p:nvSpPr>
        <p:spPr>
          <a:xfrm>
            <a:off x="3239293" y="172755"/>
            <a:ext cx="9022622" cy="6414770"/>
          </a:xfrm>
          <a:prstGeom prst="rect"/>
        </p:spPr>
        <p:txBody>
          <a:bodyPr rtlCol="0" wrap="square">
            <a:spAutoFit/>
          </a:bodyPr>
          <a:p>
            <a:r>
              <a:rPr sz="1800" lang="es-US">
                <a:solidFill>
                  <a:srgbClr val="000000"/>
                </a:solidFill>
              </a:rPr>
              <a:t> Las fases del ciclo de vida del producto son:
__________________________________________
__________________________________________
__________________________________________
Los factores que deben ser considerados en la fijación de la política de precios en una empresa son:
________________________________________________
________________________________________________
________________________________________________
Los canales de Marketing generan los niveles de servicios siguientes:
______________________________________________
______________________________________________
______________________________________________
Las etapas para el desarrollo de un programa conjunto de Comunicación y Promoción en una empresa son:
_____________________________________________
_____________________________________________
_____________________________________________
Las principales decisiones a tomar por la dirección de Marketing para proponer programas de Publicidad son:
_____________________________________
_____________________________________
_____________________________________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 txBox="1"/>
          <p:nvPr/>
        </p:nvSpPr>
        <p:spPr>
          <a:xfrm>
            <a:off x="3325763" y="241934"/>
            <a:ext cx="8584246" cy="6525260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2.5.2</a:t>
            </a:r>
            <a:r>
              <a:rPr sz="2000" lang="es-US">
                <a:solidFill>
                  <a:srgbClr val="000000"/>
                </a:solidFill>
              </a:rPr>
              <a:t> Ejemplifique para cada uno de los procedimientos de auditoría al Sistema de Mercadotecnia, qué técnica de recolección de información y evidencia de auditoría Ud. utilizaría.
</a:t>
            </a:r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Evaluar el cumplimiento de los procedimientos establecidos para los procesos de diseño, formulación, aprobación, ejecución y control de los planes a corto, mediano y largo plazo en los aspectos siguientes:
Mercados objetivo;
Consumidores o clientes objetivo;
Productos o servicios;
Canales de distribución;
Comunicación y promoción; y
Publicidad.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Verificar que la estructura organizativa para la actividad de Mercadotecnia garantiza el cumplimiento de lo planeado, teniendo en cuenta las necesidades propias de la  organización, dirección, personal y la capacitación y adiestramiento sistemático de los recursos humanos vinculados a esta actividad.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 txBox="1"/>
          <p:nvPr/>
        </p:nvSpPr>
        <p:spPr>
          <a:xfrm>
            <a:off x="3239292" y="120871"/>
            <a:ext cx="8670717" cy="6823075"/>
          </a:xfrm>
          <a:prstGeom prst="rect"/>
        </p:spPr>
        <p:txBody>
          <a:bodyPr rtlCol="0" wrap="square">
            <a:spAutoFit/>
          </a:bodyPr>
          <a:p>
            <a:r>
              <a:rPr sz="2000" lang="es-US">
                <a:solidFill>
                  <a:srgbClr val="000000"/>
                </a:solidFill>
              </a:rPr>
              <a:t>
</a:t>
            </a:r>
            <a:r>
              <a:rPr b="1" sz="2000" lang="es-US">
                <a:solidFill>
                  <a:srgbClr val="000000"/>
                </a:solidFill>
              </a:rPr>
              <a:t>2.5.3 </a:t>
            </a:r>
            <a:r>
              <a:rPr sz="2000" lang="es-US">
                <a:solidFill>
                  <a:srgbClr val="000000"/>
                </a:solidFill>
              </a:rPr>
              <a:t>Relacione los Objetivos de la Auditoría de Gestión al Sistema de Mercadotecnia con los procedimientos que aparecen en el Programa de Auditoría al Sistema de Mercadotecnia. Explique sus criterios.</a:t>
            </a:r>
            <a:endParaRPr sz="2000" lang="es-US">
              <a:solidFill>
                <a:srgbClr val="000000"/>
              </a:solidFill>
            </a:endParaRPr>
          </a:p>
          <a:p>
            <a:r>
              <a:rPr sz="2000" lang="es-US">
                <a:solidFill>
                  <a:srgbClr val="000000"/>
                </a:solidFill>
              </a:rPr>
              <a:t>
</a:t>
            </a:r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Evaluar el cumplimiento de los procedimientos establecidos para los procesos de diseño, formulación, aprobación, ejecución y control de los planes a corto, mediano y largo plazo en los aspectos siguientes:
Mercados objetivo;
Consumidores o clientes objetivo;
Productos o servicios;
Canales de distribución;
Comunicación y promoción; y
Publicidad.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Verificar que la estructura organizativa para la actividad de Mercadotecnia garantiza el cumplimiento de lo planeado, teniendo en cuenta las necesidades propias de la  organización, dirección, personal y la capacitación y adiestramiento sistemático de los recursos humanos vinculados a esta actividad.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Rectangle 3"/>
          <p:cNvSpPr/>
          <p:nvPr/>
        </p:nvSpPr>
        <p:spPr>
          <a:xfrm>
            <a:off x="3134470" y="447977"/>
            <a:ext cx="9016621" cy="1829641"/>
          </a:xfrm>
          <a:prstGeom prst="rect"/>
        </p:spPr>
        <p:txBody>
          <a:bodyPr wrap="square">
            <a:spAutoFit/>
          </a:bodyPr>
          <a:p>
            <a:pPr algn="just" indent="0" lvl="0"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 sz="2000" lang="en-US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jercicio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udio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del 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ratorio 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de Auditoría de Gestión </a:t>
            </a:r>
            <a:endParaRPr dirty="0" sz="2000" lang="en-US"/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dirty="0" sz="200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48588" name="Rectangle 4"/>
          <p:cNvSpPr/>
          <p:nvPr/>
        </p:nvSpPr>
        <p:spPr>
          <a:xfrm rot="20534529">
            <a:off x="399530" y="1898110"/>
            <a:ext cx="1841500" cy="687070"/>
          </a:xfrm>
          <a:prstGeom prst="rect"/>
        </p:spPr>
        <p:txBody>
          <a:bodyPr wrap="none">
            <a:spAutoFit/>
          </a:bodyPr>
          <a:p>
            <a:pPr algn="ctr"/>
            <a:r>
              <a:rPr dirty="0" sz="2000" lang="es-ES_tradnl" spc="1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Estudio</a:t>
            </a:r>
          </a:p>
          <a:p>
            <a:pPr algn="ctr"/>
            <a:r>
              <a:rPr dirty="0" sz="2000" lang="es-ES_tradnl" spc="1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dirty="0" sz="2000" lang="es-ES_tradnl" spc="1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independiente</a:t>
            </a:r>
            <a:endParaRPr dirty="0" sz="200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90" name="CuadroTexto 4"/>
          <p:cNvSpPr txBox="1"/>
          <p:nvPr/>
        </p:nvSpPr>
        <p:spPr>
          <a:xfrm rot="20530022">
            <a:off x="419408" y="1866933"/>
            <a:ext cx="1839325" cy="110426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L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b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o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atorio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j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cicio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s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u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itoría </a:t>
            </a:r>
            <a:endParaRPr altLang="en-US" lang="zh-CN"/>
          </a:p>
        </p:txBody>
      </p:sp>
      <p:sp>
        <p:nvSpPr>
          <p:cNvPr id="1048591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la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2021-11-10T01:27:01Z</dcterms:created>
  <dcterms:modified xsi:type="dcterms:W3CDTF">2026-08-24T16:55:00Z</dcterms:modified>
</cp:coreProperties>
</file>