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21"/>
  </p:notesMasterIdLst>
  <p:sldIdLst>
    <p:sldId id="272" r:id="rId2"/>
    <p:sldId id="257" r:id="rId3"/>
    <p:sldId id="258" r:id="rId4"/>
    <p:sldId id="273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8" r:id="rId18"/>
    <p:sldId id="289" r:id="rId19"/>
    <p:sldId id="290" r:id="rId2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74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986AC-D428-4550-ADFE-168191386E09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D8EE9-D6B7-43F5-BF2E-8AB626457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987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89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323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46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4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8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0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19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03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5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99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819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129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633131" y="3531024"/>
            <a:ext cx="48896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</a:rPr>
              <a:t>Ing. Dayanis Quintana Torres</a:t>
            </a: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Master en </a:t>
            </a:r>
            <a:r>
              <a:rPr lang="es-ES" sz="3200" dirty="0" smtClean="0">
                <a:solidFill>
                  <a:schemeClr val="bg1"/>
                </a:solidFill>
              </a:rPr>
              <a:t>Educación</a:t>
            </a:r>
            <a:endParaRPr lang="es-ES" sz="3200" dirty="0">
              <a:solidFill>
                <a:schemeClr val="bg1"/>
              </a:solidFill>
            </a:endParaRP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Profesora Asistente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3410" y="749282"/>
            <a:ext cx="10993549" cy="147501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s-MX" b="1" dirty="0"/>
              <a:t>ASIGNATURA: LENGUAJE Y TÉCNICA DE PROGRAMACIÓN III</a:t>
            </a:r>
            <a:r>
              <a:rPr lang="es-ES" dirty="0"/>
              <a:t/>
            </a:r>
            <a:br>
              <a:rPr lang="es-ES" dirty="0"/>
            </a:b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uadroTexto 3"/>
          <p:cNvSpPr txBox="1"/>
          <p:nvPr/>
        </p:nvSpPr>
        <p:spPr>
          <a:xfrm>
            <a:off x="2015861" y="1901129"/>
            <a:ext cx="81242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Conferencia Introductoria</a:t>
            </a:r>
            <a:endParaRPr lang="en-US" sz="3600" b="1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12647" y="5545942"/>
            <a:ext cx="2684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Artemisa, </a:t>
            </a:r>
            <a:r>
              <a:rPr lang="es-ES" sz="3200" dirty="0" smtClean="0">
                <a:solidFill>
                  <a:schemeClr val="bg1"/>
                </a:solidFill>
              </a:rPr>
              <a:t>2026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4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b="1" dirty="0"/>
              <a:t>PLAN TEMÁTICO DE LA </a:t>
            </a:r>
            <a:r>
              <a:rPr lang="es-ES" b="1" dirty="0" smtClean="0"/>
              <a:t>ASIGNATURA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ES" sz="2800" dirty="0" smtClean="0"/>
              <a:t>Introducción </a:t>
            </a:r>
            <a:r>
              <a:rPr lang="es-ES" sz="2800" dirty="0"/>
              <a:t>a la Programación dirigida por eventos. Componentes básicos.	</a:t>
            </a:r>
            <a:endParaRPr lang="es-E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/>
              <a:t>Componentes </a:t>
            </a:r>
            <a:r>
              <a:rPr lang="es-ES" sz="2800" dirty="0"/>
              <a:t>de selección y decisión. Componentes de agrupamiento</a:t>
            </a:r>
            <a:r>
              <a:rPr lang="es-ES" sz="2800" dirty="0" smtClean="0"/>
              <a:t>.</a:t>
            </a:r>
            <a:endParaRPr lang="es-ES" sz="2800" dirty="0"/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/>
              <a:t>Componentes </a:t>
            </a:r>
            <a:r>
              <a:rPr lang="es-ES" sz="2800" dirty="0"/>
              <a:t>especializados (de trabajo con base de datos, multimedia, menú y </a:t>
            </a:r>
            <a:r>
              <a:rPr lang="es-ES" sz="2800" dirty="0" smtClean="0"/>
              <a:t>gráficos)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0725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b="1" dirty="0"/>
              <a:t>EVALUACIÓN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3" y="2311400"/>
            <a:ext cx="11029615" cy="2429799"/>
          </a:xfrm>
        </p:spPr>
        <p:txBody>
          <a:bodyPr>
            <a:noAutofit/>
          </a:bodyPr>
          <a:lstStyle/>
          <a:p>
            <a:pPr algn="just"/>
            <a:r>
              <a:rPr lang="es-ES" sz="3200" dirty="0" smtClean="0"/>
              <a:t>Actividades sistemáticas</a:t>
            </a:r>
          </a:p>
          <a:p>
            <a:pPr algn="just"/>
            <a:r>
              <a:rPr lang="es-ES" sz="3200" dirty="0" smtClean="0"/>
              <a:t>Tareas o trabajos independientes</a:t>
            </a:r>
          </a:p>
          <a:p>
            <a:pPr algn="just"/>
            <a:r>
              <a:rPr lang="es-ES" sz="3200" dirty="0" smtClean="0"/>
              <a:t>Proyecto final integrador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440273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altLang="es-ES" b="1" dirty="0"/>
              <a:t>Introducción a la Programación Conducida por Eventos y Controles Básicos</a:t>
            </a:r>
            <a:endParaRPr lang="es-ES" b="1" dirty="0"/>
          </a:p>
        </p:txBody>
      </p:sp>
      <p:sp>
        <p:nvSpPr>
          <p:cNvPr id="9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934190"/>
            <a:ext cx="9299341" cy="217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Técnica de programación conducida por eventos.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Componentes básicos y sus propiedades.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Codificación de eventos y validación.</a:t>
            </a:r>
            <a:endParaRPr kumimoji="0" lang="es-ES" alt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019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Técnica de programación conducida por eventos (PCE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s-ES" sz="3200" dirty="0" smtClean="0"/>
              <a:t>¿</a:t>
            </a:r>
            <a:r>
              <a:rPr lang="es-ES" sz="3200" dirty="0"/>
              <a:t>Qué es la Programación Conducida por Eventos?</a:t>
            </a:r>
          </a:p>
          <a:p>
            <a:pPr lvl="1"/>
            <a:r>
              <a:rPr lang="es-ES" sz="2800" dirty="0" smtClean="0"/>
              <a:t>Definición</a:t>
            </a:r>
            <a:r>
              <a:rPr lang="es-ES" sz="2800" dirty="0"/>
              <a:t>: Metodología donde el flujo del programa es controlado por eventos generados por el usuario o el sistema (clics, teclas, etc.).</a:t>
            </a:r>
          </a:p>
          <a:p>
            <a:pPr lvl="1"/>
            <a:r>
              <a:rPr lang="es-ES" sz="2800" dirty="0"/>
              <a:t>Características:</a:t>
            </a:r>
          </a:p>
          <a:p>
            <a:pPr lvl="2"/>
            <a:r>
              <a:rPr lang="es-ES" sz="2400" dirty="0"/>
              <a:t>Reactiva: El programa responde a acciones del usuario.</a:t>
            </a:r>
          </a:p>
          <a:p>
            <a:pPr lvl="2"/>
            <a:r>
              <a:rPr lang="es-ES" sz="2400" dirty="0"/>
              <a:t>Modular: Código organizado en manejadores de eventos.</a:t>
            </a:r>
          </a:p>
          <a:p>
            <a:pPr lvl="2"/>
            <a:r>
              <a:rPr lang="es-ES" sz="2400" dirty="0"/>
              <a:t>Interactiva: Centrada en la experiencia del usuario a través de interfaces gráficas</a:t>
            </a:r>
            <a:r>
              <a:rPr lang="es-E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840339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Relación </a:t>
            </a:r>
            <a:r>
              <a:rPr lang="es-ES" dirty="0" smtClean="0"/>
              <a:t>de la </a:t>
            </a:r>
            <a:r>
              <a:rPr lang="es-ES" dirty="0"/>
              <a:t>PCE y Programación Orientada a </a:t>
            </a:r>
            <a:r>
              <a:rPr lang="es-ES" dirty="0" smtClean="0"/>
              <a:t>Objeto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1" y="2214960"/>
            <a:ext cx="11160865" cy="349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63538" marR="0" lvl="0" indent="-3635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PCE utiliza clases </a:t>
            </a:r>
            <a:r>
              <a:rPr kumimoji="0" lang="es-ES" altLang="es-E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preelaboradas</a:t>
            </a: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del entorno de desarrollo (ej. Visual Studio, Delphi).</a:t>
            </a:r>
          </a:p>
          <a:p>
            <a:pPr marL="363538" marR="0" lvl="0" indent="-3635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Componentes (botones, formularios) son objetos con propiedades y métodos.</a:t>
            </a:r>
          </a:p>
          <a:p>
            <a:pPr marL="363538" marR="0" lvl="0" indent="-3635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Ejemplo: Un botón es un objeto con propiedades (texto, tamaño) y métodos (mostrar, ocultar).</a:t>
            </a:r>
          </a:p>
          <a:p>
            <a:pPr marL="363538" marR="0" lvl="0" indent="-3635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PCE extiende POO al asociar eventos a objetos (ej. evento </a:t>
            </a:r>
            <a:r>
              <a:rPr kumimoji="0" lang="es-ES" altLang="es-E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OnClick</a:t>
            </a: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en un botón).</a:t>
            </a:r>
            <a:endParaRPr kumimoji="0" lang="es-ES" alt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359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Interfaz Gráfica de Usuario (GUI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3" y="2026796"/>
            <a:ext cx="11029616" cy="3985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Definición: Interfaz visual que permite al usuario interactuar con el programa.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Importancia:</a:t>
            </a:r>
          </a:p>
          <a:p>
            <a:pPr marL="449263" marR="0" lvl="0" indent="-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Mejora la usabilidad y estética.</a:t>
            </a:r>
          </a:p>
          <a:p>
            <a:pPr marL="449263" marR="0" lvl="0" indent="-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Facilita la interacción mediante componentes visuales (botones, cajas de texto).</a:t>
            </a:r>
          </a:p>
          <a:p>
            <a:pPr marL="449263" marR="0" lvl="0" indent="-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Ejemplo: Formulario con botones y campos para ingreso de datos.</a:t>
            </a:r>
          </a:p>
        </p:txBody>
      </p:sp>
    </p:spTree>
    <p:extLst>
      <p:ext uri="{BB962C8B-B14F-4D97-AF65-F5344CB8AC3E}">
        <p14:creationId xmlns:p14="http://schemas.microsoft.com/office/powerpoint/2010/main" val="2206736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ES" altLang="es-ES" dirty="0"/>
              <a:t>Puntos clave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519238"/>
            <a:ext cx="11029616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36575" marR="0" lvl="0" indent="-5365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PCE: Programación reactiva basada en eventos del usuario o sistema.</a:t>
            </a:r>
          </a:p>
          <a:p>
            <a:pPr marL="536575" marR="0" lvl="0" indent="-5365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Relación con POO: Usa clases y objetos predefinidos.</a:t>
            </a:r>
          </a:p>
          <a:p>
            <a:pPr marL="536575" marR="0" lvl="0" indent="-5365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GUI: Interfaz visual que mejora la funcionalidad y experiencia del usuario.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636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Componentes básicos y sus </a:t>
            </a:r>
            <a:r>
              <a:rPr lang="es-ES" dirty="0" smtClean="0"/>
              <a:t>propiedades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1" y="2488459"/>
            <a:ext cx="10841551" cy="3062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Principales componentes de una GUI</a:t>
            </a:r>
          </a:p>
          <a:p>
            <a:pPr marL="711200" marR="0" lvl="0" indent="-6238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Formulario: Ventana principal que contiene otros componentes.</a:t>
            </a:r>
          </a:p>
          <a:p>
            <a:pPr marL="711200" marR="0" lvl="0" indent="-6238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Botón: Ejecuta acciones al hacer clic (ej. enviar datos).</a:t>
            </a:r>
          </a:p>
          <a:p>
            <a:pPr marL="711200" marR="0" lvl="0" indent="-6238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Etiqueta (</a:t>
            </a:r>
            <a:r>
              <a:rPr kumimoji="0" lang="es-ES" altLang="es-E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Label</a:t>
            </a: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): Muestra texto informativo o descriptivo.</a:t>
            </a:r>
          </a:p>
          <a:p>
            <a:pPr marL="711200" marR="0" lvl="0" indent="-6238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Caja de texto (</a:t>
            </a:r>
            <a:r>
              <a:rPr kumimoji="0" lang="es-ES" altLang="es-E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TextBox</a:t>
            </a: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): Permite al usuario ingresar datos.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200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Propiedades de los </a:t>
            </a:r>
            <a:r>
              <a:rPr lang="es-ES" dirty="0" smtClean="0"/>
              <a:t>componentes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/>
            <a:r>
              <a:rPr lang="es-ES" sz="2800" dirty="0" smtClean="0"/>
              <a:t>Tamaño</a:t>
            </a:r>
            <a:r>
              <a:rPr lang="es-ES" sz="2800" dirty="0"/>
              <a:t>: Dimensiones del componente (ancho, alto).</a:t>
            </a:r>
          </a:p>
          <a:p>
            <a:pPr lvl="1" algn="just"/>
            <a:r>
              <a:rPr lang="es-ES" sz="2800" dirty="0"/>
              <a:t>Posición: Ubicación en el formulario (coordenadas x, y).</a:t>
            </a:r>
          </a:p>
          <a:p>
            <a:pPr lvl="1" algn="just"/>
            <a:r>
              <a:rPr lang="es-ES" sz="2800" dirty="0"/>
              <a:t>Texto: Contenido visible (ej. texto de un botón o etiqueta).</a:t>
            </a:r>
          </a:p>
          <a:p>
            <a:pPr lvl="1" algn="just"/>
            <a:r>
              <a:rPr lang="es-ES" sz="2800" dirty="0"/>
              <a:t>Visibilidad: Determina si el componente está visible u oculto (propiedad Visible</a:t>
            </a:r>
            <a:r>
              <a:rPr lang="es-ES" sz="2800" dirty="0" smtClean="0"/>
              <a:t>).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30310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Métodos </a:t>
            </a:r>
            <a:r>
              <a:rPr lang="es-ES" dirty="0" smtClean="0"/>
              <a:t>comunes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sz="2800" dirty="0" smtClean="0"/>
              <a:t>Mostrar</a:t>
            </a:r>
            <a:r>
              <a:rPr lang="es-ES" sz="2800" dirty="0"/>
              <a:t>: Hace visible un componente (ej. Show).</a:t>
            </a:r>
          </a:p>
          <a:p>
            <a:pPr lvl="1"/>
            <a:r>
              <a:rPr lang="es-ES" sz="2800" dirty="0"/>
              <a:t>Ocultar: Oculta un componente (ej. </a:t>
            </a:r>
            <a:r>
              <a:rPr lang="es-ES" sz="2800" dirty="0" err="1"/>
              <a:t>Hide</a:t>
            </a:r>
            <a:r>
              <a:rPr lang="es-ES" sz="2800" dirty="0"/>
              <a:t>).</a:t>
            </a:r>
          </a:p>
          <a:p>
            <a:pPr lvl="1"/>
            <a:r>
              <a:rPr lang="es-ES" sz="2800" dirty="0" err="1"/>
              <a:t>SetFocus</a:t>
            </a:r>
            <a:r>
              <a:rPr lang="es-ES" sz="2800" dirty="0"/>
              <a:t>: Enfoca el cursor en un componente (ej. en una caja de texto).</a:t>
            </a:r>
          </a:p>
          <a:p>
            <a:pPr lvl="1"/>
            <a:r>
              <a:rPr lang="es-ES" sz="2800" dirty="0"/>
              <a:t>Ejemplo: Llamar </a:t>
            </a:r>
            <a:r>
              <a:rPr lang="es-ES" sz="2800" dirty="0" err="1"/>
              <a:t>SetFocus</a:t>
            </a:r>
            <a:r>
              <a:rPr lang="es-ES" sz="2800" dirty="0"/>
              <a:t> en una caja de texto para que el usuario escriba inmediatamente.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2941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Resumen de </a:t>
            </a:r>
            <a:r>
              <a:rPr lang="es-ES" dirty="0" smtClean="0"/>
              <a:t>componentes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3350233"/>
            <a:ext cx="10731143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623888" marR="0" lvl="0" indent="-6238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Componentes: Formularios, botones, etiquetas, cajas de texto.</a:t>
            </a:r>
          </a:p>
          <a:p>
            <a:pPr marL="623888" marR="0" lvl="0" indent="-6238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Propiedades: Tamaño, posición, texto, visibilidad.</a:t>
            </a:r>
          </a:p>
          <a:p>
            <a:pPr marL="623888" marR="0" lvl="0" indent="-6238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Métodos: Mostrar, ocultar, </a:t>
            </a:r>
            <a:r>
              <a:rPr kumimoji="0" lang="es-ES" altLang="es-E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setfocus</a:t>
            </a: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s-ES" alt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563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Codificación de eventos y </a:t>
            </a:r>
            <a:r>
              <a:rPr lang="es-ES" dirty="0" smtClean="0"/>
              <a:t>validación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2800" dirty="0" smtClean="0"/>
              <a:t>¿</a:t>
            </a:r>
            <a:r>
              <a:rPr lang="es-ES" sz="2800" dirty="0"/>
              <a:t>Qué son los eventos?</a:t>
            </a:r>
          </a:p>
          <a:p>
            <a:pPr lvl="1"/>
            <a:r>
              <a:rPr lang="es-ES" sz="2400" dirty="0" smtClean="0"/>
              <a:t>Definición</a:t>
            </a:r>
            <a:r>
              <a:rPr lang="es-ES" sz="2400" dirty="0"/>
              <a:t>: Acciones del usuario o sistema que desencadenan código (ej. clic, tecla presionada).</a:t>
            </a:r>
          </a:p>
          <a:p>
            <a:pPr lvl="1"/>
            <a:r>
              <a:rPr lang="es-ES" sz="2400" dirty="0"/>
              <a:t>Ejemplos:</a:t>
            </a:r>
          </a:p>
          <a:p>
            <a:pPr lvl="2"/>
            <a:r>
              <a:rPr lang="es-ES" sz="2000" dirty="0" err="1"/>
              <a:t>OnClick</a:t>
            </a:r>
            <a:r>
              <a:rPr lang="es-ES" sz="2000" dirty="0"/>
              <a:t>: Se activa al hacer clic en un botón.</a:t>
            </a:r>
          </a:p>
          <a:p>
            <a:pPr lvl="2"/>
            <a:r>
              <a:rPr lang="es-ES" sz="2000" dirty="0" err="1"/>
              <a:t>OnKeyPress</a:t>
            </a:r>
            <a:r>
              <a:rPr lang="es-ES" sz="2000" dirty="0"/>
              <a:t>: Se activa al presionar una tecla en una caja de texto.</a:t>
            </a:r>
          </a:p>
          <a:p>
            <a:pPr lvl="1"/>
            <a:r>
              <a:rPr lang="es-ES" sz="2400" dirty="0"/>
              <a:t>Estructura: Cada evento tiene un manejador que ejecuta código personalizado.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5898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Validación de </a:t>
            </a:r>
            <a:r>
              <a:rPr lang="es-ES" dirty="0" smtClean="0"/>
              <a:t>entradas</a:t>
            </a:r>
            <a:br>
              <a:rPr lang="es-ES" dirty="0" smtClean="0"/>
            </a:br>
            <a:r>
              <a:rPr lang="es-ES" dirty="0" smtClean="0"/>
              <a:t> </a:t>
            </a:r>
            <a:r>
              <a:rPr lang="es-ES" dirty="0"/>
              <a:t>Validación en cajas de </a:t>
            </a:r>
            <a:r>
              <a:rPr lang="es-ES" dirty="0" smtClean="0"/>
              <a:t>texto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s-ES" sz="3200" dirty="0" smtClean="0"/>
              <a:t>Propósito</a:t>
            </a:r>
            <a:r>
              <a:rPr lang="es-ES" sz="3200" dirty="0"/>
              <a:t>: Garantizar que los datos ingresados sean correctos (ej. solo números).</a:t>
            </a:r>
          </a:p>
          <a:p>
            <a:pPr lvl="1"/>
            <a:r>
              <a:rPr lang="es-ES" sz="3200" dirty="0"/>
              <a:t>Evento </a:t>
            </a:r>
            <a:r>
              <a:rPr lang="es-ES" sz="3200" dirty="0" err="1"/>
              <a:t>OnKeyPress</a:t>
            </a:r>
            <a:r>
              <a:rPr lang="es-ES" sz="3200" dirty="0"/>
              <a:t>: Detecta teclas presionadas y permite filtrarlas.</a:t>
            </a:r>
          </a:p>
          <a:p>
            <a:pPr lvl="1"/>
            <a:r>
              <a:rPr lang="es-ES" sz="3200" dirty="0"/>
              <a:t>Método </a:t>
            </a:r>
            <a:r>
              <a:rPr lang="es-ES" sz="3200" dirty="0" err="1"/>
              <a:t>SetFocus</a:t>
            </a:r>
            <a:r>
              <a:rPr lang="es-ES" sz="3200" dirty="0"/>
              <a:t>: Redirige el cursor a un campo si la entrada es inválida.</a:t>
            </a:r>
          </a:p>
          <a:p>
            <a:pPr lvl="1"/>
            <a:r>
              <a:rPr lang="es-ES" sz="3200" dirty="0"/>
              <a:t>Ejemplo: Evitar letras en una caja de texto para números.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0569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Construcción de aplicaciones básicas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3200" dirty="0" smtClean="0"/>
              <a:t>Aplicaciones </a:t>
            </a:r>
            <a:r>
              <a:rPr lang="es-ES" sz="3200" dirty="0"/>
              <a:t>con GUI</a:t>
            </a:r>
          </a:p>
          <a:p>
            <a:pPr lvl="1"/>
            <a:r>
              <a:rPr lang="es-ES" sz="2800" dirty="0" smtClean="0"/>
              <a:t>Pasos </a:t>
            </a:r>
            <a:r>
              <a:rPr lang="es-ES" sz="2800" dirty="0"/>
              <a:t>para crear una aplicación básica:</a:t>
            </a:r>
          </a:p>
          <a:p>
            <a:pPr lvl="2"/>
            <a:r>
              <a:rPr lang="es-ES" sz="2400" dirty="0"/>
              <a:t>Diseñar un formulario con componentes (botón, caja de texto, etiqueta).</a:t>
            </a:r>
          </a:p>
          <a:p>
            <a:pPr lvl="2"/>
            <a:r>
              <a:rPr lang="es-ES" sz="2400" dirty="0"/>
              <a:t>Configurar propiedades (texto, tamaño, posición).</a:t>
            </a:r>
          </a:p>
          <a:p>
            <a:pPr lvl="2"/>
            <a:r>
              <a:rPr lang="es-ES" sz="2400" dirty="0"/>
              <a:t>Programar eventos (ej. </a:t>
            </a:r>
            <a:r>
              <a:rPr lang="es-ES" sz="2400" dirty="0" err="1"/>
              <a:t>OnClick</a:t>
            </a:r>
            <a:r>
              <a:rPr lang="es-ES" sz="2400" dirty="0"/>
              <a:t> para mostrar un mensaje).</a:t>
            </a:r>
          </a:p>
          <a:p>
            <a:pPr lvl="1"/>
            <a:r>
              <a:rPr lang="es-ES" sz="2800" dirty="0"/>
              <a:t>Ejemplo: Formulario con un botón que muestra “¡Hola!” en una etiqueta al hacer clic.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9564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Puntos </a:t>
            </a:r>
            <a:r>
              <a:rPr lang="es-ES" dirty="0" smtClean="0"/>
              <a:t>clave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sz="3200" dirty="0" smtClean="0"/>
              <a:t>Eventos</a:t>
            </a:r>
            <a:r>
              <a:rPr lang="es-ES" sz="3200" dirty="0"/>
              <a:t>: Acciones como </a:t>
            </a:r>
            <a:r>
              <a:rPr lang="es-ES" sz="3200" dirty="0" err="1"/>
              <a:t>OnClick</a:t>
            </a:r>
            <a:r>
              <a:rPr lang="es-ES" sz="3200" dirty="0"/>
              <a:t> y </a:t>
            </a:r>
            <a:r>
              <a:rPr lang="es-ES" sz="3200" dirty="0" err="1"/>
              <a:t>OnKeyPress</a:t>
            </a:r>
            <a:r>
              <a:rPr lang="es-ES" sz="3200" dirty="0"/>
              <a:t> que desencadenan código.</a:t>
            </a:r>
          </a:p>
          <a:p>
            <a:pPr lvl="1"/>
            <a:r>
              <a:rPr lang="es-ES" sz="3200" dirty="0" smtClean="0"/>
              <a:t>Validación: Controla entradas mediante </a:t>
            </a:r>
            <a:r>
              <a:rPr lang="es-ES" sz="3200" dirty="0" err="1" smtClean="0"/>
              <a:t>OnKeyPress</a:t>
            </a:r>
            <a:r>
              <a:rPr lang="es-ES" sz="3200" dirty="0" smtClean="0"/>
              <a:t> y </a:t>
            </a:r>
            <a:r>
              <a:rPr lang="es-ES" sz="3200" dirty="0" err="1" smtClean="0"/>
              <a:t>SetFocus</a:t>
            </a:r>
            <a:r>
              <a:rPr lang="es-ES" sz="3200" dirty="0" smtClean="0"/>
              <a:t>.</a:t>
            </a:r>
          </a:p>
          <a:p>
            <a:pPr lvl="1"/>
            <a:r>
              <a:rPr lang="es-ES" sz="3200" dirty="0" smtClean="0"/>
              <a:t>Aplicaciones</a:t>
            </a:r>
            <a:r>
              <a:rPr lang="es-ES" sz="3200" dirty="0"/>
              <a:t>: Combinan componentes, propiedades y eventos para crear </a:t>
            </a:r>
            <a:r>
              <a:rPr lang="es-ES" sz="3200" dirty="0" err="1"/>
              <a:t>GUIs</a:t>
            </a:r>
            <a:r>
              <a:rPr lang="es-ES" sz="3200" dirty="0"/>
              <a:t> funcionales</a:t>
            </a:r>
            <a:r>
              <a:rPr lang="es-ES" sz="3200" dirty="0" smtClean="0"/>
              <a:t>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6845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Conclusiones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/>
              <a:t>PCE: Programación reactiva basada en eventos y </a:t>
            </a:r>
            <a:r>
              <a:rPr lang="es-ES" sz="2800" dirty="0" err="1"/>
              <a:t>GUIs</a:t>
            </a:r>
            <a:r>
              <a:rPr lang="es-ES" sz="2800" dirty="0"/>
              <a:t>.</a:t>
            </a:r>
          </a:p>
          <a:p>
            <a:r>
              <a:rPr lang="es-ES" sz="2800" dirty="0"/>
              <a:t>Componentes: Formularios, botones, etiquetas, cajas de texto con propiedades y métodos.</a:t>
            </a:r>
          </a:p>
          <a:p>
            <a:r>
              <a:rPr lang="es-ES" sz="2800" dirty="0"/>
              <a:t>Eventos: </a:t>
            </a:r>
            <a:r>
              <a:rPr lang="es-ES" sz="2800" dirty="0" err="1"/>
              <a:t>OnClick</a:t>
            </a:r>
            <a:r>
              <a:rPr lang="es-ES" sz="2800" dirty="0"/>
              <a:t>, </a:t>
            </a:r>
            <a:r>
              <a:rPr lang="es-ES" sz="2800" dirty="0" err="1"/>
              <a:t>OnKeyPress</a:t>
            </a:r>
            <a:r>
              <a:rPr lang="es-ES" sz="2800" dirty="0"/>
              <a:t> para interacción y validación.</a:t>
            </a:r>
          </a:p>
          <a:p>
            <a:r>
              <a:rPr lang="es-ES" sz="2800" dirty="0"/>
              <a:t>Aplicación: Creación de interfaces funcionales con código asociado.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7109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Metodología del Trabajo Final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s-ES" dirty="0" smtClean="0"/>
              <a:t>Formato</a:t>
            </a:r>
            <a:r>
              <a:rPr lang="es-ES" dirty="0"/>
              <a:t>: Proyecto práctico </a:t>
            </a:r>
            <a:r>
              <a:rPr lang="es-ES" dirty="0" smtClean="0"/>
              <a:t>en </a:t>
            </a:r>
            <a:r>
              <a:rPr lang="es-ES" dirty="0"/>
              <a:t>grupos pequeños (2-3 estudiantes</a:t>
            </a:r>
            <a:r>
              <a:rPr lang="es-ES" dirty="0" smtClean="0"/>
              <a:t>).</a:t>
            </a:r>
            <a:endParaRPr lang="es-ES" sz="1600" dirty="0"/>
          </a:p>
          <a:p>
            <a:pPr lvl="0"/>
            <a:r>
              <a:rPr lang="es-ES" dirty="0" smtClean="0"/>
              <a:t>Entregables</a:t>
            </a:r>
            <a:r>
              <a:rPr lang="es-ES" dirty="0"/>
              <a:t>:</a:t>
            </a:r>
            <a:endParaRPr lang="es-ES" sz="1600" dirty="0"/>
          </a:p>
          <a:p>
            <a:pPr lvl="1"/>
            <a:r>
              <a:rPr lang="es-ES" dirty="0"/>
              <a:t>Aplicación funcional (APK si es MIT App Inventor, ejecutable si es </a:t>
            </a:r>
            <a:r>
              <a:rPr lang="es-ES" dirty="0" err="1"/>
              <a:t>Lazarus</a:t>
            </a:r>
            <a:r>
              <a:rPr lang="es-ES" dirty="0"/>
              <a:t>).</a:t>
            </a:r>
            <a:endParaRPr lang="es-ES" sz="1400" dirty="0"/>
          </a:p>
          <a:p>
            <a:pPr lvl="1"/>
            <a:r>
              <a:rPr lang="es-ES" dirty="0"/>
              <a:t>Base de datos </a:t>
            </a:r>
            <a:r>
              <a:rPr lang="es-ES" dirty="0" err="1"/>
              <a:t>SQLite</a:t>
            </a:r>
            <a:r>
              <a:rPr lang="es-ES" dirty="0"/>
              <a:t> con al menos 2 tablas relacionadas.</a:t>
            </a:r>
            <a:endParaRPr lang="es-ES" sz="1400" dirty="0"/>
          </a:p>
          <a:p>
            <a:pPr lvl="1"/>
            <a:r>
              <a:rPr lang="es-ES" dirty="0"/>
              <a:t>Documentación breve (2-3 páginas) que describa:</a:t>
            </a:r>
            <a:endParaRPr lang="es-ES" sz="1400" dirty="0"/>
          </a:p>
          <a:p>
            <a:pPr lvl="2"/>
            <a:r>
              <a:rPr lang="es-ES" dirty="0"/>
              <a:t>Objetivo de la aplicación.</a:t>
            </a:r>
            <a:endParaRPr lang="es-ES" sz="1200" dirty="0"/>
          </a:p>
          <a:p>
            <a:pPr lvl="2"/>
            <a:r>
              <a:rPr lang="es-ES" dirty="0"/>
              <a:t>Estructura de la base de datos (tablas, claves primarias/foráneas).</a:t>
            </a:r>
            <a:endParaRPr lang="es-ES" sz="1200" dirty="0"/>
          </a:p>
          <a:p>
            <a:pPr lvl="2"/>
            <a:r>
              <a:rPr lang="es-ES" dirty="0"/>
              <a:t>Descripción de la GUI (componentes usados, eventos manejados).</a:t>
            </a:r>
            <a:endParaRPr lang="es-ES" sz="1200" dirty="0"/>
          </a:p>
          <a:p>
            <a:pPr lvl="2"/>
            <a:r>
              <a:rPr lang="es-ES" dirty="0"/>
              <a:t>Consultas SQL implementadas (SELECT, INSERT, UPDATE, DELETE).</a:t>
            </a:r>
            <a:endParaRPr lang="es-ES" sz="1200" dirty="0"/>
          </a:p>
          <a:p>
            <a:pPr lvl="2"/>
            <a:r>
              <a:rPr lang="es-ES" dirty="0"/>
              <a:t>Manejo de errores y validación de datos.</a:t>
            </a:r>
            <a:endParaRPr lang="es-ES" sz="1200" dirty="0"/>
          </a:p>
          <a:p>
            <a:pPr lvl="1"/>
            <a:r>
              <a:rPr lang="es-ES" dirty="0"/>
              <a:t>Demostración de la aplicación (en clase o video</a:t>
            </a:r>
            <a:r>
              <a:rPr lang="es-ES" dirty="0" smtClean="0"/>
              <a:t>).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5896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Metodología del Trabajo Final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es-ES" sz="2000" dirty="0" smtClean="0"/>
              <a:t>Criterios </a:t>
            </a:r>
            <a:r>
              <a:rPr lang="es-ES" sz="2000" dirty="0"/>
              <a:t>de evaluación:</a:t>
            </a:r>
            <a:endParaRPr lang="es-ES" dirty="0"/>
          </a:p>
          <a:p>
            <a:pPr lvl="1" algn="just"/>
            <a:r>
              <a:rPr lang="es-ES" sz="1800" dirty="0"/>
              <a:t>Funcionalidad de la GUI (40%): Uso correcto de componentes visuales, validación de entradas, manejo de eventos.</a:t>
            </a:r>
            <a:endParaRPr lang="es-ES" dirty="0"/>
          </a:p>
          <a:p>
            <a:pPr lvl="1" algn="just"/>
            <a:r>
              <a:rPr lang="es-ES" sz="1800" dirty="0"/>
              <a:t>Integración con base de datos (30%): Correcta implementación de consultas SQL y operaciones CRUD.</a:t>
            </a:r>
            <a:endParaRPr lang="es-ES" dirty="0"/>
          </a:p>
          <a:p>
            <a:pPr lvl="1" algn="just"/>
            <a:r>
              <a:rPr lang="es-ES" sz="1800" dirty="0"/>
              <a:t>Manejo de errores (20%): Implementación de validaciones y excepciones.</a:t>
            </a:r>
            <a:endParaRPr lang="es-ES" dirty="0"/>
          </a:p>
          <a:p>
            <a:pPr lvl="1" algn="just"/>
            <a:r>
              <a:rPr lang="es-ES" sz="1800" dirty="0"/>
              <a:t>Documentación y presentación (10%): Claridad y completitud.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91546356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Dividendo</Template>
  <TotalTime>224</TotalTime>
  <Words>971</Words>
  <Application>Microsoft Office PowerPoint</Application>
  <PresentationFormat>Panorámica</PresentationFormat>
  <Paragraphs>106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Calibri</vt:lpstr>
      <vt:lpstr>Gill Sans MT</vt:lpstr>
      <vt:lpstr>Wingdings 2</vt:lpstr>
      <vt:lpstr>Dividendo</vt:lpstr>
      <vt:lpstr>ASIGNATURA: LENGUAJE Y TÉCNICA DE PROGRAMACIÓN III </vt:lpstr>
      <vt:lpstr>PLAN TEMÁTICO DE LA ASIGNATURA</vt:lpstr>
      <vt:lpstr>EVALUACIÓN </vt:lpstr>
      <vt:lpstr>Introducción a la Programación Conducida por Eventos y Controles Básicos</vt:lpstr>
      <vt:lpstr>Técnica de programación conducida por eventos (PCE)</vt:lpstr>
      <vt:lpstr>Relación de la PCE y Programación Orientada a Objeto</vt:lpstr>
      <vt:lpstr>Interfaz Gráfica de Usuario (GUI)</vt:lpstr>
      <vt:lpstr>Puntos clave</vt:lpstr>
      <vt:lpstr>Componentes básicos y sus propiedades</vt:lpstr>
      <vt:lpstr>Propiedades de los componentes</vt:lpstr>
      <vt:lpstr>Métodos comunes</vt:lpstr>
      <vt:lpstr>Resumen de componentes</vt:lpstr>
      <vt:lpstr>Codificación de eventos y validación</vt:lpstr>
      <vt:lpstr>Validación de entradas  Validación en cajas de texto</vt:lpstr>
      <vt:lpstr>Construcción de aplicaciones básicas</vt:lpstr>
      <vt:lpstr>Puntos clave</vt:lpstr>
      <vt:lpstr>Conclusiones </vt:lpstr>
      <vt:lpstr>Metodología del Trabajo Final:</vt:lpstr>
      <vt:lpstr>Metodología del Trabajo Final: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ASIGNATURA: REDES INFORMÁTICAS</dc:title>
  <dc:creator>Dr.</dc:creator>
  <cp:lastModifiedBy>Artemisa PC</cp:lastModifiedBy>
  <cp:revision>35</cp:revision>
  <dcterms:created xsi:type="dcterms:W3CDTF">2025-09-05T22:17:33Z</dcterms:created>
  <dcterms:modified xsi:type="dcterms:W3CDTF">2026-09-05T01:10:57Z</dcterms:modified>
</cp:coreProperties>
</file>