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63" r:id="rId4"/>
    <p:sldId id="257" r:id="rId5"/>
    <p:sldId id="258" r:id="rId6"/>
    <p:sldId id="259" r:id="rId7"/>
    <p:sldId id="260" r:id="rId8"/>
    <p:sldId id="261" r:id="rId9"/>
    <p:sldId id="262" r:id="rId10"/>
  </p:sldIdLst>
  <p:sldSz cx="9144000" cy="6858000" type="screen4x3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es-ES" sz="4400" b="0" strike="noStrike" spc="-1">
                <a:latin typeface="Arial"/>
              </a:rPr>
              <a:t>Pulse para editar el formato del texto de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800" b="0" strike="noStrike" spc="-1"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es-ES" sz="4400" b="0" strike="noStrike" spc="-1">
                <a:latin typeface="Arial"/>
              </a:rPr>
              <a:t>Pulse para editar el formato del texto de título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800" b="0" strike="noStrike" spc="-1"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deila@uart.edu.c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2"/>
          <p:cNvSpPr/>
          <p:nvPr/>
        </p:nvSpPr>
        <p:spPr>
          <a:xfrm>
            <a:off x="152280" y="3655440"/>
            <a:ext cx="6094800" cy="24966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just"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2800" b="1" strike="noStrike" spc="-1">
                <a:solidFill>
                  <a:srgbClr val="000000"/>
                </a:solidFill>
                <a:latin typeface="Calibri"/>
                <a:ea typeface="DejaVu Sans"/>
              </a:rPr>
              <a:t>Profesora: Dr.C. Deila Vázquez Abella. Prof. Titular</a:t>
            </a:r>
            <a:endParaRPr lang="es-ES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2800" b="1" u="sng" strike="noStrike" spc="-1">
                <a:solidFill>
                  <a:srgbClr val="0000FF"/>
                </a:solidFill>
                <a:uFillTx/>
                <a:latin typeface="Calibri"/>
                <a:ea typeface="DejaVu Sans"/>
                <a:hlinkClick r:id="rId2"/>
              </a:rPr>
              <a:t>deila@uart.edu.cu</a:t>
            </a:r>
            <a:endParaRPr lang="es-E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s-E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s-ES" sz="2800" b="0" strike="noStrike" spc="-1">
              <a:latin typeface="Arial"/>
            </a:endParaRPr>
          </a:p>
        </p:txBody>
      </p:sp>
      <p:sp>
        <p:nvSpPr>
          <p:cNvPr id="191" name="8 CuadroTexto"/>
          <p:cNvSpPr/>
          <p:nvPr/>
        </p:nvSpPr>
        <p:spPr>
          <a:xfrm>
            <a:off x="457200" y="1684440"/>
            <a:ext cx="7847640" cy="1735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US" sz="3600" b="1" strike="noStrike" spc="-1">
                <a:solidFill>
                  <a:srgbClr val="FF0000"/>
                </a:solidFill>
                <a:latin typeface="Calibri"/>
                <a:ea typeface="DejaVu Sans"/>
              </a:rPr>
              <a:t>CONFERENCIA INTRODUCTORIA</a:t>
            </a:r>
            <a:endParaRPr lang="es-ES" sz="36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US" sz="3600" b="1" strike="noStrike" spc="-1">
                <a:solidFill>
                  <a:srgbClr val="FF0000"/>
                </a:solidFill>
                <a:latin typeface="Calibri"/>
                <a:ea typeface="DejaVu Sans"/>
              </a:rPr>
              <a:t>PRESENTACIÓN DE LA ASIGNATURA</a:t>
            </a:r>
            <a:endParaRPr lang="es-ES" sz="36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US" sz="3600" b="1" strike="noStrike" spc="-1">
                <a:solidFill>
                  <a:srgbClr val="FF0000"/>
                </a:solidFill>
                <a:latin typeface="Calibri"/>
                <a:ea typeface="DejaVu Sans"/>
              </a:rPr>
              <a:t>DIDÁCTICA GENERAL</a:t>
            </a:r>
            <a:endParaRPr lang="es-ES" sz="3600" b="0" strike="noStrike" spc="-1">
              <a:latin typeface="Arial"/>
            </a:endParaRPr>
          </a:p>
        </p:txBody>
      </p:sp>
      <p:pic>
        <p:nvPicPr>
          <p:cNvPr id="192" name="Picture 3" descr="E:\Imágenes de competencias\images67.jpg"/>
          <p:cNvPicPr/>
          <p:nvPr/>
        </p:nvPicPr>
        <p:blipFill>
          <a:blip r:embed="rId3"/>
          <a:stretch/>
        </p:blipFill>
        <p:spPr>
          <a:xfrm>
            <a:off x="6400800" y="4267080"/>
            <a:ext cx="2742120" cy="2589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/>
          </p:nvPr>
        </p:nvSpPr>
        <p:spPr>
          <a:xfrm>
            <a:off x="457200" y="2547949"/>
            <a:ext cx="8229240" cy="3977280"/>
          </a:xfrm>
        </p:spPr>
        <p:txBody>
          <a:bodyPr/>
          <a:lstStyle/>
          <a:p>
            <a:pPr algn="ctr"/>
            <a:r>
              <a:rPr lang="es-ES" dirty="0" smtClean="0"/>
              <a:t>VER VIDEO SOBRE LA DIDÁCTICA COMO CIENCIA.SIGNIFICACIÓN PARA EL PSICPEDAGOGO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47977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Rectángulo 2"/>
          <p:cNvSpPr/>
          <p:nvPr/>
        </p:nvSpPr>
        <p:spPr>
          <a:xfrm>
            <a:off x="609480" y="609480"/>
            <a:ext cx="1980000" cy="1065600"/>
          </a:xfrm>
          <a:prstGeom prst="rect">
            <a:avLst/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1800" b="0" strike="noStrike" spc="-1">
                <a:solidFill>
                  <a:srgbClr val="FFFFFF"/>
                </a:solidFill>
                <a:latin typeface="Calibri"/>
                <a:ea typeface="DejaVu Sans"/>
              </a:rPr>
              <a:t>FORMACIÓN PROFESIONAL DEL PSICOPEDAGOGO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194" name="Flecha curvada hacia la derecha 3"/>
          <p:cNvSpPr/>
          <p:nvPr/>
        </p:nvSpPr>
        <p:spPr>
          <a:xfrm rot="19827600">
            <a:off x="840600" y="1937880"/>
            <a:ext cx="906480" cy="1180800"/>
          </a:xfrm>
          <a:prstGeom prst="curvedRightArrow">
            <a:avLst>
              <a:gd name="adj1" fmla="val 25000"/>
              <a:gd name="adj2" fmla="val 50000"/>
              <a:gd name="adj3" fmla="val 32714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95" name="Imagen 4"/>
          <p:cNvPicPr/>
          <p:nvPr/>
        </p:nvPicPr>
        <p:blipFill>
          <a:blip r:embed="rId2"/>
          <a:stretch/>
        </p:blipFill>
        <p:spPr>
          <a:xfrm>
            <a:off x="180000" y="4660920"/>
            <a:ext cx="2513520" cy="1818360"/>
          </a:xfrm>
          <a:prstGeom prst="rect">
            <a:avLst/>
          </a:prstGeom>
          <a:ln w="0">
            <a:noFill/>
          </a:ln>
        </p:spPr>
      </p:pic>
      <p:pic>
        <p:nvPicPr>
          <p:cNvPr id="196" name="Imagen 5"/>
          <p:cNvPicPr/>
          <p:nvPr/>
        </p:nvPicPr>
        <p:blipFill>
          <a:blip r:embed="rId3"/>
          <a:stretch/>
        </p:blipFill>
        <p:spPr>
          <a:xfrm>
            <a:off x="6554880" y="51120"/>
            <a:ext cx="2580120" cy="1770480"/>
          </a:xfrm>
          <a:prstGeom prst="rect">
            <a:avLst/>
          </a:prstGeom>
          <a:ln w="0">
            <a:noFill/>
          </a:ln>
        </p:spPr>
      </p:pic>
      <p:sp>
        <p:nvSpPr>
          <p:cNvPr id="197" name="Llamada de nube 196"/>
          <p:cNvSpPr/>
          <p:nvPr/>
        </p:nvSpPr>
        <p:spPr>
          <a:xfrm>
            <a:off x="1620000" y="1440000"/>
            <a:ext cx="5759280" cy="3779280"/>
          </a:xfrm>
          <a:prstGeom prst="cloudCallout">
            <a:avLst>
              <a:gd name="adj1" fmla="val 1212"/>
              <a:gd name="adj2" fmla="val 89861"/>
            </a:avLst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1800" b="1" strike="noStrike" spc="-1">
                <a:solidFill>
                  <a:srgbClr val="FFFFFF"/>
                </a:solidFill>
                <a:latin typeface="Arial"/>
                <a:ea typeface="DejaVu Sans"/>
              </a:rPr>
              <a:t>DOCENTE-METODOLÓGICA</a:t>
            </a:r>
            <a:endParaRPr lang="es-ES" sz="1800" b="0" strike="noStrike" spc="-1">
              <a:solidFill>
                <a:srgbClr val="FFFFFF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rgbClr val="FFFFFF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1800" b="1" strike="noStrike" spc="-1">
                <a:solidFill>
                  <a:srgbClr val="FFFFFF"/>
                </a:solidFill>
                <a:latin typeface="Arial"/>
                <a:ea typeface="DejaVu Sans"/>
              </a:rPr>
              <a:t>ORIENTADORA</a:t>
            </a:r>
            <a:endParaRPr lang="es-ES" sz="1800" b="0" strike="noStrike" spc="-1">
              <a:solidFill>
                <a:srgbClr val="FFFFFF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rgbClr val="FFFFFF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1800" b="1" strike="noStrike" spc="-1">
                <a:solidFill>
                  <a:srgbClr val="FFFFFF"/>
                </a:solidFill>
                <a:latin typeface="Arial"/>
                <a:ea typeface="DejaVu Sans"/>
              </a:rPr>
              <a:t>ASESORAMIENTO PSICOPEDAGÓGICO</a:t>
            </a:r>
            <a:endParaRPr lang="es-ES" sz="1800" b="0" strike="noStrike" spc="-1">
              <a:solidFill>
                <a:srgbClr val="FFFFFF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rgbClr val="FFFFFF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1800" b="1" strike="noStrike" spc="-1">
                <a:solidFill>
                  <a:srgbClr val="FFFFFF"/>
                </a:solidFill>
                <a:latin typeface="Arial"/>
                <a:ea typeface="Microsoft YaHei"/>
              </a:rPr>
              <a:t>INVESTIGACIÓN</a:t>
            </a:r>
            <a:r>
              <a:rPr lang="es-ES" sz="1800" b="1" strike="noStrike" spc="-1">
                <a:solidFill>
                  <a:srgbClr val="FFFFFF"/>
                </a:solidFill>
                <a:latin typeface="Arial"/>
                <a:ea typeface="DejaVu Sans"/>
              </a:rPr>
              <a:t>-SUPERACIÓN</a:t>
            </a:r>
            <a:endParaRPr lang="es-ES" sz="1800" b="0" strike="noStrike" spc="-1">
              <a:solidFill>
                <a:srgbClr val="FFFFFF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1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2438280" y="304920"/>
            <a:ext cx="6247440" cy="1111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s-MX" sz="3600" b="0" strike="noStrike" spc="-1">
                <a:solidFill>
                  <a:srgbClr val="000000"/>
                </a:solidFill>
                <a:latin typeface="Arial Black"/>
              </a:rPr>
              <a:t>Rasgos que distinguen la carrera</a:t>
            </a:r>
            <a:endParaRPr lang="es-ES" sz="36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/>
          </p:nvPr>
        </p:nvSpPr>
        <p:spPr>
          <a:xfrm>
            <a:off x="457200" y="20574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400" b="0" strike="noStrike" spc="-1">
                <a:solidFill>
                  <a:srgbClr val="000000"/>
                </a:solidFill>
                <a:latin typeface="Arial"/>
              </a:rPr>
              <a:t>En las funciones profesionales: se le incorpora una que lo distingue de los demás profesionales de la educación (asesoría psicopedagógica)</a:t>
            </a:r>
            <a:endParaRPr lang="es-ES" sz="24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400" b="0" strike="noStrike" spc="-1">
                <a:solidFill>
                  <a:srgbClr val="000000"/>
                </a:solidFill>
                <a:latin typeface="Arial"/>
              </a:rPr>
              <a:t>En su modo de actuación se introduce la modelación e implementación de procesos de asesoría a directivos y profesores</a:t>
            </a:r>
            <a:endParaRPr lang="es-ES" sz="24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400" b="0" strike="noStrike" spc="-1">
                <a:solidFill>
                  <a:srgbClr val="000000"/>
                </a:solidFill>
                <a:latin typeface="Arial"/>
              </a:rPr>
              <a:t>Para cumplir con su modo de actuación profesional debe conducir y procesar la investigación educativa en los diferentes contextos</a:t>
            </a:r>
            <a:endParaRPr lang="es-ES" sz="24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400" b="0" strike="noStrike" spc="-1">
                <a:solidFill>
                  <a:srgbClr val="000000"/>
                </a:solidFill>
                <a:latin typeface="Arial"/>
              </a:rPr>
              <a:t>Sus esferas de actuación trascienden los límites del aula</a:t>
            </a:r>
            <a:endParaRPr lang="es-ES" sz="24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479"/>
              </a:spcBef>
            </a:pPr>
            <a:endParaRPr lang="es-ES" sz="24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479"/>
              </a:spcBef>
            </a:pPr>
            <a:endParaRPr lang="es-ES" sz="24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479"/>
              </a:spcBef>
            </a:pPr>
            <a:endParaRPr lang="es-ES" sz="24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479"/>
              </a:spcBef>
            </a:pPr>
            <a:endParaRPr lang="es-ES" sz="24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</a:pPr>
            <a:endParaRPr lang="es-ES" sz="2400" b="0" strike="noStrike" spc="-1">
              <a:latin typeface="Arial"/>
            </a:endParaRPr>
          </a:p>
        </p:txBody>
      </p:sp>
      <p:pic>
        <p:nvPicPr>
          <p:cNvPr id="200" name="Imagen 1"/>
          <p:cNvPicPr/>
          <p:nvPr/>
        </p:nvPicPr>
        <p:blipFill>
          <a:blip r:embed="rId2"/>
          <a:stretch/>
        </p:blipFill>
        <p:spPr>
          <a:xfrm>
            <a:off x="0" y="84960"/>
            <a:ext cx="2951640" cy="1551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Arial Black"/>
              </a:rPr>
              <a:t>Sumario:</a:t>
            </a:r>
            <a:endParaRPr lang="es-ES" sz="4400" b="0" strike="noStrike" spc="-1"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MX" sz="3200" b="0" strike="noStrike" spc="-1">
                <a:solidFill>
                  <a:srgbClr val="000000"/>
                </a:solidFill>
                <a:latin typeface="Arial"/>
              </a:rPr>
              <a:t>Estructura general del programa</a:t>
            </a:r>
            <a:endParaRPr lang="es-ES" sz="32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MX" sz="3200" b="0" strike="noStrike" spc="-1">
                <a:solidFill>
                  <a:srgbClr val="000000"/>
                </a:solidFill>
                <a:latin typeface="Arial"/>
              </a:rPr>
              <a:t>Problemas profesionales de la asignatura</a:t>
            </a:r>
            <a:endParaRPr lang="es-ES" sz="32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MX" sz="3200" b="0" strike="noStrike" spc="-1">
                <a:solidFill>
                  <a:srgbClr val="000000"/>
                </a:solidFill>
                <a:latin typeface="Arial"/>
              </a:rPr>
              <a:t>Objetivos de la asignatura</a:t>
            </a:r>
            <a:endParaRPr lang="es-ES" sz="32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MX" sz="3200" b="0" strike="noStrike" spc="-1">
                <a:solidFill>
                  <a:srgbClr val="000000"/>
                </a:solidFill>
                <a:latin typeface="Arial"/>
              </a:rPr>
              <a:t>Sistema de conocimientos</a:t>
            </a:r>
            <a:endParaRPr lang="es-ES" sz="32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MX" sz="3200" b="0" strike="noStrike" spc="-1">
                <a:solidFill>
                  <a:srgbClr val="000000"/>
                </a:solidFill>
                <a:latin typeface="Arial"/>
              </a:rPr>
              <a:t>Sistema de habilidades</a:t>
            </a:r>
            <a:endParaRPr lang="es-ES" sz="32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MX" sz="3200" b="0" strike="noStrike" spc="-1">
                <a:solidFill>
                  <a:srgbClr val="000000"/>
                </a:solidFill>
                <a:latin typeface="Arial"/>
              </a:rPr>
              <a:t>Evaluación final de la asignatura</a:t>
            </a:r>
            <a:endParaRPr lang="es-ES" sz="3200" b="0" strike="noStrike" spc="-1">
              <a:latin typeface="Arial"/>
            </a:endParaRPr>
          </a:p>
        </p:txBody>
      </p:sp>
      <p:pic>
        <p:nvPicPr>
          <p:cNvPr id="203" name="Imagen 1"/>
          <p:cNvPicPr/>
          <p:nvPr/>
        </p:nvPicPr>
        <p:blipFill>
          <a:blip r:embed="rId2"/>
          <a:stretch/>
        </p:blipFill>
        <p:spPr>
          <a:xfrm>
            <a:off x="6095880" y="2819520"/>
            <a:ext cx="2732760" cy="1665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3200400" y="228600"/>
            <a:ext cx="5713920" cy="11574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Problemas profesionales</a:t>
            </a:r>
            <a:endParaRPr lang="es-ES" sz="4400" b="0" strike="noStrike" spc="-1"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457200" y="190512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87000"/>
          </a:bodyPr>
          <a:lstStyle/>
          <a:p>
            <a:pPr algn="just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1.- ¿Cuáles son los fundamentos científicos de la Didáctica General que permitan la determinación de los referentes teóricos y metodológicos para la dirección del proceso pedagógico?</a:t>
            </a:r>
            <a:endParaRPr lang="es-E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2.- ¿Cómo concebir el aprendizaje desarrollador con enfoque profesional que permita el cumplimiento de las funciones profesionales del psicopedagogo?</a:t>
            </a:r>
            <a:endParaRPr lang="es-ES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3.- ¿Cómo modelar alternativas didácticas  dirigidas a la solución de los problemas profesionales presentes en los contextos de actuación del psicopedagogo?</a:t>
            </a:r>
            <a:endParaRPr lang="es-ES" sz="3200" b="0" strike="noStrike" spc="-1">
              <a:latin typeface="Arial"/>
            </a:endParaRPr>
          </a:p>
        </p:txBody>
      </p:sp>
      <p:pic>
        <p:nvPicPr>
          <p:cNvPr id="206" name="Imagen 4"/>
          <p:cNvPicPr/>
          <p:nvPr/>
        </p:nvPicPr>
        <p:blipFill>
          <a:blip r:embed="rId2"/>
          <a:stretch/>
        </p:blipFill>
        <p:spPr>
          <a:xfrm>
            <a:off x="152280" y="46080"/>
            <a:ext cx="2856600" cy="1599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Estructura de la asignatura</a:t>
            </a:r>
            <a:endParaRPr lang="es-ES" sz="4400" b="0" strike="noStrike" spc="-1"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92500" lnSpcReduction="20000"/>
          </a:bodyPr>
          <a:lstStyle/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Objetivo general:</a:t>
            </a:r>
            <a:endParaRPr lang="es-ES" sz="3200" b="0" strike="noStrike" spc="-1" dirty="0">
              <a:latin typeface="Arial"/>
            </a:endParaRPr>
          </a:p>
          <a:p>
            <a:pPr marL="0" indent="0" algn="just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es-MX" sz="3200" b="0" strike="noStrike" spc="-1" dirty="0" smtClean="0">
                <a:solidFill>
                  <a:srgbClr val="000000"/>
                </a:solidFill>
                <a:latin typeface="Calibri"/>
              </a:rPr>
              <a:t>-Fundamentar </a:t>
            </a:r>
            <a:r>
              <a:rPr lang="es-MX" sz="3200" b="0" strike="noStrike" spc="-1" dirty="0">
                <a:solidFill>
                  <a:srgbClr val="000000"/>
                </a:solidFill>
                <a:latin typeface="Calibri"/>
              </a:rPr>
              <a:t>el proceso de enseñanza-aprendizaje desarrollador y sus relaciones, con enfoque profesional e investigativo, para el rol del psicopedagogo,  desde presupuestos didácticos.</a:t>
            </a:r>
            <a:endParaRPr lang="es-ES" sz="32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Cuenta con tres temas: </a:t>
            </a:r>
            <a:endParaRPr lang="es-ES" sz="3200" b="0" strike="noStrike" spc="-1" dirty="0">
              <a:latin typeface="Arial"/>
            </a:endParaRPr>
          </a:p>
          <a:p>
            <a:pPr marL="0" indent="0" algn="just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es-ES" sz="3200" b="0" strike="noStrike" spc="-1" dirty="0" smtClean="0">
                <a:solidFill>
                  <a:srgbClr val="000000"/>
                </a:solidFill>
                <a:latin typeface="Calibri"/>
              </a:rPr>
              <a:t>1.-Fundamentos </a:t>
            </a: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científicos de la Didáctica como </a:t>
            </a:r>
            <a:r>
              <a:rPr lang="es-ES" sz="3200" b="0" strike="noStrike" spc="-1" dirty="0" smtClean="0">
                <a:solidFill>
                  <a:srgbClr val="000000"/>
                </a:solidFill>
                <a:latin typeface="Calibri"/>
              </a:rPr>
              <a:t>ciencia. </a:t>
            </a:r>
          </a:p>
          <a:p>
            <a:pPr marL="0" indent="0" algn="just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es-ES" sz="3200" spc="-1" dirty="0" smtClean="0">
                <a:solidFill>
                  <a:srgbClr val="000000"/>
                </a:solidFill>
                <a:latin typeface="Calibri"/>
              </a:rPr>
              <a:t>2.-</a:t>
            </a:r>
            <a:r>
              <a:rPr lang="es-ES" sz="3200" spc="-1" dirty="0">
                <a:solidFill>
                  <a:srgbClr val="000000"/>
                </a:solidFill>
                <a:latin typeface="Calibri"/>
              </a:rPr>
              <a:t>E</a:t>
            </a:r>
            <a:r>
              <a:rPr lang="es-ES" sz="3200" b="0" strike="noStrike" spc="-1" dirty="0" smtClean="0">
                <a:solidFill>
                  <a:srgbClr val="000000"/>
                </a:solidFill>
                <a:latin typeface="Calibri"/>
              </a:rPr>
              <a:t>l </a:t>
            </a: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PEA desarrollador con enfoque </a:t>
            </a:r>
            <a:r>
              <a:rPr lang="es-ES" sz="3200" b="0" strike="noStrike" spc="-1" dirty="0" smtClean="0">
                <a:solidFill>
                  <a:srgbClr val="000000"/>
                </a:solidFill>
                <a:latin typeface="Calibri"/>
              </a:rPr>
              <a:t>profesional.</a:t>
            </a:r>
          </a:p>
          <a:p>
            <a:pPr marL="0" indent="0" algn="just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es-ES" sz="3200" spc="-1" dirty="0" smtClean="0">
                <a:solidFill>
                  <a:srgbClr val="000000"/>
                </a:solidFill>
                <a:latin typeface="Calibri"/>
              </a:rPr>
              <a:t>3.-</a:t>
            </a:r>
            <a:r>
              <a:rPr lang="es-ES" sz="32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3200" spc="-1" dirty="0">
                <a:solidFill>
                  <a:srgbClr val="000000"/>
                </a:solidFill>
                <a:latin typeface="Calibri"/>
              </a:rPr>
              <a:t>E</a:t>
            </a:r>
            <a:r>
              <a:rPr lang="es-ES" sz="3200" b="0" strike="noStrike" spc="-1" dirty="0" smtClean="0">
                <a:solidFill>
                  <a:srgbClr val="000000"/>
                </a:solidFill>
                <a:latin typeface="Calibri"/>
              </a:rPr>
              <a:t>l </a:t>
            </a: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trabajo metodológico como vía esencial para el asesoramiento a los directivos y docentes.</a:t>
            </a:r>
            <a:endParaRPr lang="es-ES" sz="32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Estructura de la asignatura</a:t>
            </a:r>
            <a:endParaRPr lang="es-ES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95500" lnSpcReduction="10000"/>
          </a:bodyPr>
          <a:lstStyle/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Se desarrollará  a través de horas clases presenciales y no presenciales que cumplirán en las prácticas laborales investigativas.</a:t>
            </a:r>
            <a:endParaRPr lang="es-ES" sz="3200" b="0" strike="noStrike" spc="-1" dirty="0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Durante las prácticas realizarán visitas a </a:t>
            </a:r>
            <a:r>
              <a:rPr lang="es-ES" sz="3200" b="0" strike="noStrike" spc="-1" dirty="0" smtClean="0">
                <a:solidFill>
                  <a:srgbClr val="000000"/>
                </a:solidFill>
                <a:latin typeface="Calibri"/>
              </a:rPr>
              <a:t>las Escuelas de sus municipios </a:t>
            </a: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para cumplir con sus funciones profesionales.</a:t>
            </a:r>
            <a:endParaRPr lang="es-ES" sz="3200" b="0" strike="noStrike" spc="-1" dirty="0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La evaluación se desarrollará a través de entrega de informes, resúmenes, diseños de actividades como evaluaciones sistemáticas y un examen final </a:t>
            </a:r>
            <a:r>
              <a:rPr lang="es-ES" sz="3200" b="0" strike="noStrike" spc="-1" dirty="0" smtClean="0">
                <a:solidFill>
                  <a:srgbClr val="000000"/>
                </a:solidFill>
                <a:latin typeface="Calibri"/>
              </a:rPr>
              <a:t>con carácter integrador</a:t>
            </a: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.</a:t>
            </a:r>
            <a:endParaRPr lang="es-ES" sz="32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1135</TotalTime>
  <Words>360</Words>
  <Application>Microsoft Office PowerPoint</Application>
  <PresentationFormat>Presentación en pantalla (4:3)</PresentationFormat>
  <Paragraphs>45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8</vt:i4>
      </vt:variant>
    </vt:vector>
  </HeadingPairs>
  <TitlesOfParts>
    <vt:vector size="17" baseType="lpstr">
      <vt:lpstr>Microsoft YaHei</vt:lpstr>
      <vt:lpstr>Arial</vt:lpstr>
      <vt:lpstr>Arial Black</vt:lpstr>
      <vt:lpstr>Calibri</vt:lpstr>
      <vt:lpstr>DejaVu Sans</vt:lpstr>
      <vt:lpstr>Symbol</vt:lpstr>
      <vt:lpstr>Wingdings</vt:lpstr>
      <vt:lpstr>Office Theme</vt:lpstr>
      <vt:lpstr>Office Theme</vt:lpstr>
      <vt:lpstr>Presentación de PowerPoint</vt:lpstr>
      <vt:lpstr>Presentación de PowerPoint</vt:lpstr>
      <vt:lpstr>Presentación de PowerPoint</vt:lpstr>
      <vt:lpstr>Rasgos que distinguen la carrera</vt:lpstr>
      <vt:lpstr>Sumario:</vt:lpstr>
      <vt:lpstr>Problemas profesionales</vt:lpstr>
      <vt:lpstr>Estructura de la asignatura</vt:lpstr>
      <vt:lpstr>Estructura de la asignatura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/>
  <dc:creator>DEILA</dc:creator>
  <dc:description/>
  <cp:lastModifiedBy>Dayanis</cp:lastModifiedBy>
  <cp:revision>186</cp:revision>
  <dcterms:created xsi:type="dcterms:W3CDTF">2018-07-05T00:46:33Z</dcterms:created>
  <dcterms:modified xsi:type="dcterms:W3CDTF">2026-09-20T14:32:23Z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Presentación en pantalla (4:3)</vt:lpwstr>
  </property>
  <property fmtid="{D5CDD505-2E9C-101B-9397-08002B2CF9AE}" pid="3" name="Slides">
    <vt:i4>14</vt:i4>
  </property>
</Properties>
</file>