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77" r:id="rId4"/>
    <p:sldId id="278" r:id="rId5"/>
    <p:sldId id="279" r:id="rId6"/>
    <p:sldId id="289" r:id="rId7"/>
    <p:sldId id="280" r:id="rId8"/>
    <p:sldId id="291" r:id="rId9"/>
    <p:sldId id="285" r:id="rId10"/>
    <p:sldId id="292" r:id="rId11"/>
    <p:sldId id="286" r:id="rId12"/>
    <p:sldId id="293" r:id="rId13"/>
    <p:sldId id="281" r:id="rId14"/>
    <p:sldId id="282" r:id="rId15"/>
    <p:sldId id="294" r:id="rId16"/>
    <p:sldId id="295" r:id="rId17"/>
    <p:sldId id="283" r:id="rId18"/>
    <p:sldId id="284" r:id="rId19"/>
    <p:sldId id="296" r:id="rId20"/>
    <p:sldId id="287" r:id="rId21"/>
    <p:sldId id="288" r:id="rId22"/>
    <p:sldId id="290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8401" autoAdjust="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68" y="883508"/>
            <a:ext cx="1612409" cy="17944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78777" y="11783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Centro Universitario Municipal Alquízar</a:t>
            </a:r>
          </a:p>
          <a:p>
            <a:pPr algn="ctr"/>
            <a:r>
              <a:rPr lang="es-ES" sz="2400" b="1" dirty="0"/>
              <a:t>Universidad de Artemisa</a:t>
            </a:r>
          </a:p>
          <a:p>
            <a:pPr algn="ctr"/>
            <a:r>
              <a:rPr lang="es-ES" sz="2400" b="1" dirty="0"/>
              <a:t>“Julio Díaz González”</a:t>
            </a:r>
          </a:p>
          <a:p>
            <a:pPr algn="ctr"/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054821" y="3061088"/>
            <a:ext cx="7525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Propio III Silvicultura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823" y="4467903"/>
            <a:ext cx="2628900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0" y="619587"/>
            <a:ext cx="2628900" cy="17056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50523" y="4702861"/>
            <a:ext cx="728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Moreno </a:t>
            </a:r>
            <a:r>
              <a:rPr lang="es-ES" sz="3200" b="1"/>
              <a:t>Ramos </a:t>
            </a:r>
            <a:endParaRPr lang="es-ES" sz="32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9234" r="10090" b="65678"/>
          <a:stretch/>
        </p:blipFill>
        <p:spPr bwMode="auto">
          <a:xfrm>
            <a:off x="8733066" y="2442185"/>
            <a:ext cx="2760099" cy="19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8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5" y="1006928"/>
            <a:ext cx="2133600" cy="2133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7" y="1006928"/>
            <a:ext cx="2857500" cy="2133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021" y="1006928"/>
            <a:ext cx="2857500" cy="2133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040" y="3599769"/>
            <a:ext cx="2047875" cy="2238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107" y="3599769"/>
            <a:ext cx="2974522" cy="2219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7458" y="3497036"/>
            <a:ext cx="3476625" cy="23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8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314" y="1824334"/>
            <a:ext cx="6210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¿Qué instrumentos se utilizan para medir el diámetro?</a:t>
            </a:r>
          </a:p>
          <a:p>
            <a:pPr algn="just"/>
            <a:r>
              <a:rPr lang="es-ES" sz="3200" dirty="0"/>
              <a:t>El </a:t>
            </a:r>
            <a:r>
              <a:rPr lang="es-ES" sz="3200" b="1" dirty="0"/>
              <a:t>calibre</a:t>
            </a:r>
            <a:r>
              <a:rPr lang="es-ES" sz="3200" dirty="0"/>
              <a:t> se utiliza para medir pequeños espesores, longitudes, diámetros y profundidades.</a:t>
            </a:r>
            <a:endParaRPr lang="es-ES" sz="3200" dirty="0"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800429"/>
            <a:ext cx="3705225" cy="49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75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5029" y="1147580"/>
            <a:ext cx="55680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¿Cómo se llama el instrumento para medir la altura de un árbol?</a:t>
            </a:r>
          </a:p>
          <a:p>
            <a:r>
              <a:rPr lang="es-ES" sz="3200" dirty="0"/>
              <a:t>La tabla </a:t>
            </a:r>
            <a:r>
              <a:rPr lang="es-ES" sz="3200" dirty="0" err="1"/>
              <a:t>dendrométrica</a:t>
            </a:r>
            <a:r>
              <a:rPr lang="es-ES" sz="3200" dirty="0"/>
              <a:t>, </a:t>
            </a:r>
            <a:r>
              <a:rPr lang="es-ES" sz="3200" dirty="0" err="1"/>
              <a:t>Blume-Leiss</a:t>
            </a:r>
            <a:r>
              <a:rPr lang="es-ES" sz="3200" dirty="0"/>
              <a:t>, </a:t>
            </a:r>
            <a:r>
              <a:rPr lang="es-ES" sz="3200" dirty="0" err="1"/>
              <a:t>Suunto</a:t>
            </a:r>
            <a:r>
              <a:rPr lang="es-ES" sz="3200" dirty="0"/>
              <a:t>, Haga, el </a:t>
            </a:r>
            <a:r>
              <a:rPr lang="es-ES" sz="3200" dirty="0" err="1"/>
              <a:t>Relascopio</a:t>
            </a:r>
            <a:r>
              <a:rPr lang="es-ES" sz="3200" dirty="0"/>
              <a:t> </a:t>
            </a:r>
            <a:r>
              <a:rPr lang="es-ES" sz="3200" dirty="0" err="1"/>
              <a:t>Bitterlich</a:t>
            </a:r>
            <a:r>
              <a:rPr lang="es-ES" sz="3200" dirty="0"/>
              <a:t>. La medición de la altura se realiza en varias etapas: 1. Distancia del árbol (a 15, 20, 30 </a:t>
            </a:r>
            <a:r>
              <a:rPr lang="es-ES" sz="3200" dirty="0" err="1"/>
              <a:t>ó</a:t>
            </a:r>
            <a:r>
              <a:rPr lang="es-ES" sz="3200" dirty="0"/>
              <a:t> 40 metros).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106" y="1582638"/>
            <a:ext cx="4354967" cy="35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9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7942" y="902651"/>
            <a:ext cx="62756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¿Cómo calcular m3 de un árbol?</a:t>
            </a:r>
          </a:p>
          <a:p>
            <a:pPr algn="just"/>
            <a:r>
              <a:rPr lang="es-ES" sz="3200" dirty="0"/>
              <a:t>Si encontramos una pieza de madera o un cuartón y queremos conocer cuánto de VOLUMEN tiene?. El procedimiento es el siguiente, </a:t>
            </a:r>
            <a:r>
              <a:rPr lang="es-ES" sz="3200" b="1" dirty="0"/>
              <a:t>multiplicar las tres dimensiones, el espesor por el ancho y el largo</a:t>
            </a:r>
            <a:r>
              <a:rPr lang="es-ES" sz="3200" dirty="0"/>
              <a:t> de esta forma tendremos el volumen de la pieza al cual se hizo la medición.</a:t>
            </a:r>
            <a:endParaRPr lang="es-ES" sz="3200" dirty="0">
              <a:effectLst/>
            </a:endParaRPr>
          </a:p>
        </p:txBody>
      </p:sp>
      <p:sp>
        <p:nvSpPr>
          <p:cNvPr id="4" name="AutoShape 2" descr="3.3: Instrumentos para medir el diámetro del árbol ..."/>
          <p:cNvSpPr>
            <a:spLocks noChangeAspect="1" noChangeArrowheads="1"/>
          </p:cNvSpPr>
          <p:nvPr/>
        </p:nvSpPr>
        <p:spPr bwMode="auto">
          <a:xfrm>
            <a:off x="155575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29" y="1371600"/>
            <a:ext cx="360453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3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2243" y="698838"/>
            <a:ext cx="54755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¿Qué es el DAP de un árbol?</a:t>
            </a:r>
          </a:p>
          <a:p>
            <a:pPr algn="just"/>
            <a:r>
              <a:rPr lang="es-ES" sz="3200" dirty="0"/>
              <a:t>Se conoce como diámetro altura pecho (</a:t>
            </a:r>
            <a:r>
              <a:rPr lang="es-ES" sz="3200" dirty="0" err="1"/>
              <a:t>dap</a:t>
            </a:r>
            <a:r>
              <a:rPr lang="es-ES" sz="3200" dirty="0"/>
              <a:t>) a la altura en que se debe tomar la medida del diámetro del tronco. Dentro de la biometría forestal se ha convenido que sea a 1.30m del suelo, debido a que esta es la altura promedio en la que se encuentra el pecho de una persona.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15" y="1289959"/>
            <a:ext cx="4491038" cy="46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9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6929" y="1302407"/>
            <a:ext cx="5704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¿Cuánto mide un árbol en promedio?</a:t>
            </a:r>
          </a:p>
          <a:p>
            <a:pPr algn="just"/>
            <a:r>
              <a:rPr lang="es-ES" sz="3200" dirty="0"/>
              <a:t>La altura media de los principales árboles en España varía entre los 6 y los 21 metros. El más alto del país es conocido como '</a:t>
            </a:r>
            <a:r>
              <a:rPr lang="es-ES" sz="3200" dirty="0" err="1"/>
              <a:t>Eucalyptus</a:t>
            </a:r>
            <a:r>
              <a:rPr lang="es-ES" sz="3200" dirty="0"/>
              <a:t> </a:t>
            </a:r>
            <a:r>
              <a:rPr lang="es-ES" sz="3200" dirty="0" err="1"/>
              <a:t>globulus</a:t>
            </a:r>
            <a:r>
              <a:rPr lang="es-ES" sz="3200" dirty="0"/>
              <a:t>', según información del Ministerio de Agricultura, Alimentación y Medio Ambiente.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043" y="751114"/>
            <a:ext cx="4757738" cy="52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2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4898" y="755693"/>
            <a:ext cx="61449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¿Cómo se calcula el área basal de un árbol?</a:t>
            </a:r>
          </a:p>
          <a:p>
            <a:pPr algn="just"/>
            <a:r>
              <a:rPr lang="es-ES" sz="3200" dirty="0"/>
              <a:t>Cálculo del área basal por hectárea. Se logra a través de la ecuación del número de árboles por hectárea para obtener el área basal en metros cuadrados de árboles individuales de un diámetro cuadrático dado; para ello se utiliza la siguiente ecuación: Donde: </a:t>
            </a:r>
            <a:r>
              <a:rPr lang="es-ES" sz="3200" b="1" dirty="0"/>
              <a:t>abh-1 = Área basal por hectárea (m2 ha-1)</a:t>
            </a:r>
            <a:r>
              <a:rPr lang="es-ES" sz="3200" dirty="0"/>
              <a:t>.</a:t>
            </a:r>
            <a:endParaRPr lang="es-ES" sz="3200" dirty="0"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757" y="1714500"/>
            <a:ext cx="3682092" cy="39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9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3257" y="738778"/>
            <a:ext cx="665117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el volumen forestal?</a:t>
            </a:r>
          </a:p>
          <a:p>
            <a:pPr algn="just"/>
            <a:r>
              <a:rPr lang="es-ES" sz="2800" dirty="0"/>
              <a:t>El volumen es la </a:t>
            </a:r>
            <a:r>
              <a:rPr lang="es-ES" sz="2800" b="1" dirty="0"/>
              <a:t>medida de la cantidad de madera sólida más ampliamente utilizada</a:t>
            </a:r>
            <a:r>
              <a:rPr lang="es-ES" sz="2800" dirty="0"/>
              <a:t>. En el árbol individual pueden identificarse diferentes categorías de volumen.</a:t>
            </a:r>
            <a:endParaRPr lang="es-ES" sz="2800" dirty="0"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76057" y="3338556"/>
            <a:ext cx="659674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¿Cómo se mide la madera?</a:t>
            </a:r>
          </a:p>
          <a:p>
            <a:pPr algn="just"/>
            <a:r>
              <a:rPr lang="es-ES" sz="2800" dirty="0"/>
              <a:t>Un </a:t>
            </a:r>
            <a:r>
              <a:rPr lang="es-ES" sz="2800" b="1" dirty="0"/>
              <a:t>pie tabla</a:t>
            </a:r>
            <a:r>
              <a:rPr lang="es-ES" sz="2800" dirty="0"/>
              <a:t> es la unidad en que se mide la madera. Un pie tabla equivale a un pie de largo x un pie de ancho x una pulgada de grosor (un pie=0.305m, una pulgada=25.4mm).</a:t>
            </a:r>
            <a:endParaRPr lang="es-E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756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0985" y="1188107"/>
            <a:ext cx="65695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¿Cómo se mide la cobertura forestal?</a:t>
            </a:r>
          </a:p>
          <a:p>
            <a:pPr algn="just"/>
            <a:r>
              <a:rPr lang="es-ES" sz="3200" dirty="0"/>
              <a:t>Para determinar el Porcentaje de cobertura boscosa a nivel nacional, provincial y distrital </a:t>
            </a:r>
            <a:r>
              <a:rPr lang="es-ES" sz="3200" b="1" dirty="0"/>
              <a:t>se dividió el total de bosques de cada unidad administrativa entre la superficie total de dicha unidad, multiplicada por 100</a:t>
            </a:r>
            <a:r>
              <a:rPr lang="es-ES" sz="3200" dirty="0"/>
              <a:t>.</a:t>
            </a:r>
            <a:endParaRPr lang="es-ES" sz="3200" dirty="0"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072" y="3522288"/>
            <a:ext cx="3438525" cy="25988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072" y="1030740"/>
            <a:ext cx="3320441" cy="23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5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6927" y="1335843"/>
            <a:ext cx="71573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¿Qué es el coeficiente mórfico?</a:t>
            </a:r>
            <a:endParaRPr lang="es-ES" sz="3200" dirty="0"/>
          </a:p>
          <a:p>
            <a:pPr algn="just"/>
            <a:r>
              <a:rPr lang="es-ES" sz="3200" dirty="0"/>
              <a:t>Un coeficiente mórfico o factor de forma se define como el cociente entre el volumen real del tronco y el volumen de un modelo que se toma como referencia y se distingue con la letra f; por su parte, un cociente de forma es la expresión entre dos diámetros medidos a alturas diferentes del tronco.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9" y="1551214"/>
            <a:ext cx="2711275" cy="36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9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27476" y="2127742"/>
            <a:ext cx="73641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800" b="1" dirty="0"/>
              <a:t>Sumario: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/>
              <a:t>Importancia de la medición forestal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/>
              <a:t>Instrumentos más empleados para la medición de altura, de diámetro y de área basal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/>
              <a:t>Calculo de área basal, el volumen, el coeficiente mórfico y el incremento medio anual </a:t>
            </a:r>
          </a:p>
          <a:p>
            <a:pPr algn="just"/>
            <a:endParaRPr lang="es-ES" sz="2400" dirty="0"/>
          </a:p>
          <a:p>
            <a:pPr algn="just"/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58" y="1420587"/>
            <a:ext cx="2820630" cy="44466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58176" y="1005088"/>
            <a:ext cx="73334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4800" b="1" dirty="0"/>
              <a:t>Tema II: Medición forestal </a:t>
            </a:r>
          </a:p>
        </p:txBody>
      </p:sp>
    </p:spTree>
    <p:extLst>
      <p:ext uri="{BB962C8B-B14F-4D97-AF65-F5344CB8AC3E}">
        <p14:creationId xmlns:p14="http://schemas.microsoft.com/office/powerpoint/2010/main" val="188274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06928" y="796221"/>
            <a:ext cx="6830786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¿Cómo se calcula el factor de forma de un árbol?</a:t>
            </a:r>
          </a:p>
          <a:p>
            <a:pPr algn="just"/>
            <a:r>
              <a:rPr lang="es-ES" sz="2800" dirty="0"/>
              <a:t>El factor de forma </a:t>
            </a:r>
            <a:r>
              <a:rPr lang="es-ES" sz="2800" b="1" dirty="0"/>
              <a:t>se obtiene del cociente entre el volumen real del árbol y el volumen de un cuerpo geométrico de referencia</a:t>
            </a:r>
            <a:r>
              <a:rPr lang="es-ES" sz="2800" dirty="0"/>
              <a:t>, cuyas dimensiones corresponden a las dimensiones generales del árbol (diámetro, altura).</a:t>
            </a:r>
            <a:endParaRPr lang="es-ES" sz="2800" dirty="0"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63686" y="4485895"/>
            <a:ext cx="795201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200" b="1" dirty="0"/>
              <a:t>¿Cómo se calcula el factor de forma?</a:t>
            </a:r>
          </a:p>
          <a:p>
            <a:pPr algn="just"/>
            <a:r>
              <a:rPr lang="es-ES" sz="3200" dirty="0"/>
              <a:t>El factor volumétrico de forma = </a:t>
            </a:r>
            <a:r>
              <a:rPr lang="es-ES" sz="3200" b="1" dirty="0"/>
              <a:t>volumen del árbol / volumen del sólido geométrico</a:t>
            </a:r>
            <a:r>
              <a:rPr lang="es-ES" sz="3200" dirty="0"/>
              <a:t>.</a:t>
            </a:r>
            <a:endParaRPr lang="es-E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777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0729" y="3775311"/>
            <a:ext cx="10172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¿Cómo calcular el incremento medio anual de un árbol?</a:t>
            </a:r>
          </a:p>
          <a:p>
            <a:pPr algn="just"/>
            <a:r>
              <a:rPr lang="es-ES" sz="3200" dirty="0"/>
              <a:t>Se obtiene </a:t>
            </a:r>
            <a:r>
              <a:rPr lang="es-ES" sz="3200" b="1" dirty="0"/>
              <a:t>dividiendo el crecimiento acumulado hasta un determinado momento en el tiempo, por la edad del árbol o de la plantación correspondiente</a:t>
            </a:r>
            <a:r>
              <a:rPr lang="es-ES" sz="3200" dirty="0"/>
              <a:t> </a:t>
            </a:r>
            <a:endParaRPr lang="es-ES" sz="3200" dirty="0"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88571" y="894194"/>
            <a:ext cx="94596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¿Qué es el incremento medio anual?</a:t>
            </a:r>
          </a:p>
          <a:p>
            <a:pPr algn="just"/>
            <a:r>
              <a:rPr lang="es-ES" sz="3200" dirty="0"/>
              <a:t>Es el incremento medio anual total de una población, vale decir </a:t>
            </a:r>
            <a:r>
              <a:rPr lang="es-ES" sz="3200" b="1" dirty="0"/>
              <a:t>el número de nacimientos menos el de defunciones, más el de inmigrantes y menos el de emigrantes, durante un determinado período</a:t>
            </a:r>
            <a:r>
              <a:rPr lang="es-ES" sz="3200" dirty="0"/>
              <a:t>.</a:t>
            </a:r>
            <a:endParaRPr lang="es-E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8023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08956" y="690380"/>
            <a:ext cx="9639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¿Cómo calcular un porcentaje de crecimiento anual?</a:t>
            </a:r>
          </a:p>
          <a:p>
            <a:pPr algn="just"/>
            <a:r>
              <a:rPr lang="es-ES" sz="3200" dirty="0"/>
              <a:t>Para </a:t>
            </a:r>
            <a:r>
              <a:rPr lang="es-ES" sz="3200" b="1" dirty="0"/>
              <a:t>calcular</a:t>
            </a:r>
            <a:r>
              <a:rPr lang="es-ES" sz="3200" dirty="0"/>
              <a:t> el </a:t>
            </a:r>
            <a:r>
              <a:rPr lang="es-ES" sz="3200" b="1" dirty="0"/>
              <a:t>crecimiento interanual</a:t>
            </a:r>
            <a:r>
              <a:rPr lang="es-ES" sz="3200" dirty="0"/>
              <a:t> de las ventas, reste el total de ingresos por ventas del año anterior al total de ingresos por ventas del año en curso. </a:t>
            </a:r>
            <a:endParaRPr lang="es-ES" sz="3200" dirty="0"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8956" y="3041465"/>
            <a:ext cx="79574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¿Qué es el rendimiento forestal?</a:t>
            </a:r>
          </a:p>
          <a:p>
            <a:pPr algn="just"/>
            <a:r>
              <a:rPr lang="es-ES" sz="3200" dirty="0"/>
              <a:t>El rendimiento es la </a:t>
            </a:r>
            <a:r>
              <a:rPr lang="es-ES" sz="3200" b="1" dirty="0"/>
              <a:t>cantidad de madera disponible a cosechar en cualquier tiempo o momento</a:t>
            </a:r>
            <a:r>
              <a:rPr lang="es-ES" sz="3200" dirty="0"/>
              <a:t>. La suma del crecimiento es igual al rendimiento.</a:t>
            </a:r>
            <a:endParaRPr lang="es-ES" sz="3200" dirty="0"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15" y="2752483"/>
            <a:ext cx="2002488" cy="30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68" y="883508"/>
            <a:ext cx="1612409" cy="17944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78777" y="11783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Centro Universitario Municipal Alquízar</a:t>
            </a:r>
          </a:p>
          <a:p>
            <a:pPr algn="ctr"/>
            <a:r>
              <a:rPr lang="es-ES" sz="2400" b="1" dirty="0"/>
              <a:t>Universidad de Artemisa</a:t>
            </a:r>
          </a:p>
          <a:p>
            <a:pPr algn="ctr"/>
            <a:r>
              <a:rPr lang="es-ES" sz="2400" b="1" dirty="0"/>
              <a:t>“Julio Díaz González”</a:t>
            </a:r>
          </a:p>
          <a:p>
            <a:pPr algn="ctr"/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054821" y="3061088"/>
            <a:ext cx="7525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Propio III Silvicultura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823" y="4467903"/>
            <a:ext cx="2628900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0" y="619587"/>
            <a:ext cx="2628900" cy="17056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50523" y="4702861"/>
            <a:ext cx="7282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Moreno Ramos </a:t>
            </a:r>
          </a:p>
          <a:p>
            <a:pPr algn="ctr"/>
            <a:r>
              <a:rPr lang="es-ES" sz="3200" b="1" dirty="0"/>
              <a:t>Curso 2024-2025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9234" r="10090" b="65678"/>
          <a:stretch/>
        </p:blipFill>
        <p:spPr bwMode="auto">
          <a:xfrm>
            <a:off x="8733066" y="2442185"/>
            <a:ext cx="2760099" cy="19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52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2604" y="877278"/>
            <a:ext cx="7491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Orientación del seminario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62604" y="2237014"/>
            <a:ext cx="8655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/>
              <a:t>Tipos de viveros. Principales producciones. Ventajas y desventajas.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/>
              <a:t>Determinación de las clases de calidad de sitio y plantación de la especie adecuada para ese sitio.  </a:t>
            </a:r>
          </a:p>
        </p:txBody>
      </p:sp>
    </p:spTree>
    <p:extLst>
      <p:ext uri="{BB962C8B-B14F-4D97-AF65-F5344CB8AC3E}">
        <p14:creationId xmlns:p14="http://schemas.microsoft.com/office/powerpoint/2010/main" val="189364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72242" y="1024822"/>
            <a:ext cx="92800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Medición Forestal o </a:t>
            </a:r>
            <a:r>
              <a:rPr lang="es-ES" sz="3200" b="1" dirty="0" err="1"/>
              <a:t>Dasometría</a:t>
            </a:r>
            <a:r>
              <a:rPr lang="es-ES" sz="3200" b="1" dirty="0"/>
              <a:t> </a:t>
            </a:r>
          </a:p>
          <a:p>
            <a:pPr algn="just"/>
            <a:endParaRPr lang="es-ES" sz="2400" dirty="0"/>
          </a:p>
          <a:p>
            <a:pPr algn="just"/>
            <a:r>
              <a:rPr lang="es-ES" sz="3200" dirty="0"/>
              <a:t>Es una técnica para medir y cuantificar las variables </a:t>
            </a:r>
            <a:r>
              <a:rPr lang="es-ES" sz="3200" dirty="0" err="1"/>
              <a:t>dendroepidométricas</a:t>
            </a:r>
            <a:r>
              <a:rPr lang="es-ES" sz="3200" dirty="0"/>
              <a:t> de los árboles, rodales y masas forestales, para su estudio se divide convencionalmente en dos partes: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72242" y="4126077"/>
            <a:ext cx="28873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s-ES" sz="3200" dirty="0"/>
              <a:t>Dendrometría </a:t>
            </a:r>
          </a:p>
          <a:p>
            <a:pPr marL="342900" indent="-342900">
              <a:buAutoNum type="arabicParenR"/>
            </a:pPr>
            <a:r>
              <a:rPr lang="es-ES" sz="3200" dirty="0" err="1"/>
              <a:t>Epidometría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558" y="3743641"/>
            <a:ext cx="3503158" cy="23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0599" y="943180"/>
            <a:ext cx="99985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La </a:t>
            </a:r>
            <a:r>
              <a:rPr lang="es-ES" sz="3200" b="1" dirty="0" err="1"/>
              <a:t>Dasometría</a:t>
            </a:r>
            <a:r>
              <a:rPr lang="es-ES" sz="3200" b="1" dirty="0"/>
              <a:t> </a:t>
            </a:r>
            <a:r>
              <a:rPr lang="es-ES" sz="3200" dirty="0"/>
              <a:t>trata de la medición de los árboles y las masas forestales, tanto desde el punto de vista estático como desde el punto de vista dinámico (su crecimiento). También estudia las relaciones métricas y las leyes que rigen el desarrollo de árboles y montes.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90598" y="3971836"/>
            <a:ext cx="98189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err="1"/>
              <a:t>Epidometría</a:t>
            </a:r>
            <a:r>
              <a:rPr lang="es-ES" sz="3200" dirty="0"/>
              <a:t>: Es la medición, cálculo y estimación del crecimiento de árboles y bosques, desde un punto de vista de dinámico.</a:t>
            </a:r>
          </a:p>
        </p:txBody>
      </p:sp>
    </p:spTree>
    <p:extLst>
      <p:ext uri="{BB962C8B-B14F-4D97-AF65-F5344CB8AC3E}">
        <p14:creationId xmlns:p14="http://schemas.microsoft.com/office/powerpoint/2010/main" val="254102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1229" y="943178"/>
            <a:ext cx="9867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La Medición Forestal nos permite medir el bosque y sus productos, además de conocer sus principales características, tales como la estructura, crecimiento, y calidad de sitio, con la finalidad de proporcionar información necesaria para el manejo de los recursos forestales.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94" y="2961594"/>
            <a:ext cx="3270477" cy="32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3257" y="918393"/>
            <a:ext cx="101454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¿Cómo se miden los árboles?</a:t>
            </a:r>
          </a:p>
          <a:p>
            <a:r>
              <a:rPr lang="es-ES" sz="3200" dirty="0"/>
              <a:t>La altura del árbol se obtiene </a:t>
            </a:r>
            <a:r>
              <a:rPr lang="es-ES" sz="3200" b="1" dirty="0"/>
              <a:t>midiendo sobre el terreno, con una cinta métrica, la distancia desde la base del árbol hasta la posición en la que se encuentra el operario</a:t>
            </a:r>
            <a:r>
              <a:rPr lang="es-ES" sz="3200" dirty="0"/>
              <a:t>.</a:t>
            </a:r>
            <a:endParaRPr lang="es-ES" sz="3200" dirty="0"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586" y="3125560"/>
            <a:ext cx="3737201" cy="27992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28" y="3407453"/>
            <a:ext cx="4936672" cy="20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5158" y="739361"/>
            <a:ext cx="58565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¿Que se puede medir en un bosque?</a:t>
            </a:r>
          </a:p>
          <a:p>
            <a:pPr algn="just"/>
            <a:r>
              <a:rPr lang="es-ES" sz="3200" dirty="0"/>
              <a:t>Para cuantificar qué hay en el bosque, </a:t>
            </a:r>
            <a:r>
              <a:rPr lang="es-ES" sz="3200" b="1" dirty="0"/>
              <a:t>se debe ser capaz de medir tanto árboles individuales como grupos de árboles o rodales</a:t>
            </a:r>
            <a:r>
              <a:rPr lang="es-ES" sz="3200" dirty="0"/>
              <a:t>. Para completar estas mediciones de una forma efectiva, se necesitará utilizar y entender los aparatos y herramientas de medición disponibles.</a:t>
            </a:r>
            <a:endParaRPr lang="es-ES" sz="3200" dirty="0"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29" y="1159330"/>
            <a:ext cx="4186724" cy="49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55914" y="1392509"/>
            <a:ext cx="99332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¿Qué son los instrumentos de medición forestal?</a:t>
            </a:r>
          </a:p>
          <a:p>
            <a:r>
              <a:rPr lang="es-ES" sz="3200" b="1" dirty="0"/>
              <a:t>Cinta Métrica</a:t>
            </a:r>
          </a:p>
          <a:p>
            <a:r>
              <a:rPr lang="es-ES" sz="3200" b="1" dirty="0"/>
              <a:t>Forcípula</a:t>
            </a:r>
          </a:p>
          <a:p>
            <a:r>
              <a:rPr lang="es-ES" sz="3200" b="1" dirty="0"/>
              <a:t>Cinta </a:t>
            </a:r>
            <a:r>
              <a:rPr lang="es-ES" sz="3200" b="1" dirty="0" err="1"/>
              <a:t>Diamétrica</a:t>
            </a:r>
            <a:r>
              <a:rPr lang="es-ES" sz="3200" b="1" dirty="0"/>
              <a:t> (O Cinta Pi)</a:t>
            </a:r>
          </a:p>
          <a:p>
            <a:r>
              <a:rPr lang="es-ES" sz="3200" b="1" dirty="0" err="1"/>
              <a:t>Relascopio</a:t>
            </a:r>
            <a:endParaRPr lang="es-ES" sz="3200" b="1" dirty="0"/>
          </a:p>
          <a:p>
            <a:r>
              <a:rPr lang="es-ES" sz="3200" b="1" dirty="0" err="1"/>
              <a:t>Pentaprisma</a:t>
            </a:r>
            <a:r>
              <a:rPr lang="es-ES" sz="3200" b="1" dirty="0"/>
              <a:t> </a:t>
            </a:r>
          </a:p>
          <a:p>
            <a:r>
              <a:rPr lang="es-ES" sz="3200" b="1" dirty="0"/>
              <a:t>Equipos Láser</a:t>
            </a:r>
            <a:r>
              <a:rPr lang="es-ES" sz="3200" dirty="0"/>
              <a:t>. </a:t>
            </a:r>
            <a:endParaRPr lang="es-E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5565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1127</Words>
  <Application>Microsoft Office PowerPoint</Application>
  <PresentationFormat>Personalizado</PresentationFormat>
  <Paragraphs>73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hola</dc:creator>
  <cp:lastModifiedBy>Rolando</cp:lastModifiedBy>
  <cp:revision>74</cp:revision>
  <dcterms:created xsi:type="dcterms:W3CDTF">2024-01-26T07:43:05Z</dcterms:created>
  <dcterms:modified xsi:type="dcterms:W3CDTF">2025-11-28T23:21:33Z</dcterms:modified>
</cp:coreProperties>
</file>