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731" autoAdjust="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8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1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2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9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0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0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0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1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55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6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7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9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0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5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66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67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8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9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0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1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7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7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7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78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79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80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81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2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6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7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39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40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41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2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3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5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4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1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3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1 Título"/>
          <p:cNvSpPr>
            <a:spLocks noGrp="1"/>
          </p:cNvSpPr>
          <p:nvPr>
            <p:ph type="ctrTitle"/>
          </p:nvPr>
        </p:nvSpPr>
        <p:spPr>
          <a:xfrm>
            <a:off x="1262964" y="85725"/>
            <a:ext cx="5976036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pecuari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y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</a:t>
            </a: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4" name="2 Subtítulo"/>
          <p:cNvSpPr>
            <a:spLocks noGrp="1"/>
          </p:cNvSpPr>
          <p:nvPr>
            <p:ph type="subTitle" idx="1"/>
          </p:nvPr>
        </p:nvSpPr>
        <p:spPr>
          <a:xfrm>
            <a:off x="945203" y="2572369"/>
            <a:ext cx="7924800" cy="1537554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2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596" name="Rectangle 3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3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597" name="CuadroTexto 4"/>
          <p:cNvSpPr txBox="1"/>
          <p:nvPr/>
        </p:nvSpPr>
        <p:spPr>
          <a:xfrm>
            <a:off x="4191000" y="5038725"/>
            <a:ext cx="4422156" cy="389256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r>
              <a:rPr dirty="0" lang="es-ES" smtClean="0"/>
              <a:t>.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ítulo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66800"/>
          </a:xfrm>
        </p:spPr>
        <p:txBody>
          <a:bodyPr>
            <a:noAutofit/>
          </a:bodyPr>
          <a:p>
            <a:pPr algn="ctr"/>
            <a:r>
              <a:rPr b="1" dirty="0" sz="20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FUNCIONES Y RESPONSABLIDADES DE LOS USUARIOS INTERNOS Y EXTERNOS DEL </a:t>
            </a:r>
            <a:r>
              <a:rPr b="1" dirty="0" sz="2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SCI</a:t>
            </a:r>
            <a:endParaRPr dirty="0" sz="2000" lang="es-ES">
              <a:solidFill>
                <a:schemeClr val="tx2">
                  <a:lumMod val="60000"/>
                  <a:lumOff val="40000"/>
                </a:schemeClr>
              </a:solidFill>
              <a:effectLst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04" name="Marcador de contenido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>
            <a:normAutofit/>
          </a:bodyPr>
          <a:p>
            <a:pPr indent="0" marL="82296">
              <a:buNone/>
            </a:pPr>
            <a:r>
              <a:rPr dirty="0" sz="2400" lang="es-ES" smtClean="0"/>
              <a:t>El </a:t>
            </a:r>
            <a:r>
              <a:rPr dirty="0" sz="2400" lang="es-ES"/>
              <a:t>Sistema de Control Interno </a:t>
            </a:r>
            <a:r>
              <a:rPr dirty="0" sz="2400" lang="es-ES" smtClean="0"/>
              <a:t>se puede realizar por </a:t>
            </a:r>
            <a:r>
              <a:rPr dirty="0" sz="2400" lang="es-ES"/>
              <a:t>diferentes personas, cada una con responsabilidades importantes. </a:t>
            </a:r>
            <a:endParaRPr dirty="0" sz="2400" lang="es-ES"/>
          </a:p>
        </p:txBody>
      </p:sp>
      <p:sp>
        <p:nvSpPr>
          <p:cNvPr id="1048605" name="Rectángulo redondeado 3"/>
          <p:cNvSpPr/>
          <p:nvPr/>
        </p:nvSpPr>
        <p:spPr>
          <a:xfrm>
            <a:off x="990600" y="2362200"/>
            <a:ext cx="3886200" cy="4461164"/>
          </a:xfrm>
          <a:prstGeom prst="round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s-ES"/>
          </a:p>
        </p:txBody>
      </p:sp>
      <p:sp>
        <p:nvSpPr>
          <p:cNvPr id="1048606" name="Rectángulo redondeado 4"/>
          <p:cNvSpPr/>
          <p:nvPr/>
        </p:nvSpPr>
        <p:spPr>
          <a:xfrm>
            <a:off x="5140037" y="2362200"/>
            <a:ext cx="3997036" cy="4461164"/>
          </a:xfrm>
          <a:prstGeom prst="round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s-ES"/>
          </a:p>
        </p:txBody>
      </p:sp>
      <p:sp>
        <p:nvSpPr>
          <p:cNvPr id="1048607" name="CuadroTexto 5"/>
          <p:cNvSpPr txBox="1"/>
          <p:nvPr/>
        </p:nvSpPr>
        <p:spPr>
          <a:xfrm>
            <a:off x="1235707" y="2659932"/>
            <a:ext cx="3318163" cy="3843020"/>
          </a:xfrm>
          <a:prstGeom prst="rect"/>
          <a:noFill/>
        </p:spPr>
        <p:txBody>
          <a:bodyPr rtlCol="0" wrap="square">
            <a:spAutoFit/>
          </a:bodyPr>
          <a:p>
            <a:pPr indent="0" marL="82296">
              <a:buNone/>
            </a:pPr>
            <a:r>
              <a:rPr dirty="0" sz="2000" lang="es-ES">
                <a:latin typeface="Arial" panose="020B0604020202020204" pitchFamily="34" charset="0"/>
                <a:cs typeface="Arial" panose="020B0604020202020204" pitchFamily="34" charset="0"/>
              </a:rPr>
              <a:t>Las personas pertenecientes a una organización forman parte del sistema. Contribuyen, cada una a su manera, a un control interno efectivo, es decir, a proporcionar un grado razonable de seguridad de que se alcancen los objetivos específicos de la entidad.</a:t>
            </a:r>
            <a:endParaRPr dirty="0" sz="2000" i="1"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 sz="2000" lang="es-ES"/>
          </a:p>
        </p:txBody>
      </p:sp>
      <p:sp>
        <p:nvSpPr>
          <p:cNvPr id="1048608" name="CuadroTexto 6"/>
          <p:cNvSpPr txBox="1"/>
          <p:nvPr/>
        </p:nvSpPr>
        <p:spPr>
          <a:xfrm>
            <a:off x="5486400" y="2469123"/>
            <a:ext cx="3447288" cy="43173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800" lang="es-ES">
                <a:latin typeface="Arial" panose="020B0604020202020204" pitchFamily="34" charset="0"/>
                <a:cs typeface="Arial" panose="020B0604020202020204" pitchFamily="34" charset="0"/>
              </a:rPr>
              <a:t>Los terceros también pueden ayudar a que la entidad consiga sus objetivos realizando acciones que proporcionen información útil para el control interno, o contribuyan de forma independiente al cumplimiento de sus objetivos. No obstante, el mero hecho de contribuir, directa o indirectamente, a alcanzar los objetivos de la entidad no implica la pertenencia a su Sistema de Control Interno</a:t>
            </a:r>
            <a:endParaRPr dirty="0" sz="1800" i="1"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 sz="1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ítulo 1"/>
          <p:cNvSpPr>
            <a:spLocks noGrp="1"/>
          </p:cNvSpPr>
          <p:nvPr>
            <p:ph type="title"/>
          </p:nvPr>
        </p:nvSpPr>
        <p:spPr>
          <a:xfrm>
            <a:off x="1202137" y="194564"/>
            <a:ext cx="7498080" cy="1444584"/>
          </a:xfrm>
        </p:spPr>
        <p:txBody>
          <a:bodyPr>
            <a:noAutofit/>
          </a:bodyPr>
          <a:p>
            <a:pPr algn="ctr"/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Responsables pertenecientes a la entidad</a:t>
            </a:r>
            <a:endParaRPr b="1" dirty="0" sz="32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10" name="Marcador de contenido 2"/>
          <p:cNvSpPr>
            <a:spLocks noGrp="1"/>
          </p:cNvSpPr>
          <p:nvPr>
            <p:ph idx="1"/>
          </p:nvPr>
        </p:nvSpPr>
        <p:spPr>
          <a:xfrm>
            <a:off x="990600" y="990600"/>
            <a:ext cx="8153400" cy="5867400"/>
          </a:xfrm>
        </p:spPr>
        <p:txBody>
          <a:bodyPr>
            <a:normAutofit/>
          </a:bodyPr>
          <a:p>
            <a:endParaRPr b="1" dirty="0" sz="2800" lang="es-ES" smtClean="0"/>
          </a:p>
          <a:p>
            <a:endParaRPr b="1" dirty="0" sz="2800" lang="es-ES" smtClean="0"/>
          </a:p>
          <a:p>
            <a:r>
              <a:rPr b="1" dirty="0" sz="2800" lang="es-ES" smtClean="0"/>
              <a:t>La </a:t>
            </a:r>
            <a:r>
              <a:rPr b="1" dirty="0" sz="2800" lang="es-ES"/>
              <a:t>Dirección</a:t>
            </a:r>
            <a:endParaRPr dirty="0" sz="2800" i="1" lang="es-ES"/>
          </a:p>
          <a:p>
            <a:r>
              <a:rPr b="1" dirty="0" sz="2800" lang="es-ES"/>
              <a:t>Responsable de las funciones financieras</a:t>
            </a:r>
            <a:endParaRPr dirty="0" sz="2800" i="1" lang="es-ES"/>
          </a:p>
          <a:p>
            <a:r>
              <a:rPr b="1" dirty="0" sz="2800" lang="es-ES"/>
              <a:t>Consejo de </a:t>
            </a:r>
            <a:r>
              <a:rPr b="1" dirty="0" sz="2800" lang="es-ES" smtClean="0"/>
              <a:t>Administración</a:t>
            </a:r>
            <a:endParaRPr dirty="0" sz="2800" i="1" lang="es-ES"/>
          </a:p>
          <a:p>
            <a:r>
              <a:rPr b="1" dirty="0" sz="2800" lang="es-ES"/>
              <a:t>Comité de Auditoría</a:t>
            </a:r>
            <a:endParaRPr dirty="0" sz="2800" i="1" lang="es-ES"/>
          </a:p>
          <a:p>
            <a:r>
              <a:rPr b="1" dirty="0" sz="2800" lang="es-ES"/>
              <a:t>Comité de Finanzas</a:t>
            </a:r>
            <a:endParaRPr dirty="0" sz="2800" i="1" lang="es-ES"/>
          </a:p>
          <a:p>
            <a:r>
              <a:rPr b="1" dirty="0" sz="2800" lang="es-ES"/>
              <a:t>Comité de Nombramientos</a:t>
            </a:r>
            <a:endParaRPr dirty="0" sz="2800" i="1" lang="es-ES"/>
          </a:p>
          <a:p>
            <a:r>
              <a:rPr b="1" dirty="0" sz="2800" lang="es-ES"/>
              <a:t>Auditores internos</a:t>
            </a:r>
            <a:endParaRPr dirty="0" sz="2800" i="1" lang="es-ES"/>
          </a:p>
          <a:p>
            <a:endParaRPr dirty="0" sz="2800" i="1"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ítulo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43000"/>
          </a:xfrm>
        </p:spPr>
        <p:txBody>
          <a:bodyPr>
            <a:noAutofit/>
          </a:bodyPr>
          <a:p>
            <a:pPr algn="ctr"/>
            <a: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Terceros ajenos a la entidad</a:t>
            </a:r>
            <a:endParaRPr b="1" dirty="0" sz="40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12" name="Marcador de contenido 2"/>
          <p:cNvSpPr>
            <a:spLocks noGrp="1"/>
          </p:cNvSpPr>
          <p:nvPr>
            <p:ph idx="1"/>
          </p:nvPr>
        </p:nvSpPr>
        <p:spPr>
          <a:xfrm>
            <a:off x="990600" y="838200"/>
            <a:ext cx="8153400" cy="5715000"/>
          </a:xfrm>
        </p:spPr>
        <p:txBody>
          <a:bodyPr>
            <a:normAutofit/>
          </a:bodyPr>
          <a:p>
            <a:endParaRPr b="1" dirty="0" sz="2800" lang="es-ES" smtClean="0"/>
          </a:p>
          <a:p>
            <a:endParaRPr b="1" dirty="0" sz="2800" lang="es-ES"/>
          </a:p>
          <a:p>
            <a:endParaRPr b="1" dirty="0" sz="2800" lang="es-ES" smtClean="0"/>
          </a:p>
          <a:p>
            <a:r>
              <a:rPr b="1" dirty="0" sz="2800" lang="es-ES" smtClean="0"/>
              <a:t>Auditores </a:t>
            </a:r>
            <a:r>
              <a:rPr b="1" dirty="0" sz="2800" lang="es-ES"/>
              <a:t>externos</a:t>
            </a:r>
            <a:endParaRPr dirty="0" sz="2800" i="1" lang="es-ES"/>
          </a:p>
          <a:p>
            <a:r>
              <a:rPr b="1" dirty="0" sz="2800" lang="es-ES"/>
              <a:t>Legislados y organismos de control</a:t>
            </a:r>
            <a:endParaRPr dirty="0" sz="2800" i="1" lang="es-ES"/>
          </a:p>
          <a:p>
            <a:r>
              <a:rPr b="1" dirty="0" sz="2800" lang="es-ES"/>
              <a:t>Terceros relacionados con la entidad</a:t>
            </a:r>
            <a:endParaRPr dirty="0" sz="2800"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ítulo 1"/>
          <p:cNvSpPr>
            <a:spLocks noGrp="1"/>
          </p:cNvSpPr>
          <p:nvPr>
            <p:ph type="title"/>
          </p:nvPr>
        </p:nvSpPr>
        <p:spPr>
          <a:xfrm>
            <a:off x="990600" y="-228600"/>
            <a:ext cx="7943088" cy="1066800"/>
          </a:xfrm>
        </p:spPr>
        <p:txBody>
          <a:bodyPr>
            <a:noAutofit/>
          </a:bodyPr>
          <a:p>
            <a:pPr algn="ctr"/>
            <a:r>
              <a:rPr b="1" dirty="0" sz="32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32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Elementos que conforman el Control Interno</a:t>
            </a:r>
            <a:endParaRPr b="1" dirty="0" sz="32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14" name="Marcador de contenido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>
            <a:normAutofit fontScale="65781" lnSpcReduction="20000"/>
          </a:bodyPr>
          <a:p>
            <a:endParaRPr dirty="0" lang="es-ES" smtClean="0"/>
          </a:p>
          <a:p>
            <a:endParaRPr dirty="0" lang="es-ES"/>
          </a:p>
          <a:p>
            <a:r>
              <a:rPr dirty="0" lang="es-ES" smtClean="0"/>
              <a:t>1</a:t>
            </a:r>
            <a:r>
              <a:rPr dirty="0" lang="es-ES"/>
              <a:t>. Definición de los objetivos y las metas, tanto generales como específicos, además de la formulación de los </a:t>
            </a:r>
            <a:r>
              <a:rPr dirty="0" lang="es-ES" smtClean="0"/>
              <a:t>planes operativos que </a:t>
            </a:r>
            <a:r>
              <a:rPr dirty="0" lang="es-ES"/>
              <a:t>sean necesarios.</a:t>
            </a:r>
          </a:p>
          <a:p>
            <a:r>
              <a:rPr dirty="0" lang="es-ES"/>
              <a:t>2. Definición de políticas y procedimientos utilizados como guías de acción para la ejecución de los procesos.</a:t>
            </a:r>
          </a:p>
          <a:p>
            <a:r>
              <a:rPr dirty="0" lang="es-ES"/>
              <a:t>3. Delimitación precisa de la autoridad y los niveles de responsabilidad.</a:t>
            </a:r>
          </a:p>
          <a:p>
            <a:r>
              <a:rPr dirty="0" lang="es-ES"/>
              <a:t>4. Adopción de normas para la protección y utilización racional de recursos.</a:t>
            </a:r>
          </a:p>
          <a:p>
            <a:r>
              <a:rPr dirty="0" lang="es-ES"/>
              <a:t>5. Dirección y administración de personal adecuados a un sistema de valuación.</a:t>
            </a:r>
          </a:p>
          <a:p>
            <a:r>
              <a:rPr dirty="0" lang="es-ES"/>
              <a:t>6. Establecimiento de sistemas modernos de información que faciliten la gestión y el control administrativo.</a:t>
            </a:r>
          </a:p>
          <a:p>
            <a:r>
              <a:rPr dirty="0" lang="es-ES"/>
              <a:t>7. Establecimiento de programas de inducción, capacitación y actualización dirigidos al personal de la organización ya sus necesidades.</a:t>
            </a:r>
          </a:p>
          <a:p>
            <a:r>
              <a:rPr dirty="0" lang="es-ES"/>
              <a:t>8. Simplificación y actualización de normas y procedimientos.</a:t>
            </a:r>
          </a:p>
          <a:p>
            <a:pPr algn="ctr" indent="0" marL="82296">
              <a:buNone/>
            </a:pPr>
            <a:endParaRPr dirty="0" lang="es-E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b="1" dirty="0" sz="36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Responsabilidad del control interno</a:t>
            </a:r>
            <a:endParaRPr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16" name="Marcador de contenido 2"/>
          <p:cNvSpPr>
            <a:spLocks noGrp="1"/>
          </p:cNvSpPr>
          <p:nvPr>
            <p:ph idx="1"/>
          </p:nvPr>
        </p:nvSpPr>
        <p:spPr>
          <a:xfrm>
            <a:off x="990600" y="1295400"/>
            <a:ext cx="7943088" cy="5562600"/>
          </a:xfrm>
        </p:spPr>
        <p:txBody>
          <a:bodyPr>
            <a:normAutofit fontScale="81094" lnSpcReduction="20000"/>
          </a:bodyPr>
          <a:p>
            <a:endParaRPr dirty="0" lang="es-ES" smtClean="0"/>
          </a:p>
          <a:p>
            <a:r>
              <a:rPr dirty="0" lang="es-ES" smtClean="0"/>
              <a:t>El control interno es </a:t>
            </a:r>
            <a:r>
              <a:rPr dirty="0" lang="es-ES"/>
              <a:t>fundamentalmente una responsabilidad gerencial, desarrollada en forma autónoma que, para que rinda verdaderos frutos, debe ajustarse a las necesidades y requerimientos de cada organización</a:t>
            </a:r>
          </a:p>
          <a:p>
            <a:r>
              <a:rPr dirty="0" lang="es-ES"/>
              <a:t>Desde el punto de vista del cumplimiento del objeto social y las funciones asignadas a las organizaciones, el control interno es parte indispensable e indelegable de la responsabilidad gerencial, ya que ésta no termina con la formulación de objetivos y metas, sino con la verificación de que éstos se han cumplido.</a:t>
            </a:r>
          </a:p>
          <a:p>
            <a:endParaRPr dirty="0"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b="1" dirty="0" sz="36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Responsabilidades Específicas</a:t>
            </a: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18" name="Marcador de contenido 2"/>
          <p:cNvSpPr>
            <a:spLocks noGrp="1"/>
          </p:cNvSpPr>
          <p:nvPr>
            <p:ph idx="1"/>
          </p:nvPr>
        </p:nvSpPr>
        <p:spPr>
          <a:xfrm>
            <a:off x="1079376" y="1300899"/>
            <a:ext cx="7866888" cy="5440362"/>
          </a:xfrm>
        </p:spPr>
        <p:txBody>
          <a:bodyPr>
            <a:normAutofit fontScale="85469" lnSpcReduction="20000"/>
          </a:bodyPr>
          <a:p>
            <a:endParaRPr dirty="0" lang="es-ES" smtClean="0"/>
          </a:p>
          <a:p>
            <a:r>
              <a:rPr dirty="0" lang="es-ES" smtClean="0"/>
              <a:t>1</a:t>
            </a:r>
            <a:r>
              <a:rPr dirty="0" lang="es-ES"/>
              <a:t>. La responsabilidad de establecer, mantener y perfeccionar el SCI debe ser competencia de la máxima autoridad de la organización.</a:t>
            </a:r>
          </a:p>
          <a:p>
            <a:r>
              <a:rPr dirty="0" lang="es-ES"/>
              <a:t>2. En cada área de la organización, el encargado de dirigirla debe ser el responsable de acuerdo con los niveles de autoridad y líneas de responsabilidad establecidos.</a:t>
            </a:r>
          </a:p>
          <a:p>
            <a:r>
              <a:rPr dirty="0" lang="es-ES"/>
              <a:t>3. La </a:t>
            </a:r>
            <a:r>
              <a:rPr dirty="0" lang="es-ES" smtClean="0"/>
              <a:t>auditoría interna o </a:t>
            </a:r>
            <a:r>
              <a:rPr dirty="0" lang="es-ES"/>
              <a:t>la unidad de control interno correspondiente, debe ser la encargada de evaluar de manera independiente el SCI de la organización, proponiéndole a la gerencia las recomendaciones para mejorarlo.</a:t>
            </a:r>
          </a:p>
          <a:p>
            <a:endParaRPr dirty="0"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ítulo 1"/>
          <p:cNvSpPr>
            <a:spLocks noGrp="1"/>
          </p:cNvSpPr>
          <p:nvPr/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Autofit/>
          </a:bodyPr>
          <a:lstStyle>
            <a:lvl1pPr algn="l" eaLnBrk="1" hangingPunct="1" latinLnBrk="0" rtl="0">
              <a:spcBef>
                <a:spcPct val="0"/>
              </a:spcBef>
              <a:buNone/>
              <a:defRPr sz="4300" kern="1200" kumimoji="0">
                <a:solidFill>
                  <a:schemeClr val="tx2">
                    <a:satMod val="130000"/>
                  </a:schemeClr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s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t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u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d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io 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I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n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d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ependiente </a:t>
            </a: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20" name="Marcador de contenido 2"/>
          <p:cNvSpPr>
            <a:spLocks noGrp="1"/>
          </p:cNvSpPr>
          <p:nvPr/>
        </p:nvSpPr>
        <p:spPr>
          <a:xfrm>
            <a:off x="1079376" y="1300899"/>
            <a:ext cx="7866888" cy="3533629"/>
          </a:xfrm>
          <a:prstGeom prst="rect"/>
        </p:spPr>
        <p:txBody>
          <a:bodyPr>
            <a:normAutofit/>
          </a:bodyPr>
          <a:lstStyle>
            <a:lvl1pPr algn="l" eaLnBrk="1" hangingPunct="1" indent="-283464" latinLnBrk="0" marL="365760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sz="32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37744" latinLnBrk="0" marL="640080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sz="28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886968" rtl="0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sz="24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173736" latinLnBrk="0" marL="1097280" rtl="0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182880" latinLnBrk="0" marL="1298448" rtl="0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182880" latinLnBrk="0" marL="1508760" rtl="0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1719072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1920240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130552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 lang="es-ES" smtClean="0"/>
          </a:p>
          <a:p>
            <a:r>
              <a:rPr altLang="es-ES" dirty="0" lang="en-US" smtClean="0"/>
              <a:t>I</a:t>
            </a:r>
            <a:r>
              <a:rPr altLang="es-ES" dirty="0" lang="en-US" smtClean="0"/>
              <a:t>n</a:t>
            </a:r>
            <a:r>
              <a:rPr altLang="es-ES" dirty="0" lang="en-US" smtClean="0"/>
              <a:t>v</a:t>
            </a:r>
            <a:r>
              <a:rPr altLang="es-ES" dirty="0" lang="en-US" smtClean="0"/>
              <a:t>e</a:t>
            </a:r>
            <a:r>
              <a:rPr altLang="es-ES" dirty="0" lang="en-US" smtClean="0"/>
              <a:t>s</a:t>
            </a:r>
            <a:r>
              <a:rPr altLang="es-ES" dirty="0" lang="en-US" smtClean="0"/>
              <a:t>t</a:t>
            </a:r>
            <a:r>
              <a:rPr altLang="es-ES" dirty="0" lang="en-US" smtClean="0"/>
              <a:t>i</a:t>
            </a:r>
            <a:r>
              <a:rPr altLang="es-ES" dirty="0" lang="en-US" smtClean="0"/>
              <a:t>g</a:t>
            </a:r>
            <a:r>
              <a:rPr altLang="es-ES" dirty="0" lang="en-US" smtClean="0"/>
              <a:t>u</a:t>
            </a:r>
            <a:r>
              <a:rPr altLang="es-ES" dirty="0" lang="en-US" smtClean="0"/>
              <a:t>e </a:t>
            </a:r>
            <a:r>
              <a:rPr altLang="es-ES" dirty="0" lang="en-US" smtClean="0"/>
              <a:t>l</a:t>
            </a:r>
            <a:r>
              <a:rPr altLang="es-ES" dirty="0" lang="en-US" smtClean="0"/>
              <a:t>o</a:t>
            </a:r>
            <a:r>
              <a:rPr altLang="es-ES" dirty="0" lang="en-US" smtClean="0"/>
              <a:t>s</a:t>
            </a:r>
            <a:r>
              <a:rPr altLang="es-ES" dirty="0" lang="en-US" smtClean="0"/>
              <a:t> </a:t>
            </a:r>
            <a:r>
              <a:rPr altLang="es-ES" dirty="0" lang="en-US" smtClean="0"/>
              <a:t>a</a:t>
            </a:r>
            <a:r>
              <a:rPr altLang="es-ES" dirty="0" lang="en-US" smtClean="0"/>
              <a:t>n</a:t>
            </a:r>
            <a:r>
              <a:rPr altLang="es-ES" dirty="0" lang="en-US" smtClean="0"/>
              <a:t>t</a:t>
            </a:r>
            <a:r>
              <a:rPr altLang="es-ES" dirty="0" lang="en-US" smtClean="0"/>
              <a:t>e</a:t>
            </a:r>
            <a:r>
              <a:rPr altLang="es-ES" dirty="0" lang="en-US" smtClean="0"/>
              <a:t>cedentes </a:t>
            </a:r>
            <a:r>
              <a:rPr altLang="es-ES" dirty="0" lang="en-US" smtClean="0"/>
              <a:t>h</a:t>
            </a:r>
            <a:r>
              <a:rPr altLang="es-ES" dirty="0" lang="en-US" smtClean="0"/>
              <a:t>i</a:t>
            </a:r>
            <a:r>
              <a:rPr altLang="es-ES" dirty="0" lang="en-US" smtClean="0"/>
              <a:t>stóricos </a:t>
            </a:r>
            <a:r>
              <a:rPr altLang="es-ES" dirty="0" lang="en-US" smtClean="0"/>
              <a:t>d</a:t>
            </a:r>
            <a:r>
              <a:rPr altLang="es-ES" dirty="0" lang="en-US" smtClean="0"/>
              <a:t>e</a:t>
            </a:r>
            <a:r>
              <a:rPr altLang="es-ES" dirty="0" lang="en-US" smtClean="0"/>
              <a:t> </a:t>
            </a:r>
            <a:r>
              <a:rPr altLang="es-ES" dirty="0" lang="en-US" smtClean="0"/>
              <a:t>l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s-ES" dirty="0" lang="en-US" smtClean="0"/>
              <a:t>A</a:t>
            </a:r>
            <a:r>
              <a:rPr altLang="es-ES" dirty="0" lang="en-US" smtClean="0"/>
              <a:t>u</a:t>
            </a:r>
            <a:r>
              <a:rPr altLang="es-ES" dirty="0" lang="en-US" smtClean="0"/>
              <a:t>d</a:t>
            </a:r>
            <a:r>
              <a:rPr altLang="es-ES" dirty="0" lang="en-US" smtClean="0"/>
              <a:t>itorí</a:t>
            </a:r>
            <a:r>
              <a:rPr altLang="es-ES" dirty="0" lang="en-US" smtClean="0"/>
              <a:t>a</a:t>
            </a:r>
            <a:r>
              <a:rPr altLang="es-ES" dirty="0" lang="en-US" smtClean="0"/>
              <a:t>.</a:t>
            </a:r>
            <a:endParaRPr dirty="0" lang="es-ES"/>
          </a:p>
          <a:p>
            <a:r>
              <a:rPr altLang="es-ES" dirty="0" lang="en-US" smtClean="0"/>
              <a:t>Res</a:t>
            </a:r>
            <a:r>
              <a:rPr altLang="es-ES" dirty="0" lang="en-US" smtClean="0"/>
              <a:t>um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s-ES" dirty="0" lang="en-US" smtClean="0"/>
              <a:t>l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n-US" dirty="0" lang="es-ES" smtClean="0"/>
              <a:t>ética </a:t>
            </a:r>
            <a:r>
              <a:rPr altLang="es-ES" dirty="0" lang="en-US" smtClean="0"/>
              <a:t>del </a:t>
            </a:r>
            <a:r>
              <a:rPr altLang="es-ES" dirty="0" lang="en-US" smtClean="0"/>
              <a:t>a</a:t>
            </a:r>
            <a:r>
              <a:rPr altLang="es-ES" dirty="0" lang="en-US" smtClean="0"/>
              <a:t>u</a:t>
            </a:r>
            <a:r>
              <a:rPr altLang="es-ES" dirty="0" lang="en-US" smtClean="0"/>
              <a:t>d</a:t>
            </a:r>
            <a:r>
              <a:rPr altLang="es-ES" dirty="0" lang="en-US" smtClean="0"/>
              <a:t>i</a:t>
            </a:r>
            <a:r>
              <a:rPr altLang="es-ES" dirty="0" lang="en-US" smtClean="0"/>
              <a:t>t</a:t>
            </a:r>
            <a:r>
              <a:rPr altLang="es-ES" dirty="0" lang="en-US" smtClean="0"/>
              <a:t>o</a:t>
            </a:r>
            <a:r>
              <a:rPr altLang="es-ES" dirty="0" lang="en-US" smtClean="0"/>
              <a:t>r</a:t>
            </a:r>
            <a:r>
              <a:rPr altLang="es-ES" dirty="0" lang="en-US" smtClean="0"/>
              <a:t>.</a:t>
            </a:r>
            <a:endParaRPr dirty="0" lang="es-ES"/>
          </a:p>
          <a:p>
            <a:r>
              <a:rPr altLang="es-ES" dirty="0" lang="en-US" smtClean="0"/>
              <a:t>Del Laboratorio de ejercicios hacer el 1.1, 1.2 y 1.3
</a:t>
            </a:r>
            <a:endParaRPr dirty="0"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1 Título"/>
          <p:cNvSpPr>
            <a:spLocks noGrp="1"/>
          </p:cNvSpPr>
          <p:nvPr>
            <p:ph type="ctrTitle"/>
          </p:nvPr>
        </p:nvSpPr>
        <p:spPr>
          <a:xfrm>
            <a:off x="1262964" y="85725"/>
            <a:ext cx="5976036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pecuari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y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</a:t>
            </a: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92" name="2 Subtítulo"/>
          <p:cNvSpPr>
            <a:spLocks noGrp="1"/>
          </p:cNvSpPr>
          <p:nvPr>
            <p:ph type="subTitle" idx="1"/>
          </p:nvPr>
        </p:nvSpPr>
        <p:spPr>
          <a:xfrm>
            <a:off x="945203" y="2572369"/>
            <a:ext cx="7924800" cy="1537554"/>
          </a:xfrm>
        </p:spPr>
        <p:txBody>
          <a:bodyPr>
            <a:normAutofit/>
          </a:bodyPr>
          <a:p>
            <a:pPr algn="ctr"/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mentos 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</a:t>
            </a:r>
            <a:r>
              <a:rPr altLang="es-ES" dirty="0" sz="3200"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7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96" name="Rectangle 3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9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98" name="CuadroTexto 4"/>
          <p:cNvSpPr txBox="1"/>
          <p:nvPr/>
        </p:nvSpPr>
        <p:spPr>
          <a:xfrm>
            <a:off x="4191000" y="5038725"/>
            <a:ext cx="4422156" cy="389256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r>
              <a:rPr dirty="0" lang="es-ES" smtClean="0"/>
              <a:t>.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2017-11-07T16:12:46Z</dcterms:created>
  <dcterms:modified xsi:type="dcterms:W3CDTF">2026-09-16T17:15:15Z</dcterms:modified>
</cp:coreProperties>
</file>