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4"/>
  </p:notes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49" d="100"/>
          <a:sy n="49" d="100"/>
        </p:scale>
        <p:origin x="778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986AC-D428-4550-ADFE-168191386E09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D8EE9-D6B7-43F5-BF2E-8AB626457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4987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895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323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46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34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8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0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19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303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5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599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7819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4129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633131" y="3531024"/>
            <a:ext cx="48896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</a:rPr>
              <a:t>Ing. Dayanis Quintana Torres</a:t>
            </a: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Master en </a:t>
            </a:r>
            <a:r>
              <a:rPr lang="es-ES" sz="3200" dirty="0" smtClean="0">
                <a:solidFill>
                  <a:schemeClr val="bg1"/>
                </a:solidFill>
              </a:rPr>
              <a:t>Educación</a:t>
            </a:r>
            <a:endParaRPr lang="es-ES" sz="3200" dirty="0">
              <a:solidFill>
                <a:schemeClr val="bg1"/>
              </a:solidFill>
            </a:endParaRP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Profesora Asistente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3410" y="749282"/>
            <a:ext cx="10993549" cy="1475013"/>
          </a:xfrm>
        </p:spPr>
        <p:txBody>
          <a:bodyPr anchor="ctr">
            <a:normAutofit/>
          </a:bodyPr>
          <a:lstStyle/>
          <a:p>
            <a:pPr algn="ctr"/>
            <a:r>
              <a:rPr lang="es-MX" b="1" dirty="0"/>
              <a:t>ASIGNATURA: REDES INFORMÁTICAS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uadroTexto 3"/>
          <p:cNvSpPr txBox="1"/>
          <p:nvPr/>
        </p:nvSpPr>
        <p:spPr>
          <a:xfrm>
            <a:off x="1743852" y="1895280"/>
            <a:ext cx="84221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Conferencia 3: </a:t>
            </a:r>
            <a:r>
              <a:rPr lang="es-ES" sz="36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Servicios de Red, Intranet e Internet</a:t>
            </a:r>
            <a:endParaRPr lang="en-US" sz="3600" b="1" cap="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612647" y="5545942"/>
            <a:ext cx="2684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</a:rPr>
              <a:t>Artemisa, 2025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4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SUMARIO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3600" dirty="0" smtClean="0"/>
              <a:t>Intranet </a:t>
            </a:r>
            <a:r>
              <a:rPr lang="es-ES" sz="3600" dirty="0"/>
              <a:t>e Internet (definiciones, diferencias, ventajas/riesgos).</a:t>
            </a:r>
          </a:p>
          <a:p>
            <a:r>
              <a:rPr lang="es-ES" sz="3600" dirty="0" smtClean="0"/>
              <a:t>Protocolos </a:t>
            </a:r>
            <a:r>
              <a:rPr lang="es-ES" sz="3600" dirty="0"/>
              <a:t>de red (HTTP, FTP, etc., con puertos).</a:t>
            </a:r>
          </a:p>
          <a:p>
            <a:r>
              <a:rPr lang="es-ES" sz="3600" dirty="0" smtClean="0"/>
              <a:t>Búsqueda </a:t>
            </a:r>
            <a:r>
              <a:rPr lang="es-ES" sz="3600" dirty="0"/>
              <a:t>en redes (técnicas, seguridad</a:t>
            </a:r>
            <a:r>
              <a:rPr lang="es-ES" sz="3600" dirty="0" smtClean="0"/>
              <a:t>).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2763939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Intranet e Internet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600" dirty="0" smtClean="0"/>
              <a:t>Intranet</a:t>
            </a:r>
            <a:r>
              <a:rPr lang="es-ES" sz="3600" dirty="0"/>
              <a:t>: Red privada interna (ej. empresa), acceso restringido.</a:t>
            </a:r>
          </a:p>
          <a:p>
            <a:r>
              <a:rPr lang="es-ES" sz="3600" dirty="0" smtClean="0"/>
              <a:t>Internet</a:t>
            </a:r>
            <a:r>
              <a:rPr lang="es-ES" sz="3600" dirty="0"/>
              <a:t>: Red global pública, abierta a todos.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9676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Definiciones y Diferencias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0443792"/>
              </p:ext>
            </p:extLst>
          </p:nvPr>
        </p:nvGraphicFramePr>
        <p:xfrm>
          <a:off x="725404" y="1975493"/>
          <a:ext cx="11029950" cy="46488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6650">
                  <a:extLst>
                    <a:ext uri="{9D8B030D-6E8A-4147-A177-3AD203B41FA5}">
                      <a16:colId xmlns:a16="http://schemas.microsoft.com/office/drawing/2014/main" val="2409942101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1651659099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12146929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Aspecto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Intranet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Internet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960050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Alcance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Privada (interno)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Pública (global)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771132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Acceso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Autenticación (VPN)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Abierto (cualquiera)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673479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Aplicaciones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Portales internos, ERP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Web, email global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28274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Ejemplo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SharePoint corporativo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 dirty="0">
                          <a:effectLst/>
                        </a:rPr>
                        <a:t>Google </a:t>
                      </a:r>
                      <a:r>
                        <a:rPr lang="es-ES" sz="3600" dirty="0" err="1">
                          <a:effectLst/>
                        </a:rPr>
                        <a:t>Search</a:t>
                      </a:r>
                      <a:endParaRPr lang="es-E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874274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7886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s-ES" dirty="0"/>
              <a:t>Ventajas, Desventajas y Riesgos de la Navegación por </a:t>
            </a:r>
            <a:r>
              <a:rPr lang="es-ES" dirty="0" smtClean="0"/>
              <a:t>Internet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dirty="0" smtClean="0"/>
              <a:t>Ventajas </a:t>
            </a:r>
            <a:r>
              <a:rPr lang="es-ES" sz="3200" dirty="0"/>
              <a:t>Internet: Acceso ilimitado, colaboración global, costo bajo.</a:t>
            </a:r>
          </a:p>
          <a:p>
            <a:r>
              <a:rPr lang="es-ES" sz="3200" dirty="0" smtClean="0"/>
              <a:t>Desventajas</a:t>
            </a:r>
            <a:r>
              <a:rPr lang="es-ES" sz="3200" dirty="0"/>
              <a:t>: Sobrecarga </a:t>
            </a:r>
            <a:r>
              <a:rPr lang="es-ES" sz="3200" dirty="0" err="1"/>
              <a:t>info</a:t>
            </a:r>
            <a:r>
              <a:rPr lang="es-ES" sz="3200" dirty="0"/>
              <a:t>, dependencia conectividad.</a:t>
            </a:r>
          </a:p>
          <a:p>
            <a:r>
              <a:rPr lang="es-ES" sz="3200" dirty="0" smtClean="0"/>
              <a:t>Riesgos</a:t>
            </a:r>
            <a:r>
              <a:rPr lang="es-ES" sz="3200" dirty="0"/>
              <a:t>: </a:t>
            </a:r>
            <a:r>
              <a:rPr lang="es-ES" sz="3200" dirty="0" err="1"/>
              <a:t>Phishing</a:t>
            </a:r>
            <a:r>
              <a:rPr lang="es-ES" sz="3200" dirty="0"/>
              <a:t>, malware; mitigación: Firewalls, HTTPS.</a:t>
            </a:r>
          </a:p>
          <a:p>
            <a:r>
              <a:rPr lang="es-ES" sz="3200" dirty="0" smtClean="0"/>
              <a:t>Intranet</a:t>
            </a:r>
            <a:r>
              <a:rPr lang="es-ES" sz="3200" dirty="0"/>
              <a:t>: Seguridad alta, pero limitada escalabilidad</a:t>
            </a:r>
            <a:r>
              <a:rPr lang="es-ES" sz="3200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8015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es-ES" dirty="0"/>
              <a:t/>
            </a:r>
            <a:br>
              <a:rPr lang="es-ES" dirty="0"/>
            </a:br>
            <a:r>
              <a:rPr lang="es-ES" sz="4000" dirty="0" smtClean="0"/>
              <a:t>"</a:t>
            </a:r>
            <a:r>
              <a:rPr lang="es-ES" sz="4000" dirty="0"/>
              <a:t>Los protocolos son el 'idioma' de las redes</a:t>
            </a:r>
            <a:r>
              <a:rPr lang="es-ES" sz="4000" dirty="0" smtClean="0"/>
              <a:t>."</a:t>
            </a:r>
            <a:endParaRPr lang="es-ES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4508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Detalle de Protocolos </a:t>
            </a:r>
            <a:r>
              <a:rPr lang="es-ES" dirty="0" smtClean="0"/>
              <a:t>Principales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0054000"/>
              </p:ext>
            </p:extLst>
          </p:nvPr>
        </p:nvGraphicFramePr>
        <p:xfrm>
          <a:off x="581192" y="2461672"/>
          <a:ext cx="11029948" cy="31311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7487">
                  <a:extLst>
                    <a:ext uri="{9D8B030D-6E8A-4147-A177-3AD203B41FA5}">
                      <a16:colId xmlns:a16="http://schemas.microsoft.com/office/drawing/2014/main" val="1937205359"/>
                    </a:ext>
                  </a:extLst>
                </a:gridCol>
                <a:gridCol w="2757487">
                  <a:extLst>
                    <a:ext uri="{9D8B030D-6E8A-4147-A177-3AD203B41FA5}">
                      <a16:colId xmlns:a16="http://schemas.microsoft.com/office/drawing/2014/main" val="4071457756"/>
                    </a:ext>
                  </a:extLst>
                </a:gridCol>
                <a:gridCol w="2757487">
                  <a:extLst>
                    <a:ext uri="{9D8B030D-6E8A-4147-A177-3AD203B41FA5}">
                      <a16:colId xmlns:a16="http://schemas.microsoft.com/office/drawing/2014/main" val="97242678"/>
                    </a:ext>
                  </a:extLst>
                </a:gridCol>
                <a:gridCol w="2757487">
                  <a:extLst>
                    <a:ext uri="{9D8B030D-6E8A-4147-A177-3AD203B41FA5}">
                      <a16:colId xmlns:a16="http://schemas.microsoft.com/office/drawing/2014/main" val="1524576269"/>
                    </a:ext>
                  </a:extLst>
                </a:gridCol>
              </a:tblGrid>
              <a:tr h="2147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Protocolo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Descripción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Puertos Estándar (TCP/UDP)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Uso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92310103"/>
                  </a:ext>
                </a:extLst>
              </a:tr>
              <a:tr h="2147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HTTP/HTTPS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Transferencia web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80/443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Navegación sitios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06938518"/>
                  </a:ext>
                </a:extLst>
              </a:tr>
              <a:tr h="2147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FTP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Transferencia archivos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20 (data)/21 (control)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Subir/descargar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48047871"/>
                  </a:ext>
                </a:extLst>
              </a:tr>
              <a:tr h="2147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SMTP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Envío email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25 (SMTP), 587 (envío seguro)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Servidores mail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9480204"/>
                  </a:ext>
                </a:extLst>
              </a:tr>
              <a:tr h="2147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DNS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Resolución nombres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53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google.com → IP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31023048"/>
                  </a:ext>
                </a:extLst>
              </a:tr>
              <a:tr h="2147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LDAP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Directorio usuarios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389/636 (seguro)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Autenticación redes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29736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0349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Búsqueda en Redes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s-ES" sz="3200" dirty="0"/>
              <a:t>Buscadores de Internet y Operadores Booleanos</a:t>
            </a:r>
            <a:endParaRPr lang="es-ES" sz="2800" dirty="0"/>
          </a:p>
          <a:p>
            <a:pPr lvl="1"/>
            <a:r>
              <a:rPr lang="es-ES" sz="2800" dirty="0" smtClean="0"/>
              <a:t>Buscadores</a:t>
            </a:r>
            <a:r>
              <a:rPr lang="es-ES" sz="2800" dirty="0"/>
              <a:t>: Google, Bing; avanzado: </a:t>
            </a:r>
            <a:r>
              <a:rPr lang="es-ES" sz="2800" dirty="0" err="1"/>
              <a:t>site</a:t>
            </a:r>
            <a:r>
              <a:rPr lang="es-ES" sz="2800" dirty="0"/>
              <a:t>:, </a:t>
            </a:r>
            <a:r>
              <a:rPr lang="es-ES" sz="2800" dirty="0" err="1"/>
              <a:t>filetype</a:t>
            </a:r>
            <a:r>
              <a:rPr lang="es-ES" sz="2800" dirty="0"/>
              <a:t>:.</a:t>
            </a:r>
            <a:endParaRPr lang="es-ES" sz="2400" dirty="0"/>
          </a:p>
          <a:p>
            <a:pPr lvl="1"/>
            <a:r>
              <a:rPr lang="es-ES" sz="2800" dirty="0"/>
              <a:t>Operadores: AND (implícito), OR, NOT (-), "frase exacta", * (</a:t>
            </a:r>
            <a:r>
              <a:rPr lang="es-ES" sz="2800" dirty="0" err="1"/>
              <a:t>wildcard</a:t>
            </a:r>
            <a:r>
              <a:rPr lang="es-ES" sz="2800" dirty="0"/>
              <a:t>).</a:t>
            </a:r>
            <a:endParaRPr lang="es-ES" sz="2400" dirty="0"/>
          </a:p>
          <a:p>
            <a:pPr lvl="1"/>
            <a:r>
              <a:rPr lang="es-ES" sz="2800" dirty="0"/>
              <a:t>Ejemplo: "protocolos red" OR "</a:t>
            </a:r>
            <a:r>
              <a:rPr lang="es-ES" sz="2800" dirty="0" err="1"/>
              <a:t>network</a:t>
            </a:r>
            <a:r>
              <a:rPr lang="es-ES" sz="2800" dirty="0"/>
              <a:t> </a:t>
            </a:r>
            <a:r>
              <a:rPr lang="es-ES" sz="2800" dirty="0" err="1"/>
              <a:t>protocols</a:t>
            </a:r>
            <a:r>
              <a:rPr lang="es-ES" sz="2800" dirty="0"/>
              <a:t>" -</a:t>
            </a:r>
            <a:r>
              <a:rPr lang="es-ES" sz="2800" dirty="0" err="1"/>
              <a:t>basics</a:t>
            </a:r>
            <a:r>
              <a:rPr lang="es-ES" sz="2800" dirty="0"/>
              <a:t> </a:t>
            </a:r>
            <a:r>
              <a:rPr lang="es-ES" sz="2800" dirty="0" err="1"/>
              <a:t>filetype:pdf</a:t>
            </a:r>
            <a:r>
              <a:rPr lang="es-ES" sz="2800" dirty="0" smtClean="0"/>
              <a:t>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245755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S" dirty="0"/>
              <a:t>Seguridad: Políticas de </a:t>
            </a:r>
            <a:r>
              <a:rPr lang="es-ES" dirty="0" smtClean="0"/>
              <a:t>Administración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s-ES" sz="3200" dirty="0" smtClean="0"/>
              <a:t>Intranet</a:t>
            </a:r>
            <a:r>
              <a:rPr lang="es-ES" sz="3200" dirty="0"/>
              <a:t>: Políticas (acceso rol-</a:t>
            </a:r>
            <a:r>
              <a:rPr lang="es-ES" sz="3200" dirty="0" err="1"/>
              <a:t>based</a:t>
            </a:r>
            <a:r>
              <a:rPr lang="es-ES" sz="3200" dirty="0"/>
              <a:t>, </a:t>
            </a:r>
            <a:r>
              <a:rPr lang="es-ES" sz="3200" dirty="0" err="1"/>
              <a:t>logs</a:t>
            </a:r>
            <a:r>
              <a:rPr lang="es-ES" sz="3200" dirty="0"/>
              <a:t>).</a:t>
            </a:r>
            <a:endParaRPr lang="es-ES" sz="2800" dirty="0"/>
          </a:p>
          <a:p>
            <a:pPr lvl="1"/>
            <a:r>
              <a:rPr lang="es-ES" sz="3200" dirty="0"/>
              <a:t>Internet: VPN, 2FA, evitar enlaces sospechosos.</a:t>
            </a:r>
            <a:endParaRPr lang="es-ES" sz="2800" dirty="0"/>
          </a:p>
          <a:p>
            <a:pPr lvl="1"/>
            <a:r>
              <a:rPr lang="es-ES" sz="3200" dirty="0"/>
              <a:t>Políticas: Firewalls, actualizaciones, entrenamiento anti-</a:t>
            </a:r>
            <a:r>
              <a:rPr lang="es-ES" sz="3200" dirty="0" err="1"/>
              <a:t>phishing</a:t>
            </a:r>
            <a:r>
              <a:rPr lang="es-ES" sz="3200" dirty="0" smtClean="0"/>
              <a:t>.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1556851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S" dirty="0"/>
              <a:t>Resumen </a:t>
            </a:r>
            <a:r>
              <a:rPr lang="es-ES" dirty="0" smtClean="0"/>
              <a:t>Clave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S" sz="3200" dirty="0" smtClean="0"/>
              <a:t>Intranet</a:t>
            </a:r>
            <a:r>
              <a:rPr lang="es-ES" sz="3200" dirty="0"/>
              <a:t>: Privada y segura; Internet: Global pero riesgosa.</a:t>
            </a:r>
            <a:endParaRPr lang="es-ES" sz="2800" dirty="0"/>
          </a:p>
          <a:p>
            <a:pPr lvl="1"/>
            <a:r>
              <a:rPr lang="es-ES" sz="3200" dirty="0"/>
              <a:t>Protocolos: HTTP(80), FTP(21), etc., para comunicación.</a:t>
            </a:r>
            <a:endParaRPr lang="es-ES" sz="2800" dirty="0"/>
          </a:p>
          <a:p>
            <a:pPr lvl="1"/>
            <a:r>
              <a:rPr lang="es-ES" sz="3200" dirty="0"/>
              <a:t>Búsqueda: Usa booleanos + políticas para eficiencia/seguridad.</a:t>
            </a:r>
            <a:endParaRPr lang="es-ES" sz="28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0734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Orientación para Estudio Independiente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Elige </a:t>
            </a:r>
            <a:r>
              <a:rPr lang="es-ES" sz="2800" dirty="0"/>
              <a:t>un protocolo de la clase (ej. SMTP o DNS). Investiga un caso real de su uso en Internet vs. Intranet (ej. email corporativo vs. Gmail). Realiza una búsqueda avanzada usando al menos 3 operadores booleanos (ej. "DNS </a:t>
            </a:r>
            <a:r>
              <a:rPr lang="es-ES" sz="2800" dirty="0" err="1"/>
              <a:t>security</a:t>
            </a:r>
            <a:r>
              <a:rPr lang="es-ES" sz="2800" dirty="0"/>
              <a:t>" OR "DNSSEC" -</a:t>
            </a:r>
            <a:r>
              <a:rPr lang="es-ES" sz="2800" dirty="0" err="1"/>
              <a:t>vulnerabilities</a:t>
            </a:r>
            <a:r>
              <a:rPr lang="es-ES" sz="2800" dirty="0"/>
              <a:t> </a:t>
            </a:r>
            <a:r>
              <a:rPr lang="es-ES" sz="2800" dirty="0" err="1"/>
              <a:t>site:edu</a:t>
            </a:r>
            <a:r>
              <a:rPr lang="es-ES" sz="2800" dirty="0"/>
              <a:t> </a:t>
            </a:r>
            <a:r>
              <a:rPr lang="es-ES" sz="2800" dirty="0" err="1"/>
              <a:t>filetype:pdf</a:t>
            </a:r>
            <a:r>
              <a:rPr lang="es-ES" sz="2800" dirty="0"/>
              <a:t>). </a:t>
            </a:r>
            <a:endParaRPr lang="es-ES" sz="2800" dirty="0" smtClean="0"/>
          </a:p>
          <a:p>
            <a:r>
              <a:rPr lang="es-ES" sz="2800" dirty="0" smtClean="0"/>
              <a:t>Analiza </a:t>
            </a:r>
            <a:r>
              <a:rPr lang="es-ES" sz="2800" dirty="0"/>
              <a:t>riesgos y propone 2 políticas de seguridad</a:t>
            </a:r>
            <a:r>
              <a:rPr lang="es-ES" sz="28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861834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Orientación para Estudio Independiente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/>
              <a:t>Estructura del Informe (1-2 páginas, Word/PDF):</a:t>
            </a:r>
            <a:endParaRPr lang="es-ES" sz="1600" dirty="0"/>
          </a:p>
          <a:p>
            <a:pPr lvl="1"/>
            <a:r>
              <a:rPr lang="es-ES" dirty="0"/>
              <a:t>Introducción: Definición y diferencias Intranet/Internet aplicadas al protocolo.</a:t>
            </a:r>
            <a:endParaRPr lang="es-ES" sz="1400" dirty="0"/>
          </a:p>
          <a:p>
            <a:pPr lvl="1"/>
            <a:r>
              <a:rPr lang="es-ES" dirty="0"/>
              <a:t>Búsqueda: Muestra la </a:t>
            </a:r>
            <a:r>
              <a:rPr lang="es-ES" dirty="0" err="1"/>
              <a:t>query</a:t>
            </a:r>
            <a:r>
              <a:rPr lang="es-ES" dirty="0"/>
              <a:t> exacta, resultados clave (cita 2-3 fuentes), y puerto asociado.</a:t>
            </a:r>
            <a:endParaRPr lang="es-ES" sz="1400" dirty="0"/>
          </a:p>
          <a:p>
            <a:pPr lvl="1"/>
            <a:r>
              <a:rPr lang="es-ES" dirty="0"/>
              <a:t>Análisis: Ventajas/desventajas, un ejemplo práctico (ej. </a:t>
            </a:r>
            <a:r>
              <a:rPr lang="es-ES" dirty="0" err="1"/>
              <a:t>config</a:t>
            </a:r>
            <a:r>
              <a:rPr lang="es-ES" dirty="0"/>
              <a:t> simple con telnet).</a:t>
            </a:r>
            <a:endParaRPr lang="es-ES" sz="1400" dirty="0"/>
          </a:p>
          <a:p>
            <a:pPr lvl="1"/>
            <a:r>
              <a:rPr lang="es-ES" dirty="0"/>
              <a:t>Conclusión: Políticas recomendadas (ej. "Usar puerto 587 para SMTP seguro").</a:t>
            </a:r>
            <a:endParaRPr lang="es-ES" sz="1400" dirty="0"/>
          </a:p>
          <a:p>
            <a:pPr lvl="0"/>
            <a:r>
              <a:rPr lang="es-ES" dirty="0"/>
              <a:t>Criterios de Evaluación: Claridad (30%), Uso correcto de operadores (30%), Análisis de seguridad (20%), Referencias (10%), Creatividad/aplicación (10</a:t>
            </a:r>
            <a:r>
              <a:rPr lang="es-ES" dirty="0" smtClean="0"/>
              <a:t>%).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343704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Dividendo</Template>
  <TotalTime>241</TotalTime>
  <Words>528</Words>
  <Application>Microsoft Office PowerPoint</Application>
  <PresentationFormat>Panorámica</PresentationFormat>
  <Paragraphs>83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Calibri</vt:lpstr>
      <vt:lpstr>Gill Sans MT</vt:lpstr>
      <vt:lpstr>Times New Roman</vt:lpstr>
      <vt:lpstr>Wingdings 2</vt:lpstr>
      <vt:lpstr>Dividendo</vt:lpstr>
      <vt:lpstr>ASIGNATURA: REDES INFORMÁTICAS</vt:lpstr>
      <vt:lpstr>SUMARIO </vt:lpstr>
      <vt:lpstr>Intranet e Internet </vt:lpstr>
      <vt:lpstr>Definiciones y Diferencias</vt:lpstr>
      <vt:lpstr>Ventajas, Desventajas y Riesgos de la Navegación por Internet</vt:lpstr>
      <vt:lpstr> "Los protocolos son el 'idioma' de las redes."</vt:lpstr>
      <vt:lpstr>Detalle de Protocolos Principales</vt:lpstr>
      <vt:lpstr>Búsqueda en Redes</vt:lpstr>
      <vt:lpstr>Seguridad: Políticas de Administración</vt:lpstr>
      <vt:lpstr>Resumen Clave</vt:lpstr>
      <vt:lpstr>Orientación para Estudio Independiente </vt:lpstr>
      <vt:lpstr>Orientación para Estudio Independiente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ASIGNATURA: REDES INFORMÁTICAS</dc:title>
  <dc:creator>Dr.</dc:creator>
  <cp:lastModifiedBy>Dr.</cp:lastModifiedBy>
  <cp:revision>38</cp:revision>
  <dcterms:created xsi:type="dcterms:W3CDTF">2025-09-05T22:17:33Z</dcterms:created>
  <dcterms:modified xsi:type="dcterms:W3CDTF">2025-10-04T02:39:35Z</dcterms:modified>
</cp:coreProperties>
</file>