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9" r:id="rId1"/>
  </p:sldMasterIdLst>
  <p:notesMasterIdLst>
    <p:notesMasterId r:id="rId32"/>
  </p:notesMasterIdLst>
  <p:sldIdLst>
    <p:sldId id="324" r:id="rId2"/>
    <p:sldId id="287" r:id="rId3"/>
    <p:sldId id="379" r:id="rId4"/>
    <p:sldId id="435" r:id="rId5"/>
    <p:sldId id="436" r:id="rId6"/>
    <p:sldId id="437" r:id="rId7"/>
    <p:sldId id="440" r:id="rId8"/>
    <p:sldId id="438" r:id="rId9"/>
    <p:sldId id="439" r:id="rId10"/>
    <p:sldId id="441" r:id="rId11"/>
    <p:sldId id="442" r:id="rId12"/>
    <p:sldId id="424" r:id="rId13"/>
    <p:sldId id="443" r:id="rId14"/>
    <p:sldId id="444" r:id="rId15"/>
    <p:sldId id="445" r:id="rId16"/>
    <p:sldId id="446" r:id="rId17"/>
    <p:sldId id="447" r:id="rId18"/>
    <p:sldId id="410" r:id="rId19"/>
    <p:sldId id="411" r:id="rId20"/>
    <p:sldId id="413" r:id="rId21"/>
    <p:sldId id="414" r:id="rId22"/>
    <p:sldId id="448" r:id="rId23"/>
    <p:sldId id="449" r:id="rId24"/>
    <p:sldId id="450" r:id="rId25"/>
    <p:sldId id="451" r:id="rId26"/>
    <p:sldId id="452" r:id="rId27"/>
    <p:sldId id="453" r:id="rId28"/>
    <p:sldId id="454" r:id="rId29"/>
    <p:sldId id="455" r:id="rId30"/>
    <p:sldId id="340" r:id="rId31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483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0B8F"/>
    <a:srgbClr val="512DEB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4" autoAdjust="0"/>
    <p:restoredTop sz="94660"/>
  </p:normalViewPr>
  <p:slideViewPr>
    <p:cSldViewPr showGuides="1">
      <p:cViewPr varScale="1">
        <p:scale>
          <a:sx n="52" d="100"/>
          <a:sy n="52" d="100"/>
        </p:scale>
        <p:origin x="1118" y="43"/>
      </p:cViewPr>
      <p:guideLst>
        <p:guide orient="horz" pos="1933"/>
        <p:guide pos="483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9" d="100"/>
          <a:sy n="69" d="100"/>
        </p:scale>
        <p:origin x="-32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D056578-9E9D-4E9A-846E-23837885E2FF}" type="datetimeFigureOut">
              <a:rPr lang="es-ES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BFA82F9-98C4-4A6C-B33B-AEDD7EBCAB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8662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112B15-7BBA-42BA-BBE6-888AE3A283EC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51AC06E7-1051-400F-931F-C02C05F7028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165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E87A73-AE39-42C2-9981-78DE848D582A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E9685-749C-48E2-9F34-44C2F9525B2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33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708FC68-6515-4767-B383-EC5F967CA8A7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4E8FB2CE-37EA-4EBE-A19E-964F1483A31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19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B2A8E3-92FF-4DAE-980D-E3CF6BA462CC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74AFED-6131-4A92-AD07-4B11299D68D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279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A70FDF-7F49-4F67-BCD8-25AAE90DE65A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CA1B25-DD51-415E-8A8F-3F23259DB66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823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8F87397-AF61-4E00-BFF0-ADDFF72D9F75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C031E-82D7-4DEB-97BA-E281AF49D9B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32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4D66B7-ECC7-420E-8313-FEB5581A0A4F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8BC478-2A3E-46C4-BBD5-D2503B65B98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78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22EA18-6A99-4B23-9BB7-F76944561E4D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44CF0-52ED-4A20-883C-980CC656EAF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625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05CDC4-570A-48AA-99F6-4D5B3E4E68FA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8F642-EE4D-4446-BCD4-683F3E258AD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330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F47D3E-C720-44B1-8172-C96BAE03B598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4C3F9F-E31D-4ADE-928F-BE17AEB4580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74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FC81A-61C5-4E08-9D52-CECA444A928A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274434-2AE3-420B-AA31-E470BDA7093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2926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8F87397-AF61-4E00-BFF0-ADDFF72D9F75}" type="datetimeFigureOut">
              <a:rPr lang="es-ES" smtClean="0"/>
              <a:pPr>
                <a:defRPr/>
              </a:pPr>
              <a:t>07/01/2025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40C031E-82D7-4DEB-97BA-E281AF49D9B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0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4"/>
          <p:cNvSpPr txBox="1">
            <a:spLocks/>
          </p:cNvSpPr>
          <p:nvPr/>
        </p:nvSpPr>
        <p:spPr>
          <a:xfrm>
            <a:off x="4364828" y="5790236"/>
            <a:ext cx="4003837" cy="1560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28650" fontAlgn="auto">
              <a:spcAft>
                <a:spcPts val="0"/>
              </a:spcAft>
            </a:pPr>
            <a:r>
              <a:rPr lang="es-ES_tradnl" sz="2400" dirty="0" smtClean="0"/>
              <a:t>Lic. </a:t>
            </a:r>
            <a:r>
              <a:rPr lang="es-ES_tradnl" sz="2400" dirty="0" err="1" smtClean="0"/>
              <a:t>Dayana</a:t>
            </a:r>
            <a:r>
              <a:rPr lang="es-ES_tradnl" sz="2400" dirty="0" smtClean="0"/>
              <a:t> García Beltrán</a:t>
            </a:r>
          </a:p>
          <a:p>
            <a:pPr defTabSz="628650" fontAlgn="auto">
              <a:spcAft>
                <a:spcPts val="0"/>
              </a:spcAft>
            </a:pPr>
            <a:r>
              <a:rPr lang="es-ES_tradnl" sz="2400" dirty="0" smtClean="0"/>
              <a:t>Prof. </a:t>
            </a:r>
            <a:r>
              <a:rPr lang="es-ES_tradnl" sz="2400" dirty="0" smtClean="0"/>
              <a:t>Asistente</a:t>
            </a:r>
            <a:endParaRPr lang="es-ES_tradnl" sz="2400" dirty="0" smtClean="0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775335" y="2688439"/>
            <a:ext cx="7593330" cy="2684777"/>
          </a:xfrm>
        </p:spPr>
        <p:txBody>
          <a:bodyPr anchor="b"/>
          <a:lstStyle/>
          <a:p>
            <a:pPr lvl="0" algn="ctr"/>
            <a:r>
              <a:rPr lang="es-ES" sz="4400" cap="none" dirty="0" smtClean="0"/>
              <a:t>TEMA II: PASIVO A CORTO Y LARGO PLAZO</a:t>
            </a:r>
            <a:br>
              <a:rPr lang="es-ES" sz="4400" cap="none" dirty="0" smtClean="0"/>
            </a:br>
            <a:r>
              <a:rPr lang="es-ES" sz="4400" u="sng" cap="none" dirty="0" smtClean="0"/>
              <a:t>SUMARIO</a:t>
            </a:r>
            <a:r>
              <a:rPr lang="es-ES" sz="4400" cap="none" dirty="0" smtClean="0"/>
              <a:t>: Pasivo corriente o circulante. Definición. Clasificación. Presentación en el balance general. La nómina por pagar. Ejercicio Ilustrativo.</a:t>
            </a:r>
            <a:endParaRPr lang="es-ES_tradnl" sz="4000" cap="none" dirty="0"/>
          </a:p>
        </p:txBody>
      </p:sp>
      <p:sp>
        <p:nvSpPr>
          <p:cNvPr id="10" name="Título 3"/>
          <p:cNvSpPr txBox="1">
            <a:spLocks/>
          </p:cNvSpPr>
          <p:nvPr/>
        </p:nvSpPr>
        <p:spPr>
          <a:xfrm>
            <a:off x="2051720" y="216024"/>
            <a:ext cx="5832648" cy="11247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400" b="0" kern="1200" cap="all" baseline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s-ES" sz="4400" cap="none" dirty="0" smtClean="0"/>
              <a:t>CONTABILIDAD GENERAL III</a:t>
            </a:r>
          </a:p>
        </p:txBody>
      </p:sp>
      <p:pic>
        <p:nvPicPr>
          <p:cNvPr id="11" name="1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63500"/>
            <a:ext cx="792088" cy="11757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ítulo 3"/>
          <p:cNvSpPr txBox="1">
            <a:spLocks/>
          </p:cNvSpPr>
          <p:nvPr/>
        </p:nvSpPr>
        <p:spPr>
          <a:xfrm>
            <a:off x="3041830" y="1340768"/>
            <a:ext cx="3060340" cy="7236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400" b="0" kern="1200" cap="all" baseline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endParaRPr lang="es-ES" sz="3600" cap="none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432000" y="404526"/>
            <a:ext cx="82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" sz="3000" b="1" dirty="0" smtClean="0">
                <a:solidFill>
                  <a:schemeClr val="tx1"/>
                </a:solidFill>
              </a:rPr>
              <a:t>PASIVO CIRCULANTE O CORRIENTE</a:t>
            </a:r>
            <a:endParaRPr lang="es-ES" sz="3000" b="1" dirty="0">
              <a:solidFill>
                <a:schemeClr val="tx1"/>
              </a:solidFill>
            </a:endParaRPr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auto">
          <a:xfrm>
            <a:off x="125760" y="2420888"/>
            <a:ext cx="8892480" cy="360040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Aft>
                <a:spcPts val="0"/>
              </a:spcAft>
            </a:pPr>
            <a:r>
              <a:rPr lang="es-NI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Deuda u obligación financiera de una entidad</a:t>
            </a:r>
          </a:p>
          <a:p>
            <a:pPr algn="ctr">
              <a:spcAft>
                <a:spcPts val="0"/>
              </a:spcAft>
            </a:pPr>
            <a:r>
              <a:rPr lang="es-NI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Cuyo compromiso de pago no excede a los </a:t>
            </a:r>
          </a:p>
          <a:p>
            <a:pPr algn="ctr">
              <a:spcAft>
                <a:spcPts val="0"/>
              </a:spcAft>
            </a:pPr>
            <a:r>
              <a:rPr lang="es-NI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12 meses (Resolución 235/2005)</a:t>
            </a:r>
            <a:endParaRPr lang="es-NI" sz="3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 flipH="1">
            <a:off x="4572000" y="1124664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572000" y="112452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395536" y="908967"/>
            <a:ext cx="82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" sz="3000" b="1" dirty="0" smtClean="0">
                <a:solidFill>
                  <a:schemeClr val="tx1"/>
                </a:solidFill>
              </a:rPr>
              <a:t>CLASIFICACIÓN</a:t>
            </a:r>
            <a:endParaRPr lang="es-ES" sz="3000" b="1" dirty="0">
              <a:solidFill>
                <a:schemeClr val="tx1"/>
              </a:solidFill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2699792" y="170094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7" name="CuadroTexto 6"/>
          <p:cNvSpPr txBox="1"/>
          <p:nvPr/>
        </p:nvSpPr>
        <p:spPr>
          <a:xfrm flipH="1">
            <a:off x="3779912" y="4581128"/>
            <a:ext cx="5184576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4800" dirty="0" smtClean="0"/>
              <a:t>PASIVOS A LARGO PLAZO</a:t>
            </a:r>
          </a:p>
        </p:txBody>
      </p:sp>
      <p:sp>
        <p:nvSpPr>
          <p:cNvPr id="8" name="CuadroTexto 7"/>
          <p:cNvSpPr txBox="1"/>
          <p:nvPr/>
        </p:nvSpPr>
        <p:spPr>
          <a:xfrm flipH="1">
            <a:off x="107504" y="2564904"/>
            <a:ext cx="5184576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4800" dirty="0" smtClean="0"/>
              <a:t>PASIVOS A CORTO PLAZO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>
            <a:off x="6372200" y="1700946"/>
            <a:ext cx="0" cy="279009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56851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395536" y="908967"/>
            <a:ext cx="82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/>
            <a:r>
              <a:rPr lang="es-NI" sz="3200"/>
              <a:t>PASIVOS A CORTO PLAZO</a:t>
            </a:r>
            <a:endParaRPr lang="es-NI" sz="3200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283968" y="177281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flipH="1">
            <a:off x="755116" y="2924944"/>
            <a:ext cx="7560840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4800" dirty="0" smtClean="0"/>
              <a:t>Pago de una deuda en un período de un año 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505444" y="4941168"/>
            <a:ext cx="68078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/>
              <a:t>Nómina por </a:t>
            </a:r>
            <a:r>
              <a:rPr lang="es-NI" sz="2800" dirty="0" smtClean="0"/>
              <a:t>pagar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 smtClean="0"/>
              <a:t>Cuentas por pagar a corto plazo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/>
              <a:t>E</a:t>
            </a:r>
            <a:r>
              <a:rPr lang="es-NI" sz="2800" dirty="0" smtClean="0"/>
              <a:t>fectos por pagar a corto plazo</a:t>
            </a:r>
          </a:p>
        </p:txBody>
      </p:sp>
    </p:spTree>
    <p:extLst>
      <p:ext uri="{BB962C8B-B14F-4D97-AF65-F5344CB8AC3E}">
        <p14:creationId xmlns:p14="http://schemas.microsoft.com/office/powerpoint/2010/main" val="162657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395536" y="908967"/>
            <a:ext cx="82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/>
            <a:r>
              <a:rPr lang="es-NI" sz="3200" dirty="0"/>
              <a:t>PASIVOS A </a:t>
            </a:r>
            <a:r>
              <a:rPr lang="es-NI" sz="3200" dirty="0" smtClean="0"/>
              <a:t>LARGO </a:t>
            </a:r>
            <a:r>
              <a:rPr lang="es-NI" sz="3200" dirty="0"/>
              <a:t>PLAZO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283968" y="177281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flipH="1">
            <a:off x="755116" y="2924944"/>
            <a:ext cx="7560840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4800" dirty="0" smtClean="0"/>
              <a:t>Pago de una deuda en un período de más de un año 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505444" y="4941168"/>
            <a:ext cx="68078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 smtClean="0"/>
              <a:t>Bonos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 smtClean="0"/>
              <a:t>Hipotecas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 smtClean="0"/>
              <a:t>Efectos por pagar a largo plazo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 smtClean="0"/>
              <a:t>Cuentas por pagar a largo plazo</a:t>
            </a:r>
            <a:endParaRPr lang="es-NI" sz="2800" dirty="0"/>
          </a:p>
        </p:txBody>
      </p:sp>
    </p:spTree>
    <p:extLst>
      <p:ext uri="{BB962C8B-B14F-4D97-AF65-F5344CB8AC3E}">
        <p14:creationId xmlns:p14="http://schemas.microsoft.com/office/powerpoint/2010/main" val="1409856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395536" y="908720"/>
            <a:ext cx="82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/>
            <a:r>
              <a:rPr lang="es-NI" sz="3200" dirty="0"/>
              <a:t>PASIVOS </a:t>
            </a:r>
            <a:r>
              <a:rPr lang="es-NI" sz="3200" dirty="0" smtClean="0"/>
              <a:t>DIFERIDOS</a:t>
            </a:r>
            <a:endParaRPr lang="es-NI" sz="3200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283968" y="177281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flipH="1">
            <a:off x="755116" y="2924944"/>
            <a:ext cx="7560840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4800" dirty="0" smtClean="0"/>
              <a:t>Deudas que pasan de un año para otro 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505444" y="4941168"/>
            <a:ext cx="68078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 smtClean="0"/>
              <a:t>Cobros anticipados por alquiler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NI" sz="2800" dirty="0" smtClean="0"/>
              <a:t>Intereses </a:t>
            </a:r>
          </a:p>
          <a:p>
            <a:endParaRPr lang="es-NI" sz="2800" dirty="0"/>
          </a:p>
        </p:txBody>
      </p:sp>
    </p:spTree>
    <p:extLst>
      <p:ext uri="{BB962C8B-B14F-4D97-AF65-F5344CB8AC3E}">
        <p14:creationId xmlns:p14="http://schemas.microsoft.com/office/powerpoint/2010/main" val="3020265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395536" y="908720"/>
            <a:ext cx="82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/>
            <a:r>
              <a:rPr lang="es-NI" sz="3200" dirty="0" smtClean="0"/>
              <a:t>NÓMINA </a:t>
            </a:r>
            <a:endParaRPr lang="es-NI" sz="3200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283968" y="177281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flipH="1">
            <a:off x="755116" y="2924944"/>
            <a:ext cx="7560840" cy="255454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3200" dirty="0" smtClean="0"/>
              <a:t>Registro que relaciona el nombre de todos los trabajadores de la entidad que perciban salarios y que le correspondan haberes por conceptos de sueldos, vacaciones y subsidios</a:t>
            </a:r>
          </a:p>
        </p:txBody>
      </p:sp>
    </p:spTree>
    <p:extLst>
      <p:ext uri="{BB962C8B-B14F-4D97-AF65-F5344CB8AC3E}">
        <p14:creationId xmlns:p14="http://schemas.microsoft.com/office/powerpoint/2010/main" val="3449208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395536" y="908720"/>
            <a:ext cx="8280000" cy="72000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/>
            <a:r>
              <a:rPr lang="es-NI" sz="3200" dirty="0" smtClean="0"/>
              <a:t>NÓMINA POR PAGAR</a:t>
            </a:r>
            <a:endParaRPr lang="es-NI" sz="3200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283968" y="177281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flipH="1">
            <a:off x="755116" y="2924944"/>
            <a:ext cx="7560840" cy="206210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3200" dirty="0" smtClean="0"/>
              <a:t>Obligación de pago que mas aparece en la empresa</a:t>
            </a:r>
          </a:p>
          <a:p>
            <a:pPr lvl="0" algn="ctr"/>
            <a:r>
              <a:rPr lang="es-NI" sz="3200" dirty="0" smtClean="0"/>
              <a:t>Importe que se acumulan a pagar a los trabajadores por concepto de salario</a:t>
            </a:r>
          </a:p>
        </p:txBody>
      </p:sp>
    </p:spTree>
    <p:extLst>
      <p:ext uri="{BB962C8B-B14F-4D97-AF65-F5344CB8AC3E}">
        <p14:creationId xmlns:p14="http://schemas.microsoft.com/office/powerpoint/2010/main" val="2739026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395536" y="548680"/>
            <a:ext cx="8280000" cy="108004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/>
            <a:r>
              <a:rPr lang="es-NI" sz="3200" dirty="0" smtClean="0"/>
              <a:t>Descanso Retribuido o </a:t>
            </a:r>
          </a:p>
          <a:p>
            <a:pPr lvl="0" algn="ctr"/>
            <a:r>
              <a:rPr lang="es-NI" sz="3200" dirty="0" smtClean="0"/>
              <a:t>provisiones para vacaciones </a:t>
            </a:r>
            <a:endParaRPr lang="es-NI" sz="3200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283968" y="177281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flipH="1">
            <a:off x="755116" y="2924944"/>
            <a:ext cx="7560840" cy="255454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3200" dirty="0" smtClean="0"/>
              <a:t>Derecho de cada trabajador a disfrutar el descanso cada 11 meses del trabajo.</a:t>
            </a:r>
          </a:p>
          <a:p>
            <a:pPr lvl="0" algn="ctr"/>
            <a:r>
              <a:rPr lang="es-NI" sz="3200" dirty="0" smtClean="0"/>
              <a:t>Representa el 9.09% el tiempo trabajado y del salario devengado por cada trabajador </a:t>
            </a:r>
          </a:p>
        </p:txBody>
      </p:sp>
    </p:spTree>
    <p:extLst>
      <p:ext uri="{BB962C8B-B14F-4D97-AF65-F5344CB8AC3E}">
        <p14:creationId xmlns:p14="http://schemas.microsoft.com/office/powerpoint/2010/main" val="2889190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395536" y="548680"/>
            <a:ext cx="8280000" cy="108004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/>
            <a:r>
              <a:rPr lang="es-NI" sz="3200" dirty="0" smtClean="0"/>
              <a:t>APORTE A LA SEGURIDAD SOCIAL</a:t>
            </a:r>
            <a:endParaRPr lang="es-NI" sz="3200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283968" y="177281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flipH="1">
            <a:off x="755116" y="2924944"/>
            <a:ext cx="7560840" cy="107721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NI" sz="3200" dirty="0" smtClean="0"/>
              <a:t>Aporte para cubrir las licencias de maternidad, pago por enfermedad </a:t>
            </a:r>
          </a:p>
        </p:txBody>
      </p:sp>
    </p:spTree>
    <p:extLst>
      <p:ext uri="{BB962C8B-B14F-4D97-AF65-F5344CB8AC3E}">
        <p14:creationId xmlns:p14="http://schemas.microsoft.com/office/powerpoint/2010/main" val="1764037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251520" y="548680"/>
            <a:ext cx="8424016" cy="108004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lvl="0" algn="ctr"/>
            <a:r>
              <a:rPr lang="es-NI" sz="3200" dirty="0" smtClean="0"/>
              <a:t>IMPUESTO SOBRE LA FUERZA DE TRABAJO</a:t>
            </a:r>
            <a:endParaRPr lang="es-NI" sz="3200" dirty="0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283968" y="1772816"/>
            <a:ext cx="0" cy="863958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square">
            <a:spAutoFit/>
          </a:bodyPr>
          <a:lstStyle/>
          <a:p>
            <a:endParaRPr lang="es-ES_tradnl"/>
          </a:p>
        </p:txBody>
      </p:sp>
      <p:sp>
        <p:nvSpPr>
          <p:cNvPr id="9" name="CuadroTexto 8"/>
          <p:cNvSpPr txBox="1"/>
          <p:nvPr/>
        </p:nvSpPr>
        <p:spPr>
          <a:xfrm flipH="1">
            <a:off x="755116" y="2924944"/>
            <a:ext cx="7560840" cy="206210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NI" sz="3200" dirty="0" smtClean="0"/>
              <a:t>Impuesto </a:t>
            </a:r>
            <a:r>
              <a:rPr lang="es-NI" sz="3200" dirty="0"/>
              <a:t>que las empresas pagan al estado por la utilización de la fuerza de trabajo.</a:t>
            </a:r>
          </a:p>
          <a:p>
            <a:pPr lvl="0" algn="ctr"/>
            <a:endParaRPr lang="es-NI" sz="3200" dirty="0" smtClean="0"/>
          </a:p>
        </p:txBody>
      </p:sp>
    </p:spTree>
    <p:extLst>
      <p:ext uri="{BB962C8B-B14F-4D97-AF65-F5344CB8AC3E}">
        <p14:creationId xmlns:p14="http://schemas.microsoft.com/office/powerpoint/2010/main" val="239772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9512" y="764704"/>
            <a:ext cx="8784976" cy="5688632"/>
          </a:xfrm>
        </p:spPr>
        <p:txBody>
          <a:bodyPr>
            <a:noAutofit/>
          </a:bodyPr>
          <a:lstStyle/>
          <a:p>
            <a:r>
              <a:rPr lang="es-ES" sz="3200" dirty="0"/>
              <a:t>La empresa Comercial Flogar acumulo la nómina del mes de junio 2018 el día 15, la misma queda como sigue:</a:t>
            </a:r>
            <a:endParaRPr lang="es-NI" sz="3200" dirty="0"/>
          </a:p>
          <a:p>
            <a:r>
              <a:rPr lang="es-ES" sz="3200" dirty="0"/>
              <a:t>Salario devengado por el personal de la administración  $14 800.00</a:t>
            </a:r>
            <a:endParaRPr lang="es-NI" sz="3200" dirty="0"/>
          </a:p>
          <a:p>
            <a:r>
              <a:rPr lang="es-ES" sz="3200" dirty="0"/>
              <a:t>Salario devengado por el personal de venta                        5 200.00</a:t>
            </a:r>
            <a:endParaRPr lang="es-NI" sz="3200" dirty="0"/>
          </a:p>
          <a:p>
            <a:pPr marL="0" indent="0">
              <a:buNone/>
            </a:pPr>
            <a:r>
              <a:rPr lang="es-ES" sz="3200" dirty="0"/>
              <a:t>Flogar extrae el efectivo y paga los día 20 de cada mes, no se cobraron $350.00 de un trabajador del área de ventas. El trabajador </a:t>
            </a:r>
            <a:r>
              <a:rPr lang="es-ES" sz="3200" dirty="0" smtClean="0"/>
              <a:t>reclama </a:t>
            </a:r>
            <a:r>
              <a:rPr lang="es-ES" sz="3200" dirty="0"/>
              <a:t>5 días  después y lo cobra. </a:t>
            </a:r>
            <a:endParaRPr lang="es-NI" sz="3200" dirty="0"/>
          </a:p>
        </p:txBody>
      </p:sp>
    </p:spTree>
    <p:extLst>
      <p:ext uri="{BB962C8B-B14F-4D97-AF65-F5344CB8AC3E}">
        <p14:creationId xmlns:p14="http://schemas.microsoft.com/office/powerpoint/2010/main" val="32322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8361" y="620688"/>
            <a:ext cx="7772400" cy="496096"/>
          </a:xfrm>
        </p:spPr>
        <p:txBody>
          <a:bodyPr>
            <a:noAutofit/>
          </a:bodyPr>
          <a:lstStyle/>
          <a:p>
            <a:pPr algn="ctr"/>
            <a:r>
              <a:rPr lang="es-ES" sz="4800" dirty="0"/>
              <a:t>GASTOS DE ADMINISTRACIÓN</a:t>
            </a:r>
            <a:r>
              <a:rPr lang="es-NI" sz="4800" dirty="0"/>
              <a:t/>
            </a:r>
            <a:br>
              <a:rPr lang="es-NI" sz="4800" dirty="0"/>
            </a:br>
            <a:endParaRPr lang="es-NI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8361" y="1083361"/>
            <a:ext cx="7772400" cy="4050792"/>
          </a:xfrm>
        </p:spPr>
        <p:txBody>
          <a:bodyPr/>
          <a:lstStyle/>
          <a:p>
            <a:r>
              <a:rPr lang="es-ES" sz="3600" dirty="0"/>
              <a:t>Descanso retribuido acumulado </a:t>
            </a:r>
          </a:p>
          <a:p>
            <a:pPr marL="0" indent="0">
              <a:buNone/>
            </a:pPr>
            <a:r>
              <a:rPr lang="es-ES" sz="3200" dirty="0" smtClean="0"/>
              <a:t> </a:t>
            </a:r>
            <a:r>
              <a:rPr lang="es-ES" sz="4800" dirty="0" smtClean="0"/>
              <a:t>salario X 9.09%   </a:t>
            </a:r>
          </a:p>
          <a:p>
            <a:pPr marL="0" indent="0">
              <a:buNone/>
            </a:pPr>
            <a:r>
              <a:rPr lang="es-ES" sz="4800" dirty="0" smtClean="0"/>
              <a:t>$</a:t>
            </a:r>
            <a:r>
              <a:rPr lang="es-ES" sz="4800" dirty="0"/>
              <a:t>14800.00 X 9.09</a:t>
            </a:r>
            <a:r>
              <a:rPr lang="es-ES" sz="4800" dirty="0" smtClean="0"/>
              <a:t>%</a:t>
            </a:r>
            <a:endParaRPr lang="es-NI" sz="4800" b="1" dirty="0">
              <a:solidFill>
                <a:srgbClr val="FF0000"/>
              </a:solidFill>
            </a:endParaRPr>
          </a:p>
          <a:p>
            <a:endParaRPr lang="es-NI" dirty="0"/>
          </a:p>
        </p:txBody>
      </p:sp>
      <p:sp>
        <p:nvSpPr>
          <p:cNvPr id="4" name="Rectángulo 3"/>
          <p:cNvSpPr/>
          <p:nvPr/>
        </p:nvSpPr>
        <p:spPr>
          <a:xfrm>
            <a:off x="1835696" y="3573016"/>
            <a:ext cx="2952328" cy="7920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800" b="1" dirty="0" smtClean="0">
                <a:solidFill>
                  <a:srgbClr val="FF0000"/>
                </a:solidFill>
              </a:rPr>
              <a:t>$1345.32</a:t>
            </a:r>
            <a:endParaRPr lang="es-NI" sz="4800" dirty="0"/>
          </a:p>
        </p:txBody>
      </p:sp>
    </p:spTree>
    <p:extLst>
      <p:ext uri="{BB962C8B-B14F-4D97-AF65-F5344CB8AC3E}">
        <p14:creationId xmlns:p14="http://schemas.microsoft.com/office/powerpoint/2010/main" val="2857056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Seguridad social a corto plazo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2064184"/>
            <a:ext cx="7772400" cy="4050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4000" dirty="0" smtClean="0"/>
              <a:t>(</a:t>
            </a:r>
            <a:r>
              <a:rPr lang="es-ES" sz="4000" dirty="0"/>
              <a:t>salario + descanso retribuido)  X 1.5%</a:t>
            </a:r>
            <a:endParaRPr lang="es-NI" sz="4000" dirty="0"/>
          </a:p>
          <a:p>
            <a:pPr marL="0" indent="0">
              <a:buNone/>
            </a:pPr>
            <a:r>
              <a:rPr lang="es-ES" sz="2800" dirty="0"/>
              <a:t>   </a:t>
            </a:r>
            <a:r>
              <a:rPr lang="es-ES" sz="2800" dirty="0" smtClean="0"/>
              <a:t> </a:t>
            </a:r>
            <a:r>
              <a:rPr lang="es-ES" sz="4000" dirty="0" smtClean="0"/>
              <a:t>($14800.00 </a:t>
            </a:r>
            <a:r>
              <a:rPr lang="es-ES" sz="4000" dirty="0"/>
              <a:t>+ </a:t>
            </a:r>
            <a:r>
              <a:rPr lang="es-ES" sz="4000" dirty="0" smtClean="0"/>
              <a:t>$1345.32</a:t>
            </a:r>
            <a:r>
              <a:rPr lang="es-ES" sz="4000" dirty="0"/>
              <a:t>) </a:t>
            </a:r>
            <a:r>
              <a:rPr lang="es-ES" sz="4000" dirty="0" smtClean="0"/>
              <a:t>X 1.5</a:t>
            </a:r>
            <a:r>
              <a:rPr lang="es-ES" sz="4000" dirty="0"/>
              <a:t>%</a:t>
            </a:r>
            <a:endParaRPr lang="es-NI" sz="4000" dirty="0"/>
          </a:p>
          <a:p>
            <a:pPr marL="0" indent="0">
              <a:buNone/>
            </a:pPr>
            <a:r>
              <a:rPr lang="es-ES" sz="4000" dirty="0"/>
              <a:t>                 </a:t>
            </a:r>
            <a:r>
              <a:rPr lang="es-ES" sz="4000" dirty="0" smtClean="0"/>
              <a:t>          $</a:t>
            </a:r>
            <a:r>
              <a:rPr lang="es-ES" sz="4000" dirty="0"/>
              <a:t>16145.32 X 1.5%</a:t>
            </a:r>
            <a:endParaRPr lang="es-NI" sz="4000" dirty="0"/>
          </a:p>
          <a:p>
            <a:pPr marL="0" indent="0">
              <a:buNone/>
            </a:pPr>
            <a:r>
              <a:rPr lang="es-ES" sz="4000" dirty="0"/>
              <a:t>                                              </a:t>
            </a:r>
            <a:endParaRPr lang="es-NI" dirty="0"/>
          </a:p>
        </p:txBody>
      </p:sp>
      <p:sp>
        <p:nvSpPr>
          <p:cNvPr id="4" name="Rectángulo 3"/>
          <p:cNvSpPr/>
          <p:nvPr/>
        </p:nvSpPr>
        <p:spPr>
          <a:xfrm>
            <a:off x="5004048" y="4941168"/>
            <a:ext cx="2448272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s-ES" sz="4400" dirty="0" smtClean="0">
                <a:solidFill>
                  <a:srgbClr val="FF0000"/>
                </a:solidFill>
              </a:rPr>
              <a:t>$242.17</a:t>
            </a:r>
            <a:endParaRPr lang="es-NI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4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dirty="0"/>
              <a:t>Seguridad social a largo plazo</a:t>
            </a:r>
            <a:endParaRPr lang="es-NI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121408"/>
            <a:ext cx="8712968" cy="4050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 smtClean="0"/>
              <a:t> </a:t>
            </a:r>
            <a:r>
              <a:rPr lang="es-ES" sz="4400" dirty="0"/>
              <a:t>(salario + descanso retribuido) X 12.5</a:t>
            </a:r>
            <a:r>
              <a:rPr lang="es-ES" sz="4400" dirty="0" smtClean="0"/>
              <a:t>%</a:t>
            </a:r>
            <a:endParaRPr lang="es-NI" sz="4400" dirty="0"/>
          </a:p>
          <a:p>
            <a:pPr marL="0" indent="0" algn="ctr">
              <a:buNone/>
            </a:pPr>
            <a:r>
              <a:rPr lang="es-NI" dirty="0" smtClean="0"/>
              <a:t>   </a:t>
            </a:r>
            <a:r>
              <a:rPr lang="es-ES" sz="4400" dirty="0" smtClean="0"/>
              <a:t>($14800.00 </a:t>
            </a:r>
            <a:r>
              <a:rPr lang="es-ES" sz="4400" dirty="0"/>
              <a:t>+ </a:t>
            </a:r>
            <a:r>
              <a:rPr lang="es-ES" sz="4400" dirty="0" smtClean="0"/>
              <a:t>$1345.32</a:t>
            </a:r>
            <a:r>
              <a:rPr lang="es-ES" sz="4400" dirty="0"/>
              <a:t>) X 12.5</a:t>
            </a:r>
            <a:r>
              <a:rPr lang="es-ES" sz="4400" dirty="0" smtClean="0"/>
              <a:t>%</a:t>
            </a:r>
            <a:r>
              <a:rPr lang="es-NI" sz="4400" dirty="0"/>
              <a:t> </a:t>
            </a:r>
            <a:r>
              <a:rPr lang="es-NI" sz="4400" dirty="0" smtClean="0"/>
              <a:t> </a:t>
            </a:r>
            <a:r>
              <a:rPr lang="es-ES" dirty="0" smtClean="0"/>
              <a:t>                                                        </a:t>
            </a:r>
            <a:r>
              <a:rPr lang="es-ES" sz="4400" dirty="0" smtClean="0"/>
              <a:t>$</a:t>
            </a:r>
            <a:r>
              <a:rPr lang="es-ES" sz="4400" dirty="0"/>
              <a:t>16145.32 X 12.5%</a:t>
            </a:r>
            <a:endParaRPr lang="es-NI" sz="4400" dirty="0"/>
          </a:p>
          <a:p>
            <a:pPr marL="0" indent="0">
              <a:buNone/>
            </a:pPr>
            <a:r>
              <a:rPr lang="es-NI" sz="4400" dirty="0" smtClean="0"/>
              <a:t>                                                        </a:t>
            </a:r>
            <a:endParaRPr lang="es-NI" dirty="0"/>
          </a:p>
        </p:txBody>
      </p:sp>
      <p:sp>
        <p:nvSpPr>
          <p:cNvPr id="4" name="Rectángulo 3"/>
          <p:cNvSpPr/>
          <p:nvPr/>
        </p:nvSpPr>
        <p:spPr>
          <a:xfrm>
            <a:off x="3491880" y="4869160"/>
            <a:ext cx="2592288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s-ES" sz="4400" dirty="0" smtClean="0">
                <a:solidFill>
                  <a:srgbClr val="FF0000"/>
                </a:solidFill>
              </a:rPr>
              <a:t>$2018.16</a:t>
            </a:r>
            <a:endParaRPr lang="es-NI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91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NI" sz="4800" dirty="0"/>
              <a:t>Fuerza de trabajo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2121408"/>
            <a:ext cx="9036496" cy="405079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NI" dirty="0" smtClean="0"/>
              <a:t> </a:t>
            </a:r>
            <a:r>
              <a:rPr lang="es-ES" sz="4800" dirty="0"/>
              <a:t>(salario + descanso retribuido) X </a:t>
            </a:r>
            <a:r>
              <a:rPr lang="es-ES" sz="4800" dirty="0" smtClean="0"/>
              <a:t>5%</a:t>
            </a:r>
            <a:endParaRPr lang="es-NI" sz="4800" dirty="0" smtClean="0"/>
          </a:p>
          <a:p>
            <a:pPr marL="0" indent="0" algn="ctr">
              <a:buNone/>
            </a:pPr>
            <a:r>
              <a:rPr lang="es-ES" dirty="0" smtClean="0"/>
              <a:t>                              </a:t>
            </a:r>
            <a:r>
              <a:rPr lang="es-ES" sz="4400" dirty="0" smtClean="0"/>
              <a:t>($14800.00 + $1345.32)</a:t>
            </a:r>
          </a:p>
          <a:p>
            <a:pPr marL="0" indent="0" algn="ctr">
              <a:buNone/>
            </a:pPr>
            <a:r>
              <a:rPr lang="es-ES" sz="4400" dirty="0" smtClean="0"/>
              <a:t> X 5%</a:t>
            </a:r>
            <a:endParaRPr lang="es-NI" sz="4400" dirty="0"/>
          </a:p>
          <a:p>
            <a:pPr marL="0" indent="0" algn="ctr">
              <a:buNone/>
            </a:pPr>
            <a:r>
              <a:rPr lang="es-ES" dirty="0" smtClean="0"/>
              <a:t>                         </a:t>
            </a:r>
            <a:r>
              <a:rPr lang="es-ES" sz="4400" dirty="0"/>
              <a:t>$16145.32 X </a:t>
            </a:r>
            <a:r>
              <a:rPr lang="es-ES" sz="4400" dirty="0" smtClean="0"/>
              <a:t>5</a:t>
            </a:r>
            <a:r>
              <a:rPr lang="es-ES" sz="4400" dirty="0"/>
              <a:t>%</a:t>
            </a:r>
            <a:endParaRPr lang="es-NI" sz="4400" dirty="0"/>
          </a:p>
          <a:p>
            <a:pPr marL="0" indent="0">
              <a:buNone/>
            </a:pPr>
            <a:r>
              <a:rPr lang="es-ES" dirty="0"/>
              <a:t>                               </a:t>
            </a:r>
            <a:endParaRPr lang="es-NI" dirty="0"/>
          </a:p>
        </p:txBody>
      </p:sp>
      <p:sp>
        <p:nvSpPr>
          <p:cNvPr id="4" name="Rectángulo 3"/>
          <p:cNvSpPr/>
          <p:nvPr/>
        </p:nvSpPr>
        <p:spPr>
          <a:xfrm>
            <a:off x="3707904" y="5848164"/>
            <a:ext cx="2592288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s-ES" sz="4400" dirty="0" smtClean="0">
                <a:solidFill>
                  <a:srgbClr val="FF0000"/>
                </a:solidFill>
              </a:rPr>
              <a:t>$807.26</a:t>
            </a:r>
            <a:endParaRPr lang="es-NI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59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00908" y="404664"/>
            <a:ext cx="3742184" cy="784128"/>
          </a:xfrm>
        </p:spPr>
        <p:txBody>
          <a:bodyPr>
            <a:normAutofit fontScale="90000"/>
          </a:bodyPr>
          <a:lstStyle/>
          <a:p>
            <a:r>
              <a:rPr lang="es-NI" sz="4400" dirty="0" smtClean="0"/>
              <a:t>Gastos de ventas</a:t>
            </a:r>
            <a:endParaRPr lang="es-NI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328592"/>
          </a:xfrm>
        </p:spPr>
        <p:txBody>
          <a:bodyPr>
            <a:normAutofit fontScale="92500"/>
          </a:bodyPr>
          <a:lstStyle/>
          <a:p>
            <a:r>
              <a:rPr lang="es-ES" sz="4000" dirty="0"/>
              <a:t>Descanso retribuido </a:t>
            </a:r>
            <a:r>
              <a:rPr lang="es-ES" sz="4000" dirty="0" smtClean="0"/>
              <a:t>acumulado </a:t>
            </a:r>
            <a:r>
              <a:rPr lang="es-ES" sz="4000" dirty="0"/>
              <a:t>$5200.00 X 9.09% = </a:t>
            </a:r>
            <a:r>
              <a:rPr lang="es-ES" sz="4000" dirty="0">
                <a:solidFill>
                  <a:srgbClr val="FF0000"/>
                </a:solidFill>
              </a:rPr>
              <a:t>$472.68</a:t>
            </a:r>
            <a:endParaRPr lang="es-NI" sz="4000" dirty="0">
              <a:solidFill>
                <a:srgbClr val="FF0000"/>
              </a:solidFill>
            </a:endParaRPr>
          </a:p>
          <a:p>
            <a:r>
              <a:rPr lang="es-ES" sz="4000" dirty="0"/>
              <a:t>Seguridad social a corto </a:t>
            </a:r>
            <a:r>
              <a:rPr lang="es-ES" sz="4000" dirty="0" smtClean="0"/>
              <a:t>plazo  </a:t>
            </a:r>
            <a:r>
              <a:rPr lang="es-ES" sz="4000" dirty="0"/>
              <a:t>$5200.00 + $472.68 X 1.5% </a:t>
            </a:r>
            <a:r>
              <a:rPr lang="es-ES" sz="4000" dirty="0">
                <a:solidFill>
                  <a:srgbClr val="FF0000"/>
                </a:solidFill>
              </a:rPr>
              <a:t>= $85.09</a:t>
            </a:r>
            <a:endParaRPr lang="es-NI" sz="4000" dirty="0">
              <a:solidFill>
                <a:srgbClr val="FF0000"/>
              </a:solidFill>
            </a:endParaRPr>
          </a:p>
          <a:p>
            <a:r>
              <a:rPr lang="es-ES" sz="4000" dirty="0"/>
              <a:t>Seguridad social a largo </a:t>
            </a:r>
            <a:r>
              <a:rPr lang="es-ES" sz="4000" dirty="0" smtClean="0"/>
              <a:t>plazo  </a:t>
            </a:r>
            <a:r>
              <a:rPr lang="es-ES" sz="4000" dirty="0"/>
              <a:t>$5200.00 + $472.68 X 12.5%= </a:t>
            </a:r>
            <a:r>
              <a:rPr lang="es-ES" sz="4000" dirty="0">
                <a:solidFill>
                  <a:srgbClr val="FF0000"/>
                </a:solidFill>
              </a:rPr>
              <a:t>$ 709.08</a:t>
            </a:r>
            <a:endParaRPr lang="es-NI" sz="4000" dirty="0">
              <a:solidFill>
                <a:srgbClr val="FF0000"/>
              </a:solidFill>
            </a:endParaRPr>
          </a:p>
          <a:p>
            <a:r>
              <a:rPr lang="es-NI" sz="4000" dirty="0"/>
              <a:t>Fuerza de </a:t>
            </a:r>
            <a:r>
              <a:rPr lang="es-NI" sz="4000" dirty="0" smtClean="0"/>
              <a:t>trabajo</a:t>
            </a:r>
          </a:p>
          <a:p>
            <a:pPr marL="0" indent="0">
              <a:buNone/>
            </a:pPr>
            <a:r>
              <a:rPr lang="es-NI" sz="4000" dirty="0" smtClean="0"/>
              <a:t>$5200.00 </a:t>
            </a:r>
            <a:r>
              <a:rPr lang="es-NI" sz="4000" dirty="0"/>
              <a:t>+ </a:t>
            </a:r>
            <a:r>
              <a:rPr lang="es-ES" sz="4000" dirty="0"/>
              <a:t>$472.68 x </a:t>
            </a:r>
            <a:r>
              <a:rPr lang="es-ES" sz="4000" dirty="0" smtClean="0"/>
              <a:t>5</a:t>
            </a:r>
            <a:r>
              <a:rPr lang="es-ES" sz="4000" dirty="0"/>
              <a:t>% </a:t>
            </a:r>
            <a:r>
              <a:rPr lang="es-ES" sz="4000" dirty="0" smtClean="0"/>
              <a:t>= </a:t>
            </a:r>
            <a:r>
              <a:rPr lang="es-ES" sz="4000" dirty="0" smtClean="0">
                <a:solidFill>
                  <a:srgbClr val="FF0000"/>
                </a:solidFill>
              </a:rPr>
              <a:t>$283.63</a:t>
            </a:r>
            <a:endParaRPr lang="es-NI" sz="4000" dirty="0">
              <a:solidFill>
                <a:srgbClr val="FF0000"/>
              </a:solidFill>
            </a:endParaRPr>
          </a:p>
          <a:p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41789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772400" cy="1609344"/>
          </a:xfrm>
        </p:spPr>
        <p:txBody>
          <a:bodyPr/>
          <a:lstStyle/>
          <a:p>
            <a:endParaRPr lang="es-NI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349583"/>
              </p:ext>
            </p:extLst>
          </p:nvPr>
        </p:nvGraphicFramePr>
        <p:xfrm>
          <a:off x="215008" y="188639"/>
          <a:ext cx="8928992" cy="64739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{D7AC3CCA-C797-4891-BE02-D94E43425B78}</a:tableStyleId>
              </a:tblPr>
              <a:tblGrid>
                <a:gridCol w="5040560"/>
                <a:gridCol w="1246473"/>
                <a:gridCol w="1364571"/>
                <a:gridCol w="1277388"/>
              </a:tblGrid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CUENTAS Y DETALLES</a:t>
                      </a:r>
                      <a:endParaRPr lang="es-NI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Parcial</a:t>
                      </a:r>
                      <a:endParaRPr lang="es-NI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Debe</a:t>
                      </a:r>
                      <a:endParaRPr lang="es-NI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Haber</a:t>
                      </a:r>
                      <a:endParaRPr lang="es-NI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1762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- 1 -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GASTOS</a:t>
                      </a:r>
                      <a:r>
                        <a:rPr lang="es-ES" sz="1800" baseline="0" dirty="0" smtClean="0">
                          <a:effectLst/>
                        </a:rPr>
                        <a:t> DE ADMINISTRACIÓN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$</a:t>
                      </a:r>
                      <a:r>
                        <a:rPr lang="es-ES" sz="1800" baseline="0" dirty="0" smtClean="0">
                          <a:effectLst/>
                        </a:rPr>
                        <a:t> 19 212.91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  </a:t>
                      </a:r>
                      <a:r>
                        <a:rPr lang="es-ES" sz="1800" dirty="0" smtClean="0">
                          <a:effectLst/>
                        </a:rPr>
                        <a:t>SALARIO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$14800.00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   </a:t>
                      </a:r>
                      <a:r>
                        <a:rPr lang="es-ES" sz="1800" dirty="0" smtClean="0">
                          <a:effectLst/>
                        </a:rPr>
                        <a:t>DESCANSO RETRIBUIDO ACUMULADO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1345.32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 SEGURIDAD SOCIAL A CORTO PLAZO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242.17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 SEGURIDAD SOCIAL A LARGO PLAZO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2018.16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 FUERZA DE TRABAJO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u="sng" dirty="0" smtClean="0">
                          <a:effectLst/>
                          <a:latin typeface="+mn-lt"/>
                          <a:ea typeface="+mn-ea"/>
                        </a:rPr>
                        <a:t>807.26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GASTOS DE VENTA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     </a:t>
                      </a:r>
                      <a:r>
                        <a:rPr lang="es-ES" sz="1800" dirty="0" smtClean="0">
                          <a:effectLst/>
                        </a:rPr>
                        <a:t>6</a:t>
                      </a:r>
                      <a:r>
                        <a:rPr lang="es-ES" sz="1800" baseline="0" dirty="0" smtClean="0">
                          <a:effectLst/>
                        </a:rPr>
                        <a:t> 750.48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SALARIO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$5200.00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 DESCANSO RETRIBUIDO ACUMULADO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472.68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SEGURIDAD SOCIAL A CORTO PLAZO 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85.09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SEGURIDAD SOCIAL A LARGO PLAZO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709.08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  FUERZA DE TRABAJO                      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  <a:latin typeface="+mn-lt"/>
                          <a:ea typeface="+mn-ea"/>
                        </a:rPr>
                        <a:t>283.63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                         NÓMINA POR PAGAR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u="none" strike="noStrike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$20 000.00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                    PROVISIÓN PARA VACACIONES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1818.00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              APORTE A LA SEGURIDAD SOCIAL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3054.52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IMPUESTO SOBRE LA FUERZA DE TRABAJO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smtClean="0">
                          <a:effectLst/>
                          <a:latin typeface="+mn-lt"/>
                          <a:ea typeface="+mn-ea"/>
                        </a:rPr>
                        <a:t>10</a:t>
                      </a:r>
                      <a:r>
                        <a:rPr lang="es-ES" sz="1800" baseline="0" smtClean="0">
                          <a:effectLst/>
                          <a:latin typeface="+mn-lt"/>
                          <a:ea typeface="+mn-ea"/>
                        </a:rPr>
                        <a:t>90.89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2615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Contabilizando la acumulación de la nómina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 </a:t>
                      </a:r>
                      <a:endParaRPr lang="es-NI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81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NI" b="1" u="sng" dirty="0" smtClean="0">
                <a:solidFill>
                  <a:schemeClr val="tx1"/>
                </a:solidFill>
              </a:rPr>
              <a:t>Extracción del dinero </a:t>
            </a:r>
            <a:endParaRPr lang="es-NI" b="1" u="sng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662124"/>
              </p:ext>
            </p:extLst>
          </p:nvPr>
        </p:nvGraphicFramePr>
        <p:xfrm>
          <a:off x="107501" y="2492896"/>
          <a:ext cx="9036498" cy="293004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31339"/>
                <a:gridCol w="3560980"/>
                <a:gridCol w="476937"/>
                <a:gridCol w="1395882"/>
                <a:gridCol w="1322414"/>
                <a:gridCol w="1248946"/>
              </a:tblGrid>
              <a:tr h="392670">
                <a:tc>
                  <a:txBody>
                    <a:bodyPr/>
                    <a:lstStyle/>
                    <a:p>
                      <a:r>
                        <a:rPr lang="es-NI" dirty="0" smtClean="0"/>
                        <a:t>FECHA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CUENTAS</a:t>
                      </a:r>
                      <a:r>
                        <a:rPr lang="es-NI" baseline="0" dirty="0" smtClean="0"/>
                        <a:t> Y DETALLES</a:t>
                      </a:r>
                    </a:p>
                    <a:p>
                      <a:r>
                        <a:rPr lang="es-NI" dirty="0" smtClean="0"/>
                        <a:t>_________   2</a:t>
                      </a:r>
                      <a:r>
                        <a:rPr lang="es-NI" baseline="0" dirty="0" smtClean="0"/>
                        <a:t> </a:t>
                      </a:r>
                      <a:r>
                        <a:rPr lang="es-NI" dirty="0" smtClean="0"/>
                        <a:t>__________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FO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PARCIAL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DEBE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HABER</a:t>
                      </a:r>
                      <a:endParaRPr lang="es-NI" dirty="0"/>
                    </a:p>
                  </a:txBody>
                  <a:tcPr/>
                </a:tc>
              </a:tr>
              <a:tr h="512048">
                <a:tc>
                  <a:txBody>
                    <a:bodyPr/>
                    <a:lstStyle/>
                    <a:p>
                      <a:r>
                        <a:rPr lang="es-NI" dirty="0" smtClean="0"/>
                        <a:t>     20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 EFECTIVO</a:t>
                      </a:r>
                      <a:r>
                        <a:rPr lang="es-NI" baseline="0" dirty="0" smtClean="0"/>
                        <a:t> EN CAJA</a:t>
                      </a:r>
                      <a:endParaRPr lang="es-NI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$20000.00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</a:tr>
              <a:tr h="398123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EXTRAÍDO PARA NÓMINA</a:t>
                      </a:r>
                      <a:endParaRPr lang="es-NI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u="sng" dirty="0" smtClean="0">
                          <a:solidFill>
                            <a:schemeClr val="tx1"/>
                          </a:solidFill>
                        </a:rPr>
                        <a:t>$20000.00</a:t>
                      </a:r>
                      <a:endParaRPr lang="es-NI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</a:tr>
              <a:tr h="398123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NI" dirty="0" smtClean="0">
                          <a:solidFill>
                            <a:schemeClr val="tx1"/>
                          </a:solidFill>
                        </a:rPr>
                        <a:t>EFECTIVO EN BANCO </a:t>
                      </a:r>
                      <a:endParaRPr lang="es-NI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u="sng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$20000.00</a:t>
                      </a:r>
                      <a:endParaRPr lang="es-NI" dirty="0"/>
                    </a:p>
                  </a:txBody>
                  <a:tcPr/>
                </a:tc>
              </a:tr>
              <a:tr h="981674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NI" dirty="0" smtClean="0"/>
                        <a:t>Contabilizando</a:t>
                      </a:r>
                      <a:r>
                        <a:rPr lang="es-NI" baseline="0" dirty="0" smtClean="0"/>
                        <a:t> </a:t>
                      </a:r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extracción del dinero para el pago de la nómina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u="sng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937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NI" dirty="0" smtClean="0"/>
              <a:t>Pago de la nómina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NI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166469"/>
              </p:ext>
            </p:extLst>
          </p:nvPr>
        </p:nvGraphicFramePr>
        <p:xfrm>
          <a:off x="107502" y="2136575"/>
          <a:ext cx="9036498" cy="303684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31339"/>
                <a:gridCol w="3560980"/>
                <a:gridCol w="476937"/>
                <a:gridCol w="1395882"/>
                <a:gridCol w="1322414"/>
                <a:gridCol w="1248946"/>
              </a:tblGrid>
              <a:tr h="392670">
                <a:tc>
                  <a:txBody>
                    <a:bodyPr/>
                    <a:lstStyle/>
                    <a:p>
                      <a:r>
                        <a:rPr lang="es-NI" dirty="0" smtClean="0"/>
                        <a:t>FECHA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CUENTAS</a:t>
                      </a:r>
                      <a:r>
                        <a:rPr lang="es-NI" baseline="0" dirty="0" smtClean="0"/>
                        <a:t> Y DETALLES</a:t>
                      </a:r>
                    </a:p>
                    <a:p>
                      <a:r>
                        <a:rPr lang="es-NI" dirty="0" smtClean="0"/>
                        <a:t>_________   3</a:t>
                      </a:r>
                      <a:r>
                        <a:rPr lang="es-NI" baseline="0" dirty="0" smtClean="0"/>
                        <a:t> </a:t>
                      </a:r>
                      <a:r>
                        <a:rPr lang="es-NI" dirty="0" smtClean="0"/>
                        <a:t>__________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FO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PARCIAL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DEBE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HABER</a:t>
                      </a:r>
                      <a:endParaRPr lang="es-NI" dirty="0"/>
                    </a:p>
                  </a:txBody>
                  <a:tcPr/>
                </a:tc>
              </a:tr>
              <a:tr h="508329">
                <a:tc>
                  <a:txBody>
                    <a:bodyPr/>
                    <a:lstStyle/>
                    <a:p>
                      <a:r>
                        <a:rPr lang="es-NI" dirty="0" smtClean="0"/>
                        <a:t>    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NÓMINAS POR PAGAR</a:t>
                      </a:r>
                      <a:endParaRPr lang="es-NI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19650.00</a:t>
                      </a: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Efectivo en Caja</a:t>
                      </a:r>
                      <a:endParaRPr lang="es-NI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19650.00   </a:t>
                      </a:r>
                      <a:r>
                        <a:rPr lang="es-ES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Extraído para nómina</a:t>
                      </a:r>
                      <a:endParaRPr lang="es-NI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s-ES" sz="2000" u="sng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$19650.00</a:t>
                      </a:r>
                      <a:endParaRPr lang="es-NI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  <a:tr h="981674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Contabilizando el pago de la nómina quedando pendiente de pago $ 530.00</a:t>
                      </a:r>
                      <a:endParaRPr lang="es-NI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7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NI" dirty="0" smtClean="0"/>
              <a:t>Deposito al banco del salario no cobrado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02416"/>
              </p:ext>
            </p:extLst>
          </p:nvPr>
        </p:nvGraphicFramePr>
        <p:xfrm>
          <a:off x="107502" y="2136575"/>
          <a:ext cx="9036498" cy="303684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31339"/>
                <a:gridCol w="3560980"/>
                <a:gridCol w="476937"/>
                <a:gridCol w="1395882"/>
                <a:gridCol w="1322414"/>
                <a:gridCol w="1248946"/>
              </a:tblGrid>
              <a:tr h="392670">
                <a:tc>
                  <a:txBody>
                    <a:bodyPr/>
                    <a:lstStyle/>
                    <a:p>
                      <a:r>
                        <a:rPr lang="es-NI" dirty="0" smtClean="0"/>
                        <a:t>FECHA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CUENTAS</a:t>
                      </a:r>
                      <a:r>
                        <a:rPr lang="es-NI" baseline="0" dirty="0" smtClean="0"/>
                        <a:t> Y DETALLES</a:t>
                      </a:r>
                    </a:p>
                    <a:p>
                      <a:r>
                        <a:rPr lang="es-NI" dirty="0" smtClean="0"/>
                        <a:t>_________   4</a:t>
                      </a:r>
                      <a:r>
                        <a:rPr lang="es-NI" baseline="0" dirty="0" smtClean="0"/>
                        <a:t> </a:t>
                      </a:r>
                      <a:r>
                        <a:rPr lang="es-NI" dirty="0" smtClean="0"/>
                        <a:t>__________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FO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PARCIAL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DEBE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HABER</a:t>
                      </a:r>
                      <a:endParaRPr lang="es-NI" dirty="0"/>
                    </a:p>
                  </a:txBody>
                  <a:tcPr/>
                </a:tc>
              </a:tr>
              <a:tr h="508329">
                <a:tc>
                  <a:txBody>
                    <a:bodyPr/>
                    <a:lstStyle/>
                    <a:p>
                      <a:r>
                        <a:rPr lang="es-NI" dirty="0" smtClean="0"/>
                        <a:t>    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Efectivo en Banco</a:t>
                      </a:r>
                      <a:endParaRPr lang="es-NI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Efectivo en Caja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Extraído para nómina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s-ES" sz="2000" u="sng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$350.00</a:t>
                      </a:r>
                      <a:endParaRPr lang="es-NI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</a:tr>
              <a:tr h="981674">
                <a:tc>
                  <a:txBody>
                    <a:bodyPr/>
                    <a:lstStyle/>
                    <a:p>
                      <a:endParaRPr lang="es-N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Contabilizando depósito en el Banco de salarios no reclamados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14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NI" dirty="0" smtClean="0"/>
              <a:t>Obligación de pago por salario no reclamado 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371724"/>
              </p:ext>
            </p:extLst>
          </p:nvPr>
        </p:nvGraphicFramePr>
        <p:xfrm>
          <a:off x="107502" y="2136575"/>
          <a:ext cx="9036498" cy="328184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31339"/>
                <a:gridCol w="3560980"/>
                <a:gridCol w="476937"/>
                <a:gridCol w="1395882"/>
                <a:gridCol w="1322414"/>
                <a:gridCol w="1248946"/>
              </a:tblGrid>
              <a:tr h="392670">
                <a:tc>
                  <a:txBody>
                    <a:bodyPr/>
                    <a:lstStyle/>
                    <a:p>
                      <a:r>
                        <a:rPr lang="es-NI" dirty="0" smtClean="0"/>
                        <a:t>FECHA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CUENTAS</a:t>
                      </a:r>
                      <a:r>
                        <a:rPr lang="es-NI" baseline="0" dirty="0" smtClean="0"/>
                        <a:t> Y DETALLES</a:t>
                      </a:r>
                    </a:p>
                    <a:p>
                      <a:r>
                        <a:rPr lang="es-NI" dirty="0" smtClean="0"/>
                        <a:t>_________   5</a:t>
                      </a:r>
                      <a:r>
                        <a:rPr lang="es-NI" baseline="0" dirty="0" smtClean="0"/>
                        <a:t> </a:t>
                      </a:r>
                      <a:r>
                        <a:rPr lang="es-NI" dirty="0" smtClean="0"/>
                        <a:t>__________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FO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PARCIAL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DEBE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HABER</a:t>
                      </a:r>
                      <a:endParaRPr lang="es-NI" dirty="0"/>
                    </a:p>
                  </a:txBody>
                  <a:tcPr/>
                </a:tc>
              </a:tr>
              <a:tr h="508329">
                <a:tc>
                  <a:txBody>
                    <a:bodyPr/>
                    <a:lstStyle/>
                    <a:p>
                      <a:r>
                        <a:rPr lang="es-NI" dirty="0" smtClean="0"/>
                        <a:t>    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NÓMINA POR PAGAR </a:t>
                      </a:r>
                      <a:endParaRPr lang="es-NI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s-ES" sz="2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CUENTAS POR COBRAR DIVERSAS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s-E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NOMBRE DEL TRABAJADOR</a:t>
                      </a:r>
                      <a:endParaRPr lang="es-NI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s-ES" sz="2000" u="sng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$350.00</a:t>
                      </a:r>
                      <a:endParaRPr lang="es-NI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</a:tr>
              <a:tr h="981674">
                <a:tc>
                  <a:txBody>
                    <a:bodyPr/>
                    <a:lstStyle/>
                    <a:p>
                      <a:endParaRPr lang="es-N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Contabilizando la obligación  de pago por salarios no reclamados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7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NI" dirty="0" smtClean="0"/>
              <a:t>Extracción del salario reclamado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050683"/>
              </p:ext>
            </p:extLst>
          </p:nvPr>
        </p:nvGraphicFramePr>
        <p:xfrm>
          <a:off x="107502" y="2136575"/>
          <a:ext cx="9036498" cy="303684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31339"/>
                <a:gridCol w="3560980"/>
                <a:gridCol w="476937"/>
                <a:gridCol w="1395882"/>
                <a:gridCol w="1322414"/>
                <a:gridCol w="1248946"/>
              </a:tblGrid>
              <a:tr h="392670">
                <a:tc>
                  <a:txBody>
                    <a:bodyPr/>
                    <a:lstStyle/>
                    <a:p>
                      <a:r>
                        <a:rPr lang="es-NI" dirty="0" smtClean="0"/>
                        <a:t>FECHA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CUENTAS</a:t>
                      </a:r>
                      <a:r>
                        <a:rPr lang="es-NI" baseline="0" dirty="0" smtClean="0"/>
                        <a:t> Y DETALLES</a:t>
                      </a:r>
                    </a:p>
                    <a:p>
                      <a:r>
                        <a:rPr lang="es-NI" dirty="0" smtClean="0"/>
                        <a:t>_________   6</a:t>
                      </a:r>
                      <a:r>
                        <a:rPr lang="es-NI" baseline="0" dirty="0" smtClean="0"/>
                        <a:t> </a:t>
                      </a:r>
                      <a:r>
                        <a:rPr lang="es-NI" dirty="0" smtClean="0"/>
                        <a:t>__________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FO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PARCIAL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DEBE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HABER</a:t>
                      </a:r>
                      <a:endParaRPr lang="es-NI" dirty="0"/>
                    </a:p>
                  </a:txBody>
                  <a:tcPr/>
                </a:tc>
              </a:tr>
              <a:tr h="508329">
                <a:tc>
                  <a:txBody>
                    <a:bodyPr/>
                    <a:lstStyle/>
                    <a:p>
                      <a:r>
                        <a:rPr lang="es-NI" dirty="0" smtClean="0"/>
                        <a:t>     23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EFECTIVO EN CAJA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EXTRAÍDO PARA NÓMINA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s-ES" sz="1800" u="sng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$350.00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EFECTIVO EN BANCO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</a:tr>
              <a:tr h="981674">
                <a:tc>
                  <a:txBody>
                    <a:bodyPr/>
                    <a:lstStyle/>
                    <a:p>
                      <a:endParaRPr lang="es-N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Contabilizando extracción de salario reclamado por el trabajador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84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NI" dirty="0" smtClean="0"/>
              <a:t>Obligación de pago 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392986"/>
              </p:ext>
            </p:extLst>
          </p:nvPr>
        </p:nvGraphicFramePr>
        <p:xfrm>
          <a:off x="107502" y="2136575"/>
          <a:ext cx="9036498" cy="310864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31339"/>
                <a:gridCol w="3560980"/>
                <a:gridCol w="476937"/>
                <a:gridCol w="1395882"/>
                <a:gridCol w="1322414"/>
                <a:gridCol w="1248946"/>
              </a:tblGrid>
              <a:tr h="392670">
                <a:tc>
                  <a:txBody>
                    <a:bodyPr/>
                    <a:lstStyle/>
                    <a:p>
                      <a:r>
                        <a:rPr lang="es-NI" dirty="0" smtClean="0"/>
                        <a:t>FECHA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CUENTAS</a:t>
                      </a:r>
                      <a:r>
                        <a:rPr lang="es-NI" baseline="0" dirty="0" smtClean="0"/>
                        <a:t> Y DETALLES</a:t>
                      </a:r>
                    </a:p>
                    <a:p>
                      <a:r>
                        <a:rPr lang="es-NI" dirty="0" smtClean="0"/>
                        <a:t>_________   7</a:t>
                      </a:r>
                      <a:r>
                        <a:rPr lang="es-NI" baseline="0" dirty="0" smtClean="0"/>
                        <a:t> </a:t>
                      </a:r>
                      <a:r>
                        <a:rPr lang="es-NI" dirty="0" smtClean="0"/>
                        <a:t>__________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FO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PARCIAL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DEBE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HABER</a:t>
                      </a:r>
                      <a:endParaRPr lang="es-NI" dirty="0"/>
                    </a:p>
                  </a:txBody>
                  <a:tcPr/>
                </a:tc>
              </a:tr>
              <a:tr h="508329">
                <a:tc>
                  <a:txBody>
                    <a:bodyPr/>
                    <a:lstStyle/>
                    <a:p>
                      <a:r>
                        <a:rPr lang="es-NI" dirty="0" smtClean="0"/>
                        <a:t>   23 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CUENTAS POR PAGAR DIVERSAS 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NOMBRE DEL TRABAJADOR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s-ES" sz="1800" u="sng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$350.00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NÓMINAS POR PAGAR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</a:tr>
              <a:tr h="981674">
                <a:tc>
                  <a:txBody>
                    <a:bodyPr/>
                    <a:lstStyle/>
                    <a:p>
                      <a:endParaRPr lang="es-NI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Contabilizando la obligación de pago</a:t>
                      </a:r>
                      <a:endParaRPr lang="es-NI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79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NI" dirty="0" smtClean="0"/>
              <a:t>Pago al trabajador</a:t>
            </a: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NI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443373"/>
              </p:ext>
            </p:extLst>
          </p:nvPr>
        </p:nvGraphicFramePr>
        <p:xfrm>
          <a:off x="107502" y="2136575"/>
          <a:ext cx="9036498" cy="206837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31339"/>
                <a:gridCol w="3560980"/>
                <a:gridCol w="476937"/>
                <a:gridCol w="1395882"/>
                <a:gridCol w="1322414"/>
                <a:gridCol w="1248946"/>
              </a:tblGrid>
              <a:tr h="392670">
                <a:tc>
                  <a:txBody>
                    <a:bodyPr/>
                    <a:lstStyle/>
                    <a:p>
                      <a:r>
                        <a:rPr lang="es-NI" dirty="0" smtClean="0"/>
                        <a:t>FECHA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CUENTAS</a:t>
                      </a:r>
                      <a:r>
                        <a:rPr lang="es-NI" baseline="0" dirty="0" smtClean="0"/>
                        <a:t> Y DETALLES</a:t>
                      </a:r>
                    </a:p>
                    <a:p>
                      <a:r>
                        <a:rPr lang="es-NI" dirty="0" smtClean="0"/>
                        <a:t>_________   8</a:t>
                      </a:r>
                      <a:r>
                        <a:rPr lang="es-NI" baseline="0" dirty="0" smtClean="0"/>
                        <a:t> </a:t>
                      </a:r>
                      <a:r>
                        <a:rPr lang="es-NI" dirty="0" smtClean="0"/>
                        <a:t>__________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FO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PARCIAL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DEBE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HABER</a:t>
                      </a:r>
                      <a:endParaRPr lang="es-NI" dirty="0"/>
                    </a:p>
                  </a:txBody>
                  <a:tcPr/>
                </a:tc>
              </a:tr>
              <a:tr h="508329">
                <a:tc>
                  <a:txBody>
                    <a:bodyPr/>
                    <a:lstStyle/>
                    <a:p>
                      <a:r>
                        <a:rPr lang="es-NI" dirty="0" smtClean="0"/>
                        <a:t>   23  </a:t>
                      </a:r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NÓMINAS POR PAGAR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EFECTIVO EN CAJA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es-NI" dirty="0" smtClean="0"/>
                        <a:t>350.00</a:t>
                      </a:r>
                      <a:endParaRPr lang="es-NI" dirty="0"/>
                    </a:p>
                  </a:txBody>
                  <a:tcPr marL="44450" marR="44450" marT="0" marB="0"/>
                </a:tc>
              </a:tr>
              <a:tr h="398123">
                <a:tc>
                  <a:txBody>
                    <a:bodyPr/>
                    <a:lstStyle/>
                    <a:p>
                      <a:endParaRPr lang="es-N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REGISTRANDO PAGO DE LA NOMINILLA</a:t>
                      </a:r>
                      <a:endParaRPr lang="es-NI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NI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NI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s-NI" dirty="0"/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30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496096"/>
          </a:xfrm>
        </p:spPr>
        <p:txBody>
          <a:bodyPr>
            <a:normAutofit fontScale="90000"/>
          </a:bodyPr>
          <a:lstStyle/>
          <a:p>
            <a:r>
              <a:rPr lang="es-ES" dirty="0"/>
              <a:t>ESTUDIO INDEPENDIENTE</a:t>
            </a:r>
            <a:r>
              <a:rPr lang="es-NI" dirty="0"/>
              <a:t/>
            </a:r>
            <a:br>
              <a:rPr lang="es-NI" dirty="0"/>
            </a:br>
            <a:endParaRPr lang="es-NI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4883" y="1268760"/>
            <a:ext cx="7772400" cy="4050792"/>
          </a:xfrm>
        </p:spPr>
        <p:txBody>
          <a:bodyPr>
            <a:normAutofit/>
          </a:bodyPr>
          <a:lstStyle/>
          <a:p>
            <a:r>
              <a:rPr lang="es-ES" dirty="0" smtClean="0"/>
              <a:t>La </a:t>
            </a:r>
            <a:r>
              <a:rPr lang="es-ES" dirty="0"/>
              <a:t>empresa comercial “Variedades Galiano” acumuló la nómina del mes de octubre, la misma quedó como sigue el día 5: </a:t>
            </a:r>
            <a:endParaRPr lang="es-NI" dirty="0"/>
          </a:p>
          <a:p>
            <a:r>
              <a:rPr lang="es-ES" dirty="0"/>
              <a:t>Salarios devengados por el personal de la administración $7400.00</a:t>
            </a:r>
            <a:endParaRPr lang="es-NI" dirty="0"/>
          </a:p>
          <a:p>
            <a:r>
              <a:rPr lang="es-ES" dirty="0"/>
              <a:t>Salarios devengados por el personal del área de ventas     2600.00</a:t>
            </a:r>
            <a:endParaRPr lang="es-NI" dirty="0"/>
          </a:p>
          <a:p>
            <a:r>
              <a:rPr lang="es-ES" dirty="0"/>
              <a:t>Variedades Galiano extrae el efectivo del banco y paga a los trabajadores los día 10 de cada mes. No fueron cobrados $260.00 de un trabajador del área de ventas. Dicho salario fue reintegrado, pero 7 días después el trabajador lo reclamó. Finalmente el trabajador cobro el día 18 de ese mes.</a:t>
            </a:r>
            <a:endParaRPr lang="es-NI" dirty="0"/>
          </a:p>
          <a:p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2132435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Estudiar todo lo relacionado con las cuentas por pagar a corto plazo, y los documentos por pagar a corto plazo</a:t>
            </a:r>
            <a:endParaRPr lang="es-NI" sz="2800" dirty="0"/>
          </a:p>
        </p:txBody>
      </p:sp>
    </p:spTree>
    <p:extLst>
      <p:ext uri="{BB962C8B-B14F-4D97-AF65-F5344CB8AC3E}">
        <p14:creationId xmlns:p14="http://schemas.microsoft.com/office/powerpoint/2010/main" val="163731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La Entidad “La Moda” desarrolla las siguientes operaciones en el mes de abril del 2017. La misma tiene establecido el método de Inventario Continuo o perpetuo</a:t>
            </a:r>
            <a:endParaRPr lang="es-NI" dirty="0"/>
          </a:p>
          <a:p>
            <a:r>
              <a:rPr lang="es-ES" dirty="0"/>
              <a:t>Día   1. Compra 14 000  unidades de mercancías al suministrador “CIMEX, SA” a $ </a:t>
            </a:r>
            <a:r>
              <a:rPr lang="es-ES" dirty="0" smtClean="0"/>
              <a:t>14,50  </a:t>
            </a:r>
            <a:r>
              <a:rPr lang="es-ES" dirty="0"/>
              <a:t>c/u  al  crédito, a través de factura.15-1</a:t>
            </a:r>
            <a:endParaRPr lang="es-NI" dirty="0"/>
          </a:p>
          <a:p>
            <a:r>
              <a:rPr lang="es-ES" dirty="0"/>
              <a:t>Día   6. Devuelve al suministrador “CIMEX. SA”  $100.00 de mercancías compradas por no </a:t>
            </a:r>
            <a:r>
              <a:rPr lang="es-ES" dirty="0" smtClean="0"/>
              <a:t> </a:t>
            </a:r>
            <a:r>
              <a:rPr lang="es-ES" dirty="0"/>
              <a:t>ajustarse a los requerimientos.</a:t>
            </a:r>
            <a:endParaRPr lang="es-NI" dirty="0"/>
          </a:p>
          <a:p>
            <a:r>
              <a:rPr lang="es-ES" dirty="0"/>
              <a:t>Día 13. Paga al suministrador “CIMEX. SA” el 50% de la deuda contraída el día 1. </a:t>
            </a:r>
            <a:endParaRPr lang="es-NI" dirty="0"/>
          </a:p>
          <a:p>
            <a:r>
              <a:rPr lang="es-ES" dirty="0"/>
              <a:t>Día 17. Compra al suministrador “TRD Caribe” 15 000.00  unidades de mercancías a $ </a:t>
            </a:r>
            <a:endParaRPr lang="es-NI" dirty="0"/>
          </a:p>
          <a:p>
            <a:pPr marL="0" indent="0">
              <a:buNone/>
            </a:pPr>
            <a:r>
              <a:rPr lang="es-ES" dirty="0"/>
              <a:t>            50,00 c/u  bajo  condición 2/10; n/30, a través de factura.</a:t>
            </a:r>
            <a:endParaRPr lang="es-NI" dirty="0"/>
          </a:p>
          <a:p>
            <a:r>
              <a:rPr lang="es-ES" dirty="0"/>
              <a:t>Día 23. Paga al suministrador “TRD Caribe” la deuda pendiente del día 17.</a:t>
            </a:r>
            <a:endParaRPr lang="es-NI" dirty="0"/>
          </a:p>
          <a:p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993605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332656"/>
            <a:ext cx="7992888" cy="5976664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La Entidad Abraxas, Empresa Estatal, especializada en la comercialización de tejidos, y prendas de vestir, utiliza el sistema de Inventario Continuo o perpetuo, desarrolla las siguientes operaciones en el primer semestre  del  2017. </a:t>
            </a:r>
            <a:endParaRPr lang="es-NI" dirty="0"/>
          </a:p>
          <a:p>
            <a:r>
              <a:rPr lang="es-ES" dirty="0"/>
              <a:t>Febrero 27: Compra 18 000  metros de tejido a </a:t>
            </a:r>
            <a:r>
              <a:rPr lang="es-ES" dirty="0" err="1"/>
              <a:t>Tecnotex</a:t>
            </a:r>
            <a:r>
              <a:rPr lang="es-ES" dirty="0"/>
              <a:t>  a $ 15,50  cada metro, a través        de  Factura No 567</a:t>
            </a:r>
            <a:endParaRPr lang="es-NI" dirty="0"/>
          </a:p>
          <a:p>
            <a:r>
              <a:rPr lang="es-ES" dirty="0"/>
              <a:t>Marzo  1.   Acepta  Letra de Cambio  No 20 en sustitución de la Cuenta por Pagar a dos </a:t>
            </a:r>
            <a:r>
              <a:rPr lang="es-ES" dirty="0" smtClean="0"/>
              <a:t> meses </a:t>
            </a:r>
            <a:r>
              <a:rPr lang="es-ES" dirty="0"/>
              <a:t>con un  8%  de interés anual.	</a:t>
            </a:r>
            <a:endParaRPr lang="es-NI" dirty="0"/>
          </a:p>
          <a:p>
            <a:r>
              <a:rPr lang="es-ES" dirty="0"/>
              <a:t>Marzo 1.    Se compra  a </a:t>
            </a:r>
            <a:r>
              <a:rPr lang="es-ES" dirty="0" err="1"/>
              <a:t>Puntex</a:t>
            </a:r>
            <a:r>
              <a:rPr lang="es-ES" dirty="0"/>
              <a:t> SA  $ 60 000 de tejido grueso a través de un </a:t>
            </a:r>
            <a:r>
              <a:rPr lang="es-ES" dirty="0" smtClean="0"/>
              <a:t>Pagaré</a:t>
            </a:r>
            <a:r>
              <a:rPr lang="es-NI" dirty="0"/>
              <a:t> </a:t>
            </a:r>
            <a:r>
              <a:rPr lang="es-ES" dirty="0" smtClean="0"/>
              <a:t>No </a:t>
            </a:r>
            <a:r>
              <a:rPr lang="es-ES" dirty="0"/>
              <a:t>10 a un mes, con un interés del 4% anual.</a:t>
            </a:r>
            <a:endParaRPr lang="es-NI" dirty="0"/>
          </a:p>
          <a:p>
            <a:r>
              <a:rPr lang="es-ES" dirty="0"/>
              <a:t>Marzo 31.  Se registran  los intereses devengados de la Letra de Cambio y del Pagaré</a:t>
            </a:r>
            <a:endParaRPr lang="es-NI" dirty="0"/>
          </a:p>
          <a:p>
            <a:r>
              <a:rPr lang="es-ES" dirty="0"/>
              <a:t> Abri1 6.     La entidad no pudo efectuar el pago del Pagaré por lo que el librado protesta el documento.</a:t>
            </a:r>
            <a:endParaRPr lang="es-NI" dirty="0"/>
          </a:p>
          <a:p>
            <a:r>
              <a:rPr lang="es-ES" dirty="0"/>
              <a:t>Abril 30.    Se registran  los intereses devengados de la Letra de Cambio </a:t>
            </a:r>
            <a:endParaRPr lang="es-NI" dirty="0"/>
          </a:p>
          <a:p>
            <a:r>
              <a:rPr lang="es-ES" dirty="0"/>
              <a:t>Abril 30.    Se concluye el proceso judicial  de la letra protestada, se paga a la Entidad,  </a:t>
            </a:r>
            <a:r>
              <a:rPr lang="es-ES" dirty="0" smtClean="0"/>
              <a:t>la</a:t>
            </a:r>
            <a:r>
              <a:rPr lang="es-NI" dirty="0"/>
              <a:t> </a:t>
            </a:r>
            <a:r>
              <a:rPr lang="es-ES" dirty="0" smtClean="0"/>
              <a:t>letra</a:t>
            </a:r>
            <a:r>
              <a:rPr lang="es-ES" dirty="0"/>
              <a:t>,  gastos por mora  y protesto por $ 50.00  y $ 80.00 respectivamente.</a:t>
            </a:r>
            <a:endParaRPr lang="es-NI" dirty="0"/>
          </a:p>
          <a:p>
            <a:r>
              <a:rPr lang="es-ES" dirty="0"/>
              <a:t>Mayo 1. </a:t>
            </a:r>
            <a:r>
              <a:rPr lang="es-ES" dirty="0" smtClean="0"/>
              <a:t> </a:t>
            </a:r>
            <a:r>
              <a:rPr lang="es-ES" dirty="0"/>
              <a:t>Se registra el pago de la Letra y sus Intereses.</a:t>
            </a:r>
            <a:endParaRPr lang="es-NI" dirty="0"/>
          </a:p>
          <a:p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6329275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_tradnl" dirty="0" smtClean="0"/>
              <a:t>Gracias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5187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Rojo naranja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Tipo de madera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TM03090434[[fn=Madera]]</Template>
  <TotalTime>23103</TotalTime>
  <Words>1257</Words>
  <Application>Microsoft Office PowerPoint</Application>
  <PresentationFormat>Presentación en pantalla (4:3)</PresentationFormat>
  <Paragraphs>323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Rockwell</vt:lpstr>
      <vt:lpstr>Rockwell Condensed</vt:lpstr>
      <vt:lpstr>Times New Roman</vt:lpstr>
      <vt:lpstr>Wingdings</vt:lpstr>
      <vt:lpstr>Tipo de madera</vt:lpstr>
      <vt:lpstr>TEMA II: PASIVO A CORTO Y LARGO PLAZO SUMARIO: Pasivo corriente o circulante. Definición. Clasificación. Presentación en el balance general. La nómina por pagar. Ejercicio Ilustrativo.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GASTOS DE ADMINISTRACIÓN </vt:lpstr>
      <vt:lpstr>Seguridad social a corto plazo</vt:lpstr>
      <vt:lpstr>Seguridad social a largo plazo</vt:lpstr>
      <vt:lpstr>Fuerza de trabajo</vt:lpstr>
      <vt:lpstr>Gastos de ventas</vt:lpstr>
      <vt:lpstr>Presentación de PowerPoint</vt:lpstr>
      <vt:lpstr>Extracción del dinero </vt:lpstr>
      <vt:lpstr>Pago de la nómina</vt:lpstr>
      <vt:lpstr>Deposito al banco del salario no cobrado</vt:lpstr>
      <vt:lpstr>Obligación de pago por salario no reclamado </vt:lpstr>
      <vt:lpstr>Extracción del salario reclamado</vt:lpstr>
      <vt:lpstr>Obligación de pago </vt:lpstr>
      <vt:lpstr>Pago al trabajador</vt:lpstr>
      <vt:lpstr>ESTUDIO INDEPENDIENTE </vt:lpstr>
      <vt:lpstr>Presentación de PowerPoint</vt:lpstr>
      <vt:lpstr>Presentación de PowerPoint</vt:lpstr>
      <vt:lpstr>Presentación de PowerPoint</vt:lpstr>
      <vt:lpstr>Gracias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Andres</dc:creator>
  <cp:lastModifiedBy>usuario</cp:lastModifiedBy>
  <cp:revision>342</cp:revision>
  <dcterms:created xsi:type="dcterms:W3CDTF">2017-03-12T09:04:07Z</dcterms:created>
  <dcterms:modified xsi:type="dcterms:W3CDTF">2025-01-08T02:54:47Z</dcterms:modified>
</cp:coreProperties>
</file>