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y="6858000" cx="12192000"/>
  <p:notesSz cx="6858000" cy="9144000"/>
  <p:defaultTextStyle>
    <a:defPPr>
      <a:defRPr lang="en-US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clrMru>
    <a:srgbClr val="00808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horzBarState="maximized">
    <p:restoredLeft sz="15000" autoAdjust="0"/>
    <p:restoredTop sz="94660"/>
  </p:normalViewPr>
  <p:slideViewPr>
    <p:cSldViewPr snapToGrid="0">
      <p:cViewPr varScale="1">
        <p:scale>
          <a:sx n="40" d="100"/>
          <a:sy n="40" d="100"/>
        </p:scale>
        <p:origin x="72" y="7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tableStyles" Target="tableStyles.xml"/><Relationship Id="rId18" Type="http://schemas.openxmlformats.org/officeDocument/2006/relationships/presProps" Target="presProps.xml"/><Relationship Id="rId19" Type="http://schemas.openxmlformats.org/officeDocument/2006/relationships/viewProps" Target="viewProps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80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bg>
      <p:bgPr>
        <a:blipFill rotWithShape="1" dpi="0">
          <a:blip xmlns:r="http://schemas.openxmlformats.org/officeDocument/2006/relationships" r:embed="rId1">
            <a:lum/>
          </a:blip>
          <a:srcRect/>
          <a:stretch>
            <a:fillRect/>
          </a:stretch>
        </a:blipFill>
      </p:bgPr>
    </p:bg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Title 1"/>
          <p:cNvSpPr>
            <a:spLocks noGrp="1"/>
          </p:cNvSpPr>
          <p:nvPr>
            <p:ph type="ctrTitle" hasCustomPrompt="1"/>
          </p:nvPr>
        </p:nvSpPr>
        <p:spPr>
          <a:xfrm>
            <a:off x="802227" y="3836213"/>
            <a:ext cx="10791152" cy="1845096"/>
          </a:xfrm>
          <a:noFill/>
          <a:effectLst>
            <a:outerShdw algn="tl" blurRad="50800" dir="2700000" dist="38100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r">
              <a:defRPr sz="4800">
                <a:solidFill>
                  <a:schemeClr val="bg1"/>
                </a:solidFill>
              </a:defRPr>
            </a:lvl1pPr>
          </a:lstStyle>
          <a:p>
            <a:r>
              <a:rPr dirty="0" lang="en-US"/>
              <a:t>Click to edit </a:t>
            </a:r>
            <a:br>
              <a:rPr dirty="0" lang="en-US"/>
            </a:br>
            <a:r>
              <a:rPr dirty="0" lang="en-US"/>
              <a:t>Master title style</a:t>
            </a:r>
          </a:p>
        </p:txBody>
      </p:sp>
      <p:sp>
        <p:nvSpPr>
          <p:cNvPr id="1048621" name="Subtitle 2"/>
          <p:cNvSpPr>
            <a:spLocks noGrp="1"/>
          </p:cNvSpPr>
          <p:nvPr>
            <p:ph type="subTitle" idx="1"/>
          </p:nvPr>
        </p:nvSpPr>
        <p:spPr>
          <a:xfrm>
            <a:off x="802226" y="5668674"/>
            <a:ext cx="10791155" cy="814425"/>
          </a:xfrm>
        </p:spPr>
        <p:txBody>
          <a:bodyPr>
            <a:normAutofit/>
          </a:bodyPr>
          <a:lstStyle>
            <a:lvl1pPr algn="r" indent="0" marL="0">
              <a:buNone/>
              <a:defRPr b="0" sz="3733" i="0">
                <a:solidFill>
                  <a:srgbClr val="002060"/>
                </a:solidFill>
              </a:defRPr>
            </a:lvl1pPr>
            <a:lvl2pPr algn="ctr" indent="0" marL="609585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algn="ctr" indent="0" marL="121917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algn="ctr" indent="0" marL="1828754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algn="ctr" indent="0" marL="2438339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algn="ctr" indent="0" marL="3047924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algn="ctr" indent="0" marL="3657509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algn="ctr" indent="0" marL="4267093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algn="ctr" indent="0" marL="4876678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dirty="0" lang="en-US"/>
              <a:t>Click to edit Master subtitle style</a:t>
            </a:r>
          </a:p>
        </p:txBody>
      </p:sp>
      <p:sp>
        <p:nvSpPr>
          <p:cNvPr id="104862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2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2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3" name="Title 1"/>
          <p:cNvSpPr>
            <a:spLocks noGrp="1"/>
          </p:cNvSpPr>
          <p:nvPr>
            <p:ph type="title"/>
          </p:nvPr>
        </p:nvSpPr>
        <p:spPr>
          <a:xfrm>
            <a:off x="598620" y="1722845"/>
            <a:ext cx="10994760" cy="1018033"/>
          </a:xfrm>
        </p:spPr>
        <p:txBody>
          <a:bodyPr>
            <a:normAutofit/>
          </a:bodyPr>
          <a:lstStyle>
            <a:lvl1pPr algn="l">
              <a:defRPr baseline="0" sz="4800">
                <a:solidFill>
                  <a:srgbClr val="00206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dirty="0" lang="en-US"/>
              <a:t>Click to edit Master title style</a:t>
            </a:r>
          </a:p>
        </p:txBody>
      </p:sp>
      <p:sp>
        <p:nvSpPr>
          <p:cNvPr id="1048644" name="Content Placeholder 2"/>
          <p:cNvSpPr>
            <a:spLocks noGrp="1"/>
          </p:cNvSpPr>
          <p:nvPr>
            <p:ph idx="1"/>
          </p:nvPr>
        </p:nvSpPr>
        <p:spPr>
          <a:xfrm>
            <a:off x="598621" y="2818180"/>
            <a:ext cx="10994760" cy="3461307"/>
          </a:xfrm>
        </p:spPr>
        <p:txBody>
          <a:bodyPr/>
          <a:lstStyle>
            <a:lvl1pPr algn="l">
              <a:defRPr sz="3733"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</a:p>
        </p:txBody>
      </p:sp>
      <p:sp>
        <p:nvSpPr>
          <p:cNvPr id="104864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4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4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1_Title and Content">
    <p:bg>
      <p:bgPr>
        <a:blipFill rotWithShape="1" dpi="0">
          <a:blip xmlns:r="http://schemas.openxmlformats.org/officeDocument/2006/relationships" r:embed="rId1">
            <a:lum/>
          </a:blip>
          <a:srcRect/>
          <a:stretch>
            <a:fillRect/>
          </a:stretch>
        </a:blipFill>
      </p:bgPr>
    </p:bg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2" name="Title 1"/>
          <p:cNvSpPr>
            <a:spLocks noGrp="1"/>
          </p:cNvSpPr>
          <p:nvPr>
            <p:ph type="title"/>
          </p:nvPr>
        </p:nvSpPr>
        <p:spPr>
          <a:xfrm>
            <a:off x="3652719" y="578507"/>
            <a:ext cx="7940660" cy="763525"/>
          </a:xfrm>
        </p:spPr>
        <p:txBody>
          <a:bodyPr>
            <a:normAutofit/>
          </a:bodyPr>
          <a:lstStyle>
            <a:lvl1pPr algn="l">
              <a:defRPr sz="4800">
                <a:solidFill>
                  <a:srgbClr val="FF990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dirty="0" lang="en-US"/>
              <a:t>Click to edit Master title style</a:t>
            </a:r>
          </a:p>
        </p:txBody>
      </p:sp>
      <p:sp>
        <p:nvSpPr>
          <p:cNvPr id="1048583" name="Content Placeholder 2"/>
          <p:cNvSpPr>
            <a:spLocks noGrp="1"/>
          </p:cNvSpPr>
          <p:nvPr>
            <p:ph idx="1"/>
          </p:nvPr>
        </p:nvSpPr>
        <p:spPr>
          <a:xfrm>
            <a:off x="3652719" y="1598079"/>
            <a:ext cx="7940660" cy="4681415"/>
          </a:xfrm>
        </p:spPr>
        <p:txBody>
          <a:bodyPr/>
          <a:lstStyle>
            <a:lvl1pPr>
              <a:defRPr sz="3733">
                <a:solidFill>
                  <a:srgbClr val="002060"/>
                </a:solidFill>
              </a:defRPr>
            </a:lvl1pPr>
            <a:lvl2pPr>
              <a:defRPr>
                <a:solidFill>
                  <a:srgbClr val="002060"/>
                </a:solidFill>
              </a:defRPr>
            </a:lvl2pPr>
            <a:lvl3pPr>
              <a:defRPr>
                <a:solidFill>
                  <a:srgbClr val="002060"/>
                </a:solidFill>
              </a:defRPr>
            </a:lvl3pPr>
            <a:lvl4pPr>
              <a:defRPr>
                <a:solidFill>
                  <a:srgbClr val="002060"/>
                </a:solidFill>
              </a:defRPr>
            </a:lvl4pPr>
            <a:lvl5pPr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</a:p>
        </p:txBody>
      </p:sp>
      <p:sp>
        <p:nvSpPr>
          <p:cNvPr id="104858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8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8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0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b="1" cap="all" sz="5333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661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indent="0" marL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indent="0" marL="609585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indent="0" marL="121917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indent="0" marL="1828754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indent="0" marL="2438339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indent="0" marL="3047924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indent="0" marL="3657509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indent="0" marL="4267093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indent="0" marL="4876678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6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6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6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666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67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6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6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7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Title 1"/>
          <p:cNvSpPr>
            <a:spLocks noGrp="1"/>
          </p:cNvSpPr>
          <p:nvPr>
            <p:ph type="title"/>
          </p:nvPr>
        </p:nvSpPr>
        <p:spPr>
          <a:xfrm>
            <a:off x="598620" y="1596540"/>
            <a:ext cx="10994761" cy="814427"/>
          </a:xfrm>
        </p:spPr>
        <p:txBody>
          <a:bodyPr>
            <a:normAutofit/>
          </a:bodyPr>
          <a:lstStyle>
            <a:lvl1pPr algn="l">
              <a:defRPr baseline="0" sz="4800">
                <a:solidFill>
                  <a:srgbClr val="00206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dirty="0" lang="en-US"/>
              <a:t>Click to edit Master title style</a:t>
            </a:r>
          </a:p>
        </p:txBody>
      </p:sp>
      <p:sp>
        <p:nvSpPr>
          <p:cNvPr id="1048626" name="Text Placeholder 2"/>
          <p:cNvSpPr>
            <a:spLocks noGrp="1"/>
          </p:cNvSpPr>
          <p:nvPr>
            <p:ph type="body" idx="1"/>
          </p:nvPr>
        </p:nvSpPr>
        <p:spPr>
          <a:xfrm>
            <a:off x="715839" y="2446425"/>
            <a:ext cx="5386917" cy="639763"/>
          </a:xfrm>
        </p:spPr>
        <p:txBody>
          <a:bodyPr anchor="b"/>
          <a:lstStyle>
            <a:lvl1pPr algn="ctr" indent="0" marL="0">
              <a:buNone/>
              <a:defRPr b="1" sz="3200">
                <a:solidFill>
                  <a:schemeClr val="bg1"/>
                </a:solidFill>
              </a:defRPr>
            </a:lvl1pPr>
            <a:lvl2pPr indent="0" marL="609585">
              <a:buNone/>
              <a:defRPr b="1" sz="2667"/>
            </a:lvl2pPr>
            <a:lvl3pPr indent="0" marL="1219170">
              <a:buNone/>
              <a:defRPr b="1" sz="2400"/>
            </a:lvl3pPr>
            <a:lvl4pPr indent="0" marL="1828754">
              <a:buNone/>
              <a:defRPr b="1" sz="2133"/>
            </a:lvl4pPr>
            <a:lvl5pPr indent="0" marL="2438339">
              <a:buNone/>
              <a:defRPr b="1" sz="2133"/>
            </a:lvl5pPr>
            <a:lvl6pPr indent="0" marL="3047924">
              <a:buNone/>
              <a:defRPr b="1" sz="2133"/>
            </a:lvl6pPr>
            <a:lvl7pPr indent="0" marL="3657509">
              <a:buNone/>
              <a:defRPr b="1" sz="2133"/>
            </a:lvl7pPr>
            <a:lvl8pPr indent="0" marL="4267093">
              <a:buNone/>
              <a:defRPr b="1" sz="2133"/>
            </a:lvl8pPr>
            <a:lvl9pPr indent="0" marL="4876678">
              <a:buNone/>
              <a:defRPr b="1" sz="2133"/>
            </a:lvl9pPr>
          </a:lstStyle>
          <a:p>
            <a:pPr lvl="0"/>
            <a:r>
              <a:rPr dirty="0" lang="en-US"/>
              <a:t>Click to edit Master text styles</a:t>
            </a:r>
          </a:p>
        </p:txBody>
      </p:sp>
      <p:sp>
        <p:nvSpPr>
          <p:cNvPr id="1048627" name="Content Placeholder 3"/>
          <p:cNvSpPr>
            <a:spLocks noGrp="1"/>
          </p:cNvSpPr>
          <p:nvPr>
            <p:ph sz="half" idx="2"/>
          </p:nvPr>
        </p:nvSpPr>
        <p:spPr>
          <a:xfrm>
            <a:off x="715839" y="3021786"/>
            <a:ext cx="5386917" cy="2850495"/>
          </a:xfrm>
        </p:spPr>
        <p:txBody>
          <a:bodyPr/>
          <a:lstStyle>
            <a:lvl1pPr algn="ctr">
              <a:defRPr sz="3200">
                <a:solidFill>
                  <a:schemeClr val="bg1"/>
                </a:solidFill>
              </a:defRPr>
            </a:lvl1pPr>
            <a:lvl2pPr algn="ctr">
              <a:defRPr sz="2667">
                <a:solidFill>
                  <a:schemeClr val="bg1"/>
                </a:solidFill>
              </a:defRPr>
            </a:lvl2pPr>
            <a:lvl3pPr algn="ctr">
              <a:defRPr sz="2400">
                <a:solidFill>
                  <a:schemeClr val="bg1"/>
                </a:solidFill>
              </a:defRPr>
            </a:lvl3pPr>
            <a:lvl4pPr algn="ctr">
              <a:defRPr sz="2133">
                <a:solidFill>
                  <a:schemeClr val="bg1"/>
                </a:solidFill>
              </a:defRPr>
            </a:lvl4pPr>
            <a:lvl5pPr algn="ctr">
              <a:defRPr sz="2133">
                <a:solidFill>
                  <a:schemeClr val="bg1"/>
                </a:solidFill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</a:p>
        </p:txBody>
      </p:sp>
      <p:sp>
        <p:nvSpPr>
          <p:cNvPr id="1048628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1" y="2446425"/>
            <a:ext cx="5389033" cy="639763"/>
          </a:xfrm>
        </p:spPr>
        <p:txBody>
          <a:bodyPr anchor="b"/>
          <a:lstStyle>
            <a:lvl1pPr algn="ctr" indent="0" marL="0">
              <a:buNone/>
              <a:defRPr b="1" sz="3200">
                <a:solidFill>
                  <a:schemeClr val="bg1"/>
                </a:solidFill>
              </a:defRPr>
            </a:lvl1pPr>
            <a:lvl2pPr indent="0" marL="609585">
              <a:buNone/>
              <a:defRPr b="1" sz="2667"/>
            </a:lvl2pPr>
            <a:lvl3pPr indent="0" marL="1219170">
              <a:buNone/>
              <a:defRPr b="1" sz="2400"/>
            </a:lvl3pPr>
            <a:lvl4pPr indent="0" marL="1828754">
              <a:buNone/>
              <a:defRPr b="1" sz="2133"/>
            </a:lvl4pPr>
            <a:lvl5pPr indent="0" marL="2438339">
              <a:buNone/>
              <a:defRPr b="1" sz="2133"/>
            </a:lvl5pPr>
            <a:lvl6pPr indent="0" marL="3047924">
              <a:buNone/>
              <a:defRPr b="1" sz="2133"/>
            </a:lvl6pPr>
            <a:lvl7pPr indent="0" marL="3657509">
              <a:buNone/>
              <a:defRPr b="1" sz="2133"/>
            </a:lvl7pPr>
            <a:lvl8pPr indent="0" marL="4267093">
              <a:buNone/>
              <a:defRPr b="1" sz="2133"/>
            </a:lvl8pPr>
            <a:lvl9pPr indent="0" marL="4876678">
              <a:buNone/>
              <a:defRPr b="1" sz="2133"/>
            </a:lvl9pPr>
          </a:lstStyle>
          <a:p>
            <a:pPr lvl="0"/>
            <a:r>
              <a:rPr dirty="0" lang="en-US"/>
              <a:t>Click to edit Master text styles</a:t>
            </a:r>
          </a:p>
        </p:txBody>
      </p:sp>
      <p:sp>
        <p:nvSpPr>
          <p:cNvPr id="1048629" name="Content Placeholder 5"/>
          <p:cNvSpPr>
            <a:spLocks noGrp="1"/>
          </p:cNvSpPr>
          <p:nvPr>
            <p:ph sz="quarter" idx="4"/>
          </p:nvPr>
        </p:nvSpPr>
        <p:spPr>
          <a:xfrm>
            <a:off x="6096001" y="3021786"/>
            <a:ext cx="5389033" cy="2850495"/>
          </a:xfrm>
        </p:spPr>
        <p:txBody>
          <a:bodyPr/>
          <a:lstStyle>
            <a:lvl1pPr algn="ctr">
              <a:defRPr sz="3200">
                <a:solidFill>
                  <a:schemeClr val="bg1"/>
                </a:solidFill>
              </a:defRPr>
            </a:lvl1pPr>
            <a:lvl2pPr algn="ctr">
              <a:defRPr sz="2667">
                <a:solidFill>
                  <a:schemeClr val="bg1"/>
                </a:solidFill>
              </a:defRPr>
            </a:lvl2pPr>
            <a:lvl3pPr algn="ctr">
              <a:defRPr sz="2400">
                <a:solidFill>
                  <a:schemeClr val="bg1"/>
                </a:solidFill>
              </a:defRPr>
            </a:lvl3pPr>
            <a:lvl4pPr algn="ctr">
              <a:defRPr sz="2133">
                <a:solidFill>
                  <a:schemeClr val="bg1"/>
                </a:solidFill>
              </a:defRPr>
            </a:lvl4pPr>
            <a:lvl5pPr algn="ctr">
              <a:defRPr sz="2133">
                <a:solidFill>
                  <a:schemeClr val="bg1"/>
                </a:solidFill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</a:p>
        </p:txBody>
      </p:sp>
      <p:sp>
        <p:nvSpPr>
          <p:cNvPr id="1048630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31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32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67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7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7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5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7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7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b="1" sz="26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649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50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indent="0" marL="0">
              <a:buNone/>
              <a:defRPr sz="1867"/>
            </a:lvl1pPr>
            <a:lvl2pPr indent="0" marL="609585">
              <a:buNone/>
              <a:defRPr sz="1600"/>
            </a:lvl2pPr>
            <a:lvl3pPr indent="0" marL="1219170">
              <a:buNone/>
              <a:defRPr sz="1333"/>
            </a:lvl3pPr>
            <a:lvl4pPr indent="0" marL="1828754">
              <a:buNone/>
              <a:defRPr sz="1200"/>
            </a:lvl4pPr>
            <a:lvl5pPr indent="0" marL="2438339">
              <a:buNone/>
              <a:defRPr sz="1200"/>
            </a:lvl5pPr>
            <a:lvl6pPr indent="0" marL="3047924">
              <a:buNone/>
              <a:defRPr sz="1200"/>
            </a:lvl6pPr>
            <a:lvl7pPr indent="0" marL="3657509">
              <a:buNone/>
              <a:defRPr sz="1200"/>
            </a:lvl7pPr>
            <a:lvl8pPr indent="0" marL="4267093">
              <a:buNone/>
              <a:defRPr sz="1200"/>
            </a:lvl8pPr>
            <a:lvl9pPr indent="0" marL="4876678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5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5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5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b="1" sz="26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655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indent="0" marL="0">
              <a:buNone/>
              <a:defRPr sz="4267"/>
            </a:lvl1pPr>
            <a:lvl2pPr indent="0" marL="609585">
              <a:buNone/>
              <a:defRPr sz="3733"/>
            </a:lvl2pPr>
            <a:lvl3pPr indent="0" marL="1219170">
              <a:buNone/>
              <a:defRPr sz="3200"/>
            </a:lvl3pPr>
            <a:lvl4pPr indent="0" marL="1828754">
              <a:buNone/>
              <a:defRPr sz="2667"/>
            </a:lvl4pPr>
            <a:lvl5pPr indent="0" marL="2438339">
              <a:buNone/>
              <a:defRPr sz="2667"/>
            </a:lvl5pPr>
            <a:lvl6pPr indent="0" marL="3047924">
              <a:buNone/>
              <a:defRPr sz="2667"/>
            </a:lvl6pPr>
            <a:lvl7pPr indent="0" marL="3657509">
              <a:buNone/>
              <a:defRPr sz="2667"/>
            </a:lvl7pPr>
            <a:lvl8pPr indent="0" marL="4267093">
              <a:buNone/>
              <a:defRPr sz="2667"/>
            </a:lvl8pPr>
            <a:lvl9pPr indent="0" marL="4876678">
              <a:buNone/>
              <a:defRPr sz="2667"/>
            </a:lvl9pPr>
          </a:lstStyle>
          <a:p>
            <a:endParaRPr lang="en-US"/>
          </a:p>
        </p:txBody>
      </p:sp>
      <p:sp>
        <p:nvSpPr>
          <p:cNvPr id="1048656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indent="0" marL="0">
              <a:buNone/>
              <a:defRPr sz="1867"/>
            </a:lvl1pPr>
            <a:lvl2pPr indent="0" marL="609585">
              <a:buNone/>
              <a:defRPr sz="1600"/>
            </a:lvl2pPr>
            <a:lvl3pPr indent="0" marL="1219170">
              <a:buNone/>
              <a:defRPr sz="1333"/>
            </a:lvl3pPr>
            <a:lvl4pPr indent="0" marL="1828754">
              <a:buNone/>
              <a:defRPr sz="1200"/>
            </a:lvl4pPr>
            <a:lvl5pPr indent="0" marL="2438339">
              <a:buNone/>
              <a:defRPr sz="1200"/>
            </a:lvl5pPr>
            <a:lvl6pPr indent="0" marL="3047924">
              <a:buNone/>
              <a:defRPr sz="1200"/>
            </a:lvl6pPr>
            <a:lvl7pPr indent="0" marL="3657509">
              <a:buNone/>
              <a:defRPr sz="1200"/>
            </a:lvl7pPr>
            <a:lvl8pPr indent="0" marL="4267093">
              <a:buNone/>
              <a:defRPr sz="1200"/>
            </a:lvl8pPr>
            <a:lvl9pPr indent="0" marL="4876678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5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5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5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63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4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4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4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3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p>
            <a:r>
              <a:rPr lang="en-US"/>
              <a:t>Click to edit Master title style</a:t>
            </a:r>
          </a:p>
        </p:txBody>
      </p:sp>
      <p:sp>
        <p:nvSpPr>
          <p:cNvPr id="1048634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3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3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3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97155" name="Picture 6" descr="E:\websites\free-power-point-templates\2012\logos.png"/>
          <p:cNvPicPr>
            <a:picLocks noChangeAspect="1" noChangeArrowheads="1"/>
          </p:cNvPicPr>
          <p:nvPr userDrawn="1"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5224408" y="3101618"/>
            <a:ext cx="1951712" cy="702615"/>
          </a:xfrm>
          <a:prstGeom prst="rect"/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image" Target="../media/image4.jpeg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 dpi="0">
          <a:blip xmlns:r="http://schemas.openxmlformats.org/officeDocument/2006/relationships" r:embed="rId13">
            <a:lum/>
          </a:blip>
          <a:srcRect/>
          <a:stretch>
            <a:fillRect/>
          </a:stretch>
        </a:blipFill>
      </p:bgPr>
    </p:bg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lang="en-US"/>
              <a:t>Click to edit Master title style</a:t>
            </a:r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81" name="TextBox 6"/>
          <p:cNvSpPr txBox="1"/>
          <p:nvPr userDrawn="1"/>
        </p:nvSpPr>
        <p:spPr>
          <a:xfrm>
            <a:off x="-12200" y="6951663"/>
            <a:ext cx="11186167" cy="666977"/>
          </a:xfrm>
          <a:prstGeom prst="rect"/>
          <a:noFill/>
        </p:spPr>
        <p:txBody>
          <a:bodyPr rtlCol="0" wrap="square">
            <a:spAutoFit/>
          </a:bodyPr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sz="1867" i="0" kern="1200" kumimoji="0" lang="en-US" noProof="0" normalizeH="0" spc="0" strike="noStrike" u="none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+mn-cs"/>
              </a:rPr>
              <a:t>This presentation uses a free template provided by FPPT.com</a:t>
            </a:r>
          </a:p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sz="1867" i="0" kern="1200" kumimoji="0" lang="en-US" noProof="0" normalizeH="0" spc="0" strike="noStrike" u="none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+mn-cs"/>
              </a:rPr>
              <a:t>www.free-power-point-templates.com</a:t>
            </a: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1219170" eaLnBrk="1" hangingPunct="1" latinLnBrk="0" rtl="0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1219170" eaLnBrk="1" hangingPunct="1" indent="-457189" latinLnBrk="0" marL="457189" rtl="0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1219170" eaLnBrk="1" hangingPunct="1" indent="-380990" latinLnBrk="0" marL="990575" rtl="0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1219170" eaLnBrk="1" hangingPunct="1" indent="-304792" latinLnBrk="0" marL="1523962" rtl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1219170" eaLnBrk="1" hangingPunct="1" indent="-304792" latinLnBrk="0" marL="2133547" rtl="0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1219170" eaLnBrk="1" hangingPunct="1" indent="-304792" latinLnBrk="0" marL="2743131" rtl="0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1219170" eaLnBrk="1" hangingPunct="1" indent="-304792" latinLnBrk="0" marL="3352716" rtl="0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1219170" eaLnBrk="1" hangingPunct="1" indent="-304792" latinLnBrk="0" marL="3962301" rtl="0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1219170" eaLnBrk="1" hangingPunct="1" indent="-304792" latinLnBrk="0" marL="4571886" rtl="0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1219170" eaLnBrk="1" hangingPunct="1" indent="-304792" latinLnBrk="0" marL="5181470" rtl="0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1219170" eaLnBrk="1" hangingPunct="1" latinLnBrk="0" marL="0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1219170" eaLnBrk="1" hangingPunct="1" latinLnBrk="0" marL="609585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1219170" eaLnBrk="1" hangingPunct="1" latinLnBrk="0" marL="1219170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1219170" eaLnBrk="1" hangingPunct="1" latinLnBrk="0" marL="1828754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1219170" eaLnBrk="1" hangingPunct="1" latinLnBrk="0" marL="2438339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1219170" eaLnBrk="1" hangingPunct="1" latinLnBrk="0" marL="3047924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1219170" eaLnBrk="1" hangingPunct="1" latinLnBrk="0" marL="3657509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1219170" eaLnBrk="1" hangingPunct="1" latinLnBrk="0" marL="4267093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1219170" eaLnBrk="1" hangingPunct="1" latinLnBrk="0" marL="4876678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3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6.emf"/><Relationship Id="rId2" Type="http://schemas.openxmlformats.org/officeDocument/2006/relationships/slideLayout" Target="../slideLayouts/slideLayout3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image" Target="../media/image7.emf"/><Relationship Id="rId2" Type="http://schemas.openxmlformats.org/officeDocument/2006/relationships/slideLayout" Target="../slideLayouts/slideLayout3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7" name="Title 3"/>
          <p:cNvSpPr>
            <a:spLocks noGrp="1"/>
          </p:cNvSpPr>
          <p:nvPr>
            <p:ph type="title"/>
          </p:nvPr>
        </p:nvSpPr>
        <p:spPr>
          <a:xfrm>
            <a:off x="3041008" y="1873903"/>
            <a:ext cx="8539281" cy="763525"/>
          </a:xfrm>
        </p:spPr>
        <p:txBody>
          <a:bodyPr>
            <a:noAutofit/>
          </a:bodyPr>
          <a:p>
            <a:pPr algn="ctr"/>
            <a:r>
              <a:rPr dirty="0" lang="en-US" smtClean="0">
                <a:solidFill>
                  <a:schemeClr val="tx1"/>
                </a:solidFill>
              </a:rPr>
              <a:t>Auditoría de Gestión  </a:t>
            </a:r>
            <a:endParaRPr dirty="0" lang="en-US">
              <a:solidFill>
                <a:schemeClr val="tx1"/>
              </a:solidFill>
            </a:endParaRPr>
          </a:p>
        </p:txBody>
      </p:sp>
      <p:sp>
        <p:nvSpPr>
          <p:cNvPr id="1048588" name="CuadroTexto 4"/>
          <p:cNvSpPr txBox="1"/>
          <p:nvPr/>
        </p:nvSpPr>
        <p:spPr>
          <a:xfrm rot="20530022">
            <a:off x="419408" y="1569117"/>
            <a:ext cx="1839325" cy="1699895"/>
          </a:xfrm>
          <a:prstGeom prst="rect"/>
          <a:noFill/>
        </p:spPr>
        <p:txBody>
          <a:bodyPr rtlCol="0" wrap="square">
            <a:sp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2000" i="0" kern="1200" kumimoji="0" lang="es-E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Manual de Procedimientos </a:t>
            </a:r>
          </a:p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2000" i="0" kern="1200" kumimoji="0" lang="es-E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 Auditoría</a:t>
            </a:r>
          </a:p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2000" i="0" kern="1200" kumimoji="0" lang="es-E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Tomo II</a:t>
            </a:r>
            <a:endParaRPr baseline="0" b="0" cap="none" dirty="0" sz="2000" i="0" kern="1200" kumimoji="0" lang="en-US" noProof="0" normalizeH="0" spc="0" strike="noStrike" u="none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89" name="Title 3"/>
          <p:cNvSpPr txBox="1"/>
          <p:nvPr/>
        </p:nvSpPr>
        <p:spPr>
          <a:xfrm>
            <a:off x="3708776" y="4112136"/>
            <a:ext cx="7203746" cy="763525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l" defTabSz="1219170" eaLnBrk="1" hangingPunct="1" latinLnBrk="0" rtl="0">
              <a:spcBef>
                <a:spcPct val="0"/>
              </a:spcBef>
              <a:buNone/>
              <a:defRPr sz="4800" kern="1200">
                <a:solidFill>
                  <a:srgbClr val="FF990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Profesora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I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n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s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t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: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Lic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.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Y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e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n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i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P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a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d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i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a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Triana</a:t>
            </a:r>
            <a:endParaRPr baseline="0" b="0" cap="none" dirty="0" sz="32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>
                <a:outerShdw algn="tl" blurRad="50800" dir="2700000" dist="38100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0" name="Rectangle 3"/>
          <p:cNvSpPr/>
          <p:nvPr/>
        </p:nvSpPr>
        <p:spPr>
          <a:xfrm>
            <a:off x="3104147" y="695956"/>
            <a:ext cx="9087853" cy="5915197"/>
          </a:xfrm>
          <a:prstGeom prst="rect"/>
        </p:spPr>
        <p:txBody>
          <a:bodyPr wrap="square">
            <a:spAutoFit/>
          </a:bodyPr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b="1"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Conferencia No </a:t>
            </a:r>
            <a:r>
              <a:rPr altLang="es-ES" b="1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endParaRPr dirty="0" sz="3200" lang="en-US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b="1"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Tema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b="1" dirty="0" sz="3200" lang="es-E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dirty="0" sz="3200" lang="es-E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Auditoría de Gestión a las áreas centrales de la empresa</a:t>
            </a:r>
            <a:endParaRPr dirty="0" sz="3200" lang="en-US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b="1"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Sumario</a:t>
            </a:r>
            <a:r>
              <a:rPr dirty="0" sz="3200" lang="es-E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algn="just" indent="-457200" marL="45720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dirty="0" sz="3200" lang="es-E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Dirección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dirty="0" sz="3200" lang="es-E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dirty="0" sz="3200" lang="es-ES" smtClean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indent="-457200" marL="457200">
              <a:lnSpc>
                <a:spcPct val="107000"/>
              </a:lnSpc>
              <a:spcAft>
                <a:spcPts val="800"/>
              </a:spcAft>
              <a:buFontTx/>
              <a:buChar char="•"/>
            </a:pP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endParaRPr dirty="0" sz="3200" lang="es-ES" smtClean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indent="-457200" marL="457200">
              <a:lnSpc>
                <a:spcPct val="107000"/>
              </a:lnSpc>
              <a:spcAft>
                <a:spcPts val="800"/>
              </a:spcAft>
              <a:buFontTx/>
              <a:buChar char="•"/>
            </a:pP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imiento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endParaRPr dirty="0" sz="3200" lang="es-ES" smtClean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indent="-457200" marL="457200">
              <a:lnSpc>
                <a:spcPct val="107000"/>
              </a:lnSpc>
              <a:spcAft>
                <a:spcPts val="800"/>
              </a:spcAft>
              <a:buFontTx/>
              <a:buChar char="•"/>
            </a:pP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altLang="en-US" dirty="0" sz="3200" lang="es-E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écnicas 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ección 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formación </a:t>
            </a:r>
            <a:endParaRPr dirty="0" sz="3200" lang="es-ES" smtClean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indent="-457200" marL="457200">
              <a:lnSpc>
                <a:spcPct val="107000"/>
              </a:lnSpc>
              <a:spcAft>
                <a:spcPts val="800"/>
              </a:spcAft>
              <a:buFontTx/>
              <a:buChar char="•"/>
            </a:pP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altLang="es-ES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ores </a:t>
            </a:r>
            <a:endParaRPr dirty="0" sz="3200" lang="es-ES" smtClean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48591" name="TextBox 1"/>
          <p:cNvSpPr txBox="1"/>
          <p:nvPr/>
        </p:nvSpPr>
        <p:spPr>
          <a:xfrm rot="20710511">
            <a:off x="450376" y="1628795"/>
            <a:ext cx="1119117" cy="1323340"/>
          </a:xfrm>
          <a:prstGeom prst="rect"/>
          <a:noFill/>
        </p:spPr>
        <p:txBody>
          <a:bodyPr rtlCol="0" wrap="square">
            <a:spAutoFit/>
          </a:bodyPr>
          <a:p>
            <a:pPr algn="ctr"/>
            <a:r>
              <a:rPr dirty="0" lang="es-ES" smtClean="0">
                <a:solidFill>
                  <a:schemeClr val="bg1"/>
                </a:solidFill>
              </a:rPr>
              <a:t>Folleto de la página 3-28</a:t>
            </a:r>
            <a:endParaRPr dirty="0" lang="en-US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Picture 8" descr="D:\frida25814\facultad\2015\imagenes para ppt\ugiiiiiii.jpg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1"/>
          <a:srcRect/>
          <a:stretch>
            <a:fillRect/>
          </a:stretch>
        </p:blipFill>
        <p:spPr bwMode="auto">
          <a:xfrm>
            <a:off x="0" y="0"/>
            <a:ext cx="3152274" cy="6858000"/>
          </a:xfrm>
          <a:prstGeom prst="rect"/>
          <a:noFill/>
          <a:ln w="9525">
            <a:noFill/>
            <a:miter lim="800000"/>
            <a:headEnd/>
            <a:tailEnd/>
          </a:ln>
        </p:spPr>
      </p:pic>
      <p:sp>
        <p:nvSpPr>
          <p:cNvPr id="1048592" name="Rectangle 2"/>
          <p:cNvSpPr/>
          <p:nvPr/>
        </p:nvSpPr>
        <p:spPr>
          <a:xfrm>
            <a:off x="3577388" y="387458"/>
            <a:ext cx="8357937" cy="5447645"/>
          </a:xfrm>
          <a:prstGeom prst="rect"/>
        </p:spPr>
        <p:txBody>
          <a:bodyPr wrap="square">
            <a:spAutoFit/>
          </a:bodyPr>
          <a:p>
            <a:pPr algn="just" indent="-342900" lvl="0" marL="342900" marR="0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  <a:tabLst>
                <a:tab algn="l" pos="228600"/>
              </a:tabLst>
            </a:pPr>
            <a:r>
              <a:rPr dirty="0" sz="2400" lang="es-MX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Identificar </a:t>
            </a:r>
            <a:r>
              <a:rPr dirty="0" sz="2400" lang="es-MX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los objetivos, procedimientos, técnicas, evidencias e indicadores de gestión utilizados en cada una de las áreas centrales de la auditoría de </a:t>
            </a:r>
            <a:r>
              <a:rPr dirty="0" sz="2400" lang="es-MX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gestión.</a:t>
            </a:r>
            <a:endParaRPr dirty="0" sz="2400" lang="en-US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 indent="-342900" lvl="0" marL="342900" marR="0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  <a:tabLst>
                <a:tab algn="l" pos="228600"/>
              </a:tabLst>
            </a:pPr>
            <a:r>
              <a:rPr dirty="0" sz="2400" lang="es-MX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Evaluar </a:t>
            </a:r>
            <a:r>
              <a:rPr dirty="0" sz="2400" lang="es-MX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las áreas centrales de la entidad a partir de los criterios de medición (Economía, Eficiencia y Eficacia) con el uso de las técnicas </a:t>
            </a:r>
            <a:r>
              <a:rPr dirty="0" sz="2400" lang="es-MX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específicas.</a:t>
            </a:r>
            <a:endParaRPr dirty="0" sz="2400" lang="en-US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 indent="-342900" lvl="0" marL="342900" marR="0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  <a:tabLst>
                <a:tab algn="l" pos="228600"/>
              </a:tabLst>
            </a:pPr>
            <a:r>
              <a:rPr dirty="0" sz="2400" lang="es-MX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Practicar </a:t>
            </a:r>
            <a:r>
              <a:rPr dirty="0" sz="2400" lang="es-MX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las habilidades relacionadas con la confección de los papeles de trabajo más utilizados por el auditor en el desempeño de sus </a:t>
            </a:r>
            <a:r>
              <a:rPr dirty="0" sz="2400" lang="es-MX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funciones.</a:t>
            </a:r>
            <a:endParaRPr dirty="0" sz="2400" lang="en-US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 indent="-342900" lvl="0" marL="342900" marR="0"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  <a:tabLst>
                <a:tab algn="l" pos="228600"/>
              </a:tabLst>
            </a:pPr>
            <a:r>
              <a:rPr dirty="0" sz="2400" lang="es-MX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Evaluar</a:t>
            </a:r>
            <a:r>
              <a:rPr dirty="0" sz="2400" lang="es-MX" spc="-15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dirty="0" sz="2400" lang="es-MX" spc="-15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las funciones </a:t>
            </a:r>
            <a:r>
              <a:rPr dirty="0" sz="2400" lang="es-MX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vinculadas</a:t>
            </a:r>
            <a:r>
              <a:rPr dirty="0" sz="2400" lang="es-MX" spc="-15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con las áreas centrales de la organización, desde el punto de vista administrativo y operacional, para medir la Economía, Eficiencia y Eficacia con el uso de las técnicas específicas.</a:t>
            </a:r>
            <a:endParaRPr dirty="0" sz="2400" lang="en-US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 hangingPunct="0" indent="-900430" marL="90043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b="1" dirty="0" sz="2400" lang="es-CO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endParaRPr dirty="0" sz="2400" lang="en-US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pPr algn="ctr"/>
            <a:r>
              <a:rPr altLang="en-US" b="1" sz="3600" lang="es-US">
                <a:solidFill>
                  <a:srgbClr val="000000"/>
                </a:solidFill>
                <a:latin typeface="arial"/>
                <a:ea typeface="arial"/>
                <a:cs typeface="arial"/>
              </a:rPr>
              <a:t>Áreas </a:t>
            </a:r>
            <a:r>
              <a:rPr altLang="es-US" b="1" sz="3600" 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c</a:t>
            </a:r>
            <a:r>
              <a:rPr altLang="es-US" b="1" sz="3600" 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e</a:t>
            </a:r>
            <a:r>
              <a:rPr altLang="es-US" b="1" sz="3600" 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n</a:t>
            </a:r>
            <a:r>
              <a:rPr altLang="es-US" b="1" sz="3600" 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t</a:t>
            </a:r>
            <a:r>
              <a:rPr altLang="es-US" b="1" sz="3600" 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r</a:t>
            </a:r>
            <a:r>
              <a:rPr altLang="es-US" b="1" sz="3600" 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a</a:t>
            </a:r>
            <a:r>
              <a:rPr altLang="es-US" b="1" sz="3600" 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les </a:t>
            </a:r>
            <a:r>
              <a:rPr altLang="es-US" b="1" sz="3600" 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d</a:t>
            </a:r>
            <a:r>
              <a:rPr altLang="es-US" b="1" sz="3600" 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e</a:t>
            </a:r>
            <a:r>
              <a:rPr altLang="es-US" b="1" sz="3600" 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altLang="es-US" b="1" sz="3600" 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l</a:t>
            </a:r>
            <a:r>
              <a:rPr altLang="es-US" b="1" sz="3600" 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a</a:t>
            </a:r>
            <a:r>
              <a:rPr altLang="es-US" b="1" sz="3600" 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r>
              <a:rPr altLang="es-US" b="1" sz="3600" 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e</a:t>
            </a:r>
            <a:r>
              <a:rPr altLang="es-US" b="1" sz="3600" 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m</a:t>
            </a:r>
            <a:r>
              <a:rPr altLang="es-US" b="1" sz="3600" 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p</a:t>
            </a:r>
            <a:r>
              <a:rPr altLang="es-US" b="1" sz="3600" lang="en-US">
                <a:solidFill>
                  <a:srgbClr val="000000"/>
                </a:solidFill>
                <a:latin typeface="arial"/>
                <a:ea typeface="arial"/>
                <a:cs typeface="arial"/>
              </a:rPr>
              <a:t>resa </a:t>
            </a:r>
            <a:endParaRPr b="1" sz="3600" lang="es-US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48594" name="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b="1" sz="3200" lang="es-US">
                <a:solidFill>
                  <a:srgbClr val="FF0000"/>
                </a:solidFill>
                <a:latin typeface="arial"/>
                <a:ea typeface="arial"/>
                <a:cs typeface="arial"/>
              </a:rPr>
              <a:t>Dirección</a:t>
            </a:r>
            <a:r>
              <a:rPr sz="3200" lang="es-US">
                <a:solidFill>
                  <a:srgbClr val="000000"/>
                </a:solidFill>
                <a:latin typeface="arial"/>
                <a:ea typeface="arial"/>
                <a:cs typeface="arial"/>
              </a:rPr>
              <a:t>.</a:t>
            </a:r>
            <a:endParaRPr sz="3200" lang="es-US">
              <a:solidFill>
                <a:srgbClr val="FF0000"/>
              </a:solidFill>
              <a:latin typeface="arial"/>
              <a:ea typeface="arial"/>
              <a:cs typeface="arial"/>
            </a:endParaRPr>
          </a:p>
          <a:p>
            <a:r>
              <a:rPr sz="3200" lang="es-US">
                <a:solidFill>
                  <a:srgbClr val="000000"/>
                </a:solidFill>
                <a:latin typeface="arial"/>
                <a:ea typeface="arial"/>
                <a:cs typeface="arial"/>
              </a:rPr>
              <a:t>Planeación.</a:t>
            </a:r>
            <a:endParaRPr sz="3200" lang="es-US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r>
              <a:rPr sz="3200" lang="es-US">
                <a:solidFill>
                  <a:srgbClr val="000000"/>
                </a:solidFill>
                <a:latin typeface="arial"/>
                <a:ea typeface="arial"/>
                <a:cs typeface="arial"/>
              </a:rPr>
              <a:t>Contabilidad y Finanzas.</a:t>
            </a:r>
            <a:endParaRPr sz="3200" lang="es-US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r>
              <a:rPr sz="3200" lang="es-US">
                <a:solidFill>
                  <a:srgbClr val="000000"/>
                </a:solidFill>
                <a:latin typeface="arial"/>
                <a:ea typeface="arial"/>
                <a:cs typeface="arial"/>
              </a:rPr>
              <a:t>Tecnologías de la información y la comunicación.</a:t>
            </a:r>
            <a:endParaRPr sz="3200" lang="es-US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r>
              <a:rPr sz="3200" lang="es-US">
                <a:solidFill>
                  <a:srgbClr val="000000"/>
                </a:solidFill>
                <a:latin typeface="arial"/>
                <a:ea typeface="arial"/>
                <a:cs typeface="arial"/>
              </a:rPr>
              <a:t>Mercadotecnia.</a:t>
            </a:r>
            <a:endParaRPr sz="3200" lang="es-US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r>
              <a:rPr sz="3200" lang="es-US">
                <a:solidFill>
                  <a:srgbClr val="000000"/>
                </a:solidFill>
                <a:latin typeface="arial"/>
                <a:ea typeface="arial"/>
                <a:cs typeface="arial"/>
              </a:rPr>
              <a:t>Relaciones Públicas.</a:t>
            </a:r>
            <a:endParaRPr sz="3200" lang="es-US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r>
              <a:rPr sz="3200" lang="es-US">
                <a:solidFill>
                  <a:srgbClr val="000000"/>
                </a:solidFill>
                <a:latin typeface="arial"/>
                <a:ea typeface="arial"/>
                <a:cs typeface="arial"/>
              </a:rPr>
              <a:t>Gestión de Innovación.
</a:t>
            </a:r>
            <a:endParaRPr sz="3200" lang="es-US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5" name="Rectangle 3"/>
          <p:cNvSpPr/>
          <p:nvPr/>
        </p:nvSpPr>
        <p:spPr>
          <a:xfrm rot="20392756">
            <a:off x="451906" y="2062314"/>
            <a:ext cx="1330325" cy="567691"/>
          </a:xfrm>
          <a:prstGeom prst="rect"/>
        </p:spPr>
        <p:txBody>
          <a:bodyPr wrap="none">
            <a:spAutoFit/>
          </a:bodyPr>
          <a:p>
            <a:r>
              <a:rPr dirty="0" sz="3200" lang="es-ES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folleto</a:t>
            </a:r>
            <a:endParaRPr dirty="0" sz="3200" lang="en-US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596" name="Rectangle 4"/>
          <p:cNvSpPr/>
          <p:nvPr/>
        </p:nvSpPr>
        <p:spPr>
          <a:xfrm>
            <a:off x="3392905" y="1468996"/>
            <a:ext cx="8301790" cy="1101884"/>
          </a:xfrm>
          <a:prstGeom prst="rect"/>
        </p:spPr>
        <p:txBody>
          <a:bodyPr wrap="square">
            <a:spAutoFit/>
          </a:bodyPr>
          <a:p>
            <a:pPr hangingPunct="0" indent="-900430" marL="90043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b="1" dirty="0" sz="2400" lang="es-CO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Bibliografía</a:t>
            </a:r>
            <a:endParaRPr b="1"/>
          </a:p>
          <a:p>
            <a:pPr hangingPunct="0" indent="-900430" marL="90043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dirty="0" sz="2400" lang="es-CO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- 2.1 </a:t>
            </a:r>
            <a:r>
              <a:rPr dirty="0" sz="2400" lang="es-CO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Dirección (29 a la </a:t>
            </a:r>
            <a:r>
              <a:rPr altLang="es-CO" dirty="0" sz="2400" lang="en-US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6</a:t>
            </a:r>
            <a:r>
              <a:rPr altLang="es-CO" dirty="0" sz="2400" lang="en-US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9</a:t>
            </a:r>
            <a:r>
              <a:rPr dirty="0" sz="2400" lang="es-CO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</a:t>
            </a:r>
            <a:r>
              <a:rPr dirty="0" sz="2400" lang="es-CO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altLang="en-US" lang="zh-C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CuadroTexto 4"/>
          <p:cNvSpPr txBox="1"/>
          <p:nvPr/>
        </p:nvSpPr>
        <p:spPr>
          <a:xfrm rot="20530022">
            <a:off x="419408" y="2095900"/>
            <a:ext cx="1839325" cy="646331"/>
          </a:xfrm>
          <a:prstGeom prst="rect"/>
          <a:noFill/>
        </p:spPr>
        <p:txBody>
          <a:bodyPr rtlCol="0" wrap="square">
            <a:spAutoFit/>
          </a:bodyPr>
          <a:p>
            <a:r>
              <a:rPr b="1" dirty="0" sz="3600" lang="es-ES" smtClean="0">
                <a:solidFill>
                  <a:schemeClr val="bg1"/>
                </a:solidFill>
              </a:rPr>
              <a:t>Folleto</a:t>
            </a:r>
            <a:endParaRPr b="1" dirty="0" sz="3600" lang="en-US">
              <a:solidFill>
                <a:schemeClr val="bg1"/>
              </a:solidFill>
            </a:endParaRPr>
          </a:p>
        </p:txBody>
      </p:sp>
      <p:sp>
        <p:nvSpPr>
          <p:cNvPr id="1048598" name="Rectangle 1"/>
          <p:cNvSpPr>
            <a:spLocks noChangeArrowheads="1"/>
          </p:cNvSpPr>
          <p:nvPr/>
        </p:nvSpPr>
        <p:spPr bwMode="auto">
          <a:xfrm>
            <a:off x="3416969" y="315906"/>
            <a:ext cx="8775031" cy="523220"/>
          </a:xfrm>
          <a:prstGeom prst="rect"/>
          <a:noFill/>
          <a:ln>
            <a:noFill/>
          </a:ln>
          <a:effectLst/>
        </p:spPr>
        <p:txBody>
          <a:bodyPr anchor="ctr" anchorCtr="0" bIns="45720" compatLnSpc="1" lIns="91440" numCol="1" rIns="91440" tIns="45720" vert="horz" wrap="square">
            <a:prstTxWarp prst="textNoShape"/>
            <a:spAutoFit/>
          </a:bodyPr>
          <a:p>
            <a:pPr algn="l" defTabSz="914400" eaLnBrk="0" fontAlgn="base" hangingPunct="0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altLang="en-US" baseline="0" b="1" cap="none" dirty="0" sz="2800" i="0" kumimoji="0" lang="es-E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Objetivos de auditoría de gestión a la dirección</a:t>
            </a:r>
            <a:r>
              <a:rPr altLang="en-US" baseline="0" b="0" cap="none" dirty="0" sz="2800" i="0" kumimoji="0" lang="en-US" normalizeH="0" strike="noStrike" u="none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048599" name="Rectangle 2"/>
          <p:cNvSpPr>
            <a:spLocks noChangeArrowheads="1"/>
          </p:cNvSpPr>
          <p:nvPr/>
        </p:nvSpPr>
        <p:spPr bwMode="auto">
          <a:xfrm>
            <a:off x="3080084" y="1311069"/>
            <a:ext cx="8903369" cy="2215991"/>
          </a:xfrm>
          <a:prstGeom prst="rect"/>
          <a:noFill/>
          <a:ln>
            <a:noFill/>
          </a:ln>
          <a:effectLst/>
        </p:spPr>
        <p:txBody>
          <a:bodyPr anchor="ctr" anchorCtr="0" bIns="0" compatLnSpc="1" lIns="180918" numCol="1" rIns="0" tIns="0" vert="horz" wrap="square">
            <a:prstTxWarp prst="textNoShape"/>
            <a:spAutoFit/>
          </a:bodyPr>
          <a:p>
            <a:pPr algn="just" defTabSz="914400" eaLnBrk="0" fontAlgn="base" hangingPunct="0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altLang="en-US" baseline="0" b="0" cap="none" dirty="0" sz="2400" i="0" kumimoji="0" lang="es-E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MEDICIÓN Y COMPARACIÓN DE LOGROS</a:t>
            </a:r>
            <a:endParaRPr altLang="en-US" baseline="0" b="1" cap="none" dirty="0" sz="2400" i="0" kumimoji="0" lang="es-E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914400" eaLnBrk="0" fontAlgn="base" hangingPunct="0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altLang="en-US" baseline="0" b="0" cap="none" dirty="0" sz="2400" i="0" kumimoji="0" lang="es-ES" normalizeH="0" strike="noStrike" u="none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Medir y </a:t>
            </a:r>
            <a:r>
              <a:rPr altLang="en-US" baseline="0" b="0" cap="none" dirty="0" sz="2400" i="0" kumimoji="0" lang="es-E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comparar los logros y fracasos alcanzados en la dirección</a:t>
            </a:r>
            <a:r>
              <a:rPr altLang="en-US" baseline="0" b="0" cap="none" dirty="0" sz="2400" i="0" kumimoji="0" lang="es-ES" normalizeH="0" strike="noStrike" u="none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o gerencia de las entidades, en relación con las metas y objetivos previstos en la Planeación o Proyección Estratégica a corto, mediano y largo plazo aprobadas por la Alta Dirección de la entidad auditada.</a:t>
            </a:r>
            <a:endParaRPr altLang="en-US" baseline="0" b="0" cap="none" dirty="0" sz="2400" i="0" kumimoji="0" lang="es-E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48600" name="Rectangle 3"/>
          <p:cNvSpPr>
            <a:spLocks noChangeArrowheads="1"/>
          </p:cNvSpPr>
          <p:nvPr/>
        </p:nvSpPr>
        <p:spPr bwMode="auto">
          <a:xfrm>
            <a:off x="3080084" y="3793649"/>
            <a:ext cx="8903369" cy="2585323"/>
          </a:xfrm>
          <a:prstGeom prst="rect"/>
          <a:noFill/>
          <a:ln>
            <a:noFill/>
          </a:ln>
          <a:effectLst/>
        </p:spPr>
        <p:txBody>
          <a:bodyPr anchor="ctr" anchorCtr="0" bIns="0" compatLnSpc="1" lIns="180918" numCol="1" rIns="0" tIns="0" vert="horz" wrap="square">
            <a:prstTxWarp prst="textNoShape"/>
            <a:spAutoFit/>
          </a:bodyPr>
          <a:p>
            <a:pPr algn="l" defTabSz="914400" eaLnBrk="0" fontAlgn="base" hangingPunct="0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altLang="en-US" baseline="0" b="0" cap="none" dirty="0" sz="2400" i="0" kumimoji="0" lang="es-E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CULTURA DE LA RESPONSABILIDAD</a:t>
            </a:r>
            <a:endParaRPr altLang="en-US" baseline="0" b="1" cap="none" dirty="0" sz="2400" i="0" kumimoji="0" lang="es-E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914400" eaLnBrk="0" fontAlgn="base" hangingPunct="0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altLang="en-US" baseline="0" b="0" cap="none" dirty="0" sz="2400" i="0" kumimoji="0" lang="es-ES" normalizeH="0" strike="noStrike" u="none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Comprobar la existencia de una cultura de la responsabilidad en la gestión de las organizaciones, relacionado con la obligación </a:t>
            </a:r>
            <a:r>
              <a:rPr altLang="en-US" baseline="0" b="0" cap="none" dirty="0" sz="2400" i="0" kumimoji="0" lang="es-E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ética, moral y legal que tienen los directivos </a:t>
            </a:r>
            <a:r>
              <a:rPr altLang="en-US" baseline="0" b="0" cap="none" dirty="0" sz="2400" i="0" kumimoji="0" lang="es-ES" normalizeH="0" strike="noStrike" u="none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 conocer, exigir y responder sobre lo que se ha hecho o están haciendo con los fondos y recursos que han puesto a su disposición para su administración, distribución y custodia</a:t>
            </a:r>
            <a:r>
              <a:rPr altLang="en-US" baseline="0" b="0" cap="none" dirty="0" sz="2400" i="0" kumimoji="0" lang="en-US" normalizeH="0" strike="noStrike" u="none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CuadroTexto 4"/>
          <p:cNvSpPr txBox="1"/>
          <p:nvPr/>
        </p:nvSpPr>
        <p:spPr>
          <a:xfrm rot="20530022">
            <a:off x="419408" y="2095900"/>
            <a:ext cx="1839325" cy="646331"/>
          </a:xfrm>
          <a:prstGeom prst="rect"/>
          <a:noFill/>
        </p:spPr>
        <p:txBody>
          <a:bodyPr rtlCol="0" wrap="square">
            <a:spAutoFit/>
          </a:bodyPr>
          <a:p>
            <a:r>
              <a:rPr b="1" dirty="0" sz="3600" lang="es-ES" smtClean="0">
                <a:solidFill>
                  <a:schemeClr val="bg1"/>
                </a:solidFill>
              </a:rPr>
              <a:t>Folleto</a:t>
            </a:r>
            <a:endParaRPr b="1" dirty="0" sz="3600" lang="en-US">
              <a:solidFill>
                <a:schemeClr val="bg1"/>
              </a:solidFill>
            </a:endParaRPr>
          </a:p>
        </p:txBody>
      </p:sp>
      <p:sp>
        <p:nvSpPr>
          <p:cNvPr id="1048602" name="Rectangle 1"/>
          <p:cNvSpPr>
            <a:spLocks noChangeArrowheads="1"/>
          </p:cNvSpPr>
          <p:nvPr/>
        </p:nvSpPr>
        <p:spPr bwMode="auto">
          <a:xfrm>
            <a:off x="3296652" y="572407"/>
            <a:ext cx="8590547" cy="1846659"/>
          </a:xfrm>
          <a:prstGeom prst="rect"/>
          <a:noFill/>
          <a:ln>
            <a:noFill/>
          </a:ln>
          <a:effectLst/>
        </p:spPr>
        <p:txBody>
          <a:bodyPr anchor="ctr" anchorCtr="0" bIns="0" compatLnSpc="1" lIns="180918" numCol="1" rIns="0" tIns="0" vert="horz" wrap="square">
            <a:prstTxWarp prst="textNoShape"/>
            <a:spAutoFit/>
          </a:bodyPr>
          <a:p>
            <a:pPr algn="just" defTabSz="914400" eaLnBrk="0" fontAlgn="base" hangingPunct="0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altLang="en-US" baseline="0" b="0" cap="none" dirty="0" sz="2400" i="0" kumimoji="0" lang="es-E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MEJORAMIENTO DE LA PLANIFICACIÓN</a:t>
            </a:r>
            <a:endParaRPr altLang="en-US" b="1" dirty="0" sz="2400" lang="es-ES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914400" eaLnBrk="0" fontAlgn="base" hangingPunct="0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</a:pPr>
            <a:r>
              <a:rPr altLang="en-US" baseline="0" b="0" cap="none" dirty="0" sz="2400" i="0" kumimoji="0" lang="es-ES" normalizeH="0" strike="noStrike" u="none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Verificar en los órganos colectivos de dirección de las entidades los procesos asociados a la formulación, aprobación y control de la </a:t>
            </a:r>
            <a:r>
              <a:rPr altLang="en-US" baseline="0" b="0" cap="none" dirty="0" sz="2400" i="0" kumimoji="0" lang="es-E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Planeación Estratégica a corto, mediano y largo plazo</a:t>
            </a:r>
            <a:r>
              <a:rPr altLang="en-US" baseline="0" b="0" cap="none" dirty="0" sz="24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048603" name="Rectangle 2"/>
          <p:cNvSpPr>
            <a:spLocks noChangeArrowheads="1"/>
          </p:cNvSpPr>
          <p:nvPr/>
        </p:nvSpPr>
        <p:spPr bwMode="auto">
          <a:xfrm>
            <a:off x="3296651" y="2594960"/>
            <a:ext cx="8590547" cy="826769"/>
          </a:xfrm>
          <a:prstGeom prst="rect"/>
          <a:noFill/>
          <a:ln>
            <a:noFill/>
          </a:ln>
          <a:effectLst/>
        </p:spPr>
        <p:txBody>
          <a:bodyPr anchor="ctr" anchorCtr="0" bIns="45720" compatLnSpc="1" lIns="91440" numCol="1" rIns="91440" tIns="45720" vert="horz" wrap="square">
            <a:prstTxWarp prst="textNoShape"/>
            <a:spAutoFit/>
          </a:bodyPr>
          <a:p>
            <a:pPr algn="ctr" defTabSz="914400" eaLnBrk="0" fontAlgn="base" hangingPunct="0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altLang="en-US" baseline="0" b="1" cap="none" dirty="0" sz="2400" i="0" kumimoji="0" lang="es-E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</a:t>
            </a:r>
            <a:r>
              <a:rPr altLang="es-ES" baseline="0" b="1" cap="none" dirty="0" sz="24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</a:t>
            </a:r>
            <a:r>
              <a:rPr altLang="es-ES" baseline="0" b="1" cap="none" dirty="0" sz="24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</a:t>
            </a:r>
            <a:r>
              <a:rPr altLang="es-ES" baseline="0" b="1" cap="none" dirty="0" sz="24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</a:t>
            </a:r>
            <a:r>
              <a:rPr altLang="es-ES" baseline="0" b="1" cap="none" dirty="0" sz="2400" i="0" kumimoji="0" lang="en-U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IMIENTOS </a:t>
            </a:r>
            <a:r>
              <a:rPr altLang="en-US" baseline="0" b="1" cap="none" dirty="0" sz="2400" i="0" kumimoji="0" lang="es-E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 AUDITORÍA DE LA GESTIÓN DE DIRECCIÓN</a:t>
            </a:r>
            <a:endParaRPr altLang="en-US" baseline="0" b="0" cap="none" dirty="0" sz="2400" i="0" kumimoji="0" lang="es-E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48604" name="Rectangle 3"/>
          <p:cNvSpPr>
            <a:spLocks noChangeArrowheads="1"/>
          </p:cNvSpPr>
          <p:nvPr/>
        </p:nvSpPr>
        <p:spPr bwMode="auto">
          <a:xfrm>
            <a:off x="3537284" y="3442446"/>
            <a:ext cx="8349914" cy="2825116"/>
          </a:xfrm>
          <a:prstGeom prst="rect"/>
          <a:noFill/>
          <a:ln>
            <a:noFill/>
          </a:ln>
          <a:effectLst/>
        </p:spPr>
        <p:txBody>
          <a:bodyPr anchor="ctr" anchorCtr="0" bIns="45720" compatLnSpc="1" lIns="91440" numCol="1" rIns="91440" tIns="45720" vert="horz" wrap="square">
            <a:prstTxWarp prst="textNoShape"/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algn="l" pos="549275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algn="l" pos="549275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algn="l" pos="549275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algn="l" pos="549275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algn="l" pos="549275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algn="l" pos="549275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algn="l" pos="549275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algn="l" pos="549275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algn="l" pos="549275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defTabSz="914400" eaLnBrk="0" fontAlgn="base" hangingPunct="0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algn="l" pos="549275"/>
              </a:tabLst>
            </a:pPr>
            <a:r>
              <a:rPr altLang="en-US" baseline="0" b="0" cap="none" dirty="0" sz="2000" i="0" kumimoji="0" lang="es-ES" normalizeH="0" strike="noStrike" u="none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1. Revisar el cumplimiento, seguimiento y control de la Planeación Estratégica a corto, mediano y largo plazo aprobado por la Alta Dirección de la entidad auditada, en lo referido, entre otros, a los aspectos siguientes:</a:t>
            </a:r>
            <a:endParaRPr altLang="en-US" dirty="0" sz="2000" lang="en-US"/>
          </a:p>
          <a:p>
            <a:pPr algn="just" defTabSz="914400" eaLnBrk="0" fontAlgn="base" hangingPunct="0" indent="-457200" latinLnBrk="0" lvl="0" marL="45720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lphaLcParenR"/>
              <a:tabLst>
                <a:tab algn="l" pos="549275"/>
              </a:tabLst>
            </a:pPr>
            <a:r>
              <a:rPr altLang="en-US" baseline="0" b="0" cap="none" dirty="0" sz="2000" i="0" kumimoji="0" lang="es-ES" normalizeH="0" strike="noStrike" u="none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Misión y Visión;</a:t>
            </a:r>
            <a:endParaRPr altLang="en-US" dirty="0" sz="2000" lang="es-ES"/>
          </a:p>
          <a:p>
            <a:pPr algn="just" defTabSz="914400" eaLnBrk="0" fontAlgn="base" hangingPunct="0" indent="-457200" latinLnBrk="0" lvl="0" marL="45720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lphaLcParenR"/>
              <a:tabLst>
                <a:tab algn="l" pos="549275"/>
              </a:tabLst>
            </a:pPr>
            <a:r>
              <a:rPr altLang="en-US" baseline="0" b="0" cap="none" dirty="0" sz="2000" i="0" kumimoji="0" lang="es-ES" normalizeH="0" strike="noStrike" u="none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Matriz DAFO</a:t>
            </a:r>
          </a:p>
          <a:p>
            <a:pPr algn="just" defTabSz="914400" eaLnBrk="0" fontAlgn="base" hangingPunct="0" indent="-457200" latinLnBrk="0" lvl="0" marL="45720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lphaLcParenR"/>
              <a:tabLst>
                <a:tab algn="l" pos="549275"/>
              </a:tabLst>
            </a:pPr>
            <a:r>
              <a:rPr altLang="en-US" dirty="0" sz="2000" lang="es-ES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altLang="en-US" dirty="0" sz="2000" lang="es-ES" smtClean="0">
                <a:ea typeface="Times New Roman" panose="02020603050405020304" pitchFamily="18" charset="0"/>
                <a:cs typeface="Arial" panose="020B0604020202020204" pitchFamily="34" charset="0"/>
              </a:rPr>
              <a:t>Valores de la empresa</a:t>
            </a:r>
          </a:p>
          <a:p>
            <a:pPr algn="just" defTabSz="914400" eaLnBrk="0" fontAlgn="base" hangingPunct="0" indent="-457200" latinLnBrk="0" lvl="0" marL="45720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lphaLcParenR"/>
              <a:tabLst>
                <a:tab algn="l" pos="549275"/>
              </a:tabLst>
            </a:pPr>
            <a:r>
              <a:rPr altLang="en-US" baseline="0" b="0" cap="none" dirty="0" sz="2000" i="0" kumimoji="0" lang="es-ES" normalizeH="0" strike="noStrike" u="none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altLang="en-US" baseline="0" b="0" cap="none" dirty="0" sz="2000" i="0" kumimoji="0" lang="es-ES" normalizeH="0" strike="noStrike" u="none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objetivos</a:t>
            </a:r>
            <a:r>
              <a:rPr altLang="en-US" b="0" cap="none" dirty="0" sz="2000" i="0" kumimoji="0" lang="es-ES" normalizeH="0" strike="noStrike" u="none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de trabajos anuales</a:t>
            </a:r>
          </a:p>
          <a:p>
            <a:pPr algn="just" defTabSz="914400" eaLnBrk="0" fontAlgn="base" hangingPunct="0" indent="-457200" latinLnBrk="0" lvl="0" marL="45720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lphaLcParenR"/>
              <a:tabLst>
                <a:tab algn="l" pos="549275"/>
              </a:tabLst>
            </a:pPr>
            <a:r>
              <a:rPr altLang="en-US" dirty="0" sz="2000" lang="es-ES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altLang="en-US" dirty="0" sz="2000" lang="es-ES" smtClean="0">
                <a:ea typeface="Times New Roman" panose="02020603050405020304" pitchFamily="18" charset="0"/>
                <a:cs typeface="Arial" panose="020B0604020202020204" pitchFamily="34" charset="0"/>
              </a:rPr>
              <a:t>Planes operacionales u operativos</a:t>
            </a:r>
            <a:endParaRPr altLang="en-US" baseline="0" b="0" cap="none" dirty="0" sz="2000" i="0" kumimoji="0" lang="es-ES" normalizeH="0" strike="noStrike" u="none" smtClean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CuadroTexto 4"/>
          <p:cNvSpPr txBox="1"/>
          <p:nvPr/>
        </p:nvSpPr>
        <p:spPr>
          <a:xfrm rot="20530022">
            <a:off x="308518" y="1722879"/>
            <a:ext cx="1839325" cy="646331"/>
          </a:xfrm>
          <a:prstGeom prst="rect"/>
          <a:noFill/>
        </p:spPr>
        <p:txBody>
          <a:bodyPr rtlCol="0" wrap="square">
            <a:spAutoFit/>
          </a:bodyPr>
          <a:p>
            <a:r>
              <a:rPr b="1" dirty="0" sz="3600" lang="es-ES" smtClean="0">
                <a:solidFill>
                  <a:schemeClr val="bg1"/>
                </a:solidFill>
              </a:rPr>
              <a:t>Folleto</a:t>
            </a:r>
            <a:endParaRPr b="1" dirty="0" sz="3600" lang="en-US">
              <a:solidFill>
                <a:schemeClr val="bg1"/>
              </a:solidFill>
            </a:endParaRPr>
          </a:p>
        </p:txBody>
      </p:sp>
      <p:sp>
        <p:nvSpPr>
          <p:cNvPr id="1048606" name="Rectangle 1"/>
          <p:cNvSpPr/>
          <p:nvPr/>
        </p:nvSpPr>
        <p:spPr>
          <a:xfrm>
            <a:off x="3505199" y="327000"/>
            <a:ext cx="8406063" cy="2340610"/>
          </a:xfrm>
          <a:prstGeom prst="rect"/>
        </p:spPr>
        <p:txBody>
          <a:bodyPr wrap="square">
            <a:spAutoFit/>
          </a:bodyPr>
          <a:p>
            <a:pPr algn="just"/>
            <a:r>
              <a:rPr dirty="0" sz="2400" lang="es-ES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  <a:r>
              <a:rPr dirty="0" sz="2400" lang="en-US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2. </a:t>
            </a:r>
            <a:r>
              <a:rPr dirty="0" sz="2400" lang="es-ES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Estudiar </a:t>
            </a:r>
            <a:r>
              <a:rPr dirty="0" sz="2400" lang="es-ES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el contenido y requisitos de los diferentes cargos de </a:t>
            </a:r>
            <a:r>
              <a:rPr dirty="0" sz="2400" lang="es-ES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dirección </a:t>
            </a:r>
            <a:r>
              <a:rPr dirty="0" sz="2400" lang="es-ES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 directivos, </a:t>
            </a:r>
            <a:r>
              <a:rPr dirty="0" sz="2400" lang="es-ES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especialistas </a:t>
            </a:r>
            <a:r>
              <a:rPr dirty="0" sz="2400" lang="es-ES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y demás trabajadores subordinados, en concordancia con los objetivos de las áreas o procesos específicos que conforman la estructura organizativa de la entidad. </a:t>
            </a:r>
            <a:r>
              <a:rPr dirty="0" sz="2400" lang="es-ES" u="sng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Evaluar la factibilidad de la estructura organizativa utilizada en la entidad </a:t>
            </a:r>
            <a:r>
              <a:rPr dirty="0" sz="2400" lang="es-ES" u="sng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auditada</a:t>
            </a:r>
            <a:endParaRPr dirty="0" sz="2400" lang="en-US" u="sng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048607" name="Rectangle 3"/>
          <p:cNvSpPr/>
          <p:nvPr/>
        </p:nvSpPr>
        <p:spPr>
          <a:xfrm>
            <a:off x="3497176" y="3005117"/>
            <a:ext cx="8414085" cy="3346450"/>
          </a:xfrm>
          <a:prstGeom prst="rect"/>
        </p:spPr>
        <p:txBody>
          <a:bodyPr wrap="square">
            <a:spAutoFit/>
          </a:bodyPr>
          <a:p>
            <a:pPr algn="just" lvl="0" marR="0">
              <a:spcBef>
                <a:spcPts val="0"/>
              </a:spcBef>
              <a:spcAft>
                <a:spcPts val="0"/>
              </a:spcAft>
              <a:tabLst>
                <a:tab algn="l" pos="274320"/>
              </a:tabLst>
            </a:pPr>
            <a:r>
              <a:rPr dirty="0" sz="2400" lang="es-ES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3. Evaluar </a:t>
            </a:r>
            <a:r>
              <a:rPr dirty="0" sz="2400" lang="es-ES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el comportamiento organizacional de los directivos en materia de métodos y estilos de dirección, referidos a:</a:t>
            </a:r>
            <a:endParaRPr dirty="0" sz="2400" lang="en-US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 indent="-285750" lvl="1" marL="742950" marR="0"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tabLst>
                <a:tab algn="l" pos="548640"/>
              </a:tabLst>
            </a:pPr>
            <a:r>
              <a:rPr dirty="0" sz="2400" lang="es-ES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Comunicación interpersonal;</a:t>
            </a:r>
            <a:endParaRPr dirty="0" sz="2400" lang="en-US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 indent="-285750" lvl="1" marL="742950" marR="0"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tabLst>
                <a:tab algn="l" pos="548640"/>
              </a:tabLst>
            </a:pPr>
            <a:r>
              <a:rPr dirty="0" sz="2400" lang="es-ES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Motivación para el trabajo;</a:t>
            </a:r>
            <a:endParaRPr dirty="0" sz="2400" lang="en-US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 indent="-285750" lvl="1" marL="742950" marR="0"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tabLst>
                <a:tab algn="l" pos="548640"/>
              </a:tabLst>
            </a:pPr>
            <a:r>
              <a:rPr dirty="0" sz="2400" lang="es-ES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Liderazgo;</a:t>
            </a:r>
            <a:endParaRPr dirty="0" sz="2400" lang="en-US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 indent="-285750" lvl="1" marL="742950" marR="0"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tabLst>
                <a:tab algn="l" pos="548640"/>
              </a:tabLst>
            </a:pPr>
            <a:r>
              <a:rPr dirty="0" sz="2400" lang="es-ES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Estrés laboral;</a:t>
            </a:r>
            <a:endParaRPr dirty="0" sz="2400" lang="en-US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 indent="-285750" lvl="1" marL="742950" marR="0"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tabLst>
                <a:tab algn="l" pos="548640"/>
              </a:tabLst>
            </a:pPr>
            <a:r>
              <a:rPr dirty="0" sz="2400" lang="es-ES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Trabajo en equipo; y</a:t>
            </a:r>
            <a:endParaRPr dirty="0" sz="2400" lang="en-US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 indent="-285750" lvl="1" marL="742950" marR="0">
              <a:spcBef>
                <a:spcPts val="0"/>
              </a:spcBef>
              <a:spcAft>
                <a:spcPts val="0"/>
              </a:spcAft>
              <a:buFont typeface="+mj-lt"/>
              <a:buAutoNum type="alphaLcParenR"/>
              <a:tabLst>
                <a:tab algn="l" pos="548640"/>
              </a:tabLst>
            </a:pPr>
            <a:r>
              <a:rPr dirty="0" sz="2400" lang="es-ES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Toma de decisiones.</a:t>
            </a:r>
            <a:endParaRPr dirty="0" sz="2400" lang="en-US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CuadroTexto 4"/>
          <p:cNvSpPr txBox="1"/>
          <p:nvPr/>
        </p:nvSpPr>
        <p:spPr>
          <a:xfrm rot="20530022">
            <a:off x="308518" y="1722879"/>
            <a:ext cx="1839325" cy="646331"/>
          </a:xfrm>
          <a:prstGeom prst="rect"/>
          <a:noFill/>
        </p:spPr>
        <p:txBody>
          <a:bodyPr rtlCol="0" wrap="square">
            <a:spAutoFit/>
          </a:bodyPr>
          <a:p>
            <a:r>
              <a:rPr b="1" dirty="0" sz="3600" lang="es-ES" smtClean="0">
                <a:solidFill>
                  <a:schemeClr val="bg1"/>
                </a:solidFill>
              </a:rPr>
              <a:t>Folleto</a:t>
            </a:r>
            <a:endParaRPr b="1" dirty="0" sz="3600" lang="en-US">
              <a:solidFill>
                <a:schemeClr val="bg1"/>
              </a:solidFill>
            </a:endParaRPr>
          </a:p>
        </p:txBody>
      </p:sp>
      <p:sp>
        <p:nvSpPr>
          <p:cNvPr id="1048609" name="Rectangle 1"/>
          <p:cNvSpPr>
            <a:spLocks noChangeArrowheads="1"/>
          </p:cNvSpPr>
          <p:nvPr/>
        </p:nvSpPr>
        <p:spPr bwMode="auto">
          <a:xfrm>
            <a:off x="3320715" y="399471"/>
            <a:ext cx="8542422" cy="6494085"/>
          </a:xfrm>
          <a:prstGeom prst="rect"/>
          <a:noFill/>
          <a:ln>
            <a:noFill/>
          </a:ln>
          <a:effectLst/>
        </p:spPr>
        <p:txBody>
          <a:bodyPr anchor="ctr" anchorCtr="0" bIns="45720" compatLnSpc="1" lIns="91440" numCol="1" rIns="91440" tIns="45720" vert="horz" wrap="square">
            <a:prstTxWarp prst="textNoShape"/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algn="l" pos="274638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algn="l" pos="274638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algn="l" pos="274638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algn="l" pos="274638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algn="l" pos="274638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algn="l" pos="274638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algn="l" pos="274638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algn="l" pos="274638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algn="l" pos="274638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defTabSz="914400" eaLnBrk="0" fontAlgn="base" hangingPunct="0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algn="l" pos="274638"/>
              </a:tabLst>
            </a:pPr>
            <a:r>
              <a:rPr altLang="en-US" baseline="0" b="0" cap="none" dirty="0" sz="2600" i="0" kumimoji="0" lang="es-ES" normalizeH="0" strike="noStrike" u="none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4. Verificar la </a:t>
            </a:r>
            <a:r>
              <a:rPr altLang="en-US" baseline="0" b="0" cap="none" dirty="0" sz="2600" i="0" kumimoji="0" lang="es-E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capacitación y el adiestramiento </a:t>
            </a:r>
            <a:r>
              <a:rPr altLang="en-US" baseline="0" b="0" cap="none" dirty="0" sz="2600" i="0" kumimoji="0" lang="es-ES" normalizeH="0" strike="noStrike" u="none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de los directivos o cuadros y sus reservas, a partir de los planes anuales aprobados y su cumplimiento.</a:t>
            </a:r>
          </a:p>
          <a:p>
            <a:pPr algn="just" defTabSz="914400" eaLnBrk="0" fontAlgn="base" hangingPunct="0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algn="l" pos="274638"/>
              </a:tabLst>
            </a:pPr>
            <a:endParaRPr altLang="en-US" dirty="0" sz="2600" lang="en-US"/>
          </a:p>
          <a:p>
            <a:pPr algn="just" defTabSz="914400" eaLnBrk="0" fontAlgn="base" hangingPunct="0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algn="l" pos="274638"/>
              </a:tabLst>
            </a:pPr>
            <a:r>
              <a:rPr altLang="en-US" baseline="0" b="0" cap="none" dirty="0" sz="2600" i="0" kumimoji="0" lang="en-US" normalizeH="0" strike="noStrike" u="none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5.</a:t>
            </a:r>
            <a:r>
              <a:rPr altLang="en-US" b="0" cap="none" dirty="0" sz="2600" i="0" kumimoji="0" lang="en-US" normalizeH="0" strike="noStrike" u="none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altLang="en-US" baseline="0" b="0" cap="none" dirty="0" sz="2600" i="0" kumimoji="0" lang="es-ES" normalizeH="0" strike="noStrike" u="none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Investigar el cumplimiento del </a:t>
            </a:r>
            <a:r>
              <a:rPr altLang="en-US" baseline="0" b="0" cap="none" dirty="0" sz="2600" i="0" kumimoji="0" lang="es-E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Plan de Reuniones Ordinarias</a:t>
            </a:r>
            <a:r>
              <a:rPr altLang="en-US" baseline="0" b="0" cap="none" dirty="0" sz="2600" i="0" kumimoji="0" lang="es-ES" normalizeH="0" strike="noStrike" u="none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(consejos de Dirección, consejillos, asambleas de trabajadores, etc.), así como el seguimiento y cumplimiento de los acuerdos tomados</a:t>
            </a:r>
          </a:p>
          <a:p>
            <a:pPr algn="just" defTabSz="914400" eaLnBrk="0" fontAlgn="base" hangingPunct="0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algn="l" pos="274638"/>
              </a:tabLst>
            </a:pPr>
            <a:endParaRPr altLang="en-US" baseline="0" b="0" cap="none" dirty="0" sz="26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algn="just" defTabSz="914400" eaLnBrk="0" fontAlgn="base" hangingPunct="0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algn="l" pos="274638"/>
              </a:tabLst>
            </a:pPr>
            <a:r>
              <a:rPr altLang="en-US" baseline="0" b="0" cap="none" dirty="0" sz="2600" i="0" kumimoji="0" lang="es-ES" normalizeH="0" strike="noStrike" u="none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6. Revisión de la utilización en la </a:t>
            </a:r>
            <a:r>
              <a:rPr altLang="en-US" baseline="0" b="0" cap="none" dirty="0" sz="2600" i="0" kumimoji="0" lang="es-E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toma de decisiones </a:t>
            </a:r>
            <a:r>
              <a:rPr altLang="en-US" baseline="0" b="0" cap="none" dirty="0" sz="2600" i="0" kumimoji="0" lang="es-ES" normalizeH="0" strike="noStrike" u="none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por la Alta Dirección de los resultados reportados en los informes financieros, de gestión, de producción, de auditorias externas e internas, y otros. Verificar el cumplimiento de las decisiones adoptadas, así como su seguimiento</a:t>
            </a:r>
            <a:endParaRPr altLang="en-US" baseline="0" b="0" cap="none" dirty="0" sz="26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algn="just" defTabSz="914400" eaLnBrk="0" fontAlgn="base" hangingPunct="0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algn="l" pos="274638"/>
              </a:tabLst>
            </a:pPr>
            <a:endParaRPr altLang="en-US" baseline="0" b="0" cap="none" dirty="0" sz="26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CuadroTexto 4"/>
          <p:cNvSpPr txBox="1"/>
          <p:nvPr/>
        </p:nvSpPr>
        <p:spPr>
          <a:xfrm rot="20530022">
            <a:off x="308518" y="1722879"/>
            <a:ext cx="1839325" cy="646331"/>
          </a:xfrm>
          <a:prstGeom prst="rect"/>
          <a:noFill/>
        </p:spPr>
        <p:txBody>
          <a:bodyPr rtlCol="0" wrap="square">
            <a:spAutoFit/>
          </a:bodyPr>
          <a:p>
            <a:r>
              <a:rPr b="1" dirty="0" sz="3600" lang="es-ES" smtClean="0">
                <a:solidFill>
                  <a:schemeClr val="bg1"/>
                </a:solidFill>
              </a:rPr>
              <a:t>Folleto</a:t>
            </a:r>
            <a:endParaRPr b="1" dirty="0" sz="3600" lang="en-US">
              <a:solidFill>
                <a:schemeClr val="bg1"/>
              </a:solidFill>
            </a:endParaRPr>
          </a:p>
        </p:txBody>
      </p:sp>
      <p:sp>
        <p:nvSpPr>
          <p:cNvPr id="1048611" name="Rectangle 1"/>
          <p:cNvSpPr>
            <a:spLocks noChangeArrowheads="1"/>
          </p:cNvSpPr>
          <p:nvPr/>
        </p:nvSpPr>
        <p:spPr bwMode="auto">
          <a:xfrm>
            <a:off x="3320716" y="-55945"/>
            <a:ext cx="8654716" cy="954107"/>
          </a:xfrm>
          <a:prstGeom prst="rect"/>
          <a:noFill/>
          <a:ln>
            <a:noFill/>
          </a:ln>
          <a:effectLst/>
        </p:spPr>
        <p:txBody>
          <a:bodyPr anchor="ctr" anchorCtr="0" bIns="45720" compatLnSpc="1" lIns="91440" numCol="1" rIns="91440" tIns="45720" vert="horz" wrap="square">
            <a:prstTxWarp prst="textNoShape"/>
            <a:spAutoFit/>
          </a:bodyPr>
          <a:p>
            <a:pPr algn="ctr" defTabSz="914400" eaLnBrk="0" fontAlgn="base" hangingPunct="0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altLang="en-US" baseline="0" b="1" cap="none" dirty="0" sz="2800" i="0" kumimoji="0" lang="es-E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Técnicas de recolección de información y evidencias de auditoría a la gestión de dirección</a:t>
            </a:r>
            <a:endParaRPr altLang="en-US" baseline="0" b="0" cap="none" dirty="0" sz="2800" i="0" kumimoji="0" lang="es-E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97153" name="Picture 5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3007894" y="898162"/>
            <a:ext cx="9184106" cy="5959838"/>
          </a:xfrm>
          <a:prstGeom prst="rect"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4" name="Picture 3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3200400" y="872329"/>
            <a:ext cx="8133347" cy="4975018"/>
          </a:xfrm>
          <a:prstGeom prst="rect"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Rectangle 1"/>
          <p:cNvSpPr>
            <a:spLocks noChangeArrowheads="1"/>
          </p:cNvSpPr>
          <p:nvPr/>
        </p:nvSpPr>
        <p:spPr bwMode="auto">
          <a:xfrm>
            <a:off x="3609474" y="246948"/>
            <a:ext cx="9352547" cy="925831"/>
          </a:xfrm>
          <a:prstGeom prst="rect"/>
          <a:noFill/>
          <a:ln>
            <a:noFill/>
          </a:ln>
          <a:effectLst/>
        </p:spPr>
        <p:txBody>
          <a:bodyPr anchor="ctr" anchorCtr="0" bIns="45720" compatLnSpc="1" lIns="91440" numCol="1" rIns="91440" tIns="45720" vert="horz" wrap="square">
            <a:prstTxWarp prst="textNoShape"/>
            <a:spAutoFit/>
          </a:bodyPr>
          <a:p>
            <a:pPr algn="l" defTabSz="914400" eaLnBrk="0" fontAlgn="base" hangingPunct="0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altLang="en-US" baseline="0" b="1" cap="none" dirty="0" sz="2800" i="0" kumimoji="0" lang="es-ES" normalizeH="0" strike="noStrike" u="sng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Indicadores de gestión de la dirección</a:t>
            </a:r>
            <a:endParaRPr altLang="en-US" baseline="0" b="0" cap="none" dirty="0" sz="28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defTabSz="914400" eaLnBrk="0" fontAlgn="base" hangingPunct="0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altLang="en-US" baseline="0" b="0" cap="none" dirty="0" sz="28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13" name="Rectangle 2"/>
          <p:cNvSpPr>
            <a:spLocks noChangeArrowheads="1"/>
          </p:cNvSpPr>
          <p:nvPr/>
        </p:nvSpPr>
        <p:spPr bwMode="auto">
          <a:xfrm>
            <a:off x="3248526" y="782631"/>
            <a:ext cx="8614611" cy="4594225"/>
          </a:xfrm>
          <a:prstGeom prst="rect"/>
          <a:noFill/>
          <a:ln>
            <a:noFill/>
          </a:ln>
          <a:effectLst/>
        </p:spPr>
        <p:txBody>
          <a:bodyPr anchor="ctr" anchorCtr="0" bIns="45720" compatLnSpc="1" lIns="91440" numCol="1" rIns="91440" tIns="45720" vert="horz" wrap="square">
            <a:prstTxWarp prst="textNoShape"/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algn="l" pos="274638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algn="l" pos="274638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algn="l" pos="274638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algn="l" pos="274638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algn="l" pos="274638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algn="l" pos="274638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algn="l" pos="274638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algn="l" pos="274638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algn="l" pos="274638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defTabSz="914400" eaLnBrk="0" fontAlgn="base" hangingPunct="0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algn="l" pos="274638"/>
              </a:tabLst>
            </a:pPr>
            <a:r>
              <a:rPr altLang="en-US" baseline="0" cap="none" dirty="0" sz="2000" i="0" kumimoji="0" lang="es-ES" normalizeH="0" strike="noStrike" u="none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1. % INDICE DE AVANCE = N EJECUTADOS/N PLANIFICADOS</a:t>
            </a:r>
            <a:endParaRPr altLang="en-US" baseline="0" cap="none" dirty="0" sz="20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algn="just" defTabSz="914400" eaLnBrk="0" fontAlgn="base" hangingPunct="0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algn="l" pos="274638"/>
              </a:tabLst>
            </a:pPr>
            <a:r>
              <a:rPr altLang="en-US" baseline="0" cap="none" dirty="0" sz="2000" i="0" kumimoji="0" lang="es-ES" normalizeH="0" strike="noStrike" u="none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N= Ejemplos: Nro. de Objetivos, Nro. de Acuerdos de reuniones</a:t>
            </a:r>
            <a:endParaRPr altLang="en-US" baseline="0" cap="none" dirty="0" sz="20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algn="just" defTabSz="914400" eaLnBrk="0" fontAlgn="base" hangingPunct="0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algn="l" pos="274638"/>
              </a:tabLst>
            </a:pPr>
            <a:r>
              <a:rPr altLang="en-US" baseline="0" cap="none" dirty="0" sz="2000" i="0" kumimoji="0" lang="es-ES" normalizeH="0" strike="noStrike" u="none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Muestra el % de avance de N en un período determinado (mes, trimestre, semestre, anual)</a:t>
            </a:r>
            <a:endParaRPr altLang="en-US" baseline="0" cap="none" dirty="0" sz="20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algn="just" defTabSz="914400" eaLnBrk="0" fontAlgn="base" hangingPunct="0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algn="l" pos="274638"/>
              </a:tabLst>
            </a:pPr>
            <a:endParaRPr altLang="en-US" baseline="0" cap="none" dirty="0" sz="2000" i="0" kumimoji="0" lang="es-ES" normalizeH="0" strike="noStrike" u="none" smtClean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 defTabSz="914400" eaLnBrk="0" fontAlgn="base" hangingPunct="0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algn="l" pos="274638"/>
              </a:tabLst>
            </a:pPr>
            <a:r>
              <a:rPr altLang="en-US" baseline="0" cap="none" dirty="0" sz="2000" i="0" kumimoji="0" lang="es-ES" normalizeH="0" strike="noStrike" u="none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2. CUMPLIMIENTO DE LAS REUNIONES ORDINARIAS = REAL/PLAN</a:t>
            </a:r>
            <a:endParaRPr altLang="en-US" baseline="0" cap="none" dirty="0" sz="20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algn="just" defTabSz="914400" eaLnBrk="0" fontAlgn="base" hangingPunct="0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algn="l" pos="274638"/>
              </a:tabLst>
            </a:pPr>
            <a:r>
              <a:rPr altLang="en-US" baseline="0" cap="none" dirty="0" sz="2000" i="0" kumimoji="0" lang="es-ES" normalizeH="0" strike="noStrike" u="none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Muestra el cumplimiento del plan de reuniones ordinarias previstas en el plan de Afectaciones anual aprobado por la Alta Dirección.</a:t>
            </a:r>
            <a:endParaRPr altLang="en-US" baseline="0" cap="none" dirty="0" sz="20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algn="just" defTabSz="914400" eaLnBrk="0" fontAlgn="base" hangingPunct="0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algn="l" pos="274638"/>
              </a:tabLst>
            </a:pPr>
            <a:endParaRPr altLang="en-US" baseline="0" cap="none" dirty="0" sz="2000" i="0" kumimoji="0" lang="es-ES" normalizeH="0" strike="noStrike" u="none" smtClean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 defTabSz="914400" eaLnBrk="0" fontAlgn="base" hangingPunct="0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algn="l" pos="274638"/>
              </a:tabLst>
            </a:pPr>
            <a:r>
              <a:rPr altLang="en-US" baseline="0" cap="none" dirty="0" sz="2000" i="0" kumimoji="0" lang="es-ES" normalizeH="0" strike="noStrike" u="none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3.PROMEDIO MENSUAL DE REUNIONES EXTRAORDINARIAS = </a:t>
            </a:r>
            <a:endParaRPr altLang="en-US" baseline="0" cap="none" dirty="0" sz="20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algn="just" defTabSz="914400" eaLnBrk="0" fontAlgn="base" hangingPunct="0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algn="l" pos="274638"/>
              </a:tabLst>
            </a:pPr>
            <a:r>
              <a:rPr altLang="en-US" baseline="0" cap="none" dirty="0" sz="2000" i="0" kumimoji="0" lang="es-ES" normalizeH="0" strike="noStrike" u="none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TOTAL REUNIONES EXTRAORDINARIAS/12 MESES</a:t>
            </a:r>
            <a:endParaRPr altLang="en-US" baseline="0" cap="none" dirty="0" sz="20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algn="just" defTabSz="914400" eaLnBrk="0" fontAlgn="base" hangingPunct="0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algn="l" pos="274638"/>
              </a:tabLst>
            </a:pPr>
            <a:r>
              <a:rPr altLang="en-US" baseline="0" cap="none" dirty="0" sz="2000" i="0" kumimoji="0" lang="es-ES" normalizeH="0" strike="noStrike" u="none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 Muestra el impacto de las reuniones extraordinarias realizadas.</a:t>
            </a:r>
            <a:endParaRPr altLang="en-US" baseline="0" cap="none" dirty="0" sz="20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algn="just" defTabSz="914400" eaLnBrk="0" fontAlgn="base" hangingPunct="0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algn="l" pos="274638"/>
              </a:tabLst>
            </a:pPr>
            <a:endParaRPr altLang="en-US" baseline="0" cap="none" dirty="0" sz="2000" i="0" kumimoji="0" lang="es-ES" normalizeH="0" strike="noStrike" u="none" smtClean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 defTabSz="914400" eaLnBrk="0" fontAlgn="base" hangingPunct="0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algn="l" pos="274638"/>
              </a:tabLst>
            </a:pPr>
            <a:r>
              <a:rPr altLang="en-US" dirty="0" sz="2000" lang="es-ES" smtClean="0">
                <a:ea typeface="Times New Roman" panose="02020603050405020304" pitchFamily="18" charset="0"/>
                <a:cs typeface="Arial" panose="020B0604020202020204" pitchFamily="34" charset="0"/>
              </a:rPr>
              <a:t>4.</a:t>
            </a:r>
            <a:r>
              <a:rPr altLang="en-US" baseline="0" cap="none" dirty="0" sz="2000" i="0" kumimoji="0" lang="es-ES" normalizeH="0" strike="noStrike" u="none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PROMEDIO DE HORAS DE DURACION POR REUNIONES =</a:t>
            </a:r>
            <a:endParaRPr altLang="en-US" baseline="0" cap="none" dirty="0" sz="2000" i="0" kumimoji="0" lang="en-US" normalizeH="0" strike="noStrike" u="none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algn="just" defTabSz="914400" eaLnBrk="0" fontAlgn="base" hangingPunct="0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algn="l" pos="274638"/>
              </a:tabLst>
            </a:pPr>
            <a:r>
              <a:rPr altLang="en-US" baseline="0" cap="none" dirty="0" sz="2000" i="0" kumimoji="0" lang="es-ES" normalizeH="0" strike="noStrike" u="none" smtClean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rPr>
              <a:t>TOTAL HORAS DE DURACION/TOTAL DE REUNIONES</a:t>
            </a:r>
            <a:endParaRPr altLang="en-US" baseline="0" cap="none" dirty="0" sz="2000" i="0" kumimoji="0" lang="es-ES" normalizeH="0" strike="noStrike" u="none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048614" name="Rectangle 5"/>
          <p:cNvSpPr/>
          <p:nvPr/>
        </p:nvSpPr>
        <p:spPr>
          <a:xfrm>
            <a:off x="3412957" y="5434234"/>
            <a:ext cx="7752347" cy="1015663"/>
          </a:xfrm>
          <a:prstGeom prst="rect"/>
        </p:spPr>
        <p:txBody>
          <a:bodyPr wrap="square">
            <a:spAutoFit/>
          </a:bodyPr>
          <a:p>
            <a:pPr algn="just" marL="228600" marR="0">
              <a:spcBef>
                <a:spcPts val="0"/>
              </a:spcBef>
              <a:spcAft>
                <a:spcPts val="0"/>
              </a:spcAft>
            </a:pPr>
            <a:r>
              <a:rPr dirty="0" sz="2000" lang="es-ES" spc="-15">
                <a:latin typeface="Arial" panose="020B0604020202020204" pitchFamily="34" charset="0"/>
                <a:ea typeface="Times New Roman" panose="02020603050405020304" pitchFamily="18" charset="0"/>
              </a:rPr>
              <a:t>Muestra el promedio de horas dedicadas a las reuniones en la entidad auditada. Se utiliza como fuente la hora de inicio y terminación que debe aparecer en el acta de la reunión.</a:t>
            </a:r>
            <a:endParaRPr dirty="0" sz="2000" lang="en-US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Rectangle 3"/>
          <p:cNvSpPr/>
          <p:nvPr/>
        </p:nvSpPr>
        <p:spPr>
          <a:xfrm>
            <a:off x="5787116" y="0"/>
            <a:ext cx="3692526" cy="508635"/>
          </a:xfrm>
          <a:prstGeom prst="rect"/>
        </p:spPr>
        <p:txBody>
          <a:bodyPr wrap="none">
            <a:spAutoFit/>
          </a:bodyPr>
          <a:p>
            <a:r>
              <a:rPr b="1" dirty="0" sz="2800" lang="es-ES_tradnl" spc="1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Estudio independiente</a:t>
            </a:r>
            <a:endParaRPr b="1" dirty="0" sz="2800"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16" name="Rectangle 4"/>
          <p:cNvSpPr/>
          <p:nvPr/>
        </p:nvSpPr>
        <p:spPr>
          <a:xfrm>
            <a:off x="3449053" y="261610"/>
            <a:ext cx="8742947" cy="8040433"/>
          </a:xfrm>
          <a:prstGeom prst="rect"/>
        </p:spPr>
        <p:txBody>
          <a:bodyPr wrap="square">
            <a:spAutoFit/>
          </a:bodyPr>
          <a:p>
            <a:pPr algn="just" indent="-342900" lvl="0" marL="34290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dirty="0" lang="es-ES">
                <a:latin typeface="Arial" panose="020B0604020202020204" pitchFamily="34" charset="0"/>
                <a:ea typeface="Times New Roman" panose="02020603050405020304" pitchFamily="18" charset="0"/>
              </a:rPr>
              <a:t>Resumir los conceptos fundamentales, comunes (</a:t>
            </a:r>
            <a:r>
              <a:rPr dirty="0" lang="es-ES" spc="-15">
                <a:latin typeface="Arial" panose="020B0604020202020204" pitchFamily="34" charset="0"/>
                <a:ea typeface="Times New Roman" panose="02020603050405020304" pitchFamily="18" charset="0"/>
              </a:rPr>
              <a:t>Objetivos de auditoría, </a:t>
            </a:r>
            <a:r>
              <a:rPr dirty="0" lang="es-ES">
                <a:latin typeface="Arial" panose="020B0604020202020204" pitchFamily="34" charset="0"/>
                <a:ea typeface="Times New Roman" panose="02020603050405020304" pitchFamily="18" charset="0"/>
              </a:rPr>
              <a:t>Programa</a:t>
            </a:r>
            <a:r>
              <a:rPr dirty="0" lang="es-ES" spc="-15">
                <a:latin typeface="Arial" panose="020B0604020202020204" pitchFamily="34" charset="0"/>
                <a:ea typeface="Times New Roman" panose="02020603050405020304" pitchFamily="18" charset="0"/>
              </a:rPr>
              <a:t> de auditoría, Técnicas de recolección de documentos, Evidencias de auditoría e Indicadores de gestión)  y p</a:t>
            </a:r>
            <a:r>
              <a:rPr dirty="0" lang="es-ES">
                <a:latin typeface="Arial" panose="020B0604020202020204" pitchFamily="34" charset="0"/>
                <a:ea typeface="Times New Roman" panose="02020603050405020304" pitchFamily="18" charset="0"/>
              </a:rPr>
              <a:t>or cada tema: </a:t>
            </a:r>
            <a:r>
              <a:rPr dirty="0" lang="es-ES"/>
              <a:t> </a:t>
            </a:r>
            <a:endParaRPr dirty="0" lang="es-ES" smtClean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dirty="0" lang="es-ES"/>
              <a:t> </a:t>
            </a:r>
            <a:endParaRPr dirty="0" lang="en-US"/>
          </a:p>
          <a:p>
            <a:r>
              <a:rPr dirty="0" lang="es-ES"/>
              <a:t>2.</a:t>
            </a:r>
            <a:r>
              <a:rPr altLang="es-ES" dirty="0" lang="en-US"/>
              <a:t>2</a:t>
            </a:r>
            <a:r>
              <a:rPr altLang="es-ES" dirty="0" lang="en-US"/>
              <a:t> </a:t>
            </a:r>
            <a:r>
              <a:rPr dirty="0" lang="es-ES"/>
              <a:t>Planeación o Planificación empresarial (Planeación o Planificación empresarial, Procesos de planeación empresarial, Planeación o Proyección estratégica, Plan anual, Plan de producción o servicios, Plan de portadores energéticos, Plan de ciencia, tecnología y medio ambiente, Plan financiero, Fases de la planificación empresarial </a:t>
            </a:r>
            <a:endParaRPr dirty="0" lang="en-US"/>
          </a:p>
          <a:p>
            <a:r>
              <a:rPr dirty="0" lang="es-ES"/>
              <a:t> </a:t>
            </a:r>
            <a:endParaRPr dirty="0" lang="en-US"/>
          </a:p>
          <a:p>
            <a:r>
              <a:rPr dirty="0" lang="es-ES"/>
              <a:t>2.</a:t>
            </a:r>
            <a:r>
              <a:rPr altLang="es-ES" dirty="0" lang="en-US"/>
              <a:t>3</a:t>
            </a:r>
            <a:r>
              <a:rPr altLang="es-ES" dirty="0" lang="en-US"/>
              <a:t> </a:t>
            </a:r>
            <a:r>
              <a:rPr dirty="0" lang="es-ES"/>
              <a:t>Contabilidad y Finanzas (Definición de Contabilidad, Preparación y presentación de estados financieros, políticas contables, Manuales de Procedimientos, informes de auditoría, Objetivos de auditoría, Programa de auditoría, Técnicas de recolección de documentos, Evidencias de auditoría e Indicadores de gestión) </a:t>
            </a:r>
            <a:endParaRPr dirty="0" lang="en-US"/>
          </a:p>
          <a:p>
            <a:r>
              <a:rPr dirty="0" lang="es-ES"/>
              <a:t> </a:t>
            </a:r>
            <a:endParaRPr dirty="0" lang="en-US"/>
          </a:p>
          <a:p>
            <a:r>
              <a:rPr dirty="0" lang="es-ES"/>
              <a:t>2.</a:t>
            </a:r>
            <a:r>
              <a:rPr altLang="es-ES" dirty="0" lang="en-US"/>
              <a:t>4</a:t>
            </a:r>
            <a:r>
              <a:rPr altLang="es-ES" dirty="0" lang="en-US"/>
              <a:t> </a:t>
            </a:r>
            <a:r>
              <a:rPr dirty="0" lang="es-ES"/>
              <a:t>Sistema Informativo (Componentes básicos de las </a:t>
            </a:r>
            <a:r>
              <a:rPr dirty="0" lang="es-ES" err="1"/>
              <a:t>TIC’s</a:t>
            </a:r>
            <a:r>
              <a:rPr dirty="0" lang="es-ES"/>
              <a:t>, Gestión de las tecnologías de la información y comunicación, Seguridad informática y Funciones  de la actividad de Informática) que culmine en la </a:t>
            </a:r>
            <a:r>
              <a:rPr dirty="0" lang="es-ES" err="1"/>
              <a:t>confeccion</a:t>
            </a:r>
            <a:r>
              <a:rPr dirty="0" lang="es-ES"/>
              <a:t> de un Mapa de Conocimientos o un Cuadro Comparativo.</a:t>
            </a:r>
            <a:endParaRPr dirty="0" lang="en-US"/>
          </a:p>
          <a:p>
            <a:pPr algn="just" lv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dirty="0" lang="es-ES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just" indent="-342900" lvl="0" marL="34290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dirty="0" lang="es-ES" smtClean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just" indent="-342900" lvl="0" marL="34290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dirty="0" lang="es-ES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just" indent="-342900" lvl="0" marL="34290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dirty="0" lang="es-ES" smtClean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just" indent="-342900" lvl="0" marL="34290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dirty="0" lang="en-US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Title 3"/>
          <p:cNvSpPr>
            <a:spLocks noGrp="1"/>
          </p:cNvSpPr>
          <p:nvPr>
            <p:ph type="title"/>
          </p:nvPr>
        </p:nvSpPr>
        <p:spPr>
          <a:xfrm>
            <a:off x="3041008" y="1873903"/>
            <a:ext cx="8539281" cy="763525"/>
          </a:xfrm>
        </p:spPr>
        <p:txBody>
          <a:bodyPr>
            <a:noAutofit/>
          </a:bodyPr>
          <a:p>
            <a:pPr algn="ctr"/>
            <a:r>
              <a:rPr dirty="0" lang="en-US" smtClean="0">
                <a:solidFill>
                  <a:schemeClr val="tx1"/>
                </a:solidFill>
              </a:rPr>
              <a:t>Auditoría de Gestión  </a:t>
            </a:r>
            <a:endParaRPr dirty="0" lang="en-US">
              <a:solidFill>
                <a:schemeClr val="tx1"/>
              </a:solidFill>
            </a:endParaRPr>
          </a:p>
        </p:txBody>
      </p:sp>
      <p:sp>
        <p:nvSpPr>
          <p:cNvPr id="1048618" name="CuadroTexto 4"/>
          <p:cNvSpPr txBox="1"/>
          <p:nvPr/>
        </p:nvSpPr>
        <p:spPr>
          <a:xfrm rot="20530022">
            <a:off x="419408" y="1569117"/>
            <a:ext cx="1839325" cy="1699895"/>
          </a:xfrm>
          <a:prstGeom prst="rect"/>
          <a:noFill/>
        </p:spPr>
        <p:txBody>
          <a:bodyPr rtlCol="0" wrap="square">
            <a:sp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2000" i="0" kern="1200" kumimoji="0" lang="es-E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Manual de Procedimientos </a:t>
            </a:r>
          </a:p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2000" i="0" kern="1200" kumimoji="0" lang="es-E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de Auditoría</a:t>
            </a:r>
          </a:p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2000" i="0" kern="1200" kumimoji="0" lang="es-E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Tomo II</a:t>
            </a:r>
            <a:endParaRPr baseline="0" b="0" cap="none" dirty="0" sz="2000" i="0" kern="1200" kumimoji="0" lang="en-US" noProof="0" normalizeH="0" spc="0" strike="noStrike" u="none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19" name="Title 3"/>
          <p:cNvSpPr txBox="1"/>
          <p:nvPr/>
        </p:nvSpPr>
        <p:spPr>
          <a:xfrm>
            <a:off x="3708776" y="4112136"/>
            <a:ext cx="7203746" cy="763525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l" defTabSz="1219170" eaLnBrk="1" hangingPunct="1" latinLnBrk="0" rtl="0">
              <a:spcBef>
                <a:spcPct val="0"/>
              </a:spcBef>
              <a:buNone/>
              <a:defRPr sz="4800" kern="1200">
                <a:solidFill>
                  <a:srgbClr val="FF990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Profesora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I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n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s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t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: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Lic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.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Y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e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n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i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Padilla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Triana</a:t>
            </a:r>
            <a:endParaRPr baseline="0" b="0" cap="none" dirty="0" sz="32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>
                <a:outerShdw algn="tl" blurRad="50800" dir="2700000" dist="38100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5to año Pan D</dc:title>
  <dc:creator>Usuario de Windows</dc:creator>
  <cp:lastModifiedBy>Windows User</cp:lastModifiedBy>
  <dcterms:created xsi:type="dcterms:W3CDTF">2021-11-08T19:27:01Z</dcterms:created>
  <dcterms:modified xsi:type="dcterms:W3CDTF">2026-08-18T00:07:01Z</dcterms:modified>
</cp:coreProperties>
</file>