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70" r:id="rId2"/>
    <p:sldId id="257" r:id="rId3"/>
    <p:sldId id="258" r:id="rId4"/>
    <p:sldId id="259" r:id="rId5"/>
    <p:sldId id="260" r:id="rId6"/>
    <p:sldId id="261" r:id="rId7"/>
    <p:sldId id="262" r:id="rId8"/>
    <p:sldId id="271" r:id="rId9"/>
    <p:sldId id="263" r:id="rId10"/>
    <p:sldId id="264" r:id="rId11"/>
    <p:sldId id="265" r:id="rId12"/>
    <p:sldId id="280" r:id="rId13"/>
    <p:sldId id="281" r:id="rId14"/>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4" autoAdjust="0"/>
    <p:restoredTop sz="94660"/>
  </p:normalViewPr>
  <p:slideViewPr>
    <p:cSldViewPr>
      <p:cViewPr varScale="1">
        <p:scale>
          <a:sx n="75" d="100"/>
          <a:sy n="75" d="100"/>
        </p:scale>
        <p:origin x="117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19" name="18 Marcador de pie de página"/>
          <p:cNvSpPr>
            <a:spLocks noGrp="1"/>
          </p:cNvSpPr>
          <p:nvPr>
            <p:ph type="ftr" sz="quarter" idx="11"/>
          </p:nvPr>
        </p:nvSpPr>
        <p:spPr/>
        <p:txBody>
          <a:bodyPr/>
          <a:lstStyle/>
          <a:p>
            <a:endParaRPr lang="es-ES_tradnl"/>
          </a:p>
        </p:txBody>
      </p:sp>
      <p:sp>
        <p:nvSpPr>
          <p:cNvPr id="27" name="2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a:t>Haga clic para modificar el estilo de texto del patrón</a:t>
            </a:r>
          </a:p>
        </p:txBody>
      </p:sp>
      <p:sp>
        <p:nvSpPr>
          <p:cNvPr id="5" name="4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a:xfrm>
            <a:off x="8077200" y="6356350"/>
            <a:ext cx="609600" cy="365125"/>
          </a:xfrm>
        </p:spPr>
        <p:txBody>
          <a:bodyPr/>
          <a:lstStyle/>
          <a:p>
            <a:fld id="{3310C475-7E41-41A4-B353-7C6C9ED82F49}" type="slidenum">
              <a:rPr lang="es-ES_tradnl" smtClean="0"/>
              <a:t>‹Nº›</a:t>
            </a:fld>
            <a:endParaRPr lang="es-ES_tradnl"/>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03/11/2022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8CD1D0-97A0-47CF-AF48-92728C90FE2D}" type="datetimeFigureOut">
              <a:rPr lang="es-ES_tradnl" smtClean="0"/>
              <a:t>03/11/2022</a:t>
            </a:fld>
            <a:endParaRPr lang="es-ES_tradn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_tradn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310C475-7E41-41A4-B353-7C6C9ED82F49}" type="slidenum">
              <a:rPr lang="es-ES_tradnl" smtClean="0"/>
              <a:t>‹Nº›</a:t>
            </a:fld>
            <a:endParaRPr lang="es-ES_tradnl"/>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1307671"/>
            <a:ext cx="9144000" cy="4339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2400" b="1" dirty="0">
                <a:latin typeface="Arial" panose="020B0604020202020204" pitchFamily="34" charset="0"/>
                <a:cs typeface="Arial" panose="020B0604020202020204" pitchFamily="34" charset="0"/>
              </a:rPr>
              <a:t>TEMA 3. El deporte cubano en la etapa revolucionaria</a:t>
            </a:r>
            <a:r>
              <a:rPr lang="es-ES" sz="2400" dirty="0">
                <a:latin typeface="Arial" panose="020B0604020202020204" pitchFamily="34" charset="0"/>
                <a:cs typeface="Arial" panose="020B0604020202020204" pitchFamily="34" charset="0"/>
              </a:rPr>
              <a:t>. </a:t>
            </a:r>
            <a:endParaRPr lang="es-ES" sz="2400" dirty="0" smtClean="0">
              <a:latin typeface="Arial" panose="020B0604020202020204" pitchFamily="34" charset="0"/>
              <a:cs typeface="Arial" panose="020B0604020202020204" pitchFamily="34" charset="0"/>
            </a:endParaRP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“Es preciso que en el lugar de un centenar de atletas haya decenas de miles. Y para ello crearemos las academias (deportivas) que sea preciso crear…”</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                                        </a:t>
            </a:r>
            <a:r>
              <a:rPr lang="es-ES_tradnl" sz="2400" dirty="0" smtClean="0">
                <a:latin typeface="Arial" panose="020B0604020202020204" pitchFamily="34" charset="0"/>
                <a:cs typeface="Arial" panose="020B0604020202020204" pitchFamily="34" charset="0"/>
              </a:rPr>
              <a:t>            </a:t>
            </a:r>
            <a:r>
              <a:rPr lang="es-ES_tradnl" sz="2400" dirty="0">
                <a:latin typeface="Arial" panose="020B0604020202020204" pitchFamily="34" charset="0"/>
                <a:cs typeface="Arial" panose="020B0604020202020204" pitchFamily="34" charset="0"/>
              </a:rPr>
              <a:t>Fidel Castro 29 de enero de 1959</a:t>
            </a:r>
            <a:endParaRPr lang="es-ES" sz="2400" dirty="0">
              <a:latin typeface="Arial" panose="020B0604020202020204" pitchFamily="34" charset="0"/>
              <a:cs typeface="Arial" panose="020B0604020202020204" pitchFamily="34" charset="0"/>
            </a:endParaRPr>
          </a:p>
          <a:p>
            <a:pPr algn="just"/>
            <a:endParaRPr lang="es-ES_tradnl" sz="2400" b="1" dirty="0" smtClean="0">
              <a:latin typeface="Arial" panose="020B0604020202020204" pitchFamily="34" charset="0"/>
              <a:cs typeface="Arial" panose="020B0604020202020204" pitchFamily="34" charset="0"/>
            </a:endParaRPr>
          </a:p>
          <a:p>
            <a:pPr algn="just"/>
            <a:r>
              <a:rPr lang="es-ES_tradnl" sz="2400" b="1" dirty="0" smtClean="0">
                <a:latin typeface="Arial" panose="020B0604020202020204" pitchFamily="34" charset="0"/>
                <a:cs typeface="Arial" panose="020B0604020202020204" pitchFamily="34" charset="0"/>
              </a:rPr>
              <a:t>Sumario</a:t>
            </a:r>
            <a:r>
              <a:rPr lang="es-ES_tradnl" sz="2400" b="1" dirty="0">
                <a:latin typeface="Arial" panose="020B0604020202020204" pitchFamily="34" charset="0"/>
                <a:cs typeface="Arial" panose="020B0604020202020204" pitchFamily="34" charset="0"/>
              </a:rPr>
              <a:t>:</a:t>
            </a:r>
            <a:r>
              <a:rPr lang="es-ES_tradnl" sz="2400" dirty="0">
                <a:latin typeface="Arial" panose="020B0604020202020204" pitchFamily="34" charset="0"/>
                <a:cs typeface="Arial" panose="020B0604020202020204" pitchFamily="34" charset="0"/>
              </a:rPr>
              <a:t> </a:t>
            </a:r>
            <a:r>
              <a:rPr lang="es-ES" sz="2400" dirty="0">
                <a:latin typeface="Arial" panose="020B0604020202020204" pitchFamily="34" charset="0"/>
                <a:cs typeface="Arial" panose="020B0604020202020204" pitchFamily="34" charset="0"/>
              </a:rPr>
              <a:t>Actividad física en cuba después del triunfo revolucionario. Primeras medidas tomadas por el gobierno Revolucionario</a:t>
            </a:r>
            <a:r>
              <a:rPr lang="es-ES" sz="2400" b="1"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pPr algn="just">
              <a:lnSpc>
                <a:spcPct val="150000"/>
              </a:lnSpc>
            </a:pPr>
            <a:endParaRPr lang="es-VE" sz="24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1626477"/>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Al triunfo de la Revolución existían en el país unos 800 profesores de Educación Física (EF), muchos de los cuales eran empíricos y la mayor parte abandonó el país. Por lo que desde los primeros momentos se dio una importancia especial a la formación de cuadros y superación de profesores de EF, así como el desarrollo de la Cultura Física (CF) y el deporte por lo que en la constitución de la República en su artículo 38 código H expresa que el estado orienta, fomenta y promueve la CF y el deporte en todas sus manifestaciones como medio de educación y contribución a la formación integral de los cubanos.</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1778626"/>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-Con el triunfo revolucionario se transformó el panorama deportivo, tomándose varias medidas y consolidándose bajo el principio “el deporte es un derecho del pueblo” </a:t>
            </a:r>
            <a:endParaRPr lang="es-ES_tradnl" sz="2400" dirty="0" smtClean="0">
              <a:latin typeface="Arial" panose="020B0604020202020204" pitchFamily="34" charset="0"/>
              <a:cs typeface="Arial" panose="020B0604020202020204" pitchFamily="34" charset="0"/>
            </a:endParaRP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-Se erradicó el profesionalismo, la discriminación racial, llevándose la actividad física a cada rincón del país, se nacionalizan las escuelas privadas y las instalaciones deportivas poniéndolas en manos de la población.</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1584669"/>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-Se construyen innumerables instalaciones deportivas en todos los rincones del país propiciándose el nacimiento y despegue del deporte revolucionario cubano</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-Se elimina la comercialización de atletas, se prohíbe las peleas de gallo, de perros, carreras de caballos, carreras de perros, el Jai-</a:t>
            </a:r>
            <a:r>
              <a:rPr lang="es-ES_tradnl" sz="2400" dirty="0" err="1">
                <a:latin typeface="Arial" panose="020B0604020202020204" pitchFamily="34" charset="0"/>
                <a:cs typeface="Arial" panose="020B0604020202020204" pitchFamily="34" charset="0"/>
              </a:rPr>
              <a:t>Alai</a:t>
            </a:r>
            <a:r>
              <a:rPr lang="es-ES_tradnl" sz="2400" dirty="0">
                <a:latin typeface="Arial" panose="020B0604020202020204" pitchFamily="34" charset="0"/>
                <a:cs typeface="Arial" panose="020B0604020202020204" pitchFamily="34" charset="0"/>
              </a:rPr>
              <a:t>, se elimina la prostitución, los casinos de juegos, el bingo en fin todo aquellos que dé al contraste con el lucro y las apuestas, el pueblo se tiró a la calle y quemo todas las máquinas de juego. </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07504" y="1769336"/>
            <a:ext cx="8928992"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-Otra de las medidas fue la derogación de la dirección general del deporte, sustituida por la creación del INDER, (Instituto Nacional de Deportes Educación Física y Recreación), que en su Artículo 51, se señala, que todos tienen derecho a la EF, el deporte y la recreación, fomentando este a través de la enseñanza y la práctica de la EF y el deporte en los planes de estudio del sistema nacional de educación y los medios puestos a disposición del pueblo y que facilite la práctica masiva del deporte y la recreación. </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904391"/>
            <a:ext cx="9144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Por todo el consejo de Ministro, resolvió dictar el 23 de febrero de 1961 la Ley 936, creando el INDER, como organismo central del estado, rector de la actividad física y deportes en el país en estrecha relación con el Comité Olímpico cubano, encomendándole la dirección del mismo a José </a:t>
            </a:r>
            <a:r>
              <a:rPr lang="es-ES_tradnl" sz="2400" dirty="0" err="1">
                <a:latin typeface="Arial" panose="020B0604020202020204" pitchFamily="34" charset="0"/>
                <a:cs typeface="Arial" panose="020B0604020202020204" pitchFamily="34" charset="0"/>
              </a:rPr>
              <a:t>Llanusa</a:t>
            </a:r>
            <a:r>
              <a:rPr lang="es-ES_tradnl" sz="2400" dirty="0">
                <a:latin typeface="Arial" panose="020B0604020202020204" pitchFamily="34" charset="0"/>
                <a:cs typeface="Arial" panose="020B0604020202020204" pitchFamily="34" charset="0"/>
              </a:rPr>
              <a:t> </a:t>
            </a:r>
            <a:r>
              <a:rPr lang="es-ES_tradnl" sz="2400" dirty="0" err="1">
                <a:latin typeface="Arial" panose="020B0604020202020204" pitchFamily="34" charset="0"/>
                <a:cs typeface="Arial" panose="020B0604020202020204" pitchFamily="34" charset="0"/>
              </a:rPr>
              <a:t>Gobel</a:t>
            </a:r>
            <a:r>
              <a:rPr lang="es-ES_tradnl" sz="2400" dirty="0">
                <a:latin typeface="Arial" panose="020B0604020202020204" pitchFamily="34" charset="0"/>
                <a:cs typeface="Arial" panose="020B0604020202020204" pitchFamily="34" charset="0"/>
              </a:rPr>
              <a:t> y dictándose una serie de resoluciones como son:</a:t>
            </a:r>
            <a:endParaRPr lang="es-ES" sz="2400" dirty="0">
              <a:latin typeface="Arial" panose="020B0604020202020204" pitchFamily="34" charset="0"/>
              <a:cs typeface="Arial" panose="020B0604020202020204" pitchFamily="34" charset="0"/>
            </a:endParaRP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1-</a:t>
            </a:r>
            <a:r>
              <a:rPr lang="es-ES_tradnl" sz="2400" dirty="0">
                <a:latin typeface="Arial" panose="020B0604020202020204" pitchFamily="34" charset="0"/>
                <a:cs typeface="Arial" panose="020B0604020202020204" pitchFamily="34" charset="0"/>
              </a:rPr>
              <a:t>. </a:t>
            </a:r>
            <a:r>
              <a:rPr lang="es-ES_tradnl" sz="2400" b="1" dirty="0">
                <a:latin typeface="Arial" panose="020B0604020202020204" pitchFamily="34" charset="0"/>
                <a:cs typeface="Arial" panose="020B0604020202020204" pitchFamily="34" charset="0"/>
              </a:rPr>
              <a:t>Resolución No. 2 del 15 de marzo, 1961:</a:t>
            </a:r>
            <a:r>
              <a:rPr lang="es-ES_tradnl" sz="2400" dirty="0">
                <a:latin typeface="Arial" panose="020B0604020202020204" pitchFamily="34" charset="0"/>
                <a:cs typeface="Arial" panose="020B0604020202020204" pitchFamily="34" charset="0"/>
              </a:rPr>
              <a:t> Suspende la presentación de la lucha libre o pancracio y las licencias de </a:t>
            </a:r>
            <a:r>
              <a:rPr lang="es-ES_tradnl" sz="2400" dirty="0" err="1">
                <a:latin typeface="Arial" panose="020B0604020202020204" pitchFamily="34" charset="0"/>
                <a:cs typeface="Arial" panose="020B0604020202020204" pitchFamily="34" charset="0"/>
              </a:rPr>
              <a:t>promotaje</a:t>
            </a:r>
            <a:r>
              <a:rPr lang="es-ES_tradnl" sz="2400" dirty="0">
                <a:latin typeface="Arial" panose="020B0604020202020204" pitchFamily="34" charset="0"/>
                <a:cs typeface="Arial" panose="020B0604020202020204" pitchFamily="34" charset="0"/>
              </a:rPr>
              <a:t> de personas y empresas que se dediquen al nefasto espectáculo profesional, prohibiendo la presentación de este tipo de farsa en el territorio nacional.</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303627"/>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2.- </a:t>
            </a:r>
            <a:r>
              <a:rPr lang="es-ES_tradnl" sz="2400" b="1" dirty="0">
                <a:latin typeface="Arial" panose="020B0604020202020204" pitchFamily="34" charset="0"/>
                <a:cs typeface="Arial" panose="020B0604020202020204" pitchFamily="34" charset="0"/>
              </a:rPr>
              <a:t>Resolución No. 3 del 15 de marzo, 1961:</a:t>
            </a:r>
            <a:r>
              <a:rPr lang="es-ES_tradnl" sz="2400" dirty="0">
                <a:latin typeface="Arial" panose="020B0604020202020204" pitchFamily="34" charset="0"/>
                <a:cs typeface="Arial" panose="020B0604020202020204" pitchFamily="34" charset="0"/>
              </a:rPr>
              <a:t> Prohíbe la venta de bebidas alcohólicas en la ciudad deportiva y otras instalaciones deportivas, salvo en casos excepcionales plenamente justificadas</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3.- </a:t>
            </a:r>
            <a:r>
              <a:rPr lang="es-ES_tradnl" sz="2400" b="1" dirty="0">
                <a:latin typeface="Arial" panose="020B0604020202020204" pitchFamily="34" charset="0"/>
                <a:cs typeface="Arial" panose="020B0604020202020204" pitchFamily="34" charset="0"/>
              </a:rPr>
              <a:t>Resolución No.38 de 2 de septiembre de 1961:</a:t>
            </a:r>
            <a:r>
              <a:rPr lang="es-ES_tradnl" sz="2400" dirty="0">
                <a:latin typeface="Arial" panose="020B0604020202020204" pitchFamily="34" charset="0"/>
                <a:cs typeface="Arial" panose="020B0604020202020204" pitchFamily="34" charset="0"/>
              </a:rPr>
              <a:t> Suspende los carnets de </a:t>
            </a:r>
            <a:r>
              <a:rPr lang="es-ES_tradnl" sz="2400" dirty="0" err="1">
                <a:latin typeface="Arial" panose="020B0604020202020204" pitchFamily="34" charset="0"/>
                <a:cs typeface="Arial" panose="020B0604020202020204" pitchFamily="34" charset="0"/>
              </a:rPr>
              <a:t>promotaje</a:t>
            </a:r>
            <a:r>
              <a:rPr lang="es-ES_tradnl" sz="2400" dirty="0">
                <a:latin typeface="Arial" panose="020B0604020202020204" pitchFamily="34" charset="0"/>
                <a:cs typeface="Arial" panose="020B0604020202020204" pitchFamily="34" charset="0"/>
              </a:rPr>
              <a:t> del boxeo profesional, así como anula los contratos existentes entre los promotores y los llamados managers boxeadores. Dispone que el INDER asuma tales funciones.</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188988" y="1556792"/>
            <a:ext cx="8928992"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4.- </a:t>
            </a:r>
            <a:r>
              <a:rPr lang="es-ES_tradnl" sz="2400" b="1" dirty="0">
                <a:latin typeface="Arial" panose="020B0604020202020204" pitchFamily="34" charset="0"/>
                <a:cs typeface="Arial" panose="020B0604020202020204" pitchFamily="34" charset="0"/>
              </a:rPr>
              <a:t>Resolución No.67-D del 4 de enero de 1962:</a:t>
            </a:r>
            <a:r>
              <a:rPr lang="es-ES_tradnl" sz="2400" dirty="0">
                <a:latin typeface="Arial" panose="020B0604020202020204" pitchFamily="34" charset="0"/>
                <a:cs typeface="Arial" panose="020B0604020202020204" pitchFamily="34" charset="0"/>
              </a:rPr>
              <a:t> Se suspende definitivamente el espectáculo de boxeo profesional organizándose en su lugar el boxeo formativo y el boxeo competitivo</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5.- </a:t>
            </a:r>
            <a:r>
              <a:rPr lang="es-ES_tradnl" sz="2400" b="1" dirty="0">
                <a:latin typeface="Arial" panose="020B0604020202020204" pitchFamily="34" charset="0"/>
                <a:cs typeface="Arial" panose="020B0604020202020204" pitchFamily="34" charset="0"/>
              </a:rPr>
              <a:t>Resolución No. 75 de 15 de febrero de 1962:</a:t>
            </a:r>
            <a:r>
              <a:rPr lang="es-ES_tradnl" sz="2400" dirty="0">
                <a:latin typeface="Arial" panose="020B0604020202020204" pitchFamily="34" charset="0"/>
                <a:cs typeface="Arial" panose="020B0604020202020204" pitchFamily="34" charset="0"/>
              </a:rPr>
              <a:t> Cierra definitivamente el Frontón Jai-</a:t>
            </a:r>
            <a:r>
              <a:rPr lang="es-ES_tradnl" sz="2400" dirty="0" err="1">
                <a:latin typeface="Arial" panose="020B0604020202020204" pitchFamily="34" charset="0"/>
                <a:cs typeface="Arial" panose="020B0604020202020204" pitchFamily="34" charset="0"/>
              </a:rPr>
              <a:t>alai</a:t>
            </a:r>
            <a:r>
              <a:rPr lang="es-ES_tradnl" sz="2400" dirty="0">
                <a:latin typeface="Arial" panose="020B0604020202020204" pitchFamily="34" charset="0"/>
                <a:cs typeface="Arial" panose="020B0604020202020204" pitchFamily="34" charset="0"/>
              </a:rPr>
              <a:t> de La Habana.</a:t>
            </a:r>
            <a:endParaRPr lang="es-ES" sz="2400" dirty="0">
              <a:latin typeface="Arial" panose="020B0604020202020204" pitchFamily="34" charset="0"/>
              <a:cs typeface="Arial" panose="020B0604020202020204" pitchFamily="34" charset="0"/>
            </a:endParaRPr>
          </a:p>
          <a:p>
            <a:pPr algn="just"/>
            <a:r>
              <a:rPr lang="es-ES" sz="2400" dirty="0" smtClean="0">
                <a:latin typeface="Arial" panose="020B0604020202020204" pitchFamily="34" charset="0"/>
                <a:cs typeface="Arial" panose="020B0604020202020204" pitchFamily="34" charset="0"/>
              </a:rPr>
              <a:t>930</a:t>
            </a:r>
            <a:r>
              <a:rPr lang="es-ES" sz="2400" dirty="0">
                <a:latin typeface="Arial" panose="020B0604020202020204" pitchFamily="34" charset="0"/>
                <a:cs typeface="Arial" panose="020B0604020202020204" pitchFamily="34" charset="0"/>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1327652"/>
            <a:ext cx="914400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6.- </a:t>
            </a:r>
            <a:r>
              <a:rPr lang="es-ES_tradnl" sz="2400" b="1" dirty="0">
                <a:latin typeface="Arial" panose="020B0604020202020204" pitchFamily="34" charset="0"/>
                <a:cs typeface="Arial" panose="020B0604020202020204" pitchFamily="34" charset="0"/>
              </a:rPr>
              <a:t>Resolución No.83-A de 9 de marzo de 1962:</a:t>
            </a:r>
            <a:r>
              <a:rPr lang="es-ES_tradnl" sz="2400" dirty="0">
                <a:latin typeface="Arial" panose="020B0604020202020204" pitchFamily="34" charset="0"/>
                <a:cs typeface="Arial" panose="020B0604020202020204" pitchFamily="34" charset="0"/>
              </a:rPr>
              <a:t> Dispone la suspensión definitiva de toda actividad deportiva de carácter profesional</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7.- </a:t>
            </a:r>
            <a:r>
              <a:rPr lang="es-ES_tradnl" sz="2400" b="1" dirty="0">
                <a:latin typeface="Arial" panose="020B0604020202020204" pitchFamily="34" charset="0"/>
                <a:cs typeface="Arial" panose="020B0604020202020204" pitchFamily="34" charset="0"/>
              </a:rPr>
              <a:t>Resolución No.696 de 25 de junio de 1965:</a:t>
            </a:r>
            <a:r>
              <a:rPr lang="es-ES_tradnl" sz="2400" dirty="0">
                <a:latin typeface="Arial" panose="020B0604020202020204" pitchFamily="34" charset="0"/>
                <a:cs typeface="Arial" panose="020B0604020202020204" pitchFamily="34" charset="0"/>
              </a:rPr>
              <a:t> Crea la Empresa de Industria Deportivas del INDER</a:t>
            </a:r>
            <a:r>
              <a:rPr lang="es-ES_tradnl" sz="2400" dirty="0" smtClean="0">
                <a:latin typeface="Arial" panose="020B0604020202020204" pitchFamily="34" charset="0"/>
                <a:cs typeface="Arial" panose="020B0604020202020204" pitchFamily="34" charset="0"/>
              </a:rPr>
              <a:t>.</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8.- </a:t>
            </a:r>
            <a:r>
              <a:rPr lang="es-ES_tradnl" sz="2400" b="1" dirty="0">
                <a:latin typeface="Arial" panose="020B0604020202020204" pitchFamily="34" charset="0"/>
                <a:cs typeface="Arial" panose="020B0604020202020204" pitchFamily="34" charset="0"/>
              </a:rPr>
              <a:t>Resolución No.1030 de 16 de marzo de 1967:</a:t>
            </a:r>
            <a:r>
              <a:rPr lang="es-ES_tradnl" sz="2400" dirty="0">
                <a:latin typeface="Arial" panose="020B0604020202020204" pitchFamily="34" charset="0"/>
                <a:cs typeface="Arial" panose="020B0604020202020204" pitchFamily="34" charset="0"/>
              </a:rPr>
              <a:t> Cancela el cobro de la entrada a todos los estadios, campeonatos y competencias deportivas de carácter nacional e internacional que se celebre en nuestra Patria.</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07504" y="1238707"/>
            <a:ext cx="892899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Por disposición del comandante Fidel Castro el día 19 de noviembre de 1961 se declaró el día nacional de la CF el deporte y la recreación, creándose además a partir del movimiento de activistas los CVD de los que el expreso al respecto; “Esos son los consejos voluntarios del INDER. Son los núcleos de ciudadanos, que, en cada fábrica, en cada granja del pueblo, en cada asociación campesina, en cada cooperativa, en cada unidad militar, en cada municipio, en cada Provincia, es decir donde quiera que labore el pueblo, se dedican a promover las actividades deportivas”.</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5720" y="1195789"/>
            <a:ext cx="8572560" cy="41549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s-ES_tradnl" sz="2400" b="1" dirty="0" smtClean="0">
              <a:latin typeface="Arial" panose="020B0604020202020204" pitchFamily="34" charset="0"/>
              <a:cs typeface="Arial" panose="020B0604020202020204" pitchFamily="34" charset="0"/>
            </a:endParaRPr>
          </a:p>
          <a:p>
            <a:pPr algn="just"/>
            <a:endParaRPr lang="es-ES_tradnl" sz="2400" b="1" dirty="0">
              <a:latin typeface="Arial" panose="020B0604020202020204" pitchFamily="34" charset="0"/>
              <a:cs typeface="Arial" panose="020B0604020202020204" pitchFamily="34" charset="0"/>
            </a:endParaRPr>
          </a:p>
          <a:p>
            <a:pPr algn="just"/>
            <a:r>
              <a:rPr lang="es-ES_tradnl" sz="2400" b="1" dirty="0" smtClean="0">
                <a:latin typeface="Arial" panose="020B0604020202020204" pitchFamily="34" charset="0"/>
                <a:cs typeface="Arial" panose="020B0604020202020204" pitchFamily="34" charset="0"/>
              </a:rPr>
              <a:t>Conclusiones</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Hoy Cuba se encuentra entre las primeas potencias deportivas del mundo, ostentando varios records mundiales y Olímpicos en diversos deportes y eventos, con una sólida educación física que cuenta con más de 4 profesores por escuelas y más de 45000 especialistas del deporte capaces de garantizar que se practique en cada provincia más de 30 disciplinas deportivas.</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9512" y="751344"/>
            <a:ext cx="8856984" cy="2308324"/>
          </a:xfrm>
          <a:prstGeom prst="rect">
            <a:avLst/>
          </a:prstGeom>
        </p:spPr>
        <p:txBody>
          <a:bodyPr wrap="square">
            <a:spAutoFit/>
          </a:bodyPr>
          <a:lstStyle/>
          <a:p>
            <a:pPr algn="just"/>
            <a:r>
              <a:rPr lang="es-ES_tradnl" sz="2400" b="1" dirty="0">
                <a:latin typeface="Arial" panose="020B0604020202020204" pitchFamily="34" charset="0"/>
                <a:cs typeface="Arial" panose="020B0604020202020204" pitchFamily="34" charset="0"/>
              </a:rPr>
              <a:t>Estudio </a:t>
            </a:r>
            <a:r>
              <a:rPr lang="es-ES_tradnl" sz="2400" b="1" dirty="0" smtClean="0">
                <a:latin typeface="Arial" panose="020B0604020202020204" pitchFamily="34" charset="0"/>
                <a:cs typeface="Arial" panose="020B0604020202020204" pitchFamily="34" charset="0"/>
              </a:rPr>
              <a:t>independiente</a:t>
            </a: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Indagar sobre la formación de cuadros y profesores de Educación física. Surgimiento de la ESEFMF. Sus cursos regulares creación y desarrollo de las EPEF en Cuba para la clase próxima.</a:t>
            </a:r>
            <a:endParaRPr lang="es-E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70162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404664"/>
            <a:ext cx="8856984" cy="7140416"/>
          </a:xfrm>
          <a:prstGeom prst="rect">
            <a:avLst/>
          </a:prstGeom>
        </p:spPr>
        <p:txBody>
          <a:bodyPr wrap="square">
            <a:spAutoFit/>
          </a:bodyPr>
          <a:lstStyle/>
          <a:p>
            <a:pPr algn="just"/>
            <a:r>
              <a:rPr lang="es-ES_tradnl" sz="2000" b="1" dirty="0">
                <a:latin typeface="Arial" panose="020B0604020202020204" pitchFamily="34" charset="0"/>
                <a:cs typeface="Arial" panose="020B0604020202020204" pitchFamily="34" charset="0"/>
              </a:rPr>
              <a:t>Bibliografía</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1.- “Cátedra de Historia de la Cultura Física”, ISCFMF. Antecedentes y desarrollo de la Historia de la Cultura Física.</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2.- Colectivo de autores. Cultura Física. Revista científica metodológica del I.S.C.F. Año: II No4. enero 1986.</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3.- Gaspar J. García Galló. “Bosquejo histórico de la Educación en Cuba. Editora de libros para la educación, la Habana 1978.</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4.-Irene Forbes y Juan Velázquez. Elegidos por la Gloria. Editorial Científico-Técnica, 2004. </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5.- Juan Rodríguez López. Historia del deporte. UNDE 2000.</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6.-Julio Fernández </a:t>
            </a:r>
            <a:r>
              <a:rPr lang="es-ES_tradnl" sz="2000" dirty="0" err="1">
                <a:latin typeface="Arial" panose="020B0604020202020204" pitchFamily="34" charset="0"/>
                <a:cs typeface="Arial" panose="020B0604020202020204" pitchFamily="34" charset="0"/>
              </a:rPr>
              <a:t>Corujedo</a:t>
            </a:r>
            <a:r>
              <a:rPr lang="es-ES_tradnl" sz="2000" dirty="0">
                <a:latin typeface="Arial" panose="020B0604020202020204" pitchFamily="34" charset="0"/>
                <a:cs typeface="Arial" panose="020B0604020202020204" pitchFamily="34" charset="0"/>
              </a:rPr>
              <a:t>. Panorama histórico de la Educación Física. 1965.</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7.- Juan A Martínez de Osada y </a:t>
            </a:r>
            <a:r>
              <a:rPr lang="es-ES_tradnl" sz="2000" dirty="0" err="1">
                <a:latin typeface="Arial" panose="020B0604020202020204" pitchFamily="34" charset="0"/>
                <a:cs typeface="Arial" panose="020B0604020202020204" pitchFamily="34" charset="0"/>
              </a:rPr>
              <a:t>Goenaga</a:t>
            </a:r>
            <a:r>
              <a:rPr lang="es-ES_tradnl" sz="2000" dirty="0">
                <a:latin typeface="Arial" panose="020B0604020202020204" pitchFamily="34" charset="0"/>
                <a:cs typeface="Arial" panose="020B0604020202020204" pitchFamily="34" charset="0"/>
              </a:rPr>
              <a:t>. Cultura Física y Deportes. Génesis, Evolución y Desarrollo, hasta la Inglaterra del siglo XIX. Editorial Deportes, 2006.</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8.- Juan A Martínez de Osada y </a:t>
            </a:r>
            <a:r>
              <a:rPr lang="es-ES_tradnl" sz="2000" dirty="0" err="1">
                <a:latin typeface="Arial" panose="020B0604020202020204" pitchFamily="34" charset="0"/>
                <a:cs typeface="Arial" panose="020B0604020202020204" pitchFamily="34" charset="0"/>
              </a:rPr>
              <a:t>Goenaga</a:t>
            </a:r>
            <a:r>
              <a:rPr lang="es-ES_tradnl" sz="2000" dirty="0">
                <a:latin typeface="Arial" panose="020B0604020202020204" pitchFamily="34" charset="0"/>
                <a:cs typeface="Arial" panose="020B0604020202020204" pitchFamily="34" charset="0"/>
              </a:rPr>
              <a:t>. Evolución y Desarrollo del Deporte (del siglo XIX hasta </a:t>
            </a:r>
            <a:r>
              <a:rPr lang="es-ES_tradnl" sz="2000" dirty="0" err="1">
                <a:latin typeface="Arial" panose="020B0604020202020204" pitchFamily="34" charset="0"/>
                <a:cs typeface="Arial" panose="020B0604020202020204" pitchFamily="34" charset="0"/>
              </a:rPr>
              <a:t>Sydney</a:t>
            </a:r>
            <a:r>
              <a:rPr lang="es-ES_tradnl" sz="2000" dirty="0">
                <a:latin typeface="Arial" panose="020B0604020202020204" pitchFamily="34" charset="0"/>
                <a:cs typeface="Arial" panose="020B0604020202020204" pitchFamily="34" charset="0"/>
              </a:rPr>
              <a:t> 2000). Editorial Deportes, 2004.</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9.- Mario José Torres de Diego. Fidel y el deporte. Selección de pensamientos, 1959- 2006. Editorial Deportes, 2006</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 </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 </a:t>
            </a:r>
            <a:endParaRPr lang="es-ES" sz="2000" dirty="0">
              <a:latin typeface="Arial" panose="020B0604020202020204" pitchFamily="34" charset="0"/>
              <a:cs typeface="Arial" panose="020B0604020202020204" pitchFamily="34" charset="0"/>
            </a:endParaRPr>
          </a:p>
          <a:p>
            <a:pPr algn="just"/>
            <a:r>
              <a:rPr lang="es-ES_tradnl" sz="2000" dirty="0">
                <a:latin typeface="Arial" panose="020B0604020202020204" pitchFamily="34" charset="0"/>
                <a:cs typeface="Arial" panose="020B0604020202020204" pitchFamily="34" charset="0"/>
              </a:rPr>
              <a:t> </a:t>
            </a:r>
            <a:endParaRPr lang="es-ES" sz="2000" dirty="0">
              <a:latin typeface="Arial" panose="020B0604020202020204" pitchFamily="34" charset="0"/>
              <a:cs typeface="Arial" panose="020B0604020202020204" pitchFamily="34" charset="0"/>
            </a:endParaRPr>
          </a:p>
          <a:p>
            <a:r>
              <a:rPr lang="es-ES_tradnl" dirty="0"/>
              <a:t> </a:t>
            </a:r>
            <a:endParaRPr lang="es-ES" dirty="0"/>
          </a:p>
        </p:txBody>
      </p:sp>
    </p:spTree>
    <p:extLst>
      <p:ext uri="{BB962C8B-B14F-4D97-AF65-F5344CB8AC3E}">
        <p14:creationId xmlns:p14="http://schemas.microsoft.com/office/powerpoint/2010/main" val="16832251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504</TotalTime>
  <Words>1189</Words>
  <Application>Microsoft Office PowerPoint</Application>
  <PresentationFormat>Presentación en pantalla (4:3)</PresentationFormat>
  <Paragraphs>52</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Constantia</vt:lpstr>
      <vt:lpstr>Wingdings 2</vt:lpstr>
      <vt:lpstr>Flujo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WinuE</dc:creator>
  <cp:lastModifiedBy>Jorge</cp:lastModifiedBy>
  <cp:revision>42</cp:revision>
  <dcterms:created xsi:type="dcterms:W3CDTF">2002-01-11T05:47:10Z</dcterms:created>
  <dcterms:modified xsi:type="dcterms:W3CDTF">2022-11-03T01:22:45Z</dcterms:modified>
</cp:coreProperties>
</file>