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57" r:id="rId2"/>
    <p:sldId id="258" r:id="rId3"/>
    <p:sldId id="299" r:id="rId4"/>
    <p:sldId id="298" r:id="rId5"/>
    <p:sldId id="293" r:id="rId6"/>
    <p:sldId id="256" r:id="rId7"/>
    <p:sldId id="294" r:id="rId8"/>
    <p:sldId id="295" r:id="rId9"/>
    <p:sldId id="300" r:id="rId10"/>
    <p:sldId id="261" r:id="rId11"/>
    <p:sldId id="296" r:id="rId12"/>
    <p:sldId id="297" r:id="rId13"/>
    <p:sldId id="301" r:id="rId14"/>
    <p:sldId id="302" r:id="rId15"/>
    <p:sldId id="307" r:id="rId16"/>
    <p:sldId id="306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7A847CFC-816F-41D0-AAC0-9BF4FEBC753E}" type="datetimeFigureOut">
              <a:rPr lang="es-ES" smtClean="0"/>
              <a:t>11/09/2026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298293" y="932349"/>
            <a:ext cx="8434617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UNIVERSIDAD DE ARTEMISA “JULIO DÍAZ GONZÁLEZ” </a:t>
            </a:r>
          </a:p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FACULTAD DE CIENCIAS SOCIALES Y HUMANÍSTICAS</a:t>
            </a:r>
          </a:p>
          <a:p>
            <a:pPr algn="ctr">
              <a:lnSpc>
                <a:spcPct val="150000"/>
              </a:lnSpc>
            </a:pPr>
            <a:r>
              <a:rPr lang="es-E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DEPARTAMENTO DE CIENCIAS JURÍDICAS</a:t>
            </a:r>
          </a:p>
        </p:txBody>
      </p:sp>
      <p:sp>
        <p:nvSpPr>
          <p:cNvPr id="6" name="5 Rectángulo"/>
          <p:cNvSpPr/>
          <p:nvPr/>
        </p:nvSpPr>
        <p:spPr>
          <a:xfrm>
            <a:off x="1218843" y="5589240"/>
            <a:ext cx="696922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b="1" dirty="0">
                <a:latin typeface="Franklin Gothic Medium" pitchFamily="34" charset="0"/>
              </a:rPr>
              <a:t>Profesora: Dr. C. María Luisa Ramos </a:t>
            </a:r>
            <a:r>
              <a:rPr lang="es-ES" sz="2000" b="1" dirty="0" smtClean="0">
                <a:latin typeface="Franklin Gothic Medium" pitchFamily="34" charset="0"/>
              </a:rPr>
              <a:t>Grandal PT </a:t>
            </a:r>
          </a:p>
          <a:p>
            <a:r>
              <a:rPr lang="es-ES" sz="2000" b="1" dirty="0" smtClean="0">
                <a:latin typeface="Franklin Gothic Medium" pitchFamily="34" charset="0"/>
              </a:rPr>
              <a:t>                    Lic</a:t>
            </a:r>
            <a:r>
              <a:rPr lang="es-ES" sz="2000" b="1" dirty="0">
                <a:latin typeface="Franklin Gothic Medium" pitchFamily="34" charset="0"/>
              </a:rPr>
              <a:t>. Maura de la Caridad Concepción Domínguez  </a:t>
            </a: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385156"/>
            <a:ext cx="1681647" cy="136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2360" y="203423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539552" y="3207860"/>
            <a:ext cx="682335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40000"/>
              </a:lnSpc>
              <a:spcBef>
                <a:spcPct val="50000"/>
              </a:spcBef>
            </a:pPr>
            <a:r>
              <a:rPr lang="es-ES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METODOLOGÍA  DE  LA INVESTIGACIÓN JURÍDICA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954" y="104404"/>
            <a:ext cx="1043889" cy="1004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207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-1"/>
            <a:ext cx="9144000" cy="1052737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3200" b="1" dirty="0" smtClean="0">
              <a:latin typeface="Franklin Gothic Medium" pitchFamily="34" charset="0"/>
            </a:endParaRPr>
          </a:p>
          <a:p>
            <a:pPr algn="ctr"/>
            <a:r>
              <a:rPr lang="es-ES" sz="3200" b="1" dirty="0" smtClean="0">
                <a:latin typeface="Franklin Gothic Medium" pitchFamily="34" charset="0"/>
              </a:rPr>
              <a:t>Clase 4   HIPÓTESIS</a:t>
            </a:r>
          </a:p>
          <a:p>
            <a:pPr algn="ctr"/>
            <a:endParaRPr lang="es-ES" sz="32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0094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172400" y="202331"/>
            <a:ext cx="779651" cy="648072"/>
          </a:xfrm>
          <a:prstGeom prst="rect">
            <a:avLst/>
          </a:prstGeom>
        </p:spPr>
      </p:pic>
      <p:pic>
        <p:nvPicPr>
          <p:cNvPr id="15" name="Picture 5" descr="783">
            <a:extLst>
              <a:ext uri="{FF2B5EF4-FFF2-40B4-BE49-F238E27FC236}">
                <a16:creationId xmlns:a16="http://schemas.microsoft.com/office/drawing/2014/main" id="{93CF9A7B-36FF-4A61-9268-83EC3586FB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336" y="4683257"/>
            <a:ext cx="2220277" cy="1940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E07EE518-E796-40AB-9D65-CACC4D129CFE}"/>
              </a:ext>
            </a:extLst>
          </p:cNvPr>
          <p:cNvSpPr txBox="1"/>
          <p:nvPr/>
        </p:nvSpPr>
        <p:spPr>
          <a:xfrm>
            <a:off x="539552" y="1800631"/>
            <a:ext cx="7848871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s-ES" sz="2800" b="1" dirty="0" smtClean="0">
                <a:latin typeface="Franklin Gothic Medium" pitchFamily="34" charset="0"/>
              </a:rPr>
              <a:t>Valorar </a:t>
            </a:r>
            <a:r>
              <a:rPr lang="es-ES" sz="2800" b="1" dirty="0">
                <a:latin typeface="Franklin Gothic Medium" pitchFamily="34" charset="0"/>
              </a:rPr>
              <a:t>la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hipótesis </a:t>
            </a:r>
            <a:r>
              <a:rPr lang="es-ES" sz="2800" b="1" dirty="0" smtClean="0">
                <a:latin typeface="Franklin Gothic Medium" pitchFamily="34" charset="0"/>
              </a:rPr>
              <a:t>como </a:t>
            </a:r>
            <a:r>
              <a:rPr lang="es-ES" sz="2800" b="1" dirty="0">
                <a:latin typeface="Franklin Gothic Medium" pitchFamily="34" charset="0"/>
              </a:rPr>
              <a:t>parte de los elementos que deben integrarse de forma coherente en el diseño de </a:t>
            </a:r>
            <a:r>
              <a:rPr lang="es-ES" sz="2800" b="1" dirty="0" smtClean="0">
                <a:latin typeface="Franklin Gothic Medium" pitchFamily="34" charset="0"/>
              </a:rPr>
              <a:t>investigación, así como la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importancia </a:t>
            </a:r>
            <a:r>
              <a:rPr lang="es-ES" sz="2800" b="1" dirty="0" smtClean="0">
                <a:latin typeface="Franklin Gothic Medium" pitchFamily="34" charset="0"/>
              </a:rPr>
              <a:t>de las investigaciones jur</a:t>
            </a:r>
            <a:r>
              <a:rPr lang="es-ES" sz="2800" b="1" dirty="0">
                <a:latin typeface="Franklin Gothic Medium" pitchFamily="34" charset="0"/>
              </a:rPr>
              <a:t>í</a:t>
            </a:r>
            <a:r>
              <a:rPr lang="es-ES" sz="2800" b="1" dirty="0" smtClean="0">
                <a:latin typeface="Franklin Gothic Medium" pitchFamily="34" charset="0"/>
              </a:rPr>
              <a:t>dicas. </a:t>
            </a:r>
            <a:endParaRPr lang="es-ES" sz="2800" b="1" dirty="0">
              <a:latin typeface="Franklin Gothic Medium" panose="020B06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722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sz="2800" b="1" dirty="0" smtClean="0">
              <a:latin typeface="Franklin Gothic Medium" pitchFamily="34" charset="0"/>
            </a:endParaRPr>
          </a:p>
          <a:p>
            <a:pPr algn="ctr"/>
            <a:r>
              <a:rPr lang="es-ES" sz="2800" b="1" dirty="0" smtClean="0">
                <a:latin typeface="Franklin Gothic Medium" pitchFamily="34" charset="0"/>
              </a:rPr>
              <a:t>IMPORTANCIA DE LAS INVESTIGACIONES </a:t>
            </a:r>
          </a:p>
          <a:p>
            <a:pPr algn="ctr"/>
            <a:r>
              <a:rPr lang="es-ES" sz="2800" b="1" dirty="0" smtClean="0">
                <a:latin typeface="Franklin Gothic Medium" pitchFamily="34" charset="0"/>
              </a:rPr>
              <a:t>JURÍDICAS</a:t>
            </a:r>
          </a:p>
          <a:p>
            <a:pPr algn="ctr"/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66250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116632"/>
            <a:ext cx="779651" cy="648072"/>
          </a:xfrm>
          <a:prstGeom prst="rect">
            <a:avLst/>
          </a:prstGeom>
        </p:spPr>
      </p:pic>
      <p:sp>
        <p:nvSpPr>
          <p:cNvPr id="6" name="Rectangle 3"/>
          <p:cNvSpPr txBox="1">
            <a:spLocks noChangeArrowheads="1"/>
          </p:cNvSpPr>
          <p:nvPr/>
        </p:nvSpPr>
        <p:spPr>
          <a:xfrm>
            <a:off x="251520" y="1052736"/>
            <a:ext cx="8928992" cy="5805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Validan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la efectividad de las normas </a:t>
            </a:r>
            <a:r>
              <a:rPr lang="es-ES" sz="2800" b="1" dirty="0" smtClean="0">
                <a:latin typeface="Franklin Gothic Medium" pitchFamily="34" charset="0"/>
              </a:rPr>
              <a:t>jurídicas.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Contribuyen al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desarrollo y fortalecimiento </a:t>
            </a:r>
            <a:r>
              <a:rPr lang="es-ES" sz="2800" b="1" dirty="0" smtClean="0">
                <a:latin typeface="Franklin Gothic Medium" pitchFamily="34" charset="0"/>
              </a:rPr>
              <a:t>del sistema jurídico.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Determinan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reglas en desuso o inadecuadas </a:t>
            </a:r>
            <a:r>
              <a:rPr lang="es-ES" sz="2800" b="1" dirty="0" smtClean="0">
                <a:latin typeface="Franklin Gothic Medium" pitchFamily="34" charset="0"/>
              </a:rPr>
              <a:t>para el desarrollo socioeconómico.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Analizan los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cambios sociales y económicos </a:t>
            </a:r>
            <a:r>
              <a:rPr lang="es-ES" sz="2800" b="1" dirty="0" smtClean="0">
                <a:latin typeface="Franklin Gothic Medium" pitchFamily="34" charset="0"/>
              </a:rPr>
              <a:t>en relación con las normas.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Verifican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categorías y conceptos</a:t>
            </a:r>
            <a:r>
              <a:rPr lang="es-ES" sz="2800" b="1" dirty="0" smtClean="0">
                <a:latin typeface="Franklin Gothic Medium" pitchFamily="34" charset="0"/>
              </a:rPr>
              <a:t>.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Contribuye a la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regulación adecuada </a:t>
            </a:r>
            <a:r>
              <a:rPr lang="es-ES" sz="2800" b="1" dirty="0" smtClean="0">
                <a:latin typeface="Franklin Gothic Medium" pitchFamily="34" charset="0"/>
              </a:rPr>
              <a:t>de las relaciones jurídicas.</a:t>
            </a:r>
          </a:p>
          <a:p>
            <a:pPr marL="342900" indent="-342900">
              <a:lnSpc>
                <a:spcPct val="80000"/>
              </a:lnSpc>
              <a:spcBef>
                <a:spcPts val="0"/>
              </a:spcBef>
              <a:spcAft>
                <a:spcPts val="1800"/>
              </a:spcAft>
              <a:buClrTx/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A través del derecho comparado posibilita el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conocimiento de la situación internacional</a:t>
            </a:r>
            <a:r>
              <a:rPr lang="es-ES" sz="2800" b="1" dirty="0" smtClean="0">
                <a:latin typeface="Franklin Gothic Medium" pitchFamily="34" charset="0"/>
              </a:rPr>
              <a:t> en la materia estudiada.</a:t>
            </a:r>
            <a:endParaRPr lang="es-ES_tradnl" sz="2800" b="1" dirty="0"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354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ASPECTOS DEL DISEÑO DE INVESTIGACIÓN</a:t>
            </a: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30FF0F7-BA44-446B-A973-AF0BF41F6543}"/>
              </a:ext>
            </a:extLst>
          </p:cNvPr>
          <p:cNvSpPr txBox="1">
            <a:spLocks/>
          </p:cNvSpPr>
          <p:nvPr/>
        </p:nvSpPr>
        <p:spPr>
          <a:xfrm>
            <a:off x="803780" y="1028700"/>
            <a:ext cx="8160707" cy="54966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2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Tema y objeto de </a:t>
            </a:r>
            <a:r>
              <a:rPr lang="es-ES" sz="3200" b="1" dirty="0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investigación</a:t>
            </a:r>
            <a:r>
              <a:rPr lang="en-US" sz="3200" b="1" dirty="0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 o </a:t>
            </a:r>
            <a:r>
              <a:rPr lang="en-US" sz="3200" b="1" dirty="0" err="1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unidad</a:t>
            </a:r>
            <a:r>
              <a:rPr lang="en-US" sz="3200" b="1" dirty="0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 de </a:t>
            </a:r>
            <a:r>
              <a:rPr lang="en-US" sz="3200" b="1" dirty="0" err="1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estudio</a:t>
            </a:r>
            <a:r>
              <a:rPr lang="en-US" sz="3200" b="1" dirty="0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.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Problema </a:t>
            </a:r>
            <a:r>
              <a:rPr lang="es-E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científico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Objetivos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rgbClr val="FF0000"/>
                </a:solidFill>
                <a:latin typeface="Franklin Gothic Medium" panose="020B0603020102020204" pitchFamily="34" charset="0"/>
              </a:rPr>
              <a:t>Hipótesis</a:t>
            </a:r>
            <a:r>
              <a:rPr lang="en-US" sz="32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smtClean="0">
                <a:solidFill>
                  <a:schemeClr val="tx1"/>
                </a:solidFill>
                <a:latin typeface="Franklin Gothic Medium" panose="020B0603020102020204" pitchFamily="34" charset="0"/>
              </a:rPr>
              <a:t>Marco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teórico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M</a:t>
            </a:r>
            <a:r>
              <a:rPr lang="es-ES_tradnl" altLang="es-E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é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todos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a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aplicar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</a:t>
            </a: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Resultados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esperados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Estructura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Propuesta</a:t>
            </a:r>
            <a:endParaRPr lang="en-US" sz="32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Tipo o </a:t>
            </a:r>
            <a:r>
              <a:rPr lang="en-US" sz="3200" b="1" dirty="0" err="1">
                <a:solidFill>
                  <a:schemeClr val="tx1"/>
                </a:solidFill>
                <a:latin typeface="Franklin Gothic Medium" panose="020B0603020102020204" pitchFamily="34" charset="0"/>
              </a:rPr>
              <a:t>clasificación</a:t>
            </a:r>
            <a:r>
              <a:rPr lang="en-US" sz="32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 de la investigación</a:t>
            </a:r>
          </a:p>
        </p:txBody>
      </p:sp>
    </p:spTree>
    <p:extLst>
      <p:ext uri="{BB962C8B-B14F-4D97-AF65-F5344CB8AC3E}">
        <p14:creationId xmlns:p14="http://schemas.microsoft.com/office/powerpoint/2010/main" val="1413544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35877" y="836712"/>
            <a:ext cx="8272245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Wingdings" pitchFamily="2" charset="2"/>
              <a:buChar char="ü"/>
            </a:pPr>
            <a:r>
              <a:rPr lang="es-ES" sz="2800" b="1" dirty="0">
                <a:latin typeface="Franklin Gothic Medium" pitchFamily="34" charset="0"/>
              </a:rPr>
              <a:t>La hipótesis </a:t>
            </a:r>
            <a:r>
              <a:rPr lang="es-ES" sz="2800" b="1" dirty="0" smtClean="0">
                <a:latin typeface="Franklin Gothic Medium" pitchFamily="34" charset="0"/>
              </a:rPr>
              <a:t>es una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respuesta anticipada </a:t>
            </a:r>
            <a:r>
              <a:rPr lang="es-ES" sz="2800" b="1" dirty="0" smtClean="0">
                <a:latin typeface="Franklin Gothic Medium" pitchFamily="34" charset="0"/>
              </a:rPr>
              <a:t>al problema;  es </a:t>
            </a:r>
            <a:r>
              <a:rPr lang="es-ES" sz="2800" b="1" dirty="0">
                <a:latin typeface="Franklin Gothic Medium" pitchFamily="34" charset="0"/>
              </a:rPr>
              <a:t>un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enunciado afirmativo y escueto </a:t>
            </a:r>
            <a:r>
              <a:rPr lang="es-ES" sz="2800" b="1" dirty="0">
                <a:latin typeface="Franklin Gothic Medium" pitchFamily="34" charset="0"/>
              </a:rPr>
              <a:t>que </a:t>
            </a:r>
            <a:r>
              <a:rPr lang="es-ES" sz="2800" b="1" dirty="0" smtClean="0">
                <a:latin typeface="Franklin Gothic Medium" pitchFamily="34" charset="0"/>
              </a:rPr>
              <a:t>como </a:t>
            </a:r>
            <a:r>
              <a:rPr lang="es-ES" sz="2800" b="1" dirty="0">
                <a:latin typeface="Franklin Gothic Medium" pitchFamily="34" charset="0"/>
              </a:rPr>
              <a:t>conjetura o suposición </a:t>
            </a:r>
            <a:r>
              <a:rPr lang="es-ES" sz="2800" b="1" dirty="0" smtClean="0">
                <a:latin typeface="Franklin Gothic Medium" pitchFamily="34" charset="0"/>
              </a:rPr>
              <a:t>explica </a:t>
            </a:r>
            <a:r>
              <a:rPr lang="es-ES" sz="2800" b="1" dirty="0">
                <a:latin typeface="Franklin Gothic Medium" pitchFamily="34" charset="0"/>
              </a:rPr>
              <a:t>y ofrece respuesta al problema científico, indicando lo que se está buscando o tratando de demostrar.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latin typeface="Franklin Gothic Medium" pitchFamily="34" charset="0"/>
              </a:rPr>
              <a:t>LA HIPÓTESIS DE INVESTIGACIÓN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6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8" name="7 CuadroTexto"/>
          <p:cNvSpPr txBox="1"/>
          <p:nvPr/>
        </p:nvSpPr>
        <p:spPr>
          <a:xfrm>
            <a:off x="683568" y="3318570"/>
            <a:ext cx="828092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ü"/>
            </a:pPr>
            <a:r>
              <a:rPr lang="es-ES" sz="2800" b="1" dirty="0">
                <a:latin typeface="Franklin Gothic Medium" pitchFamily="34" charset="0"/>
              </a:rPr>
              <a:t>Se estructura sobre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la teoría e información existente</a:t>
            </a:r>
            <a:r>
              <a:rPr lang="es-ES" sz="2800" b="1" dirty="0">
                <a:latin typeface="Franklin Gothic Medium" pitchFamily="34" charset="0"/>
              </a:rPr>
              <a:t>, que funciona como presupuesto para explicar el problema, a lo cual se agrega la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intuición del investigador</a:t>
            </a:r>
            <a:r>
              <a:rPr lang="es-ES" sz="2800" b="1" dirty="0" smtClean="0">
                <a:latin typeface="Franklin Gothic Medium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ü"/>
            </a:pPr>
            <a:endParaRPr lang="es-ES" sz="2800" b="1" dirty="0" smtClean="0">
              <a:latin typeface="Franklin Gothic Medium" pitchFamily="34" charset="0"/>
            </a:endParaRPr>
          </a:p>
          <a:p>
            <a:pPr marL="285750" indent="-285750">
              <a:buFont typeface="Wingdings" pitchFamily="2" charset="2"/>
              <a:buChar char="ü"/>
            </a:pPr>
            <a:r>
              <a:rPr lang="es-ES" sz="2800" b="1" dirty="0">
                <a:latin typeface="Franklin Gothic Medium" pitchFamily="34" charset="0"/>
              </a:rPr>
              <a:t> Funciona como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probabilidad, presunción o predicción</a:t>
            </a:r>
            <a:r>
              <a:rPr lang="es-ES" sz="2800" b="1" dirty="0">
                <a:latin typeface="Franklin Gothic Medium" pitchFamily="34" charset="0"/>
              </a:rPr>
              <a:t> científica provisional que tiene que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verificarse.</a:t>
            </a:r>
            <a:endParaRPr lang="es-ES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33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LA HIPÓTESIS DE </a:t>
            </a:r>
            <a:r>
              <a:rPr lang="es-ES" sz="3200" b="1" dirty="0" smtClean="0">
                <a:latin typeface="Franklin Gothic Medium" pitchFamily="34" charset="0"/>
              </a:rPr>
              <a:t>INVESTIGACIÓN</a:t>
            </a:r>
            <a:endParaRPr lang="es-ES" sz="32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" y="-27384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432496" y="764704"/>
            <a:ext cx="8387976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latin typeface="Franklin Gothic Medium" pitchFamily="34" charset="0"/>
              </a:rPr>
              <a:t>Para que esté bien </a:t>
            </a:r>
            <a:r>
              <a:rPr lang="es-ES" sz="2800" b="1" dirty="0">
                <a:latin typeface="Franklin Gothic Medium" pitchFamily="34" charset="0"/>
              </a:rPr>
              <a:t>estructurada debe de cumplir los siguientes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requisitos</a:t>
            </a:r>
            <a:r>
              <a:rPr lang="es-ES" sz="2800" b="1" dirty="0" smtClean="0">
                <a:latin typeface="Franklin Gothic Medium" pitchFamily="34" charset="0"/>
              </a:rPr>
              <a:t>:</a:t>
            </a:r>
          </a:p>
          <a:p>
            <a:endParaRPr lang="es-ES" sz="2800" b="1" dirty="0">
              <a:latin typeface="Franklin Gothic Medium" pitchFamily="34" charset="0"/>
            </a:endParaRP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Específica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: </a:t>
            </a:r>
            <a:r>
              <a:rPr lang="es-ES" sz="2800" b="1" dirty="0">
                <a:latin typeface="Franklin Gothic Medium" pitchFamily="34" charset="0"/>
              </a:rPr>
              <a:t>abarca un solo ámbito de la </a:t>
            </a:r>
            <a:r>
              <a:rPr lang="es-ES" sz="2800" b="1" dirty="0" smtClean="0">
                <a:latin typeface="Franklin Gothic Medium" pitchFamily="34" charset="0"/>
              </a:rPr>
              <a:t>realidad.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Coherente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: </a:t>
            </a:r>
            <a:r>
              <a:rPr lang="es-ES" sz="2800" b="1" dirty="0">
                <a:latin typeface="Franklin Gothic Medium" pitchFamily="34" charset="0"/>
              </a:rPr>
              <a:t>es comprensible y se enuncia de manera breve, afirmativa y sin </a:t>
            </a:r>
            <a:r>
              <a:rPr lang="es-ES" sz="2800" b="1" dirty="0" smtClean="0">
                <a:latin typeface="Franklin Gothic Medium" pitchFamily="34" charset="0"/>
              </a:rPr>
              <a:t>ambigüedad.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Verosímil: </a:t>
            </a:r>
            <a:r>
              <a:rPr lang="es-ES" sz="2800" b="1" dirty="0" smtClean="0">
                <a:latin typeface="Franklin Gothic Medium" pitchFamily="34" charset="0"/>
              </a:rPr>
              <a:t>plantea </a:t>
            </a:r>
            <a:r>
              <a:rPr lang="es-ES" sz="2800" b="1" dirty="0">
                <a:latin typeface="Franklin Gothic Medium" pitchFamily="34" charset="0"/>
              </a:rPr>
              <a:t>una situación real, lógica y </a:t>
            </a:r>
            <a:r>
              <a:rPr lang="es-ES" sz="2800" b="1" dirty="0" smtClean="0">
                <a:latin typeface="Franklin Gothic Medium" pitchFamily="34" charset="0"/>
              </a:rPr>
              <a:t>asequible.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Verificable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: </a:t>
            </a:r>
            <a:r>
              <a:rPr lang="es-ES" sz="2800" b="1" dirty="0">
                <a:latin typeface="Franklin Gothic Medium" pitchFamily="34" charset="0"/>
              </a:rPr>
              <a:t>puede ser demostrable o </a:t>
            </a:r>
            <a:r>
              <a:rPr lang="es-ES" sz="2800" b="1" dirty="0" smtClean="0">
                <a:latin typeface="Franklin Gothic Medium" pitchFamily="34" charset="0"/>
              </a:rPr>
              <a:t>refutada.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Analítica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: </a:t>
            </a:r>
            <a:r>
              <a:rPr lang="es-ES" sz="2800" b="1" dirty="0">
                <a:latin typeface="Franklin Gothic Medium" pitchFamily="34" charset="0"/>
              </a:rPr>
              <a:t>se encuentra sustentada en conocimientos precedentes e </a:t>
            </a:r>
            <a:r>
              <a:rPr lang="es-ES" sz="2800" b="1" dirty="0" smtClean="0">
                <a:latin typeface="Franklin Gothic Medium" pitchFamily="34" charset="0"/>
              </a:rPr>
              <a:t>información.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Fuerza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lógica: </a:t>
            </a:r>
            <a:r>
              <a:rPr lang="es-ES" sz="2800" b="1" dirty="0">
                <a:latin typeface="Franklin Gothic Medium" pitchFamily="34" charset="0"/>
              </a:rPr>
              <a:t>posee generalidad y abstracción que le posibilita capacidad </a:t>
            </a:r>
            <a:r>
              <a:rPr lang="es-ES" sz="2800" b="1" dirty="0" smtClean="0">
                <a:latin typeface="Franklin Gothic Medium" pitchFamily="34" charset="0"/>
              </a:rPr>
              <a:t>deductiva.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Predictiva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: </a:t>
            </a:r>
            <a:r>
              <a:rPr lang="es-ES" sz="2800" b="1" dirty="0">
                <a:latin typeface="Franklin Gothic Medium" pitchFamily="34" charset="0"/>
              </a:rPr>
              <a:t>anticipa resultados</a:t>
            </a:r>
            <a:r>
              <a:rPr lang="es-ES" sz="2800" dirty="0"/>
              <a:t>.</a:t>
            </a:r>
            <a:endParaRPr lang="es-ES" sz="2800" b="1" dirty="0"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11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338421" y="980728"/>
            <a:ext cx="846715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Franklin Gothic Medium" pitchFamily="34" charset="0"/>
              </a:rPr>
              <a:t>No siempre la </a:t>
            </a:r>
            <a:r>
              <a:rPr lang="es-ES" sz="2800" b="1" dirty="0" smtClean="0">
                <a:latin typeface="Franklin Gothic Medium" pitchFamily="34" charset="0"/>
              </a:rPr>
              <a:t>hipótesis puede </a:t>
            </a:r>
            <a:r>
              <a:rPr lang="es-ES" sz="2800" b="1" dirty="0">
                <a:latin typeface="Franklin Gothic Medium" pitchFamily="34" charset="0"/>
              </a:rPr>
              <a:t>ser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verificada de manera positiva</a:t>
            </a:r>
            <a:r>
              <a:rPr lang="es-ES" sz="2800" b="1" dirty="0">
                <a:latin typeface="Franklin Gothic Medium" pitchFamily="34" charset="0"/>
              </a:rPr>
              <a:t>, de modo que es posible que lo que se demuestre al final del proceso investigativo apunte a una relación diferente a la que se diseñó en el mismo, cuestión por lo que la conjetura que se realizó no sea confirmada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sino negada</a:t>
            </a:r>
            <a:r>
              <a:rPr lang="es-ES" sz="2800" b="1" dirty="0">
                <a:latin typeface="Franklin Gothic Medium" pitchFamily="34" charset="0"/>
              </a:rPr>
              <a:t>.</a:t>
            </a:r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LA HIPÓTESIS DE </a:t>
            </a:r>
            <a:r>
              <a:rPr lang="es-ES" sz="3200" b="1" dirty="0" smtClean="0">
                <a:latin typeface="Franklin Gothic Medium" pitchFamily="34" charset="0"/>
              </a:rPr>
              <a:t>INVESTIGACIÓN</a:t>
            </a:r>
            <a:endParaRPr lang="es-ES" sz="3200" b="1" dirty="0">
              <a:latin typeface="Franklin Gothic Medium" pitchFamily="34" charset="0"/>
            </a:endParaRPr>
          </a:p>
        </p:txBody>
      </p:sp>
      <p:pic>
        <p:nvPicPr>
          <p:cNvPr id="6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" y="-27384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423456" y="4437112"/>
            <a:ext cx="810898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Franklin Gothic Medium" pitchFamily="34" charset="0"/>
              </a:rPr>
              <a:t>La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«hipótesis falsa no implica un error» </a:t>
            </a:r>
            <a:r>
              <a:rPr lang="es-ES" sz="2800" b="1" dirty="0">
                <a:latin typeface="Franklin Gothic Medium" pitchFamily="34" charset="0"/>
              </a:rPr>
              <a:t>del proceso investigativo porque a fin de cuentas se termina aportando nuevo conocimiento, aunque sea indicando el camino contrario del que se suponía</a:t>
            </a:r>
          </a:p>
        </p:txBody>
      </p:sp>
    </p:spTree>
    <p:extLst>
      <p:ext uri="{BB962C8B-B14F-4D97-AF65-F5344CB8AC3E}">
        <p14:creationId xmlns:p14="http://schemas.microsoft.com/office/powerpoint/2010/main" val="135138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3200" b="1" dirty="0">
                <a:latin typeface="Franklin Gothic Medium" pitchFamily="34" charset="0"/>
              </a:rPr>
              <a:t>LA HIPÓTESIS DE </a:t>
            </a:r>
            <a:r>
              <a:rPr lang="es-ES" sz="3200" b="1" dirty="0" smtClean="0">
                <a:latin typeface="Franklin Gothic Medium" pitchFamily="34" charset="0"/>
              </a:rPr>
              <a:t>INVESTIGACIÓN</a:t>
            </a:r>
            <a:endParaRPr lang="es-ES" sz="3200" b="1" dirty="0">
              <a:latin typeface="Franklin Gothic Medium" pitchFamily="34" charset="0"/>
            </a:endParaRPr>
          </a:p>
        </p:txBody>
      </p:sp>
      <p:pic>
        <p:nvPicPr>
          <p:cNvPr id="6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0" y="-27384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2" name="1 Rectángulo"/>
          <p:cNvSpPr/>
          <p:nvPr/>
        </p:nvSpPr>
        <p:spPr>
          <a:xfrm>
            <a:off x="440150" y="908719"/>
            <a:ext cx="809228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ESTRUCTURA</a:t>
            </a:r>
          </a:p>
          <a:p>
            <a:r>
              <a:rPr lang="es-ES" sz="2800" b="1" dirty="0" smtClean="0">
                <a:latin typeface="Franklin Gothic Medium" pitchFamily="34" charset="0"/>
              </a:rPr>
              <a:t>La hipótesis constituye una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ecuación gramatical </a:t>
            </a:r>
            <a:r>
              <a:rPr lang="es-ES" sz="2800" b="1" dirty="0" smtClean="0">
                <a:latin typeface="Franklin Gothic Medium" pitchFamily="34" charset="0"/>
              </a:rPr>
              <a:t>que se estructura por las siguientes partes: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objeto de la investigación,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las variables</a:t>
            </a:r>
          </a:p>
          <a:p>
            <a:pPr marL="457200" indent="-457200"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y los términos lógicos.</a:t>
            </a:r>
            <a:endParaRPr lang="es-ES" sz="2800" b="1" dirty="0">
              <a:latin typeface="Franklin Gothic Medium" pitchFamily="34" charset="0"/>
            </a:endParaRPr>
          </a:p>
        </p:txBody>
      </p:sp>
      <p:sp>
        <p:nvSpPr>
          <p:cNvPr id="3" name="2 Rectángulo"/>
          <p:cNvSpPr/>
          <p:nvPr/>
        </p:nvSpPr>
        <p:spPr>
          <a:xfrm>
            <a:off x="5205786" y="3037694"/>
            <a:ext cx="3816424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Variable:</a:t>
            </a:r>
          </a:p>
          <a:p>
            <a:pPr algn="just"/>
            <a:r>
              <a:rPr lang="es-ES" sz="2800" b="1" dirty="0">
                <a:latin typeface="Franklin Gothic Medium" pitchFamily="34" charset="0"/>
              </a:rPr>
              <a:t>… es el valor, dimensión, atributo o propiedad que se analiza mide, evalúa, analiza o explica respecto a la unidad de estudio</a:t>
            </a:r>
          </a:p>
        </p:txBody>
      </p:sp>
      <p:sp>
        <p:nvSpPr>
          <p:cNvPr id="10" name="CustomShape 5"/>
          <p:cNvSpPr/>
          <p:nvPr/>
        </p:nvSpPr>
        <p:spPr>
          <a:xfrm rot="13010766">
            <a:off x="4637642" y="2759174"/>
            <a:ext cx="838329" cy="667110"/>
          </a:xfrm>
          <a:custGeom>
            <a:avLst/>
            <a:gdLst/>
            <a:ahLst/>
            <a:cxnLst/>
            <a:rect l="l" t="t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flip="none" rotWithShape="1">
            <a:gsLst>
              <a:gs pos="30000">
                <a:srgbClr val="002060"/>
              </a:gs>
              <a:gs pos="50000">
                <a:srgbClr val="FFFF00"/>
              </a:gs>
              <a:gs pos="68000">
                <a:srgbClr val="FF0000"/>
              </a:gs>
            </a:gsLst>
            <a:lin ang="135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1" name="10 Rectángulo"/>
          <p:cNvSpPr/>
          <p:nvPr/>
        </p:nvSpPr>
        <p:spPr>
          <a:xfrm>
            <a:off x="423456" y="4213196"/>
            <a:ext cx="4407479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Términos lógicos:</a:t>
            </a:r>
          </a:p>
          <a:p>
            <a:pPr algn="ctr"/>
            <a:r>
              <a:rPr lang="es-ES" sz="2800" b="1" dirty="0">
                <a:latin typeface="Franklin Gothic Medium" pitchFamily="34" charset="0"/>
              </a:rPr>
              <a:t>… son los elementos que relacionan las variables y las unidades de estudio, brindándole un sentido coherente a la expresión</a:t>
            </a:r>
          </a:p>
        </p:txBody>
      </p:sp>
      <p:sp>
        <p:nvSpPr>
          <p:cNvPr id="12" name="Freeform 8">
            <a:extLst>
              <a:ext uri="{FF2B5EF4-FFF2-40B4-BE49-F238E27FC236}">
                <a16:creationId xmlns:a16="http://schemas.microsoft.com/office/drawing/2014/main" id="{5AC2896D-74B4-4AD9-A0D2-C6639DBFBD8F}"/>
              </a:ext>
            </a:extLst>
          </p:cNvPr>
          <p:cNvSpPr>
            <a:spLocks/>
          </p:cNvSpPr>
          <p:nvPr/>
        </p:nvSpPr>
        <p:spPr bwMode="gray">
          <a:xfrm rot="2975764" flipH="1">
            <a:off x="273812" y="3877182"/>
            <a:ext cx="748885" cy="782796"/>
          </a:xfrm>
          <a:custGeom>
            <a:avLst/>
            <a:gdLst>
              <a:gd name="T0" fmla="*/ 580 w 580"/>
              <a:gd name="T1" fmla="*/ 0 h 798"/>
              <a:gd name="T2" fmla="*/ 578 w 580"/>
              <a:gd name="T3" fmla="*/ 90 h 798"/>
              <a:gd name="T4" fmla="*/ 568 w 580"/>
              <a:gd name="T5" fmla="*/ 174 h 798"/>
              <a:gd name="T6" fmla="*/ 552 w 580"/>
              <a:gd name="T7" fmla="*/ 252 h 798"/>
              <a:gd name="T8" fmla="*/ 526 w 580"/>
              <a:gd name="T9" fmla="*/ 324 h 798"/>
              <a:gd name="T10" fmla="*/ 494 w 580"/>
              <a:gd name="T11" fmla="*/ 390 h 798"/>
              <a:gd name="T12" fmla="*/ 452 w 580"/>
              <a:gd name="T13" fmla="*/ 450 h 798"/>
              <a:gd name="T14" fmla="*/ 402 w 580"/>
              <a:gd name="T15" fmla="*/ 508 h 798"/>
              <a:gd name="T16" fmla="*/ 342 w 580"/>
              <a:gd name="T17" fmla="*/ 560 h 798"/>
              <a:gd name="T18" fmla="*/ 270 w 580"/>
              <a:gd name="T19" fmla="*/ 610 h 798"/>
              <a:gd name="T20" fmla="*/ 188 w 580"/>
              <a:gd name="T21" fmla="*/ 656 h 798"/>
              <a:gd name="T22" fmla="*/ 188 w 580"/>
              <a:gd name="T23" fmla="*/ 798 h 798"/>
              <a:gd name="T24" fmla="*/ 0 w 580"/>
              <a:gd name="T25" fmla="*/ 514 h 798"/>
              <a:gd name="T26" fmla="*/ 188 w 580"/>
              <a:gd name="T27" fmla="*/ 230 h 798"/>
              <a:gd name="T28" fmla="*/ 188 w 580"/>
              <a:gd name="T29" fmla="*/ 372 h 798"/>
              <a:gd name="T30" fmla="*/ 224 w 580"/>
              <a:gd name="T31" fmla="*/ 368 h 798"/>
              <a:gd name="T32" fmla="*/ 264 w 580"/>
              <a:gd name="T33" fmla="*/ 356 h 798"/>
              <a:gd name="T34" fmla="*/ 306 w 580"/>
              <a:gd name="T35" fmla="*/ 336 h 798"/>
              <a:gd name="T36" fmla="*/ 348 w 580"/>
              <a:gd name="T37" fmla="*/ 310 h 798"/>
              <a:gd name="T38" fmla="*/ 392 w 580"/>
              <a:gd name="T39" fmla="*/ 280 h 798"/>
              <a:gd name="T40" fmla="*/ 432 w 580"/>
              <a:gd name="T41" fmla="*/ 246 h 798"/>
              <a:gd name="T42" fmla="*/ 472 w 580"/>
              <a:gd name="T43" fmla="*/ 208 h 798"/>
              <a:gd name="T44" fmla="*/ 506 w 580"/>
              <a:gd name="T45" fmla="*/ 166 h 798"/>
              <a:gd name="T46" fmla="*/ 536 w 580"/>
              <a:gd name="T47" fmla="*/ 124 h 798"/>
              <a:gd name="T48" fmla="*/ 558 w 580"/>
              <a:gd name="T49" fmla="*/ 82 h 798"/>
              <a:gd name="T50" fmla="*/ 574 w 580"/>
              <a:gd name="T51" fmla="*/ 40 h 798"/>
              <a:gd name="T52" fmla="*/ 578 w 580"/>
              <a:gd name="T53" fmla="*/ 0 h 798"/>
              <a:gd name="T54" fmla="*/ 580 w 580"/>
              <a:gd name="T55" fmla="*/ 0 h 7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580" h="798">
                <a:moveTo>
                  <a:pt x="580" y="0"/>
                </a:moveTo>
                <a:lnTo>
                  <a:pt x="578" y="90"/>
                </a:lnTo>
                <a:lnTo>
                  <a:pt x="568" y="174"/>
                </a:lnTo>
                <a:lnTo>
                  <a:pt x="552" y="252"/>
                </a:lnTo>
                <a:lnTo>
                  <a:pt x="526" y="324"/>
                </a:lnTo>
                <a:lnTo>
                  <a:pt x="494" y="390"/>
                </a:lnTo>
                <a:lnTo>
                  <a:pt x="452" y="450"/>
                </a:lnTo>
                <a:lnTo>
                  <a:pt x="402" y="508"/>
                </a:lnTo>
                <a:lnTo>
                  <a:pt x="342" y="560"/>
                </a:lnTo>
                <a:lnTo>
                  <a:pt x="270" y="610"/>
                </a:lnTo>
                <a:lnTo>
                  <a:pt x="188" y="656"/>
                </a:lnTo>
                <a:lnTo>
                  <a:pt x="188" y="798"/>
                </a:lnTo>
                <a:lnTo>
                  <a:pt x="0" y="514"/>
                </a:lnTo>
                <a:lnTo>
                  <a:pt x="188" y="230"/>
                </a:lnTo>
                <a:lnTo>
                  <a:pt x="188" y="372"/>
                </a:lnTo>
                <a:lnTo>
                  <a:pt x="224" y="368"/>
                </a:lnTo>
                <a:lnTo>
                  <a:pt x="264" y="356"/>
                </a:lnTo>
                <a:lnTo>
                  <a:pt x="306" y="336"/>
                </a:lnTo>
                <a:lnTo>
                  <a:pt x="348" y="310"/>
                </a:lnTo>
                <a:lnTo>
                  <a:pt x="392" y="280"/>
                </a:lnTo>
                <a:lnTo>
                  <a:pt x="432" y="246"/>
                </a:lnTo>
                <a:lnTo>
                  <a:pt x="472" y="208"/>
                </a:lnTo>
                <a:lnTo>
                  <a:pt x="506" y="166"/>
                </a:lnTo>
                <a:lnTo>
                  <a:pt x="536" y="124"/>
                </a:lnTo>
                <a:lnTo>
                  <a:pt x="558" y="82"/>
                </a:lnTo>
                <a:lnTo>
                  <a:pt x="574" y="40"/>
                </a:lnTo>
                <a:lnTo>
                  <a:pt x="578" y="0"/>
                </a:lnTo>
                <a:lnTo>
                  <a:pt x="580" y="0"/>
                </a:lnTo>
                <a:close/>
              </a:path>
            </a:pathLst>
          </a:custGeom>
          <a:gradFill rotWithShape="1">
            <a:gsLst>
              <a:gs pos="53300">
                <a:srgbClr val="FFFF00"/>
              </a:gs>
              <a:gs pos="0">
                <a:schemeClr val="accent3">
                  <a:lumMod val="50000"/>
                </a:schemeClr>
              </a:gs>
              <a:gs pos="100000">
                <a:srgbClr val="FF0000"/>
              </a:gs>
            </a:gsLst>
            <a:lin ang="0" scaled="1"/>
          </a:gradFill>
          <a:ln>
            <a:noFill/>
          </a:ln>
          <a:extLst/>
        </p:spPr>
        <p:txBody>
          <a:bodyPr/>
          <a:lstStyle/>
          <a:p>
            <a:pPr>
              <a:defRPr/>
            </a:pPr>
            <a:endParaRPr lang="fr-CA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41361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61593" y="980728"/>
            <a:ext cx="8220814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50000"/>
              </a:spcBef>
              <a:spcAft>
                <a:spcPct val="0"/>
              </a:spcAft>
            </a:pPr>
            <a:r>
              <a:rPr lang="es-ES" altLang="es-ES" sz="2800" b="1" dirty="0">
                <a:latin typeface="Franklin Gothic Medium" pitchFamily="34" charset="0"/>
              </a:rPr>
              <a:t>Toda hipótesis debe descomponerse </a:t>
            </a:r>
            <a:r>
              <a:rPr lang="es-ES" altLang="es-ES" sz="2800" b="1" dirty="0">
                <a:solidFill>
                  <a:srgbClr val="FF0000"/>
                </a:solidFill>
                <a:latin typeface="Franklin Gothic Medium" pitchFamily="34" charset="0"/>
              </a:rPr>
              <a:t>(</a:t>
            </a:r>
            <a:r>
              <a:rPr lang="es-ES" altLang="es-ES" sz="2800" b="1" dirty="0" err="1">
                <a:solidFill>
                  <a:srgbClr val="FF0000"/>
                </a:solidFill>
                <a:latin typeface="Franklin Gothic Medium" pitchFamily="34" charset="0"/>
              </a:rPr>
              <a:t>operacionalizarse</a:t>
            </a:r>
            <a:r>
              <a:rPr lang="es-ES" altLang="es-ES" sz="2800" b="1" dirty="0">
                <a:solidFill>
                  <a:srgbClr val="FF0000"/>
                </a:solidFill>
                <a:latin typeface="Franklin Gothic Medium" pitchFamily="34" charset="0"/>
              </a:rPr>
              <a:t>) </a:t>
            </a:r>
            <a:r>
              <a:rPr lang="es-ES" altLang="es-ES" sz="2800" b="1" dirty="0">
                <a:latin typeface="Franklin Gothic Medium" pitchFamily="34" charset="0"/>
              </a:rPr>
              <a:t>a través de  sus variables constitutivas o indicadores  para poder recogerse datos útiles y suficientes como parte del proceso de investigación.</a:t>
            </a:r>
            <a:endParaRPr lang="es-ES_tradnl" altLang="es-ES" sz="2800" b="1" dirty="0">
              <a:latin typeface="Franklin Gothic Medium" pitchFamily="34" charset="0"/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HIPÓTESIS DE </a:t>
            </a:r>
            <a:r>
              <a:rPr lang="es-ES" sz="2800" b="1" dirty="0" smtClean="0">
                <a:latin typeface="Franklin Gothic Medium" pitchFamily="34" charset="0"/>
              </a:rPr>
              <a:t>INVESTIGACIÓN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6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6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8" name="7 Rectángulo"/>
          <p:cNvSpPr/>
          <p:nvPr/>
        </p:nvSpPr>
        <p:spPr>
          <a:xfrm>
            <a:off x="945036" y="3573016"/>
            <a:ext cx="71391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SI  </a:t>
            </a:r>
            <a:r>
              <a:rPr lang="es-E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</a:t>
            </a:r>
            <a:r>
              <a:rPr lang="es-E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,  ENTONCES  </a:t>
            </a:r>
            <a:r>
              <a:rPr lang="es-E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</a:t>
            </a:r>
            <a:endParaRPr lang="es-E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9" name="8 Flecha abajo"/>
          <p:cNvSpPr/>
          <p:nvPr/>
        </p:nvSpPr>
        <p:spPr>
          <a:xfrm>
            <a:off x="2195736" y="4496346"/>
            <a:ext cx="360040" cy="3728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CuadroTexto"/>
          <p:cNvSpPr txBox="1"/>
          <p:nvPr/>
        </p:nvSpPr>
        <p:spPr>
          <a:xfrm>
            <a:off x="749625" y="4891644"/>
            <a:ext cx="325226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0000"/>
                </a:solidFill>
                <a:latin typeface="Franklin Gothic Medium" pitchFamily="34" charset="0"/>
              </a:rPr>
              <a:t>Variable independiente </a:t>
            </a:r>
            <a:r>
              <a:rPr lang="es-ES" sz="2800" dirty="0" smtClean="0">
                <a:latin typeface="Franklin Gothic Medium" pitchFamily="34" charset="0"/>
              </a:rPr>
              <a:t>de la investigación, la solución propuesta</a:t>
            </a:r>
            <a:endParaRPr lang="es-ES" sz="2800" dirty="0">
              <a:latin typeface="Franklin Gothic Medium" pitchFamily="34" charset="0"/>
            </a:endParaRPr>
          </a:p>
        </p:txBody>
      </p:sp>
      <p:sp>
        <p:nvSpPr>
          <p:cNvPr id="11" name="10 CuadroTexto"/>
          <p:cNvSpPr txBox="1"/>
          <p:nvPr/>
        </p:nvSpPr>
        <p:spPr>
          <a:xfrm>
            <a:off x="5148064" y="4862902"/>
            <a:ext cx="38283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 smtClean="0">
                <a:solidFill>
                  <a:srgbClr val="FF0000"/>
                </a:solidFill>
                <a:latin typeface="Franklin Gothic Medium" pitchFamily="34" charset="0"/>
              </a:rPr>
              <a:t>Variable dependiente </a:t>
            </a:r>
            <a:r>
              <a:rPr lang="es-ES" sz="2800" dirty="0" smtClean="0">
                <a:latin typeface="Franklin Gothic Medium" pitchFamily="34" charset="0"/>
              </a:rPr>
              <a:t>de la investigación, el objeto que se investiga</a:t>
            </a:r>
            <a:endParaRPr lang="es-ES" sz="2800" dirty="0">
              <a:latin typeface="Franklin Gothic Medium" pitchFamily="34" charset="0"/>
            </a:endParaRPr>
          </a:p>
        </p:txBody>
      </p:sp>
      <p:sp>
        <p:nvSpPr>
          <p:cNvPr id="12" name="11 Flecha abajo"/>
          <p:cNvSpPr/>
          <p:nvPr/>
        </p:nvSpPr>
        <p:spPr>
          <a:xfrm>
            <a:off x="7452320" y="4432029"/>
            <a:ext cx="360040" cy="3728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260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8" grpId="0"/>
      <p:bldP spid="9" grpId="0" animBg="1"/>
      <p:bldP spid="10" grpId="0"/>
      <p:bldP spid="11" grpId="0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HIPÓTESIS DE </a:t>
            </a:r>
            <a:r>
              <a:rPr lang="es-ES" sz="2800" b="1" dirty="0" smtClean="0">
                <a:latin typeface="Franklin Gothic Medium" pitchFamily="34" charset="0"/>
              </a:rPr>
              <a:t>INVESTIGACIÓN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80206" y="1431940"/>
            <a:ext cx="8183587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Hipótesis teórica: </a:t>
            </a:r>
            <a:r>
              <a:rPr lang="es-ES" sz="2800" b="1" dirty="0">
                <a:latin typeface="Franklin Gothic Medium" pitchFamily="34" charset="0"/>
              </a:rPr>
              <a:t>Plantea una proposición o teorema abstracto-racional que pretende </a:t>
            </a:r>
            <a:r>
              <a:rPr lang="es-ES" sz="2800" b="1" dirty="0" smtClean="0">
                <a:latin typeface="Franklin Gothic Medium" pitchFamily="34" charset="0"/>
              </a:rPr>
              <a:t>argumentar.</a:t>
            </a:r>
          </a:p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Hipótesis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descriptiva: </a:t>
            </a:r>
            <a:r>
              <a:rPr lang="es-ES" sz="2800" b="1" dirty="0">
                <a:latin typeface="Franklin Gothic Medium" pitchFamily="34" charset="0"/>
              </a:rPr>
              <a:t>Establece una afirmación en la que se plantea el comportamiento de una variable en la unidad de </a:t>
            </a:r>
            <a:r>
              <a:rPr lang="es-ES" sz="2800" b="1" dirty="0" smtClean="0">
                <a:latin typeface="Franklin Gothic Medium" pitchFamily="34" charset="0"/>
              </a:rPr>
              <a:t>investigación.</a:t>
            </a:r>
          </a:p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Hipótesis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tipológica: </a:t>
            </a:r>
            <a:r>
              <a:rPr lang="es-ES" sz="2800" b="1" dirty="0">
                <a:latin typeface="Franklin Gothic Medium" pitchFamily="34" charset="0"/>
              </a:rPr>
              <a:t>Propone la clasificación de los objetos, personas o grupos </a:t>
            </a:r>
            <a:r>
              <a:rPr lang="es-ES" sz="2800" b="1" dirty="0" smtClean="0">
                <a:latin typeface="Franklin Gothic Medium" pitchFamily="34" charset="0"/>
              </a:rPr>
              <a:t>estudiados. A </a:t>
            </a:r>
            <a:r>
              <a:rPr lang="es-ES" sz="2800" b="1" dirty="0">
                <a:latin typeface="Franklin Gothic Medium" pitchFamily="34" charset="0"/>
              </a:rPr>
              <a:t>partir de la acción o presencia de una variable, trata de demostrar el establecimiento de alguna </a:t>
            </a:r>
            <a:r>
              <a:rPr lang="es-ES" sz="2800" b="1" dirty="0" smtClean="0">
                <a:latin typeface="Franklin Gothic Medium" pitchFamily="34" charset="0"/>
              </a:rPr>
              <a:t>tipología.</a:t>
            </a:r>
            <a:endParaRPr lang="es-ES" sz="2800" b="1" dirty="0">
              <a:latin typeface="Franklin Gothic Medium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47906" y="836712"/>
            <a:ext cx="1902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TIPOLOGÍA</a:t>
            </a:r>
            <a:endParaRPr lang="es-ES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9960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HIPÓTESIS DE </a:t>
            </a:r>
            <a:r>
              <a:rPr lang="es-ES" sz="2800" b="1" dirty="0" smtClean="0">
                <a:latin typeface="Franklin Gothic Medium" pitchFamily="34" charset="0"/>
              </a:rPr>
              <a:t>INVESTIGACIÓN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80206" y="1268760"/>
            <a:ext cx="8183587" cy="54168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Hipótesis correlacional</a:t>
            </a:r>
            <a:r>
              <a:rPr lang="es-ES" sz="2800" b="1" dirty="0">
                <a:latin typeface="Franklin Gothic Medium" pitchFamily="34" charset="0"/>
              </a:rPr>
              <a:t>: Plantea una relación entre dos o más variables (multivariada), señalando la asociación entre ellas y su influencia respecto a la unidad de </a:t>
            </a:r>
            <a:r>
              <a:rPr lang="es-ES" sz="2800" b="1" dirty="0" smtClean="0">
                <a:latin typeface="Franklin Gothic Medium" pitchFamily="34" charset="0"/>
              </a:rPr>
              <a:t>estudio. Esta </a:t>
            </a:r>
            <a:r>
              <a:rPr lang="es-ES" sz="2800" b="1" dirty="0">
                <a:latin typeface="Franklin Gothic Medium" pitchFamily="34" charset="0"/>
              </a:rPr>
              <a:t>correlación puede ser en sentido afirmativo o en sentido negativo</a:t>
            </a:r>
            <a:r>
              <a:rPr lang="es-ES" sz="2800" b="1" dirty="0" smtClean="0">
                <a:latin typeface="Franklin Gothic Medium" pitchFamily="34" charset="0"/>
              </a:rPr>
              <a:t>.</a:t>
            </a:r>
          </a:p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Hipótesis de grupo: </a:t>
            </a:r>
            <a:r>
              <a:rPr lang="es-ES" sz="2800" b="1" dirty="0">
                <a:latin typeface="Franklin Gothic Medium" pitchFamily="34" charset="0"/>
              </a:rPr>
              <a:t>Establece el comportamiento de una o más variables en una unidad de investigación que está conformada por un grupos de personas que se diferencian por algún indicador (edad, sexo, educación, nivel social, área de residencia, etc.).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247906" y="764704"/>
            <a:ext cx="1902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TIPOLOGÍA</a:t>
            </a:r>
            <a:endParaRPr lang="es-ES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8653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>
                <a:latin typeface="Franklin Gothic Medium" pitchFamily="34" charset="0"/>
              </a:rPr>
              <a:t>LA HIPÓTESIS DE </a:t>
            </a:r>
            <a:r>
              <a:rPr lang="es-ES" sz="2800" b="1" dirty="0" smtClean="0">
                <a:latin typeface="Franklin Gothic Medium" pitchFamily="34" charset="0"/>
              </a:rPr>
              <a:t>INVESTIGACIÓN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3" name="2 Rectángulo"/>
          <p:cNvSpPr/>
          <p:nvPr/>
        </p:nvSpPr>
        <p:spPr>
          <a:xfrm>
            <a:off x="480206" y="1268760"/>
            <a:ext cx="8183587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dirty="0">
                <a:solidFill>
                  <a:srgbClr val="FF0000"/>
                </a:solidFill>
                <a:latin typeface="Franklin Gothic Medium" pitchFamily="34" charset="0"/>
              </a:rPr>
              <a:t>Hipótesis explicativa o causal</a:t>
            </a:r>
            <a:r>
              <a:rPr lang="es-ES" sz="2800" dirty="0">
                <a:latin typeface="Franklin Gothic Medium" pitchFamily="34" charset="0"/>
              </a:rPr>
              <a:t>: Plantea una conjetura que establece una base explicativa para el objeto que aborda a partir de revelar la relación causa-efecto.</a:t>
            </a:r>
            <a:endParaRPr lang="es-ES" sz="2800" b="1" dirty="0">
              <a:latin typeface="Franklin Gothic Medium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47906" y="764704"/>
            <a:ext cx="19023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TIPOLOGÍA</a:t>
            </a:r>
            <a:endParaRPr lang="es-ES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  <p:pic>
        <p:nvPicPr>
          <p:cNvPr id="10" name="Imagen 3">
            <a:extLst>
              <a:ext uri="{FF2B5EF4-FFF2-40B4-BE49-F238E27FC236}">
                <a16:creationId xmlns:a16="http://schemas.microsoft.com/office/drawing/2014/main" id="{A18708C7-A433-4D7F-8F03-A2CCD8A419E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62"/>
          <a:stretch/>
        </p:blipFill>
        <p:spPr>
          <a:xfrm>
            <a:off x="6025052" y="3246329"/>
            <a:ext cx="2172677" cy="2143780"/>
          </a:xfrm>
          <a:prstGeom prst="rect">
            <a:avLst/>
          </a:prstGeom>
        </p:spPr>
      </p:pic>
      <p:sp>
        <p:nvSpPr>
          <p:cNvPr id="2" name="1 CuadroTexto"/>
          <p:cNvSpPr txBox="1"/>
          <p:nvPr/>
        </p:nvSpPr>
        <p:spPr>
          <a:xfrm>
            <a:off x="899592" y="3717032"/>
            <a:ext cx="5112568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¿Qué tipo de hipótesis tendrá mi investigación?</a:t>
            </a:r>
          </a:p>
          <a:p>
            <a:pPr algn="ctr">
              <a:lnSpc>
                <a:spcPct val="200000"/>
              </a:lnSpc>
            </a:pPr>
            <a:r>
              <a:rPr lang="es-ES" sz="2000" b="1" dirty="0" smtClean="0">
                <a:latin typeface="Franklin Gothic Medium" pitchFamily="34" charset="0"/>
              </a:rPr>
              <a:t>(P</a:t>
            </a:r>
            <a:r>
              <a:rPr lang="es-ES" sz="2000" b="1" dirty="0">
                <a:latin typeface="Franklin Gothic Medium" pitchFamily="34" charset="0"/>
              </a:rPr>
              <a:t>á</a:t>
            </a:r>
            <a:r>
              <a:rPr lang="es-ES" sz="2000" b="1" dirty="0" smtClean="0">
                <a:latin typeface="Franklin Gothic Medium" pitchFamily="34" charset="0"/>
              </a:rPr>
              <a:t>gina 62 del texto básico)</a:t>
            </a:r>
            <a:endParaRPr lang="es-ES" sz="2000" b="1" dirty="0"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385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latin typeface="Franklin Gothic Medium" pitchFamily="34" charset="0"/>
              </a:rPr>
              <a:t>IDEA  CIENTÍFICA  A  DEFENDER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435877" y="1052736"/>
            <a:ext cx="8272245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latin typeface="Franklin Gothic Medium" pitchFamily="34" charset="0"/>
              </a:rPr>
              <a:t>E</a:t>
            </a:r>
            <a:r>
              <a:rPr lang="es-ES" sz="2800" b="1" dirty="0" smtClean="0">
                <a:latin typeface="Franklin Gothic Medium" pitchFamily="34" charset="0"/>
              </a:rPr>
              <a:t>s también una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respuesta anticipada </a:t>
            </a:r>
            <a:r>
              <a:rPr lang="es-ES" sz="2800" b="1" dirty="0" smtClean="0">
                <a:latin typeface="Franklin Gothic Medium" pitchFamily="34" charset="0"/>
              </a:rPr>
              <a:t>al problema;  es </a:t>
            </a:r>
            <a:r>
              <a:rPr lang="es-ES" sz="2800" b="1" dirty="0">
                <a:latin typeface="Franklin Gothic Medium" pitchFamily="34" charset="0"/>
              </a:rPr>
              <a:t>un </a:t>
            </a: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enunciado afirmativo y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argumentado </a:t>
            </a:r>
            <a:r>
              <a:rPr lang="es-ES" sz="2800" b="1" dirty="0" smtClean="0">
                <a:latin typeface="Franklin Gothic Medium" pitchFamily="34" charset="0"/>
              </a:rPr>
              <a:t>que como </a:t>
            </a:r>
            <a:r>
              <a:rPr lang="es-ES" sz="2800" b="1" dirty="0">
                <a:latin typeface="Franklin Gothic Medium" pitchFamily="34" charset="0"/>
              </a:rPr>
              <a:t>conjetura o suposición </a:t>
            </a:r>
            <a:r>
              <a:rPr lang="es-ES" sz="2800" b="1" dirty="0" smtClean="0">
                <a:latin typeface="Franklin Gothic Medium" pitchFamily="34" charset="0"/>
              </a:rPr>
              <a:t>explica en qué consiste la propuesta, destacando los aspectos que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la diferencian y la hacen novedosa.</a:t>
            </a:r>
          </a:p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 </a:t>
            </a:r>
            <a:r>
              <a:rPr lang="es-ES" sz="2800" b="1" dirty="0" smtClean="0">
                <a:latin typeface="Franklin Gothic Medium" pitchFamily="34" charset="0"/>
              </a:rPr>
              <a:t>Es un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planteamiento hipotético.</a:t>
            </a:r>
          </a:p>
          <a:p>
            <a:pPr marL="457200" indent="-457200" algn="just">
              <a:spcAft>
                <a:spcPts val="1200"/>
              </a:spcAft>
              <a:buFont typeface="Wingdings" pitchFamily="2" charset="2"/>
              <a:buChar char="ü"/>
            </a:pPr>
            <a:r>
              <a:rPr lang="es-ES_tradnl" sz="2800" b="1" dirty="0" smtClean="0">
                <a:latin typeface="Franklin Gothic Medium" pitchFamily="34" charset="0"/>
              </a:rPr>
              <a:t>No puede </a:t>
            </a:r>
            <a:r>
              <a:rPr lang="es-ES_tradnl" sz="2800" b="1" dirty="0">
                <a:latin typeface="Franklin Gothic Medium" pitchFamily="34" charset="0"/>
              </a:rPr>
              <a:t>apartarnos de la </a:t>
            </a:r>
            <a:r>
              <a:rPr lang="es-ES_tradnl" sz="2800" b="1" dirty="0">
                <a:solidFill>
                  <a:srgbClr val="FF0000"/>
                </a:solidFill>
                <a:latin typeface="Franklin Gothic Medium" pitchFamily="34" charset="0"/>
              </a:rPr>
              <a:t>vía científica planteada</a:t>
            </a:r>
            <a:r>
              <a:rPr lang="es-ES_tradnl" sz="2800" b="1" dirty="0">
                <a:latin typeface="Franklin Gothic Medium" pitchFamily="34" charset="0"/>
              </a:rPr>
              <a:t> </a:t>
            </a:r>
            <a:r>
              <a:rPr lang="es-ES_tradnl" sz="2800" b="1" dirty="0" smtClean="0">
                <a:latin typeface="Franklin Gothic Medium" pitchFamily="34" charset="0"/>
              </a:rPr>
              <a:t>para </a:t>
            </a:r>
            <a:r>
              <a:rPr lang="es-ES_tradnl" sz="2800" b="1" dirty="0">
                <a:latin typeface="Franklin Gothic Medium" pitchFamily="34" charset="0"/>
              </a:rPr>
              <a:t>la obtención del conocimiento científico, ya que se </a:t>
            </a:r>
            <a:r>
              <a:rPr lang="es-ES_tradnl" sz="2800" b="1" dirty="0" smtClean="0">
                <a:latin typeface="Franklin Gothic Medium" pitchFamily="34" charset="0"/>
              </a:rPr>
              <a:t>debe partir del </a:t>
            </a:r>
            <a:r>
              <a:rPr lang="es-ES_tradnl" sz="2800" b="1" dirty="0">
                <a:latin typeface="Franklin Gothic Medium" pitchFamily="34" charset="0"/>
              </a:rPr>
              <a:t>estudio de la realidad para establecer la </a:t>
            </a:r>
            <a:r>
              <a:rPr lang="es-ES_tradnl" sz="2800" b="1" dirty="0" smtClean="0">
                <a:latin typeface="Franklin Gothic Medium" pitchFamily="34" charset="0"/>
              </a:rPr>
              <a:t>idea</a:t>
            </a:r>
            <a:r>
              <a:rPr lang="es-ES_tradnl" sz="2800" b="1" dirty="0">
                <a:latin typeface="Franklin Gothic Medium" pitchFamily="34" charset="0"/>
              </a:rPr>
              <a:t>.</a:t>
            </a:r>
            <a:endParaRPr lang="es-ES" sz="2800" b="1" dirty="0">
              <a:solidFill>
                <a:srgbClr val="FF0000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8961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latin typeface="Franklin Gothic Medium" pitchFamily="34" charset="0"/>
              </a:rPr>
              <a:t>IDEA  CIENTÍFICA  A  DEFENDER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435877" y="1052735"/>
            <a:ext cx="8272245" cy="49244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 smtClean="0">
                <a:latin typeface="Franklin Gothic Medium" pitchFamily="34" charset="0"/>
              </a:rPr>
              <a:t>Contiene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las variables </a:t>
            </a:r>
            <a:r>
              <a:rPr lang="es-ES" sz="2800" b="1" dirty="0" smtClean="0">
                <a:latin typeface="Franklin Gothic Medium" pitchFamily="34" charset="0"/>
              </a:rPr>
              <a:t>de la investigación y los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términos lógicos </a:t>
            </a:r>
            <a:r>
              <a:rPr lang="es-ES" sz="2800" b="1" dirty="0" smtClean="0">
                <a:latin typeface="Franklin Gothic Medium" pitchFamily="34" charset="0"/>
              </a:rPr>
              <a:t>que garantiza la coherencia de lo que se expresa como idea.</a:t>
            </a:r>
          </a:p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latin typeface="Franklin Gothic Medium" pitchFamily="34" charset="0"/>
              </a:rPr>
              <a:t>S</a:t>
            </a:r>
            <a:r>
              <a:rPr lang="es-ES" sz="2800" b="1" dirty="0" smtClean="0">
                <a:latin typeface="Franklin Gothic Medium" pitchFamily="34" charset="0"/>
              </a:rPr>
              <a:t>u </a:t>
            </a:r>
            <a:r>
              <a:rPr lang="es-ES" sz="2800" b="1" dirty="0" smtClean="0">
                <a:solidFill>
                  <a:srgbClr val="FF0000"/>
                </a:solidFill>
                <a:latin typeface="Franklin Gothic Medium" pitchFamily="34" charset="0"/>
              </a:rPr>
              <a:t>argumentación </a:t>
            </a:r>
            <a:r>
              <a:rPr lang="es-ES" sz="2800" b="1" dirty="0" smtClean="0">
                <a:latin typeface="Franklin Gothic Medium" pitchFamily="34" charset="0"/>
              </a:rPr>
              <a:t> debe ser clara y suficiente para resolver el problema científico.</a:t>
            </a:r>
          </a:p>
          <a:p>
            <a:pPr marL="457200" indent="-457200" algn="just">
              <a:lnSpc>
                <a:spcPct val="150000"/>
              </a:lnSpc>
              <a:spcAft>
                <a:spcPts val="1200"/>
              </a:spcAft>
              <a:buFont typeface="Wingdings" pitchFamily="2" charset="2"/>
              <a:buChar char="ü"/>
            </a:pPr>
            <a:r>
              <a:rPr lang="es-ES" sz="2800" b="1" dirty="0">
                <a:solidFill>
                  <a:srgbClr val="FF0000"/>
                </a:solidFill>
                <a:latin typeface="Franklin Gothic Medium" pitchFamily="34" charset="0"/>
              </a:rPr>
              <a:t> </a:t>
            </a:r>
            <a:r>
              <a:rPr lang="es-ES_tradnl" sz="2800" b="1" dirty="0" smtClean="0">
                <a:solidFill>
                  <a:srgbClr val="FF0000"/>
                </a:solidFill>
                <a:latin typeface="Franklin Gothic Medium" pitchFamily="34" charset="0"/>
              </a:rPr>
              <a:t>Su </a:t>
            </a:r>
            <a:r>
              <a:rPr lang="es-ES_tradnl" sz="2800" b="1" dirty="0">
                <a:solidFill>
                  <a:srgbClr val="FF0000"/>
                </a:solidFill>
                <a:latin typeface="Franklin Gothic Medium" pitchFamily="34" charset="0"/>
              </a:rPr>
              <a:t>validez </a:t>
            </a:r>
            <a:r>
              <a:rPr lang="es-ES_tradnl" sz="2800" b="1" dirty="0" smtClean="0">
                <a:latin typeface="Franklin Gothic Medium" pitchFamily="34" charset="0"/>
              </a:rPr>
              <a:t>se demuestra a partir del análisis de los resultados</a:t>
            </a:r>
            <a:r>
              <a:rPr lang="es-ES_tradnl" sz="2800" dirty="0" smtClean="0">
                <a:latin typeface="Franklin Gothic Medium" pitchFamily="34" charset="0"/>
              </a:rPr>
              <a:t>.</a:t>
            </a:r>
            <a:endParaRPr lang="es-ES" sz="2800" dirty="0" smtClean="0">
              <a:solidFill>
                <a:srgbClr val="FF0000"/>
              </a:solidFill>
              <a:latin typeface="Franklin Gothic Medium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84583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ext Box 2"/>
          <p:cNvSpPr txBox="1">
            <a:spLocks noChangeArrowheads="1"/>
          </p:cNvSpPr>
          <p:nvPr/>
        </p:nvSpPr>
        <p:spPr bwMode="auto">
          <a:xfrm>
            <a:off x="395288" y="2205038"/>
            <a:ext cx="84248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50000"/>
              </a:spcBef>
            </a:pPr>
            <a:endParaRPr lang="es-ES_tradnl" sz="2400">
              <a:latin typeface="Times New Roman" pitchFamily="18" charset="0"/>
            </a:endParaRPr>
          </a:p>
        </p:txBody>
      </p:sp>
      <p:sp>
        <p:nvSpPr>
          <p:cNvPr id="6" name="5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7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7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104453" name="Text Box 5"/>
          <p:cNvSpPr txBox="1">
            <a:spLocks noChangeArrowheads="1"/>
          </p:cNvSpPr>
          <p:nvPr/>
        </p:nvSpPr>
        <p:spPr bwMode="auto">
          <a:xfrm>
            <a:off x="803780" y="77703"/>
            <a:ext cx="7728659" cy="501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5000"/>
              </a:lnSpc>
            </a:pPr>
            <a:r>
              <a:rPr lang="es-ES" sz="2800" b="1" dirty="0">
                <a:solidFill>
                  <a:schemeClr val="bg1"/>
                </a:solidFill>
                <a:latin typeface="Franklin Gothic Medium" pitchFamily="34" charset="0"/>
              </a:rPr>
              <a:t>ORGANIZANDO EL </a:t>
            </a:r>
            <a:r>
              <a:rPr lang="es-ES" sz="2800" b="1" dirty="0" smtClean="0">
                <a:solidFill>
                  <a:schemeClr val="bg1"/>
                </a:solidFill>
                <a:latin typeface="Franklin Gothic Medium" pitchFamily="34" charset="0"/>
              </a:rPr>
              <a:t>DISEÑO TEÓRICO (Taller 2)</a:t>
            </a:r>
            <a:endParaRPr lang="es-ES" sz="2800" b="1" dirty="0">
              <a:solidFill>
                <a:schemeClr val="bg1"/>
              </a:solidFill>
              <a:latin typeface="Franklin Gothic Medium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CDD55F4-C757-4CA0-8F78-80A57152AA9B}"/>
              </a:ext>
            </a:extLst>
          </p:cNvPr>
          <p:cNvSpPr txBox="1"/>
          <p:nvPr/>
        </p:nvSpPr>
        <p:spPr>
          <a:xfrm>
            <a:off x="348818" y="1080677"/>
            <a:ext cx="8338086" cy="61093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TEMA DE INVESTIGACIÓN</a:t>
            </a:r>
          </a:p>
          <a:p>
            <a:pPr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</a:pPr>
            <a:r>
              <a:rPr lang="x-none" sz="2800" b="1" dirty="0">
                <a:latin typeface="Franklin Gothic Medium" panose="020B0603020102020204" pitchFamily="34" charset="0"/>
              </a:rPr>
              <a:t>      Introducción</a:t>
            </a:r>
            <a:r>
              <a:rPr lang="en-US" sz="2800" b="1" dirty="0">
                <a:latin typeface="Franklin Gothic Medium" panose="020B0603020102020204" pitchFamily="34" charset="0"/>
              </a:rPr>
              <a:t> relacionada con el  objeto.</a:t>
            </a:r>
            <a:endParaRPr lang="en-US" sz="28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>
              <a:spcAft>
                <a:spcPts val="600"/>
              </a:spcAft>
            </a:pPr>
            <a:r>
              <a:rPr lang="en-US" sz="2800" b="1" dirty="0">
                <a:latin typeface="Franklin Gothic Medium" panose="020B0603020102020204" pitchFamily="34" charset="0"/>
              </a:rPr>
              <a:t>                         .- </a:t>
            </a:r>
            <a:r>
              <a:rPr lang="es-ES" sz="2800" b="1" dirty="0">
                <a:latin typeface="Franklin Gothic Medium" pitchFamily="34" charset="0"/>
              </a:rPr>
              <a:t>Normativo</a:t>
            </a:r>
          </a:p>
          <a:p>
            <a:pPr>
              <a:spcAft>
                <a:spcPts val="600"/>
              </a:spcAft>
            </a:pPr>
            <a:r>
              <a:rPr lang="es-ES" sz="2800" b="1" dirty="0">
                <a:latin typeface="Franklin Gothic Medium" pitchFamily="34" charset="0"/>
              </a:rPr>
              <a:t>                         .- Teórico</a:t>
            </a:r>
          </a:p>
          <a:p>
            <a:pPr>
              <a:spcAft>
                <a:spcPts val="600"/>
              </a:spcAft>
            </a:pPr>
            <a:r>
              <a:rPr lang="es-ES" sz="2800" b="1" dirty="0">
                <a:latin typeface="Franklin Gothic Medium" pitchFamily="34" charset="0"/>
              </a:rPr>
              <a:t>                         .- Práctico</a:t>
            </a:r>
          </a:p>
          <a:p>
            <a:pPr>
              <a:spcAft>
                <a:spcPts val="600"/>
              </a:spcAft>
            </a:pPr>
            <a:r>
              <a:rPr lang="es-ES" sz="2800" b="1" dirty="0">
                <a:latin typeface="Franklin Gothic Medium" pitchFamily="34" charset="0"/>
              </a:rPr>
              <a:t>                         .-  La contradicción</a:t>
            </a:r>
            <a:endParaRPr lang="en-US" sz="28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Problema </a:t>
            </a:r>
            <a:r>
              <a:rPr lang="es-ES" sz="2800" b="1" dirty="0">
                <a:solidFill>
                  <a:schemeClr val="tx1"/>
                </a:solidFill>
                <a:latin typeface="Franklin Gothic Medium" panose="020B0603020102020204" pitchFamily="34" charset="0"/>
              </a:rPr>
              <a:t>científico</a:t>
            </a: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latin typeface="Franklin Gothic Medium" panose="020B0603020102020204" pitchFamily="34" charset="0"/>
              </a:rPr>
              <a:t>Objeto de investigación</a:t>
            </a: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n-US" sz="2800" b="1" dirty="0">
                <a:latin typeface="Franklin Gothic Medium" panose="020B0603020102020204" pitchFamily="34" charset="0"/>
              </a:rPr>
              <a:t>Objetivo general</a:t>
            </a: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x-none" sz="2800" b="1" dirty="0">
                <a:latin typeface="Franklin Gothic Medium" panose="020B0603020102020204" pitchFamily="34" charset="0"/>
              </a:rPr>
              <a:t>Objetivos</a:t>
            </a:r>
            <a:r>
              <a:rPr lang="en-US" sz="2800" b="1" dirty="0">
                <a:latin typeface="Franklin Gothic Medium" panose="020B0603020102020204" pitchFamily="34" charset="0"/>
              </a:rPr>
              <a:t> </a:t>
            </a:r>
            <a:r>
              <a:rPr lang="en-US" sz="2800" b="1" dirty="0" err="1" smtClean="0">
                <a:latin typeface="Franklin Gothic Medium" panose="020B0603020102020204" pitchFamily="34" charset="0"/>
              </a:rPr>
              <a:t>específicos</a:t>
            </a:r>
            <a:endParaRPr lang="en-US" sz="2800" b="1" dirty="0" smtClean="0">
              <a:latin typeface="Franklin Gothic Medium" panose="020B0603020102020204" pitchFamily="34" charset="0"/>
            </a:endParaRPr>
          </a:p>
          <a:p>
            <a:pPr marL="457200" indent="-457200"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r>
              <a:rPr lang="es-MX" sz="2800" b="1" dirty="0" smtClean="0">
                <a:latin typeface="Franklin Gothic Medium" panose="020B0603020102020204" pitchFamily="34" charset="0"/>
              </a:rPr>
              <a:t>Planteamiento hipotético</a:t>
            </a:r>
            <a:endParaRPr lang="en-US" sz="2800" b="1" dirty="0">
              <a:latin typeface="Franklin Gothic Medium" panose="020B0603020102020204" pitchFamily="34" charset="0"/>
            </a:endParaRPr>
          </a:p>
          <a:p>
            <a:pPr marL="457200" indent="-457200">
              <a:spcBef>
                <a:spcPts val="0"/>
              </a:spcBef>
              <a:spcAft>
                <a:spcPts val="600"/>
              </a:spcAft>
              <a:buClr>
                <a:srgbClr val="002060"/>
              </a:buClr>
              <a:buFont typeface="Wingdings" panose="05000000000000000000" pitchFamily="2" charset="2"/>
              <a:buChar char="ü"/>
            </a:pPr>
            <a:endParaRPr lang="en-US" sz="2800" b="1" dirty="0">
              <a:solidFill>
                <a:schemeClr val="tx1"/>
              </a:solidFill>
              <a:latin typeface="Franklin Gothic Medium" panose="020B0603020102020204" pitchFamily="34" charset="0"/>
            </a:endParaRPr>
          </a:p>
        </p:txBody>
      </p:sp>
      <p:sp>
        <p:nvSpPr>
          <p:cNvPr id="12" name="AutoShape 5">
            <a:extLst>
              <a:ext uri="{FF2B5EF4-FFF2-40B4-BE49-F238E27FC236}">
                <a16:creationId xmlns:a16="http://schemas.microsoft.com/office/drawing/2014/main" id="{E9250525-A032-4273-80FB-92079CFA6261}"/>
              </a:ext>
            </a:extLst>
          </p:cNvPr>
          <p:cNvSpPr>
            <a:spLocks/>
          </p:cNvSpPr>
          <p:nvPr/>
        </p:nvSpPr>
        <p:spPr bwMode="auto">
          <a:xfrm rot="10800000">
            <a:off x="6152052" y="2109691"/>
            <a:ext cx="432048" cy="1872034"/>
          </a:xfrm>
          <a:prstGeom prst="leftBrace">
            <a:avLst>
              <a:gd name="adj1" fmla="val 43525"/>
              <a:gd name="adj2" fmla="val 5526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C5473169-FB38-43E5-B65B-75062E1D469A}"/>
              </a:ext>
            </a:extLst>
          </p:cNvPr>
          <p:cNvSpPr txBox="1"/>
          <p:nvPr/>
        </p:nvSpPr>
        <p:spPr>
          <a:xfrm>
            <a:off x="7236444" y="1568523"/>
            <a:ext cx="17310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GENERAL</a:t>
            </a:r>
            <a:endParaRPr lang="x-none" sz="2800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CE3C157-89C8-4DCF-80B7-5FE9C27585CB}"/>
              </a:ext>
            </a:extLst>
          </p:cNvPr>
          <p:cNvSpPr txBox="1"/>
          <p:nvPr/>
        </p:nvSpPr>
        <p:spPr>
          <a:xfrm>
            <a:off x="6719421" y="2739559"/>
            <a:ext cx="2137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PARTICULAR</a:t>
            </a:r>
            <a:endParaRPr lang="x-none" sz="2800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AD848238-AF05-4DDF-B655-0BF21D7B9030}"/>
              </a:ext>
            </a:extLst>
          </p:cNvPr>
          <p:cNvSpPr txBox="1"/>
          <p:nvPr/>
        </p:nvSpPr>
        <p:spPr>
          <a:xfrm>
            <a:off x="6287406" y="4994012"/>
            <a:ext cx="213762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Franklin Gothic Medium" panose="020B0603020102020204" pitchFamily="34" charset="0"/>
              </a:rPr>
              <a:t>ESPECÍFICO</a:t>
            </a:r>
            <a:endParaRPr lang="x-none" sz="2800" dirty="0"/>
          </a:p>
        </p:txBody>
      </p:sp>
      <p:sp>
        <p:nvSpPr>
          <p:cNvPr id="17" name="AutoShape 15">
            <a:extLst>
              <a:ext uri="{FF2B5EF4-FFF2-40B4-BE49-F238E27FC236}">
                <a16:creationId xmlns:a16="http://schemas.microsoft.com/office/drawing/2014/main" id="{9C6481E1-46E3-4F92-99EC-8E02ABAAE6BC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653095" y="2252848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 dirty="0">
              <a:solidFill>
                <a:srgbClr val="000000"/>
              </a:solidFill>
            </a:endParaRPr>
          </a:p>
        </p:txBody>
      </p:sp>
      <p:sp>
        <p:nvSpPr>
          <p:cNvPr id="18" name="AutoShape 15">
            <a:extLst>
              <a:ext uri="{FF2B5EF4-FFF2-40B4-BE49-F238E27FC236}">
                <a16:creationId xmlns:a16="http://schemas.microsoft.com/office/drawing/2014/main" id="{37B51D67-2E81-448A-BF53-111B3FF3E10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501814" y="3881444"/>
            <a:ext cx="270272" cy="432197"/>
          </a:xfrm>
          <a:prstGeom prst="upArrow">
            <a:avLst>
              <a:gd name="adj1" fmla="val 50000"/>
              <a:gd name="adj2" fmla="val 39978"/>
            </a:avLst>
          </a:prstGeom>
          <a:solidFill>
            <a:schemeClr val="bg1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s-ES" altLang="es-ES" sz="3300" dirty="0">
              <a:solidFill>
                <a:srgbClr val="000000"/>
              </a:solidFill>
            </a:endParaRPr>
          </a:p>
        </p:txBody>
      </p:sp>
      <p:sp>
        <p:nvSpPr>
          <p:cNvPr id="19" name="AutoShape 5">
            <a:extLst>
              <a:ext uri="{FF2B5EF4-FFF2-40B4-BE49-F238E27FC236}">
                <a16:creationId xmlns:a16="http://schemas.microsoft.com/office/drawing/2014/main" id="{D7497F65-3159-4ACA-B5E0-6A7DE2B39CEC}"/>
              </a:ext>
            </a:extLst>
          </p:cNvPr>
          <p:cNvSpPr>
            <a:spLocks/>
          </p:cNvSpPr>
          <p:nvPr/>
        </p:nvSpPr>
        <p:spPr bwMode="auto">
          <a:xfrm rot="10800000">
            <a:off x="5704619" y="4313640"/>
            <a:ext cx="432048" cy="2067687"/>
          </a:xfrm>
          <a:prstGeom prst="leftBrace">
            <a:avLst>
              <a:gd name="adj1" fmla="val 43525"/>
              <a:gd name="adj2" fmla="val 55260"/>
            </a:avLst>
          </a:prstGeom>
          <a:noFill/>
          <a:ln w="508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91517763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4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453" grpId="0"/>
      <p:bldP spid="11" grpId="0"/>
      <p:bldP spid="12" grpId="0" animBg="1"/>
      <p:bldP spid="14" grpId="0"/>
      <p:bldP spid="15" grpId="0"/>
      <p:bldP spid="16" grpId="0"/>
      <p:bldP spid="17" grpId="0" animBg="1"/>
      <p:bldP spid="18" grpId="0" animBg="1"/>
      <p:bldP spid="1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Rectángulo"/>
          <p:cNvSpPr/>
          <p:nvPr/>
        </p:nvSpPr>
        <p:spPr>
          <a:xfrm>
            <a:off x="0" y="0"/>
            <a:ext cx="9144000" cy="67107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2800" b="1" dirty="0" smtClean="0">
                <a:latin typeface="Franklin Gothic Medium" pitchFamily="34" charset="0"/>
              </a:rPr>
              <a:t>PRÓXIMO  ENCUENTRO </a:t>
            </a:r>
            <a:endParaRPr lang="es-ES" sz="2800" b="1" dirty="0">
              <a:latin typeface="Franklin Gothic Medium" pitchFamily="34" charset="0"/>
            </a:endParaRPr>
          </a:p>
        </p:txBody>
      </p:sp>
      <p:pic>
        <p:nvPicPr>
          <p:cNvPr id="8" name="Picture 19" descr="cubaflag">
            <a:extLst>
              <a:ext uri="{FF2B5EF4-FFF2-40B4-BE49-F238E27FC236}">
                <a16:creationId xmlns:a16="http://schemas.microsoft.com/office/drawing/2014/main" id="{290CCBFE-D2F6-4B56-8C47-D69A13C7B3D6}"/>
              </a:ext>
            </a:extLst>
          </p:cNvPr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5758"/>
            <a:ext cx="840293" cy="6984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/>
          <p:nvPr/>
        </p:nvPicPr>
        <p:blipFill rotWithShape="1">
          <a:blip r:embed="rId3"/>
          <a:srcRect b="37451"/>
          <a:stretch/>
        </p:blipFill>
        <p:spPr>
          <a:xfrm>
            <a:off x="8400861" y="44624"/>
            <a:ext cx="779651" cy="648072"/>
          </a:xfrm>
          <a:prstGeom prst="rect">
            <a:avLst/>
          </a:prstGeom>
        </p:spPr>
      </p:pic>
      <p:sp>
        <p:nvSpPr>
          <p:cNvPr id="5" name="4 Rectángulo"/>
          <p:cNvSpPr/>
          <p:nvPr/>
        </p:nvSpPr>
        <p:spPr>
          <a:xfrm>
            <a:off x="435877" y="1052735"/>
            <a:ext cx="8272245" cy="41847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Presentación de los </a:t>
            </a:r>
            <a:r>
              <a:rPr lang="es-ES" sz="4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mapas conceptuales</a:t>
            </a:r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 con el diseño teórico de las investigaciones. </a:t>
            </a:r>
            <a:endParaRPr lang="es-ES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" pitchFamily="34" charset="0"/>
            </a:endParaRPr>
          </a:p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s-E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" pitchFamily="34" charset="0"/>
              </a:rPr>
              <a:t>Taller 2. </a:t>
            </a:r>
          </a:p>
        </p:txBody>
      </p:sp>
    </p:spTree>
    <p:extLst>
      <p:ext uri="{BB962C8B-B14F-4D97-AF65-F5344CB8AC3E}">
        <p14:creationId xmlns:p14="http://schemas.microsoft.com/office/powerpoint/2010/main" val="42632386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Transmisión de listas">
  <a:themeElements>
    <a:clrScheme name="Transmisión de listas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Transmisión de listas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ransmisión de listas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1186</TotalTime>
  <Words>1004</Words>
  <Application>Microsoft Office PowerPoint</Application>
  <PresentationFormat>Presentación en pantalla (4:3)</PresentationFormat>
  <Paragraphs>102</Paragraphs>
  <Slides>16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16</vt:i4>
      </vt:variant>
    </vt:vector>
  </HeadingPairs>
  <TitlesOfParts>
    <vt:vector size="23" baseType="lpstr">
      <vt:lpstr>Arial</vt:lpstr>
      <vt:lpstr>Franklin Gothic Medium</vt:lpstr>
      <vt:lpstr>Georgia</vt:lpstr>
      <vt:lpstr>Times New Roman</vt:lpstr>
      <vt:lpstr>Trebuchet MS</vt:lpstr>
      <vt:lpstr>Wingdings</vt:lpstr>
      <vt:lpstr>Transmisión de listas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casa</dc:creator>
  <cp:lastModifiedBy>Casa</cp:lastModifiedBy>
  <cp:revision>228</cp:revision>
  <dcterms:created xsi:type="dcterms:W3CDTF">2023-02-14T14:00:07Z</dcterms:created>
  <dcterms:modified xsi:type="dcterms:W3CDTF">2026-09-11T20:51:19Z</dcterms:modified>
</cp:coreProperties>
</file>