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1" r:id="rId1"/>
  </p:sldMasterIdLst>
  <p:notesMasterIdLst>
    <p:notesMasterId r:id="rId2"/>
  </p:notesMasterIdLst>
  <p:sldIdLst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"/>
          <p:cNvSpPr>
            <a:spLocks noGrp="1"/>
          </p:cNvSpPr>
          <p:nvPr>
            <p:ph type="body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21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1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9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5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56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3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3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3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5915197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centrales 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n-US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n-US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écnicas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ección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formación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ores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1"/>
          <p:cNvSpPr txBox="1"/>
          <p:nvPr/>
        </p:nvSpPr>
        <p:spPr>
          <a:xfrm rot="20710511">
            <a:off x="450376" y="1628795"/>
            <a:ext cx="1119117" cy="1323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es-ES" smtClean="0">
                <a:solidFill>
                  <a:schemeClr val="bg1"/>
                </a:solidFill>
              </a:rPr>
              <a:t>Folleto de la página 3-28</a:t>
            </a:r>
            <a:endParaRPr dirty="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8" descr="D:\frida25814\facultad\2015\imagenes para ppt\ugiiiiiii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3152274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  <p:sp>
        <p:nvSpPr>
          <p:cNvPr id="1048592" name="Rectangle 2"/>
          <p:cNvSpPr/>
          <p:nvPr/>
        </p:nvSpPr>
        <p:spPr>
          <a:xfrm>
            <a:off x="3577388" y="387458"/>
            <a:ext cx="8357937" cy="5447645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objetivos, procedimientos, técnicas, evidencias e indicadores de gestión utilizados en cada una de las áreas centrales de la auditoría de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gestión.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áreas centrales de la entidad a partir de los criterios de medición (Economía, Eficiencia y Eficacia) con el uso de las técnicas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específicas.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habilidades relacionadas con la confección de los papeles de trabajo más utilizados por el auditor en el desempeño de sus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funciones.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</a:t>
            </a:r>
            <a:r>
              <a:rPr dirty="0" sz="2400" lang="es-MX" spc="-15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funciones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vinculadas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 las áreas centrales de la organización, desde el punto de vista administrativo y operacional, para medir la Economía, Eficiencia y Eficacia con el uso de las técnicas específicas.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altLang="en-US" b="1" sz="36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Áreas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c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n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les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p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resa </a:t>
            </a:r>
            <a:endParaRPr b="1" sz="36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Dirección.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b="1" sz="3200" lang="es-US">
                <a:solidFill>
                  <a:srgbClr val="FF0000"/>
                </a:solidFill>
                <a:latin typeface="arial"/>
                <a:ea typeface="arial"/>
                <a:cs typeface="arial"/>
              </a:rPr>
              <a:t>Planeación</a:t>
            </a:r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b="1" sz="3200" lang="es-US">
              <a:solidFill>
                <a:srgbClr val="FF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Contabilidad y Finanzas.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Tecnologías de la información y la comunicación.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Mercadotecnia.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Relaciones Públicas.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Gestión de Innovación.
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 rot="20392756">
            <a:off x="451906" y="2062314"/>
            <a:ext cx="1330325" cy="567691"/>
          </a:xfrm>
          <a:prstGeom prst="rect"/>
        </p:spPr>
        <p:txBody>
          <a:bodyPr wrap="none">
            <a:spAutoFit/>
          </a:bodyPr>
          <a:p>
            <a:r>
              <a:rPr dirty="0" sz="3200" lang="es-ES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folleto</a:t>
            </a:r>
            <a:endParaRPr dirty="0" sz="32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6" name="Rectangle 4"/>
          <p:cNvSpPr/>
          <p:nvPr/>
        </p:nvSpPr>
        <p:spPr>
          <a:xfrm>
            <a:off x="3392905" y="1468996"/>
            <a:ext cx="8301790" cy="1101884"/>
          </a:xfrm>
          <a:prstGeom prst="rect"/>
        </p:spPr>
        <p:txBody>
          <a:bodyPr wrap="square">
            <a:spAutoFit/>
          </a:bodyPr>
          <a:p>
            <a:pPr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Bibliografía</a:t>
            </a:r>
            <a:endParaRPr b="1"/>
          </a:p>
          <a:p>
            <a:pPr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- 2.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CO"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ción </a:t>
            </a:r>
            <a:r>
              <a:rPr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 la 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598" name="Rectangle 1"/>
          <p:cNvSpPr>
            <a:spLocks noChangeArrowheads="1"/>
          </p:cNvSpPr>
          <p:nvPr/>
        </p:nvSpPr>
        <p:spPr bwMode="auto">
          <a:xfrm>
            <a:off x="3416969" y="315906"/>
            <a:ext cx="8775031" cy="52322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 de auditoría de gestión a la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n-US" baseline="0" b="0" cap="none" dirty="0" sz="28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altLang="en-US" lang="zh-CN"/>
          </a:p>
        </p:txBody>
      </p:sp>
      <p:sp>
        <p:nvSpPr>
          <p:cNvPr id="1048599" name="Rectangle 2"/>
          <p:cNvSpPr>
            <a:spLocks noChangeArrowheads="1"/>
          </p:cNvSpPr>
          <p:nvPr/>
        </p:nvSpPr>
        <p:spPr bwMode="auto">
          <a:xfrm>
            <a:off x="3080084" y="2240629"/>
            <a:ext cx="8903369" cy="35687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0" name=""/>
          <p:cNvSpPr txBox="1"/>
          <p:nvPr/>
        </p:nvSpPr>
        <p:spPr>
          <a:xfrm>
            <a:off x="3223115" y="925072"/>
            <a:ext cx="8893535" cy="5763260"/>
          </a:xfrm>
          <a:prstGeom prst="rect"/>
        </p:spPr>
        <p:txBody>
          <a:bodyPr rtlCol="0" wrap="square">
            <a:spAutoFit/>
          </a:bodyPr>
          <a:p>
            <a:r>
              <a:rPr sz="2800" lang="es-US">
                <a:solidFill>
                  <a:srgbClr val="000000"/>
                </a:solidFill>
              </a:rPr>
              <a:t>1. Evaluar el cumplimiento de los objetivos, metas y resultados propuestos en cuanto a la gestión económica financiera.
</a:t>
            </a:r>
            <a:endParaRPr sz="2800" lang="es-US">
              <a:solidFill>
                <a:srgbClr val="000000"/>
              </a:solidFill>
            </a:endParaRPr>
          </a:p>
          <a:p>
            <a:r>
              <a:rPr sz="2800" lang="es-US">
                <a:solidFill>
                  <a:srgbClr val="000000"/>
                </a:solidFill>
              </a:rPr>
              <a:t>2. Establecer si la entidad adquiere, asigna, proteger y utiliza sus recursos de manera eficiente y económica y con la calidad establecida para la obtención de sus bienes o servicios en el cumplimiento de su misión, objeto social, objeto empresarial o encargo estatal.</a:t>
            </a:r>
            <a:endParaRPr sz="2800" lang="es-US">
              <a:solidFill>
                <a:srgbClr val="000000"/>
              </a:solidFill>
            </a:endParaRPr>
          </a:p>
          <a:p>
            <a:r>
              <a:rPr altLang="es-US" sz="2800" lang="en-US">
                <a:solidFill>
                  <a:srgbClr val="000000"/>
                </a:solidFill>
              </a:rPr>
              <a:t>3. Evaluar el cumplimiento de las políticas gubernamentales y las disposiciones legales que le son aplicables a la actividad contable financiera.</a:t>
            </a:r>
            <a:endParaRPr sz="2800" lang="es-US">
              <a:solidFill>
                <a:srgbClr val="000000"/>
              </a:solidFill>
            </a:endParaRPr>
          </a:p>
          <a:p>
            <a:r>
              <a:rPr sz="2800" lang="es-US">
                <a:solidFill>
                  <a:srgbClr val="000000"/>
                </a:solidFill>
              </a:rPr>
              <a:t>
</a:t>
            </a:r>
            <a:endParaRPr sz="2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2" name="Rectangle 1"/>
          <p:cNvSpPr>
            <a:spLocks noChangeArrowheads="1"/>
          </p:cNvSpPr>
          <p:nvPr/>
        </p:nvSpPr>
        <p:spPr bwMode="auto">
          <a:xfrm>
            <a:off x="3296652" y="532441"/>
            <a:ext cx="8590547" cy="192659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2400" lang="en-US">
                <a:latin typeface="arial"/>
                <a:ea typeface="arial"/>
                <a:cs typeface="arial"/>
              </a:rPr>
              <a:t>4. Analizar el costo de la producción de bienes y los servicios.</a:t>
            </a:r>
            <a:endParaRPr sz="2400">
              <a:latin typeface="arial"/>
              <a:ea typeface="arial"/>
              <a:cs typeface="arial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sz="2400" lang="en-US">
                <a:latin typeface="arial"/>
                <a:ea typeface="arial"/>
                <a:cs typeface="arial"/>
              </a:rPr>
              <a:t>5. Detectar y advertir prácticas antieconómicas, ineficientes e ineficaces, detallando las causas y condiciones que las provocan. </a:t>
            </a:r>
            <a:endParaRPr sz="2400">
              <a:latin typeface="arial"/>
              <a:ea typeface="arial"/>
              <a:cs typeface="arial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sz="2400">
              <a:latin typeface="arial"/>
              <a:ea typeface="arial"/>
              <a:cs typeface="arial"/>
            </a:endParaRPr>
          </a:p>
        </p:txBody>
      </p:sp>
      <p:sp>
        <p:nvSpPr>
          <p:cNvPr id="1048603" name="Rectangle 2"/>
          <p:cNvSpPr>
            <a:spLocks noChangeArrowheads="1"/>
          </p:cNvSpPr>
          <p:nvPr/>
        </p:nvSpPr>
        <p:spPr bwMode="auto">
          <a:xfrm>
            <a:off x="3296651" y="2594960"/>
            <a:ext cx="8590547" cy="82676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n-US" baseline="0" b="1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AUDITORÍA DE LA GESTIÓN DE 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ACIÓN </a:t>
            </a:r>
            <a:endParaRPr altLang="en-US" baseline="0" b="0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4" name="Rectangle 3"/>
          <p:cNvSpPr>
            <a:spLocks noChangeArrowheads="1"/>
          </p:cNvSpPr>
          <p:nvPr/>
        </p:nvSpPr>
        <p:spPr bwMode="auto">
          <a:xfrm>
            <a:off x="3537284" y="3582464"/>
            <a:ext cx="8349914" cy="254508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549275"/>
              </a:tabLst>
            </a:pPr>
            <a:r>
              <a:rPr altLang="es-ES" baseline="0" b="0" cap="none" dirty="0" sz="20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1. Revisar que se cumplen los procedimientos establecidos en cada una de las fases para el diseño, análisis, evaluación, ejecución y control  de los planes a corto, mediano y largo plazo en la organización auditada.</a:t>
            </a:r>
            <a:endParaRPr altLang="en-US" baseline="0" b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549275"/>
              </a:tabLst>
            </a:pPr>
            <a:endParaRPr altLang="en-US" baseline="0" b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549275"/>
              </a:tabLst>
            </a:pPr>
            <a:r>
              <a:rPr altLang="es-ES" baseline="0" b="0" cap="none" dirty="0" sz="20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2. Verificar que el anteproyecto del presupuesto y/o plan financiero se confecciona teniendo en cuenta los indicadores establecidos según el tipo de entidad y sector según la legislación vigente.</a:t>
            </a:r>
            <a:endParaRPr altLang="en-US" baseline="0" b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549275"/>
              </a:tabLst>
            </a:pPr>
            <a:endParaRPr altLang="en-US" baseline="0" b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6" name="Rectangle 1"/>
          <p:cNvSpPr/>
          <p:nvPr/>
        </p:nvSpPr>
        <p:spPr>
          <a:xfrm>
            <a:off x="3505199" y="327000"/>
            <a:ext cx="8406063" cy="5281930"/>
          </a:xfrm>
          <a:prstGeom prst="rect"/>
        </p:spPr>
        <p:txBody>
          <a:bodyPr wrap="square">
            <a:spAutoFit/>
          </a:bodyPr>
          <a:p>
            <a:pPr algn="just"/>
            <a:r>
              <a:rPr dirty="0" sz="2400" lang="en-US" u="none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Comprobar se analizó con los trabajadores la propuesta del anteproyecto del presupuesto y/o plan financiero según las actas de la sección sindical.</a:t>
            </a:r>
            <a:endParaRPr dirty="0" sz="2400" lang="en-US" u="none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dirty="0" sz="2400" lang="en-US" u="none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4. Cuenta con la aprobación de las cifras directivas del plan que se incluyen los indicadores directivos, límite y otros indicadores e informaciones. </a:t>
            </a:r>
            <a:endParaRPr dirty="0" sz="2400" lang="en-US" u="none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dirty="0" sz="2400" lang="en-US" u="none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5. Comprobar que el presupuesto confeccionado está aprobado y cuenta con una desagregación de acuerdo a las necesidades y la estructura de la entidad en cuestión y no de manera lineal.</a:t>
            </a:r>
            <a:endParaRPr dirty="0" sz="2400" lang="en-US" u="none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dirty="0" sz="2400" lang="en-US" u="none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6. Comprobar se analizó con los trabajadores la desagregación, así como la ejecución del presupuesto y/o plan financiero según las actas de la sección sindical.</a:t>
            </a:r>
            <a:endParaRPr dirty="0" sz="2400" lang="en-US" u="none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dirty="0" sz="2400" lang="en-US" u="none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07" name="Rectangle 3"/>
          <p:cNvSpPr/>
          <p:nvPr/>
        </p:nvSpPr>
        <p:spPr>
          <a:xfrm>
            <a:off x="3497176" y="3005117"/>
            <a:ext cx="8414085" cy="448310"/>
          </a:xfrm>
          <a:prstGeom prst="rect"/>
        </p:spPr>
        <p:txBody>
          <a:bodyPr wrap="square">
            <a:spAutoFit/>
          </a:bodyPr>
          <a:p>
            <a:pPr algn="just" lvl="0" marR="0">
              <a:spcBef>
                <a:spcPts val="0"/>
              </a:spcBef>
              <a:spcAft>
                <a:spcPts val="0"/>
              </a:spcAft>
              <a:tabLst>
                <a:tab algn="l" pos="274320"/>
              </a:tabLst>
            </a:pPr>
            <a:endParaRPr dirty="0" sz="2400" lang="en-US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9" name="Rectangle 1"/>
          <p:cNvSpPr>
            <a:spLocks noChangeArrowheads="1"/>
          </p:cNvSpPr>
          <p:nvPr/>
        </p:nvSpPr>
        <p:spPr bwMode="auto">
          <a:xfrm>
            <a:off x="3338009" y="700729"/>
            <a:ext cx="8542422" cy="533018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s-US" baseline="0" b="0" cap="none" dirty="0" sz="2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7. Comprobar la ejecución de la planificación realizada, analizando las desviaciones correspondientes de los indicadores directivos y límite. </a:t>
            </a: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s-US" baseline="0" b="0" cap="none" dirty="0" sz="2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8. Verificar que el informe valorativo realizado a la liquidación del presupuesto del ejercicio económico anterior contenga los elementos establecidos en la legislación vigente y brinde la información necesaria para el análisis de los usuarios internos y externos.</a:t>
            </a: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s-US" baseline="0" b="0" cap="none" dirty="0" sz="2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9. De la rentabilidad y la situación financiera de la organización económica, tomando en cuenta la evolución de las utilidades y los subsidios por pérdidas y medidas para reducir éstos.</a:t>
            </a: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11" name="Rectangle 1"/>
          <p:cNvSpPr>
            <a:spLocks noChangeArrowheads="1"/>
          </p:cNvSpPr>
          <p:nvPr/>
        </p:nvSpPr>
        <p:spPr bwMode="auto">
          <a:xfrm>
            <a:off x="3320716" y="-55945"/>
            <a:ext cx="8654716" cy="954107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Técnicas de recolección de información y evidencias de auditoría a la gestión de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endParaRPr altLang="en-US" baseline="0" b="0" cap="none" dirty="0" sz="28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85" name=""/>
          <p:cNvSpPr txBox="1"/>
          <p:nvPr/>
        </p:nvSpPr>
        <p:spPr>
          <a:xfrm>
            <a:off x="3188206" y="1054782"/>
            <a:ext cx="8757188" cy="6300471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TESTIMONIAL</a:t>
            </a:r>
            <a:r>
              <a:rPr sz="2400" lang="es-US">
                <a:solidFill>
                  <a:srgbClr val="000000"/>
                </a:solidFill>
              </a:rPr>
              <a:t>:
Encuestas con los clientes.
Encuestas con los proveedores.
Entrevistas con los responsables de la propia organización y de sus organismos superiores.
</a:t>
            </a:r>
            <a:r>
              <a:rPr altLang="es-US" b="1" sz="2400" lang="en-US">
                <a:solidFill>
                  <a:srgbClr val="000000"/>
                </a:solidFill>
              </a:rPr>
              <a:t>T</a:t>
            </a:r>
            <a:r>
              <a:rPr altLang="en-US" b="1" sz="2400" lang="es-US">
                <a:solidFill>
                  <a:srgbClr val="000000"/>
                </a:solidFill>
              </a:rPr>
              <a:t>écnica</a:t>
            </a:r>
            <a:r>
              <a:rPr altLang="es-US" sz="2400" lang="en-US">
                <a:solidFill>
                  <a:srgbClr val="000000"/>
                </a:solidFill>
              </a:rPr>
              <a:t>:</a:t>
            </a:r>
            <a:r>
              <a:rPr sz="2400" lang="es-US">
                <a:solidFill>
                  <a:srgbClr val="000000"/>
                </a:solidFill>
              </a:rPr>
              <a:t>VERBAL Y OCULAR</a:t>
            </a:r>
            <a:endParaRPr b="1" sz="2400" lang="es-US">
              <a:solidFill>
                <a:srgbClr val="000000"/>
              </a:solidFill>
            </a:endParaRPr>
          </a:p>
          <a:p>
            <a:r>
              <a:rPr sz="2400" lang="es-US">
                <a:solidFill>
                  <a:srgbClr val="000000"/>
                </a:solidFill>
              </a:rPr>
              <a:t>
</a:t>
            </a:r>
            <a:r>
              <a:rPr b="1" sz="2400" lang="es-US">
                <a:solidFill>
                  <a:srgbClr val="000000"/>
                </a:solidFill>
              </a:rPr>
              <a:t>DOCUMENTADA:
</a:t>
            </a:r>
            <a:r>
              <a:rPr sz="2400" lang="es-US">
                <a:solidFill>
                  <a:srgbClr val="000000"/>
                </a:solidFill>
              </a:rPr>
              <a:t>Estudio de carga – capacidad instalada o disponible.
Estudios de previsión de la demanda.
Contratos de compraventa con clientes y proveedores.
Orientaciones de los organismos superiores.
Planes anuales y las modificaciones correspondientes aprobadas por la autoridad facultada.
</a:t>
            </a:r>
            <a:r>
              <a:rPr altLang="es-US" b="1" sz="2400" lang="en-US">
                <a:solidFill>
                  <a:srgbClr val="000000"/>
                </a:solidFill>
              </a:rPr>
              <a:t>T</a:t>
            </a:r>
            <a:r>
              <a:rPr altLang="en-US" b="1" sz="2400" lang="es-US">
                <a:solidFill>
                  <a:srgbClr val="000000"/>
                </a:solidFill>
              </a:rPr>
              <a:t>écnica</a:t>
            </a:r>
            <a:r>
              <a:rPr altLang="es-US" sz="2400" lang="en-US">
                <a:solidFill>
                  <a:srgbClr val="000000"/>
                </a:solidFill>
              </a:rPr>
              <a:t>:</a:t>
            </a:r>
            <a:r>
              <a:rPr sz="2400" lang="es-US">
                <a:solidFill>
                  <a:srgbClr val="000000"/>
                </a:solidFill>
              </a:rPr>
              <a:t>DOCUMENTAL
</a:t>
            </a:r>
            <a:endParaRPr b="1"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"/>
          <p:cNvSpPr txBox="1"/>
          <p:nvPr/>
        </p:nvSpPr>
        <p:spPr>
          <a:xfrm>
            <a:off x="3412234" y="528004"/>
            <a:ext cx="8428599" cy="3088640"/>
          </a:xfrm>
          <a:prstGeom prst="rect"/>
        </p:spPr>
        <p:txBody>
          <a:bodyPr rtlCol="0" wrap="square">
            <a:spAutoFit/>
          </a:bodyPr>
          <a:p>
            <a:r>
              <a:rPr b="1" sz="2400" lang="es-US">
                <a:solidFill>
                  <a:srgbClr val="000000"/>
                </a:solidFill>
              </a:rPr>
              <a:t>ANALITICAS</a:t>
            </a:r>
            <a:r>
              <a:rPr sz="2400" lang="es-US">
                <a:solidFill>
                  <a:srgbClr val="000000"/>
                </a:solidFill>
              </a:rPr>
              <a:t> (PAPELES DE TRABAJO PREPARADOS POR EL AUDITOR):
Análisis comparativos de cada una de las secciones del Plan anual.
Análisis de la eficiencia en el cumplimiento del Plan anual.
</a:t>
            </a:r>
            <a:r>
              <a:rPr altLang="es-US" b="1" sz="2400" lang="en-US">
                <a:solidFill>
                  <a:srgbClr val="000000"/>
                </a:solidFill>
              </a:rPr>
              <a:t>T</a:t>
            </a:r>
            <a:r>
              <a:rPr altLang="en-US" b="1" sz="2400" lang="es-US">
                <a:solidFill>
                  <a:srgbClr val="000000"/>
                </a:solidFill>
              </a:rPr>
              <a:t>écnica</a:t>
            </a:r>
            <a:r>
              <a:rPr altLang="es-US" sz="2400" lang="en-US">
                <a:solidFill>
                  <a:srgbClr val="000000"/>
                </a:solidFill>
              </a:rPr>
              <a:t>:</a:t>
            </a:r>
            <a:r>
              <a:rPr sz="2400" lang="es-US">
                <a:solidFill>
                  <a:srgbClr val="000000"/>
                </a:solidFill>
              </a:rPr>
              <a:t>ESCRITA</a:t>
            </a:r>
            <a:endParaRPr b="1"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ectangle 1"/>
          <p:cNvSpPr>
            <a:spLocks noChangeArrowheads="1"/>
          </p:cNvSpPr>
          <p:nvPr/>
        </p:nvSpPr>
        <p:spPr bwMode="auto">
          <a:xfrm>
            <a:off x="3609474" y="246948"/>
            <a:ext cx="9352547" cy="925831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Indicadores de gestión de la 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altLang="es-ES" baseline="0" b="1" cap="none" dirty="0" sz="28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4" name=""/>
          <p:cNvSpPr txBox="1"/>
          <p:nvPr/>
        </p:nvSpPr>
        <p:spPr>
          <a:xfrm>
            <a:off x="3284541" y="984260"/>
            <a:ext cx="8696657" cy="4500246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  <a:latin typeface="arial "/>
                <a:ea typeface="arial "/>
                <a:cs typeface="arial "/>
              </a:rPr>
              <a:t>1. PRODUCTIDAD DEL TRABAJO= VALOR AGREGADO BRUTO x 100/                                 PROMEDIO DE TRABAJADORES
Es la representación monetaria del valor del aporte de los trabajadores en cuanto a ingresos durante un período económico.</a:t>
            </a:r>
            <a:endParaRPr sz="2000" lang="es-US">
              <a:solidFill>
                <a:srgbClr val="000000"/>
              </a:solidFill>
              <a:latin typeface="arial "/>
              <a:ea typeface="arial "/>
              <a:cs typeface="arial "/>
            </a:endParaRPr>
          </a:p>
          <a:p>
            <a:r>
              <a:rPr sz="2000" lang="es-US">
                <a:solidFill>
                  <a:srgbClr val="000000"/>
                </a:solidFill>
                <a:latin typeface="arial "/>
                <a:ea typeface="arial "/>
                <a:cs typeface="arial "/>
              </a:rPr>
              <a:t> 
2. FONDO DE SALARIO= SUMATORIA DE LOS ELEMENTOS DE GASTOS RELATIVOS A SALARIO
Es la vinculación del salario recibido y los resultados económicos obtenidos, tanto individualmente como por el colectivo.
</a:t>
            </a:r>
            <a:endParaRPr sz="2000" lang="es-US">
              <a:solidFill>
                <a:srgbClr val="000000"/>
              </a:solidFill>
              <a:latin typeface="arial "/>
              <a:ea typeface="arial "/>
              <a:cs typeface="arial "/>
            </a:endParaRPr>
          </a:p>
          <a:p>
            <a:r>
              <a:rPr sz="2000" lang="es-US">
                <a:solidFill>
                  <a:srgbClr val="000000"/>
                </a:solidFill>
                <a:latin typeface="arial "/>
                <a:ea typeface="arial "/>
                <a:cs typeface="arial "/>
              </a:rPr>
              <a:t>3. CUMPLIMIENTO DEL PLAN DEL PRESUPUESTO= GASTOS EJECUTADOS / GASTOS PLANIFICADOS
Expresa la relación de los gastos ejecutados frente a los presupuestados.
</a:t>
            </a:r>
            <a:endParaRPr sz="2000" lang="es-US">
              <a:solidFill>
                <a:srgbClr val="000000"/>
              </a:solidFill>
              <a:latin typeface="arial "/>
              <a:ea typeface="arial "/>
              <a:cs typeface="arial "/>
            </a:endParaRPr>
          </a:p>
          <a:p>
            <a:r>
              <a:rPr sz="2000" lang="es-US">
                <a:solidFill>
                  <a:srgbClr val="000000"/>
                </a:solidFill>
                <a:latin typeface="arial "/>
                <a:ea typeface="arial "/>
                <a:cs typeface="arial "/>
              </a:rPr>
              <a:t>4. CUMPLIMIENTO DEL PLAN DE INGRESOS= REAL/PLAN
Representa los ingresos por concepto del cumplimiento del plan de ingresos .
</a:t>
            </a:r>
            <a:endParaRPr sz="2000" lang="es-US">
              <a:solidFill>
                <a:srgbClr val="000000"/>
              </a:solidFill>
              <a:latin typeface="arial "/>
              <a:ea typeface="arial "/>
              <a:cs typeface="arial 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3"/>
          <p:cNvSpPr/>
          <p:nvPr/>
        </p:nvSpPr>
        <p:spPr>
          <a:xfrm>
            <a:off x="5787116" y="0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6" name="Rectangle 4"/>
          <p:cNvSpPr/>
          <p:nvPr/>
        </p:nvSpPr>
        <p:spPr>
          <a:xfrm>
            <a:off x="3449053" y="261610"/>
            <a:ext cx="8742947" cy="6219253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Resumir los conceptos fundamentales, comunes (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Objetivos de auditoría, 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Programa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de auditoría, Técnicas de recolección de documentos, Evidencias de auditoría e Indicadores de gestión)  y p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or cada tema: </a:t>
            </a:r>
            <a:r>
              <a:rPr dirty="0" lang="es-ES"/>
              <a:t> </a:t>
            </a: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dirty="0" lang="es-ES"/>
              <a:t> </a:t>
            </a:r>
            <a:endParaRPr dirty="0" lang="en-US"/>
          </a:p>
          <a:p>
            <a:r>
              <a:rPr dirty="0" lang="es-ES"/>
              <a:t>2.</a:t>
            </a:r>
            <a:r>
              <a:rPr altLang="es-ES" dirty="0" lang="en-US"/>
              <a:t>3</a:t>
            </a:r>
            <a:r>
              <a:rPr altLang="es-ES" dirty="0" lang="en-US"/>
              <a:t> </a:t>
            </a:r>
            <a:r>
              <a:rPr dirty="0" lang="es-ES"/>
              <a:t>Contabilidad y Finanzas (Definición de Contabilidad, Preparación y presentación de estados financieros, políticas contables, Manuales de Procedimientos, informes de auditoría, Objetivos de auditoría, Programa de auditoría, Técnicas de recolección de documentos, Evidencias de auditoría e Indicadores de gestión) </a:t>
            </a:r>
            <a:endParaRPr dirty="0" lang="en-US"/>
          </a:p>
          <a:p>
            <a:r>
              <a:rPr dirty="0" lang="es-ES"/>
              <a:t> </a:t>
            </a:r>
            <a:endParaRPr dirty="0" lang="en-US"/>
          </a:p>
          <a:p>
            <a:r>
              <a:rPr dirty="0" lang="es-ES"/>
              <a:t>2.</a:t>
            </a:r>
            <a:r>
              <a:rPr altLang="es-ES" dirty="0" lang="en-US"/>
              <a:t>4</a:t>
            </a:r>
            <a:r>
              <a:rPr altLang="es-ES" dirty="0" lang="en-US"/>
              <a:t> </a:t>
            </a:r>
            <a:r>
              <a:rPr dirty="0" lang="es-ES"/>
              <a:t>Sistema Informativo (Componentes básicos de las </a:t>
            </a:r>
            <a:r>
              <a:rPr dirty="0" lang="es-ES" err="1"/>
              <a:t>TIC’s</a:t>
            </a:r>
            <a:r>
              <a:rPr dirty="0" lang="es-ES"/>
              <a:t>, Gestión de las tecnologías de la información y comunicación, Seguridad informática y Funciones  de la actividad de Informática) que culmine en la </a:t>
            </a:r>
            <a:r>
              <a:rPr dirty="0" lang="es-ES" err="1"/>
              <a:t>confeccion</a:t>
            </a:r>
            <a:r>
              <a:rPr dirty="0" lang="es-ES"/>
              <a:t> de un Mapa de Conocimientos o un Cuadro Comparativo.</a:t>
            </a:r>
            <a:endParaRPr dirty="0" lang="en-US"/>
          </a:p>
          <a:p>
            <a:pPr algn="just" lv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dirty="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1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2021-11-08T19:27:01Z</dcterms:created>
  <dcterms:modified xsi:type="dcterms:W3CDTF">2026-08-27T12:22:12Z</dcterms:modified>
</cp:coreProperties>
</file>