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54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72" r:id="rId20"/>
    <p:sldId id="373" r:id="rId21"/>
    <p:sldId id="374" r:id="rId22"/>
    <p:sldId id="375" r:id="rId23"/>
    <p:sldId id="376" r:id="rId24"/>
    <p:sldId id="377" r:id="rId25"/>
    <p:sldId id="378" r:id="rId26"/>
    <p:sldId id="379" r:id="rId27"/>
    <p:sldId id="380" r:id="rId28"/>
    <p:sldId id="381" r:id="rId29"/>
    <p:sldId id="38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4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7743D-5AD5-438A-93BB-CEEBC7D6686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53B39-E539-44CE-9C26-93901F2010B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0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4C7218B-F3C6-4C78-97CF-78F557C0C6E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390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56BBE08-EFFD-4713-A1BD-371FF658653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937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F75BF50-B136-46F8-8D27-9D1D11AA472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314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98628F0-7457-434A-A185-38D86839F226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779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92AE31A-48EF-40DD-9F5A-31ED983F107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8470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0D243B6-87AB-4DA7-BBEC-38ED655C4D8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260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812145C-B651-421E-89D7-595CC1C0F63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819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D9C5119-AC73-41AE-8F39-2094E6C65A1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11358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D709F1E-FCB6-42A9-A654-02BA30A555A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95097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608F570-2E9B-4684-BC3E-48A3421A721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46467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B8CD43A-A9D7-40CA-A114-1EB8222C4EA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766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093FC18-2A06-401D-A4D0-A2594EB6B13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728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C53FC68-6C16-4B73-B92F-AD812D0C4E8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73871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464ACCA-9FF0-4735-BC69-1B6AA136FB3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03534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D8F7038-A87E-4D16-AE58-833816895C3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5630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8983074-74D9-462D-87D3-FDA1E487CDB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07176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E969239-4E22-4A2A-A3C0-AF15F061A7DD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5358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D9F22AA-C4B9-4118-AA70-CD369DA76A2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74455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ACEF626-DCCB-418D-BFB6-3A99529D9D56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1413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CA16AB1-EAA3-4897-A1AE-0A5094122CB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48758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4D5522C-B748-49EC-8B86-8F828E7FFEE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0509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778637D-4181-4095-A73B-EF5A9AA0B4F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7297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0257FEC-9BB0-462E-95C3-3551F3D40B99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581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6E28804-871E-436D-866E-74D39AB08A7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1437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24DBA96-17E9-4DAB-ACDE-A5C540BD1DC7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226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6E9614C-8F64-46DA-B33F-464338BFB5E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2834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E190417-365F-4586-822F-E695A0F1CCEA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403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BE9663B-4452-4A6E-A5BC-CA8B8FFF45F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152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9C02235-2E71-4D0E-AF01-A9C8E8E7BBB7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624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1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4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2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9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7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9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5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8.xml"/><Relationship Id="rId5" Type="http://schemas.openxmlformats.org/officeDocument/2006/relationships/slide" Target="slide17.xml"/><Relationship Id="rId4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4.w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4.wmf"/><Relationship Id="rId10" Type="http://schemas.openxmlformats.org/officeDocument/2006/relationships/image" Target="../media/image8.w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Oval 2"/>
          <p:cNvSpPr>
            <a:spLocks noChangeArrowheads="1"/>
          </p:cNvSpPr>
          <p:nvPr/>
        </p:nvSpPr>
        <p:spPr bwMode="auto">
          <a:xfrm>
            <a:off x="2424114" y="2398306"/>
            <a:ext cx="7704137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30787" name="Text Box 3"/>
          <p:cNvSpPr txBox="1">
            <a:spLocks noChangeArrowheads="1"/>
          </p:cNvSpPr>
          <p:nvPr/>
        </p:nvSpPr>
        <p:spPr bwMode="auto">
          <a:xfrm>
            <a:off x="3648075" y="2276476"/>
            <a:ext cx="5111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b="1" i="0">
                <a:hlinkClick r:id="rId3" action="ppaction://hlinksldjump"/>
              </a:rPr>
              <a:t>Sistemas de Ecuaciones Lineales</a:t>
            </a:r>
            <a:endParaRPr lang="es-ES" b="1" i="0"/>
          </a:p>
        </p:txBody>
      </p:sp>
      <p:sp>
        <p:nvSpPr>
          <p:cNvPr id="105476" name="Oval 4"/>
          <p:cNvSpPr>
            <a:spLocks noChangeArrowheads="1"/>
          </p:cNvSpPr>
          <p:nvPr/>
        </p:nvSpPr>
        <p:spPr bwMode="auto">
          <a:xfrm>
            <a:off x="6038348" y="5639187"/>
            <a:ext cx="259766" cy="90886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124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ChangeArrowheads="1"/>
          </p:cNvSpPr>
          <p:nvPr/>
        </p:nvSpPr>
        <p:spPr bwMode="auto">
          <a:xfrm>
            <a:off x="7175500" y="3429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rgbClr val="FF3300"/>
                </a:solidFill>
              </a:rPr>
              <a:t>2x - 4y =12</a:t>
            </a:r>
          </a:p>
        </p:txBody>
      </p:sp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7319963" y="4868863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x - 2y = 6</a:t>
            </a:r>
          </a:p>
        </p:txBody>
      </p:sp>
      <p:grpSp>
        <p:nvGrpSpPr>
          <p:cNvPr id="649249" name="Group 33"/>
          <p:cNvGrpSpPr>
            <a:grpSpLocks/>
          </p:cNvGrpSpPr>
          <p:nvPr/>
        </p:nvGrpSpPr>
        <p:grpSpPr bwMode="auto">
          <a:xfrm>
            <a:off x="2135188" y="1020763"/>
            <a:ext cx="7162800" cy="5429250"/>
            <a:chOff x="385" y="643"/>
            <a:chExt cx="4512" cy="3420"/>
          </a:xfrm>
        </p:grpSpPr>
        <p:sp>
          <p:nvSpPr>
            <p:cNvPr id="123917" name="Text Box 4"/>
            <p:cNvSpPr txBox="1">
              <a:spLocks noChangeArrowheads="1"/>
            </p:cNvSpPr>
            <p:nvPr/>
          </p:nvSpPr>
          <p:spPr bwMode="auto">
            <a:xfrm>
              <a:off x="1872" y="643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y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23918" name="Line 7"/>
            <p:cNvSpPr>
              <a:spLocks noChangeShapeType="1"/>
            </p:cNvSpPr>
            <p:nvPr/>
          </p:nvSpPr>
          <p:spPr bwMode="auto">
            <a:xfrm>
              <a:off x="1633" y="324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9" name="Line 8"/>
            <p:cNvSpPr>
              <a:spLocks noChangeShapeType="1"/>
            </p:cNvSpPr>
            <p:nvPr/>
          </p:nvSpPr>
          <p:spPr bwMode="auto">
            <a:xfrm>
              <a:off x="1633" y="3583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0" name="Line 9"/>
            <p:cNvSpPr>
              <a:spLocks noChangeShapeType="1"/>
            </p:cNvSpPr>
            <p:nvPr/>
          </p:nvSpPr>
          <p:spPr bwMode="auto">
            <a:xfrm flipV="1">
              <a:off x="2017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1" name="Line 10"/>
            <p:cNvSpPr>
              <a:spLocks noChangeShapeType="1"/>
            </p:cNvSpPr>
            <p:nvPr/>
          </p:nvSpPr>
          <p:spPr bwMode="auto">
            <a:xfrm flipV="1">
              <a:off x="2401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2" name="Line 11"/>
            <p:cNvSpPr>
              <a:spLocks noChangeShapeType="1"/>
            </p:cNvSpPr>
            <p:nvPr/>
          </p:nvSpPr>
          <p:spPr bwMode="auto">
            <a:xfrm flipV="1">
              <a:off x="2737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3" name="Line 12"/>
            <p:cNvSpPr>
              <a:spLocks noChangeShapeType="1"/>
            </p:cNvSpPr>
            <p:nvPr/>
          </p:nvSpPr>
          <p:spPr bwMode="auto">
            <a:xfrm flipV="1">
              <a:off x="3073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4" name="Line 13"/>
            <p:cNvSpPr>
              <a:spLocks noChangeShapeType="1"/>
            </p:cNvSpPr>
            <p:nvPr/>
          </p:nvSpPr>
          <p:spPr bwMode="auto">
            <a:xfrm flipV="1">
              <a:off x="3457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5" name="Line 14"/>
            <p:cNvSpPr>
              <a:spLocks noChangeShapeType="1"/>
            </p:cNvSpPr>
            <p:nvPr/>
          </p:nvSpPr>
          <p:spPr bwMode="auto">
            <a:xfrm flipV="1">
              <a:off x="3841" y="276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6" name="Line 15"/>
            <p:cNvSpPr>
              <a:spLocks noChangeShapeType="1"/>
            </p:cNvSpPr>
            <p:nvPr/>
          </p:nvSpPr>
          <p:spPr bwMode="auto">
            <a:xfrm>
              <a:off x="1633" y="247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7" name="Text Box 17"/>
            <p:cNvSpPr txBox="1">
              <a:spLocks noChangeArrowheads="1"/>
            </p:cNvSpPr>
            <p:nvPr/>
          </p:nvSpPr>
          <p:spPr bwMode="auto">
            <a:xfrm>
              <a:off x="4561" y="2623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x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23928" name="Line 18"/>
            <p:cNvSpPr>
              <a:spLocks noChangeShapeType="1"/>
            </p:cNvSpPr>
            <p:nvPr/>
          </p:nvSpPr>
          <p:spPr bwMode="auto">
            <a:xfrm>
              <a:off x="1633" y="103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9" name="Line 19"/>
            <p:cNvSpPr>
              <a:spLocks noChangeShapeType="1"/>
            </p:cNvSpPr>
            <p:nvPr/>
          </p:nvSpPr>
          <p:spPr bwMode="auto">
            <a:xfrm>
              <a:off x="1633" y="137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0" name="Line 20"/>
            <p:cNvSpPr>
              <a:spLocks noChangeShapeType="1"/>
            </p:cNvSpPr>
            <p:nvPr/>
          </p:nvSpPr>
          <p:spPr bwMode="auto">
            <a:xfrm>
              <a:off x="1633" y="1759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1" name="Line 21"/>
            <p:cNvSpPr>
              <a:spLocks noChangeShapeType="1"/>
            </p:cNvSpPr>
            <p:nvPr/>
          </p:nvSpPr>
          <p:spPr bwMode="auto">
            <a:xfrm>
              <a:off x="1633" y="209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2" name="Line 16"/>
            <p:cNvSpPr>
              <a:spLocks noChangeShapeType="1"/>
            </p:cNvSpPr>
            <p:nvPr/>
          </p:nvSpPr>
          <p:spPr bwMode="auto">
            <a:xfrm flipV="1">
              <a:off x="1638" y="799"/>
              <a:ext cx="0" cy="32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3" name="Line 22"/>
            <p:cNvSpPr>
              <a:spLocks noChangeShapeType="1"/>
            </p:cNvSpPr>
            <p:nvPr/>
          </p:nvSpPr>
          <p:spPr bwMode="auto">
            <a:xfrm>
              <a:off x="385" y="2863"/>
              <a:ext cx="41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9239" name="Line 23"/>
          <p:cNvSpPr>
            <a:spLocks noChangeShapeType="1"/>
          </p:cNvSpPr>
          <p:nvPr/>
        </p:nvSpPr>
        <p:spPr bwMode="auto">
          <a:xfrm flipV="1">
            <a:off x="3811588" y="3935413"/>
            <a:ext cx="5105400" cy="2438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9240" name="Line 24"/>
          <p:cNvSpPr>
            <a:spLocks noChangeShapeType="1"/>
          </p:cNvSpPr>
          <p:nvPr/>
        </p:nvSpPr>
        <p:spPr bwMode="auto">
          <a:xfrm flipV="1">
            <a:off x="3659188" y="4011613"/>
            <a:ext cx="5105400" cy="2438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9242" name="Text Box 26"/>
          <p:cNvSpPr txBox="1">
            <a:spLocks noChangeArrowheads="1"/>
          </p:cNvSpPr>
          <p:nvPr/>
        </p:nvSpPr>
        <p:spPr bwMode="auto">
          <a:xfrm>
            <a:off x="5232401" y="2781300"/>
            <a:ext cx="335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Rectas coincidentes</a:t>
            </a:r>
          </a:p>
        </p:txBody>
      </p:sp>
      <p:grpSp>
        <p:nvGrpSpPr>
          <p:cNvPr id="649243" name="Group 27"/>
          <p:cNvGrpSpPr>
            <a:grpSpLocks/>
          </p:cNvGrpSpPr>
          <p:nvPr/>
        </p:nvGrpSpPr>
        <p:grpSpPr bwMode="auto">
          <a:xfrm>
            <a:off x="6096001" y="1701801"/>
            <a:ext cx="2087563" cy="830263"/>
            <a:chOff x="3198" y="3612"/>
            <a:chExt cx="1315" cy="523"/>
          </a:xfrm>
        </p:grpSpPr>
        <p:sp>
          <p:nvSpPr>
            <p:cNvPr id="123915" name="AutoShape 28"/>
            <p:cNvSpPr>
              <a:spLocks/>
            </p:cNvSpPr>
            <p:nvPr/>
          </p:nvSpPr>
          <p:spPr bwMode="auto">
            <a:xfrm>
              <a:off x="3198" y="3643"/>
              <a:ext cx="226" cy="435"/>
            </a:xfrm>
            <a:prstGeom prst="leftBrace">
              <a:avLst>
                <a:gd name="adj1" fmla="val 2171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23916" name="Text Box 29"/>
            <p:cNvSpPr txBox="1">
              <a:spLocks noChangeArrowheads="1"/>
            </p:cNvSpPr>
            <p:nvPr/>
          </p:nvSpPr>
          <p:spPr bwMode="auto">
            <a:xfrm>
              <a:off x="3424" y="3612"/>
              <a:ext cx="108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s-ES" sz="2400" b="1" i="0"/>
                <a:t>2x – 4y = 2 x – 2y = 6</a:t>
              </a:r>
            </a:p>
          </p:txBody>
        </p:sp>
      </p:grpSp>
      <p:sp>
        <p:nvSpPr>
          <p:cNvPr id="649246" name="Text Box 30"/>
          <p:cNvSpPr txBox="1">
            <a:spLocks noChangeArrowheads="1"/>
          </p:cNvSpPr>
          <p:nvPr/>
        </p:nvSpPr>
        <p:spPr bwMode="auto">
          <a:xfrm>
            <a:off x="7248526" y="5661026"/>
            <a:ext cx="22320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Infinitas soluciones</a:t>
            </a:r>
          </a:p>
        </p:txBody>
      </p:sp>
      <p:sp>
        <p:nvSpPr>
          <p:cNvPr id="649247" name="Rectangle 31"/>
          <p:cNvSpPr>
            <a:spLocks noChangeArrowheads="1"/>
          </p:cNvSpPr>
          <p:nvPr/>
        </p:nvSpPr>
        <p:spPr bwMode="auto">
          <a:xfrm>
            <a:off x="1524000" y="188914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dos incógnitas.</a:t>
            </a:r>
          </a:p>
        </p:txBody>
      </p:sp>
    </p:spTree>
    <p:extLst>
      <p:ext uri="{BB962C8B-B14F-4D97-AF65-F5344CB8AC3E}">
        <p14:creationId xmlns:p14="http://schemas.microsoft.com/office/powerpoint/2010/main" val="395989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4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4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18" grpId="0" autoUpdateAnimBg="0"/>
      <p:bldP spid="649219" grpId="0" autoUpdateAnimBg="0"/>
      <p:bldP spid="649239" grpId="0" animBg="1"/>
      <p:bldP spid="649240" grpId="0" animBg="1"/>
      <p:bldP spid="649242" grpId="0" autoUpdateAnimBg="0"/>
      <p:bldP spid="649246" grpId="0" autoUpdateAnimBg="0"/>
      <p:bldP spid="64924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Line 2"/>
          <p:cNvSpPr>
            <a:spLocks noChangeShapeType="1"/>
          </p:cNvSpPr>
          <p:nvPr/>
        </p:nvSpPr>
        <p:spPr bwMode="auto">
          <a:xfrm flipH="1">
            <a:off x="4495800" y="2819400"/>
            <a:ext cx="762000" cy="2362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1267" name="Group 3"/>
          <p:cNvGrpSpPr>
            <a:grpSpLocks/>
          </p:cNvGrpSpPr>
          <p:nvPr/>
        </p:nvGrpSpPr>
        <p:grpSpPr bwMode="auto">
          <a:xfrm>
            <a:off x="2286000" y="1143000"/>
            <a:ext cx="6934200" cy="5334000"/>
            <a:chOff x="480" y="720"/>
            <a:chExt cx="4368" cy="3360"/>
          </a:xfrm>
        </p:grpSpPr>
        <p:sp>
          <p:nvSpPr>
            <p:cNvPr id="125981" name="Line 4"/>
            <p:cNvSpPr>
              <a:spLocks noChangeShapeType="1"/>
            </p:cNvSpPr>
            <p:nvPr/>
          </p:nvSpPr>
          <p:spPr bwMode="auto">
            <a:xfrm flipV="1">
              <a:off x="1968" y="105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82" name="Text Box 5"/>
            <p:cNvSpPr txBox="1">
              <a:spLocks noChangeArrowheads="1"/>
            </p:cNvSpPr>
            <p:nvPr/>
          </p:nvSpPr>
          <p:spPr bwMode="auto">
            <a:xfrm>
              <a:off x="480" y="37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x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25983" name="Text Box 6"/>
            <p:cNvSpPr txBox="1">
              <a:spLocks noChangeArrowheads="1"/>
            </p:cNvSpPr>
            <p:nvPr/>
          </p:nvSpPr>
          <p:spPr bwMode="auto">
            <a:xfrm>
              <a:off x="4512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y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25984" name="Line 7"/>
            <p:cNvSpPr>
              <a:spLocks noChangeShapeType="1"/>
            </p:cNvSpPr>
            <p:nvPr/>
          </p:nvSpPr>
          <p:spPr bwMode="auto">
            <a:xfrm>
              <a:off x="1968" y="2832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85" name="Line 8"/>
            <p:cNvSpPr>
              <a:spLocks noChangeShapeType="1"/>
            </p:cNvSpPr>
            <p:nvPr/>
          </p:nvSpPr>
          <p:spPr bwMode="auto">
            <a:xfrm flipH="1">
              <a:off x="720" y="2832"/>
              <a:ext cx="1248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86" name="Text Box 9"/>
            <p:cNvSpPr txBox="1">
              <a:spLocks noChangeArrowheads="1"/>
            </p:cNvSpPr>
            <p:nvPr/>
          </p:nvSpPr>
          <p:spPr bwMode="auto">
            <a:xfrm>
              <a:off x="1872" y="7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z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651274" name="Group 10"/>
          <p:cNvGrpSpPr>
            <a:grpSpLocks/>
          </p:cNvGrpSpPr>
          <p:nvPr/>
        </p:nvGrpSpPr>
        <p:grpSpPr bwMode="auto">
          <a:xfrm>
            <a:off x="3352800" y="1600200"/>
            <a:ext cx="2286000" cy="4572000"/>
            <a:chOff x="1152" y="1008"/>
            <a:chExt cx="1440" cy="2880"/>
          </a:xfrm>
        </p:grpSpPr>
        <p:grpSp>
          <p:nvGrpSpPr>
            <p:cNvPr id="125977" name="Group 11"/>
            <p:cNvGrpSpPr>
              <a:grpSpLocks/>
            </p:cNvGrpSpPr>
            <p:nvPr/>
          </p:nvGrpSpPr>
          <p:grpSpPr bwMode="auto">
            <a:xfrm>
              <a:off x="1152" y="1008"/>
              <a:ext cx="1200" cy="2880"/>
              <a:chOff x="1296" y="1008"/>
              <a:chExt cx="1200" cy="2880"/>
            </a:xfrm>
          </p:grpSpPr>
          <p:sp>
            <p:nvSpPr>
              <p:cNvPr id="125979" name="Line 12"/>
              <p:cNvSpPr>
                <a:spLocks noChangeShapeType="1"/>
              </p:cNvSpPr>
              <p:nvPr/>
            </p:nvSpPr>
            <p:spPr bwMode="auto">
              <a:xfrm>
                <a:off x="2496" y="1008"/>
                <a:ext cx="0" cy="18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980" name="Line 13"/>
              <p:cNvSpPr>
                <a:spLocks noChangeShapeType="1"/>
              </p:cNvSpPr>
              <p:nvPr/>
            </p:nvSpPr>
            <p:spPr bwMode="auto">
              <a:xfrm flipH="1">
                <a:off x="1296" y="2832"/>
                <a:ext cx="1200" cy="1056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5978" name="Text Box 14"/>
            <p:cNvSpPr txBox="1">
              <a:spLocks noChangeArrowheads="1"/>
            </p:cNvSpPr>
            <p:nvPr/>
          </p:nvSpPr>
          <p:spPr bwMode="auto">
            <a:xfrm>
              <a:off x="2256" y="278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b="1" i="0"/>
                <a:t>1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651279" name="Group 15"/>
          <p:cNvGrpSpPr>
            <a:grpSpLocks/>
          </p:cNvGrpSpPr>
          <p:nvPr/>
        </p:nvGrpSpPr>
        <p:grpSpPr bwMode="auto">
          <a:xfrm>
            <a:off x="3429000" y="1828800"/>
            <a:ext cx="3962400" cy="3976688"/>
            <a:chOff x="1200" y="1152"/>
            <a:chExt cx="2496" cy="2505"/>
          </a:xfrm>
        </p:grpSpPr>
        <p:sp>
          <p:nvSpPr>
            <p:cNvPr id="125970" name="Text Box 16"/>
            <p:cNvSpPr txBox="1">
              <a:spLocks noChangeArrowheads="1"/>
            </p:cNvSpPr>
            <p:nvPr/>
          </p:nvSpPr>
          <p:spPr bwMode="auto">
            <a:xfrm>
              <a:off x="3360" y="278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b="1" i="0"/>
                <a:t>4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25971" name="Text Box 17"/>
            <p:cNvSpPr txBox="1">
              <a:spLocks noChangeArrowheads="1"/>
            </p:cNvSpPr>
            <p:nvPr/>
          </p:nvSpPr>
          <p:spPr bwMode="auto">
            <a:xfrm>
              <a:off x="1200" y="336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25972" name="Text Box 18"/>
            <p:cNvSpPr txBox="1">
              <a:spLocks noChangeArrowheads="1"/>
            </p:cNvSpPr>
            <p:nvPr/>
          </p:nvSpPr>
          <p:spPr bwMode="auto">
            <a:xfrm>
              <a:off x="1728" y="11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grpSp>
          <p:nvGrpSpPr>
            <p:cNvPr id="125973" name="Group 19"/>
            <p:cNvGrpSpPr>
              <a:grpSpLocks/>
            </p:cNvGrpSpPr>
            <p:nvPr/>
          </p:nvGrpSpPr>
          <p:grpSpPr bwMode="auto">
            <a:xfrm>
              <a:off x="1296" y="1392"/>
              <a:ext cx="2208" cy="2016"/>
              <a:chOff x="1296" y="1392"/>
              <a:chExt cx="2208" cy="2016"/>
            </a:xfrm>
          </p:grpSpPr>
          <p:sp>
            <p:nvSpPr>
              <p:cNvPr id="125974" name="Line 20"/>
              <p:cNvSpPr>
                <a:spLocks noChangeShapeType="1"/>
              </p:cNvSpPr>
              <p:nvPr/>
            </p:nvSpPr>
            <p:spPr bwMode="auto">
              <a:xfrm>
                <a:off x="1968" y="1392"/>
                <a:ext cx="1536" cy="14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975" name="Line 21"/>
              <p:cNvSpPr>
                <a:spLocks noChangeShapeType="1"/>
              </p:cNvSpPr>
              <p:nvPr/>
            </p:nvSpPr>
            <p:spPr bwMode="auto">
              <a:xfrm flipH="1">
                <a:off x="1296" y="1392"/>
                <a:ext cx="672" cy="201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976" name="Line 22"/>
              <p:cNvSpPr>
                <a:spLocks noChangeShapeType="1"/>
              </p:cNvSpPr>
              <p:nvPr/>
            </p:nvSpPr>
            <p:spPr bwMode="auto">
              <a:xfrm flipV="1">
                <a:off x="1296" y="2832"/>
                <a:ext cx="2208" cy="57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51287" name="Text Box 23"/>
          <p:cNvSpPr txBox="1">
            <a:spLocks noChangeArrowheads="1"/>
          </p:cNvSpPr>
          <p:nvPr/>
        </p:nvSpPr>
        <p:spPr bwMode="auto">
          <a:xfrm>
            <a:off x="5715000" y="26971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rgbClr val="FF3300"/>
                </a:solidFill>
              </a:rPr>
              <a:t>2x + y + z = 4</a:t>
            </a:r>
          </a:p>
        </p:txBody>
      </p:sp>
      <p:sp>
        <p:nvSpPr>
          <p:cNvPr id="651288" name="Text Box 24"/>
          <p:cNvSpPr txBox="1">
            <a:spLocks noChangeArrowheads="1"/>
          </p:cNvSpPr>
          <p:nvPr/>
        </p:nvSpPr>
        <p:spPr bwMode="auto">
          <a:xfrm>
            <a:off x="4038601" y="5486401"/>
            <a:ext cx="328136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y = 1</a:t>
            </a:r>
          </a:p>
          <a:p>
            <a:pPr algn="l"/>
            <a:r>
              <a:rPr lang="es-ES_tradnl" sz="2400" b="1" i="0"/>
              <a:t>Planos que se cortan</a:t>
            </a:r>
          </a:p>
        </p:txBody>
      </p:sp>
      <p:grpSp>
        <p:nvGrpSpPr>
          <p:cNvPr id="651289" name="Group 25"/>
          <p:cNvGrpSpPr>
            <a:grpSpLocks/>
          </p:cNvGrpSpPr>
          <p:nvPr/>
        </p:nvGrpSpPr>
        <p:grpSpPr bwMode="auto">
          <a:xfrm rot="1885102">
            <a:off x="4648200" y="4648200"/>
            <a:ext cx="2667000" cy="533400"/>
            <a:chOff x="2832" y="2640"/>
            <a:chExt cx="1104" cy="269"/>
          </a:xfrm>
        </p:grpSpPr>
        <p:sp>
          <p:nvSpPr>
            <p:cNvPr id="125965" name="Freeform 26"/>
            <p:cNvSpPr>
              <a:spLocks/>
            </p:cNvSpPr>
            <p:nvPr/>
          </p:nvSpPr>
          <p:spPr bwMode="auto">
            <a:xfrm>
              <a:off x="2832" y="2640"/>
              <a:ext cx="1104" cy="195"/>
            </a:xfrm>
            <a:custGeom>
              <a:avLst/>
              <a:gdLst>
                <a:gd name="T0" fmla="*/ 905 w 2208"/>
                <a:gd name="T1" fmla="*/ 3 h 391"/>
                <a:gd name="T2" fmla="*/ 1104 w 2208"/>
                <a:gd name="T3" fmla="*/ 64 h 391"/>
                <a:gd name="T4" fmla="*/ 871 w 2208"/>
                <a:gd name="T5" fmla="*/ 137 h 391"/>
                <a:gd name="T6" fmla="*/ 911 w 2208"/>
                <a:gd name="T7" fmla="*/ 77 h 391"/>
                <a:gd name="T8" fmla="*/ 837 w 2208"/>
                <a:gd name="T9" fmla="*/ 46 h 391"/>
                <a:gd name="T10" fmla="*/ 800 w 2208"/>
                <a:gd name="T11" fmla="*/ 182 h 391"/>
                <a:gd name="T12" fmla="*/ 707 w 2208"/>
                <a:gd name="T13" fmla="*/ 50 h 391"/>
                <a:gd name="T14" fmla="*/ 548 w 2208"/>
                <a:gd name="T15" fmla="*/ 195 h 391"/>
                <a:gd name="T16" fmla="*/ 554 w 2208"/>
                <a:gd name="T17" fmla="*/ 65 h 391"/>
                <a:gd name="T18" fmla="*/ 494 w 2208"/>
                <a:gd name="T19" fmla="*/ 118 h 391"/>
                <a:gd name="T20" fmla="*/ 207 w 2208"/>
                <a:gd name="T21" fmla="*/ 95 h 391"/>
                <a:gd name="T22" fmla="*/ 136 w 2208"/>
                <a:gd name="T23" fmla="*/ 134 h 391"/>
                <a:gd name="T24" fmla="*/ 0 w 2208"/>
                <a:gd name="T25" fmla="*/ 121 h 391"/>
                <a:gd name="T26" fmla="*/ 100 w 2208"/>
                <a:gd name="T27" fmla="*/ 76 h 391"/>
                <a:gd name="T28" fmla="*/ 21 w 2208"/>
                <a:gd name="T29" fmla="*/ 11 h 391"/>
                <a:gd name="T30" fmla="*/ 153 w 2208"/>
                <a:gd name="T31" fmla="*/ 20 h 391"/>
                <a:gd name="T32" fmla="*/ 211 w 2208"/>
                <a:gd name="T33" fmla="*/ 67 h 391"/>
                <a:gd name="T34" fmla="*/ 472 w 2208"/>
                <a:gd name="T35" fmla="*/ 92 h 391"/>
                <a:gd name="T36" fmla="*/ 573 w 2208"/>
                <a:gd name="T37" fmla="*/ 15 h 391"/>
                <a:gd name="T38" fmla="*/ 587 w 2208"/>
                <a:gd name="T39" fmla="*/ 124 h 391"/>
                <a:gd name="T40" fmla="*/ 707 w 2208"/>
                <a:gd name="T41" fmla="*/ 5 h 391"/>
                <a:gd name="T42" fmla="*/ 787 w 2208"/>
                <a:gd name="T43" fmla="*/ 110 h 391"/>
                <a:gd name="T44" fmla="*/ 819 w 2208"/>
                <a:gd name="T45" fmla="*/ 0 h 391"/>
                <a:gd name="T46" fmla="*/ 918 w 2208"/>
                <a:gd name="T47" fmla="*/ 62 h 391"/>
                <a:gd name="T48" fmla="*/ 905 w 2208"/>
                <a:gd name="T49" fmla="*/ 3 h 3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208" h="391">
                  <a:moveTo>
                    <a:pt x="1809" y="6"/>
                  </a:moveTo>
                  <a:lnTo>
                    <a:pt x="2208" y="128"/>
                  </a:lnTo>
                  <a:lnTo>
                    <a:pt x="1741" y="275"/>
                  </a:lnTo>
                  <a:lnTo>
                    <a:pt x="1822" y="154"/>
                  </a:lnTo>
                  <a:lnTo>
                    <a:pt x="1673" y="93"/>
                  </a:lnTo>
                  <a:lnTo>
                    <a:pt x="1599" y="364"/>
                  </a:lnTo>
                  <a:lnTo>
                    <a:pt x="1414" y="101"/>
                  </a:lnTo>
                  <a:lnTo>
                    <a:pt x="1095" y="391"/>
                  </a:lnTo>
                  <a:lnTo>
                    <a:pt x="1108" y="130"/>
                  </a:lnTo>
                  <a:lnTo>
                    <a:pt x="988" y="237"/>
                  </a:lnTo>
                  <a:lnTo>
                    <a:pt x="414" y="190"/>
                  </a:lnTo>
                  <a:lnTo>
                    <a:pt x="271" y="269"/>
                  </a:lnTo>
                  <a:lnTo>
                    <a:pt x="0" y="243"/>
                  </a:lnTo>
                  <a:lnTo>
                    <a:pt x="199" y="153"/>
                  </a:lnTo>
                  <a:lnTo>
                    <a:pt x="41" y="23"/>
                  </a:lnTo>
                  <a:lnTo>
                    <a:pt x="306" y="41"/>
                  </a:lnTo>
                  <a:lnTo>
                    <a:pt x="421" y="135"/>
                  </a:lnTo>
                  <a:lnTo>
                    <a:pt x="943" y="184"/>
                  </a:lnTo>
                  <a:lnTo>
                    <a:pt x="1146" y="31"/>
                  </a:lnTo>
                  <a:lnTo>
                    <a:pt x="1174" y="248"/>
                  </a:lnTo>
                  <a:lnTo>
                    <a:pt x="1414" y="10"/>
                  </a:lnTo>
                  <a:lnTo>
                    <a:pt x="1573" y="221"/>
                  </a:lnTo>
                  <a:lnTo>
                    <a:pt x="1638" y="0"/>
                  </a:lnTo>
                  <a:lnTo>
                    <a:pt x="1835" y="125"/>
                  </a:lnTo>
                  <a:lnTo>
                    <a:pt x="1809" y="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6" name="Freeform 27"/>
            <p:cNvSpPr>
              <a:spLocks/>
            </p:cNvSpPr>
            <p:nvPr/>
          </p:nvSpPr>
          <p:spPr bwMode="auto">
            <a:xfrm>
              <a:off x="3347" y="2804"/>
              <a:ext cx="80" cy="68"/>
            </a:xfrm>
            <a:custGeom>
              <a:avLst/>
              <a:gdLst>
                <a:gd name="T0" fmla="*/ 0 w 161"/>
                <a:gd name="T1" fmla="*/ 0 h 136"/>
                <a:gd name="T2" fmla="*/ 25 w 161"/>
                <a:gd name="T3" fmla="*/ 49 h 136"/>
                <a:gd name="T4" fmla="*/ 80 w 161"/>
                <a:gd name="T5" fmla="*/ 10 h 136"/>
                <a:gd name="T6" fmla="*/ 16 w 161"/>
                <a:gd name="T7" fmla="*/ 68 h 136"/>
                <a:gd name="T8" fmla="*/ 0 w 161"/>
                <a:gd name="T9" fmla="*/ 0 h 1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1" h="136">
                  <a:moveTo>
                    <a:pt x="0" y="0"/>
                  </a:moveTo>
                  <a:lnTo>
                    <a:pt x="50" y="97"/>
                  </a:lnTo>
                  <a:lnTo>
                    <a:pt x="161" y="20"/>
                  </a:lnTo>
                  <a:lnTo>
                    <a:pt x="33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7" name="Freeform 28"/>
            <p:cNvSpPr>
              <a:spLocks/>
            </p:cNvSpPr>
            <p:nvPr/>
          </p:nvSpPr>
          <p:spPr bwMode="auto">
            <a:xfrm>
              <a:off x="3332" y="2839"/>
              <a:ext cx="81" cy="70"/>
            </a:xfrm>
            <a:custGeom>
              <a:avLst/>
              <a:gdLst>
                <a:gd name="T0" fmla="*/ 0 w 160"/>
                <a:gd name="T1" fmla="*/ 0 h 139"/>
                <a:gd name="T2" fmla="*/ 24 w 160"/>
                <a:gd name="T3" fmla="*/ 50 h 139"/>
                <a:gd name="T4" fmla="*/ 81 w 160"/>
                <a:gd name="T5" fmla="*/ 11 h 139"/>
                <a:gd name="T6" fmla="*/ 16 w 160"/>
                <a:gd name="T7" fmla="*/ 70 h 139"/>
                <a:gd name="T8" fmla="*/ 0 w 160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" h="139">
                  <a:moveTo>
                    <a:pt x="0" y="0"/>
                  </a:moveTo>
                  <a:lnTo>
                    <a:pt x="48" y="99"/>
                  </a:lnTo>
                  <a:lnTo>
                    <a:pt x="160" y="22"/>
                  </a:lnTo>
                  <a:lnTo>
                    <a:pt x="31" y="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8" name="Freeform 29"/>
            <p:cNvSpPr>
              <a:spLocks/>
            </p:cNvSpPr>
            <p:nvPr/>
          </p:nvSpPr>
          <p:spPr bwMode="auto">
            <a:xfrm>
              <a:off x="3040" y="2688"/>
              <a:ext cx="154" cy="25"/>
            </a:xfrm>
            <a:custGeom>
              <a:avLst/>
              <a:gdLst>
                <a:gd name="T0" fmla="*/ 0 w 309"/>
                <a:gd name="T1" fmla="*/ 0 h 51"/>
                <a:gd name="T2" fmla="*/ 21 w 309"/>
                <a:gd name="T3" fmla="*/ 9 h 51"/>
                <a:gd name="T4" fmla="*/ 141 w 309"/>
                <a:gd name="T5" fmla="*/ 20 h 51"/>
                <a:gd name="T6" fmla="*/ 154 w 309"/>
                <a:gd name="T7" fmla="*/ 25 h 51"/>
                <a:gd name="T8" fmla="*/ 17 w 309"/>
                <a:gd name="T9" fmla="*/ 13 h 51"/>
                <a:gd name="T10" fmla="*/ 0 w 309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9" h="51">
                  <a:moveTo>
                    <a:pt x="0" y="0"/>
                  </a:moveTo>
                  <a:lnTo>
                    <a:pt x="43" y="19"/>
                  </a:lnTo>
                  <a:lnTo>
                    <a:pt x="283" y="41"/>
                  </a:lnTo>
                  <a:lnTo>
                    <a:pt x="309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969" name="Freeform 30"/>
            <p:cNvSpPr>
              <a:spLocks/>
            </p:cNvSpPr>
            <p:nvPr/>
          </p:nvSpPr>
          <p:spPr bwMode="auto">
            <a:xfrm>
              <a:off x="3054" y="2676"/>
              <a:ext cx="155" cy="26"/>
            </a:xfrm>
            <a:custGeom>
              <a:avLst/>
              <a:gdLst>
                <a:gd name="T0" fmla="*/ 0 w 308"/>
                <a:gd name="T1" fmla="*/ 0 h 51"/>
                <a:gd name="T2" fmla="*/ 21 w 308"/>
                <a:gd name="T3" fmla="*/ 10 h 51"/>
                <a:gd name="T4" fmla="*/ 142 w 308"/>
                <a:gd name="T5" fmla="*/ 21 h 51"/>
                <a:gd name="T6" fmla="*/ 155 w 308"/>
                <a:gd name="T7" fmla="*/ 26 h 51"/>
                <a:gd name="T8" fmla="*/ 18 w 308"/>
                <a:gd name="T9" fmla="*/ 14 h 51"/>
                <a:gd name="T10" fmla="*/ 0 w 308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8" h="51">
                  <a:moveTo>
                    <a:pt x="0" y="0"/>
                  </a:moveTo>
                  <a:lnTo>
                    <a:pt x="42" y="19"/>
                  </a:lnTo>
                  <a:lnTo>
                    <a:pt x="282" y="41"/>
                  </a:lnTo>
                  <a:lnTo>
                    <a:pt x="308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1295" name="Text Box 31"/>
          <p:cNvSpPr txBox="1">
            <a:spLocks noChangeArrowheads="1"/>
          </p:cNvSpPr>
          <p:nvPr/>
        </p:nvSpPr>
        <p:spPr bwMode="auto">
          <a:xfrm>
            <a:off x="7181850" y="5229225"/>
            <a:ext cx="348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Recta de Intersección</a:t>
            </a:r>
          </a:p>
        </p:txBody>
      </p:sp>
      <p:sp>
        <p:nvSpPr>
          <p:cNvPr id="651296" name="Rectangle 32"/>
          <p:cNvSpPr>
            <a:spLocks noChangeArrowheads="1"/>
          </p:cNvSpPr>
          <p:nvPr/>
        </p:nvSpPr>
        <p:spPr bwMode="auto">
          <a:xfrm>
            <a:off x="1524000" y="260351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tres incógnitas.</a:t>
            </a:r>
          </a:p>
        </p:txBody>
      </p:sp>
      <p:sp>
        <p:nvSpPr>
          <p:cNvPr id="125963" name="AutoShape 3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64" name="AutoShape 3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5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animBg="1"/>
      <p:bldP spid="651287" grpId="0" autoUpdateAnimBg="0"/>
      <p:bldP spid="651288" grpId="0" autoUpdateAnimBg="0"/>
      <p:bldP spid="65129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Line 2"/>
          <p:cNvSpPr>
            <a:spLocks noChangeShapeType="1"/>
          </p:cNvSpPr>
          <p:nvPr/>
        </p:nvSpPr>
        <p:spPr bwMode="auto">
          <a:xfrm flipH="1">
            <a:off x="4495800" y="2819400"/>
            <a:ext cx="762000" cy="2362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8003" name="Group 3"/>
          <p:cNvGrpSpPr>
            <a:grpSpLocks/>
          </p:cNvGrpSpPr>
          <p:nvPr/>
        </p:nvGrpSpPr>
        <p:grpSpPr bwMode="auto">
          <a:xfrm>
            <a:off x="2286000" y="1143000"/>
            <a:ext cx="6934200" cy="5456238"/>
            <a:chOff x="480" y="720"/>
            <a:chExt cx="4368" cy="3437"/>
          </a:xfrm>
        </p:grpSpPr>
        <p:sp>
          <p:nvSpPr>
            <p:cNvPr id="128032" name="Line 4"/>
            <p:cNvSpPr>
              <a:spLocks noChangeShapeType="1"/>
            </p:cNvSpPr>
            <p:nvPr/>
          </p:nvSpPr>
          <p:spPr bwMode="auto">
            <a:xfrm flipV="1">
              <a:off x="1968" y="105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3" name="Text Box 5"/>
            <p:cNvSpPr txBox="1">
              <a:spLocks noChangeArrowheads="1"/>
            </p:cNvSpPr>
            <p:nvPr/>
          </p:nvSpPr>
          <p:spPr bwMode="auto">
            <a:xfrm>
              <a:off x="480" y="379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x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28034" name="Text Box 6"/>
            <p:cNvSpPr txBox="1">
              <a:spLocks noChangeArrowheads="1"/>
            </p:cNvSpPr>
            <p:nvPr/>
          </p:nvSpPr>
          <p:spPr bwMode="auto">
            <a:xfrm>
              <a:off x="4512" y="259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y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28035" name="Line 7"/>
            <p:cNvSpPr>
              <a:spLocks noChangeShapeType="1"/>
            </p:cNvSpPr>
            <p:nvPr/>
          </p:nvSpPr>
          <p:spPr bwMode="auto">
            <a:xfrm>
              <a:off x="1968" y="2832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6" name="Line 8"/>
            <p:cNvSpPr>
              <a:spLocks noChangeShapeType="1"/>
            </p:cNvSpPr>
            <p:nvPr/>
          </p:nvSpPr>
          <p:spPr bwMode="auto">
            <a:xfrm flipH="1">
              <a:off x="720" y="2832"/>
              <a:ext cx="1248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7" name="Text Box 9"/>
            <p:cNvSpPr txBox="1">
              <a:spLocks noChangeArrowheads="1"/>
            </p:cNvSpPr>
            <p:nvPr/>
          </p:nvSpPr>
          <p:spPr bwMode="auto">
            <a:xfrm>
              <a:off x="1872" y="72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z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128004" name="Group 10"/>
          <p:cNvGrpSpPr>
            <a:grpSpLocks/>
          </p:cNvGrpSpPr>
          <p:nvPr/>
        </p:nvGrpSpPr>
        <p:grpSpPr bwMode="auto">
          <a:xfrm>
            <a:off x="3352800" y="1600200"/>
            <a:ext cx="2286000" cy="4572000"/>
            <a:chOff x="1152" y="1008"/>
            <a:chExt cx="1440" cy="2880"/>
          </a:xfrm>
        </p:grpSpPr>
        <p:grpSp>
          <p:nvGrpSpPr>
            <p:cNvPr id="128028" name="Group 11"/>
            <p:cNvGrpSpPr>
              <a:grpSpLocks/>
            </p:cNvGrpSpPr>
            <p:nvPr/>
          </p:nvGrpSpPr>
          <p:grpSpPr bwMode="auto">
            <a:xfrm>
              <a:off x="1152" y="1008"/>
              <a:ext cx="1200" cy="2880"/>
              <a:chOff x="1296" y="1008"/>
              <a:chExt cx="1200" cy="2880"/>
            </a:xfrm>
          </p:grpSpPr>
          <p:sp>
            <p:nvSpPr>
              <p:cNvPr id="128030" name="Line 12"/>
              <p:cNvSpPr>
                <a:spLocks noChangeShapeType="1"/>
              </p:cNvSpPr>
              <p:nvPr/>
            </p:nvSpPr>
            <p:spPr bwMode="auto">
              <a:xfrm>
                <a:off x="2496" y="1008"/>
                <a:ext cx="0" cy="18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31" name="Line 13"/>
              <p:cNvSpPr>
                <a:spLocks noChangeShapeType="1"/>
              </p:cNvSpPr>
              <p:nvPr/>
            </p:nvSpPr>
            <p:spPr bwMode="auto">
              <a:xfrm flipH="1">
                <a:off x="1296" y="2832"/>
                <a:ext cx="1200" cy="1056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8029" name="Text Box 14"/>
            <p:cNvSpPr txBox="1">
              <a:spLocks noChangeArrowheads="1"/>
            </p:cNvSpPr>
            <p:nvPr/>
          </p:nvSpPr>
          <p:spPr bwMode="auto">
            <a:xfrm>
              <a:off x="2256" y="278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1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128005" name="Group 15"/>
          <p:cNvGrpSpPr>
            <a:grpSpLocks/>
          </p:cNvGrpSpPr>
          <p:nvPr/>
        </p:nvGrpSpPr>
        <p:grpSpPr bwMode="auto">
          <a:xfrm>
            <a:off x="3429000" y="1828800"/>
            <a:ext cx="3962400" cy="3976688"/>
            <a:chOff x="1200" y="1152"/>
            <a:chExt cx="2496" cy="2505"/>
          </a:xfrm>
        </p:grpSpPr>
        <p:sp>
          <p:nvSpPr>
            <p:cNvPr id="128021" name="Text Box 16"/>
            <p:cNvSpPr txBox="1">
              <a:spLocks noChangeArrowheads="1"/>
            </p:cNvSpPr>
            <p:nvPr/>
          </p:nvSpPr>
          <p:spPr bwMode="auto">
            <a:xfrm>
              <a:off x="3360" y="278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28022" name="Text Box 17"/>
            <p:cNvSpPr txBox="1">
              <a:spLocks noChangeArrowheads="1"/>
            </p:cNvSpPr>
            <p:nvPr/>
          </p:nvSpPr>
          <p:spPr bwMode="auto">
            <a:xfrm>
              <a:off x="1200" y="336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28023" name="Text Box 18"/>
            <p:cNvSpPr txBox="1">
              <a:spLocks noChangeArrowheads="1"/>
            </p:cNvSpPr>
            <p:nvPr/>
          </p:nvSpPr>
          <p:spPr bwMode="auto">
            <a:xfrm>
              <a:off x="1728" y="11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grpSp>
          <p:nvGrpSpPr>
            <p:cNvPr id="128024" name="Group 19"/>
            <p:cNvGrpSpPr>
              <a:grpSpLocks/>
            </p:cNvGrpSpPr>
            <p:nvPr/>
          </p:nvGrpSpPr>
          <p:grpSpPr bwMode="auto">
            <a:xfrm>
              <a:off x="1296" y="1392"/>
              <a:ext cx="2208" cy="2016"/>
              <a:chOff x="1296" y="1392"/>
              <a:chExt cx="2208" cy="2016"/>
            </a:xfrm>
          </p:grpSpPr>
          <p:sp>
            <p:nvSpPr>
              <p:cNvPr id="128025" name="Line 20"/>
              <p:cNvSpPr>
                <a:spLocks noChangeShapeType="1"/>
              </p:cNvSpPr>
              <p:nvPr/>
            </p:nvSpPr>
            <p:spPr bwMode="auto">
              <a:xfrm>
                <a:off x="1968" y="1392"/>
                <a:ext cx="1536" cy="14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26" name="Line 21"/>
              <p:cNvSpPr>
                <a:spLocks noChangeShapeType="1"/>
              </p:cNvSpPr>
              <p:nvPr/>
            </p:nvSpPr>
            <p:spPr bwMode="auto">
              <a:xfrm flipH="1">
                <a:off x="1296" y="1392"/>
                <a:ext cx="672" cy="201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27" name="Line 22"/>
              <p:cNvSpPr>
                <a:spLocks noChangeShapeType="1"/>
              </p:cNvSpPr>
              <p:nvPr/>
            </p:nvSpPr>
            <p:spPr bwMode="auto">
              <a:xfrm flipV="1">
                <a:off x="1296" y="2832"/>
                <a:ext cx="2208" cy="57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8006" name="Text Box 23"/>
          <p:cNvSpPr txBox="1">
            <a:spLocks noChangeArrowheads="1"/>
          </p:cNvSpPr>
          <p:nvPr/>
        </p:nvSpPr>
        <p:spPr bwMode="auto">
          <a:xfrm>
            <a:off x="5715000" y="26971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rgbClr val="FF3300"/>
                </a:solidFill>
              </a:rPr>
              <a:t>2x + y + z = 4</a:t>
            </a:r>
          </a:p>
        </p:txBody>
      </p:sp>
      <p:sp>
        <p:nvSpPr>
          <p:cNvPr id="128007" name="Text Box 24"/>
          <p:cNvSpPr txBox="1">
            <a:spLocks noChangeArrowheads="1"/>
          </p:cNvSpPr>
          <p:nvPr/>
        </p:nvSpPr>
        <p:spPr bwMode="auto">
          <a:xfrm>
            <a:off x="4038600" y="5486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y = 1</a:t>
            </a:r>
          </a:p>
        </p:txBody>
      </p:sp>
      <p:grpSp>
        <p:nvGrpSpPr>
          <p:cNvPr id="128008" name="Group 25"/>
          <p:cNvGrpSpPr>
            <a:grpSpLocks/>
          </p:cNvGrpSpPr>
          <p:nvPr/>
        </p:nvGrpSpPr>
        <p:grpSpPr bwMode="auto">
          <a:xfrm rot="1885102">
            <a:off x="4648200" y="4648200"/>
            <a:ext cx="2667000" cy="533400"/>
            <a:chOff x="2832" y="2640"/>
            <a:chExt cx="1104" cy="269"/>
          </a:xfrm>
        </p:grpSpPr>
        <p:sp>
          <p:nvSpPr>
            <p:cNvPr id="128016" name="Freeform 26"/>
            <p:cNvSpPr>
              <a:spLocks/>
            </p:cNvSpPr>
            <p:nvPr/>
          </p:nvSpPr>
          <p:spPr bwMode="auto">
            <a:xfrm>
              <a:off x="2832" y="2640"/>
              <a:ext cx="1104" cy="195"/>
            </a:xfrm>
            <a:custGeom>
              <a:avLst/>
              <a:gdLst>
                <a:gd name="T0" fmla="*/ 905 w 2208"/>
                <a:gd name="T1" fmla="*/ 3 h 391"/>
                <a:gd name="T2" fmla="*/ 1104 w 2208"/>
                <a:gd name="T3" fmla="*/ 64 h 391"/>
                <a:gd name="T4" fmla="*/ 871 w 2208"/>
                <a:gd name="T5" fmla="*/ 137 h 391"/>
                <a:gd name="T6" fmla="*/ 911 w 2208"/>
                <a:gd name="T7" fmla="*/ 77 h 391"/>
                <a:gd name="T8" fmla="*/ 837 w 2208"/>
                <a:gd name="T9" fmla="*/ 46 h 391"/>
                <a:gd name="T10" fmla="*/ 800 w 2208"/>
                <a:gd name="T11" fmla="*/ 182 h 391"/>
                <a:gd name="T12" fmla="*/ 707 w 2208"/>
                <a:gd name="T13" fmla="*/ 50 h 391"/>
                <a:gd name="T14" fmla="*/ 548 w 2208"/>
                <a:gd name="T15" fmla="*/ 195 h 391"/>
                <a:gd name="T16" fmla="*/ 554 w 2208"/>
                <a:gd name="T17" fmla="*/ 65 h 391"/>
                <a:gd name="T18" fmla="*/ 494 w 2208"/>
                <a:gd name="T19" fmla="*/ 118 h 391"/>
                <a:gd name="T20" fmla="*/ 207 w 2208"/>
                <a:gd name="T21" fmla="*/ 95 h 391"/>
                <a:gd name="T22" fmla="*/ 136 w 2208"/>
                <a:gd name="T23" fmla="*/ 134 h 391"/>
                <a:gd name="T24" fmla="*/ 0 w 2208"/>
                <a:gd name="T25" fmla="*/ 121 h 391"/>
                <a:gd name="T26" fmla="*/ 100 w 2208"/>
                <a:gd name="T27" fmla="*/ 76 h 391"/>
                <a:gd name="T28" fmla="*/ 21 w 2208"/>
                <a:gd name="T29" fmla="*/ 11 h 391"/>
                <a:gd name="T30" fmla="*/ 153 w 2208"/>
                <a:gd name="T31" fmla="*/ 20 h 391"/>
                <a:gd name="T32" fmla="*/ 211 w 2208"/>
                <a:gd name="T33" fmla="*/ 67 h 391"/>
                <a:gd name="T34" fmla="*/ 472 w 2208"/>
                <a:gd name="T35" fmla="*/ 92 h 391"/>
                <a:gd name="T36" fmla="*/ 573 w 2208"/>
                <a:gd name="T37" fmla="*/ 15 h 391"/>
                <a:gd name="T38" fmla="*/ 587 w 2208"/>
                <a:gd name="T39" fmla="*/ 124 h 391"/>
                <a:gd name="T40" fmla="*/ 707 w 2208"/>
                <a:gd name="T41" fmla="*/ 5 h 391"/>
                <a:gd name="T42" fmla="*/ 787 w 2208"/>
                <a:gd name="T43" fmla="*/ 110 h 391"/>
                <a:gd name="T44" fmla="*/ 819 w 2208"/>
                <a:gd name="T45" fmla="*/ 0 h 391"/>
                <a:gd name="T46" fmla="*/ 918 w 2208"/>
                <a:gd name="T47" fmla="*/ 62 h 391"/>
                <a:gd name="T48" fmla="*/ 905 w 2208"/>
                <a:gd name="T49" fmla="*/ 3 h 3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208" h="391">
                  <a:moveTo>
                    <a:pt x="1809" y="6"/>
                  </a:moveTo>
                  <a:lnTo>
                    <a:pt x="2208" y="128"/>
                  </a:lnTo>
                  <a:lnTo>
                    <a:pt x="1741" y="275"/>
                  </a:lnTo>
                  <a:lnTo>
                    <a:pt x="1822" y="154"/>
                  </a:lnTo>
                  <a:lnTo>
                    <a:pt x="1673" y="93"/>
                  </a:lnTo>
                  <a:lnTo>
                    <a:pt x="1599" y="364"/>
                  </a:lnTo>
                  <a:lnTo>
                    <a:pt x="1414" y="101"/>
                  </a:lnTo>
                  <a:lnTo>
                    <a:pt x="1095" y="391"/>
                  </a:lnTo>
                  <a:lnTo>
                    <a:pt x="1108" y="130"/>
                  </a:lnTo>
                  <a:lnTo>
                    <a:pt x="988" y="237"/>
                  </a:lnTo>
                  <a:lnTo>
                    <a:pt x="414" y="190"/>
                  </a:lnTo>
                  <a:lnTo>
                    <a:pt x="271" y="269"/>
                  </a:lnTo>
                  <a:lnTo>
                    <a:pt x="0" y="243"/>
                  </a:lnTo>
                  <a:lnTo>
                    <a:pt x="199" y="153"/>
                  </a:lnTo>
                  <a:lnTo>
                    <a:pt x="41" y="23"/>
                  </a:lnTo>
                  <a:lnTo>
                    <a:pt x="306" y="41"/>
                  </a:lnTo>
                  <a:lnTo>
                    <a:pt x="421" y="135"/>
                  </a:lnTo>
                  <a:lnTo>
                    <a:pt x="943" y="184"/>
                  </a:lnTo>
                  <a:lnTo>
                    <a:pt x="1146" y="31"/>
                  </a:lnTo>
                  <a:lnTo>
                    <a:pt x="1174" y="248"/>
                  </a:lnTo>
                  <a:lnTo>
                    <a:pt x="1414" y="10"/>
                  </a:lnTo>
                  <a:lnTo>
                    <a:pt x="1573" y="221"/>
                  </a:lnTo>
                  <a:lnTo>
                    <a:pt x="1638" y="0"/>
                  </a:lnTo>
                  <a:lnTo>
                    <a:pt x="1835" y="125"/>
                  </a:lnTo>
                  <a:lnTo>
                    <a:pt x="1809" y="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017" name="Freeform 27"/>
            <p:cNvSpPr>
              <a:spLocks/>
            </p:cNvSpPr>
            <p:nvPr/>
          </p:nvSpPr>
          <p:spPr bwMode="auto">
            <a:xfrm>
              <a:off x="3347" y="2804"/>
              <a:ext cx="80" cy="68"/>
            </a:xfrm>
            <a:custGeom>
              <a:avLst/>
              <a:gdLst>
                <a:gd name="T0" fmla="*/ 0 w 161"/>
                <a:gd name="T1" fmla="*/ 0 h 136"/>
                <a:gd name="T2" fmla="*/ 25 w 161"/>
                <a:gd name="T3" fmla="*/ 49 h 136"/>
                <a:gd name="T4" fmla="*/ 80 w 161"/>
                <a:gd name="T5" fmla="*/ 10 h 136"/>
                <a:gd name="T6" fmla="*/ 16 w 161"/>
                <a:gd name="T7" fmla="*/ 68 h 136"/>
                <a:gd name="T8" fmla="*/ 0 w 161"/>
                <a:gd name="T9" fmla="*/ 0 h 1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1" h="136">
                  <a:moveTo>
                    <a:pt x="0" y="0"/>
                  </a:moveTo>
                  <a:lnTo>
                    <a:pt x="50" y="97"/>
                  </a:lnTo>
                  <a:lnTo>
                    <a:pt x="161" y="20"/>
                  </a:lnTo>
                  <a:lnTo>
                    <a:pt x="33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018" name="Freeform 28"/>
            <p:cNvSpPr>
              <a:spLocks/>
            </p:cNvSpPr>
            <p:nvPr/>
          </p:nvSpPr>
          <p:spPr bwMode="auto">
            <a:xfrm>
              <a:off x="3332" y="2839"/>
              <a:ext cx="81" cy="70"/>
            </a:xfrm>
            <a:custGeom>
              <a:avLst/>
              <a:gdLst>
                <a:gd name="T0" fmla="*/ 0 w 160"/>
                <a:gd name="T1" fmla="*/ 0 h 139"/>
                <a:gd name="T2" fmla="*/ 24 w 160"/>
                <a:gd name="T3" fmla="*/ 50 h 139"/>
                <a:gd name="T4" fmla="*/ 81 w 160"/>
                <a:gd name="T5" fmla="*/ 11 h 139"/>
                <a:gd name="T6" fmla="*/ 16 w 160"/>
                <a:gd name="T7" fmla="*/ 70 h 139"/>
                <a:gd name="T8" fmla="*/ 0 w 160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" h="139">
                  <a:moveTo>
                    <a:pt x="0" y="0"/>
                  </a:moveTo>
                  <a:lnTo>
                    <a:pt x="48" y="99"/>
                  </a:lnTo>
                  <a:lnTo>
                    <a:pt x="160" y="22"/>
                  </a:lnTo>
                  <a:lnTo>
                    <a:pt x="31" y="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019" name="Freeform 29"/>
            <p:cNvSpPr>
              <a:spLocks/>
            </p:cNvSpPr>
            <p:nvPr/>
          </p:nvSpPr>
          <p:spPr bwMode="auto">
            <a:xfrm>
              <a:off x="3040" y="2688"/>
              <a:ext cx="154" cy="25"/>
            </a:xfrm>
            <a:custGeom>
              <a:avLst/>
              <a:gdLst>
                <a:gd name="T0" fmla="*/ 0 w 309"/>
                <a:gd name="T1" fmla="*/ 0 h 51"/>
                <a:gd name="T2" fmla="*/ 21 w 309"/>
                <a:gd name="T3" fmla="*/ 9 h 51"/>
                <a:gd name="T4" fmla="*/ 141 w 309"/>
                <a:gd name="T5" fmla="*/ 20 h 51"/>
                <a:gd name="T6" fmla="*/ 154 w 309"/>
                <a:gd name="T7" fmla="*/ 25 h 51"/>
                <a:gd name="T8" fmla="*/ 17 w 309"/>
                <a:gd name="T9" fmla="*/ 13 h 51"/>
                <a:gd name="T10" fmla="*/ 0 w 309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9" h="51">
                  <a:moveTo>
                    <a:pt x="0" y="0"/>
                  </a:moveTo>
                  <a:lnTo>
                    <a:pt x="43" y="19"/>
                  </a:lnTo>
                  <a:lnTo>
                    <a:pt x="283" y="41"/>
                  </a:lnTo>
                  <a:lnTo>
                    <a:pt x="309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020" name="Freeform 30"/>
            <p:cNvSpPr>
              <a:spLocks/>
            </p:cNvSpPr>
            <p:nvPr/>
          </p:nvSpPr>
          <p:spPr bwMode="auto">
            <a:xfrm>
              <a:off x="3054" y="2676"/>
              <a:ext cx="155" cy="26"/>
            </a:xfrm>
            <a:custGeom>
              <a:avLst/>
              <a:gdLst>
                <a:gd name="T0" fmla="*/ 0 w 308"/>
                <a:gd name="T1" fmla="*/ 0 h 51"/>
                <a:gd name="T2" fmla="*/ 21 w 308"/>
                <a:gd name="T3" fmla="*/ 10 h 51"/>
                <a:gd name="T4" fmla="*/ 142 w 308"/>
                <a:gd name="T5" fmla="*/ 21 h 51"/>
                <a:gd name="T6" fmla="*/ 155 w 308"/>
                <a:gd name="T7" fmla="*/ 26 h 51"/>
                <a:gd name="T8" fmla="*/ 18 w 308"/>
                <a:gd name="T9" fmla="*/ 14 h 51"/>
                <a:gd name="T10" fmla="*/ 0 w 308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8" h="51">
                  <a:moveTo>
                    <a:pt x="0" y="0"/>
                  </a:moveTo>
                  <a:lnTo>
                    <a:pt x="42" y="19"/>
                  </a:lnTo>
                  <a:lnTo>
                    <a:pt x="282" y="41"/>
                  </a:lnTo>
                  <a:lnTo>
                    <a:pt x="308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3343" name="Group 31"/>
          <p:cNvGrpSpPr>
            <a:grpSpLocks/>
          </p:cNvGrpSpPr>
          <p:nvPr/>
        </p:nvGrpSpPr>
        <p:grpSpPr bwMode="auto">
          <a:xfrm>
            <a:off x="7319963" y="5084763"/>
            <a:ext cx="3048000" cy="1295400"/>
            <a:chOff x="3648" y="3216"/>
            <a:chExt cx="1920" cy="816"/>
          </a:xfrm>
        </p:grpSpPr>
        <p:sp>
          <p:nvSpPr>
            <p:cNvPr id="128013" name="Text Box 32"/>
            <p:cNvSpPr txBox="1">
              <a:spLocks noChangeArrowheads="1"/>
            </p:cNvSpPr>
            <p:nvPr/>
          </p:nvSpPr>
          <p:spPr bwMode="auto">
            <a:xfrm>
              <a:off x="3744" y="326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3300"/>
                  </a:solidFill>
                </a:rPr>
                <a:t>2x + y + z = 4</a:t>
              </a:r>
            </a:p>
          </p:txBody>
        </p:sp>
        <p:sp>
          <p:nvSpPr>
            <p:cNvPr id="128014" name="Text Box 33"/>
            <p:cNvSpPr txBox="1">
              <a:spLocks noChangeArrowheads="1"/>
            </p:cNvSpPr>
            <p:nvPr/>
          </p:nvSpPr>
          <p:spPr bwMode="auto">
            <a:xfrm>
              <a:off x="3792" y="3600"/>
              <a:ext cx="8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accent2"/>
                  </a:solidFill>
                </a:rPr>
                <a:t>y = 1</a:t>
              </a:r>
            </a:p>
          </p:txBody>
        </p:sp>
        <p:sp>
          <p:nvSpPr>
            <p:cNvPr id="128015" name="AutoShape 34"/>
            <p:cNvSpPr>
              <a:spLocks/>
            </p:cNvSpPr>
            <p:nvPr/>
          </p:nvSpPr>
          <p:spPr bwMode="auto">
            <a:xfrm>
              <a:off x="3648" y="3216"/>
              <a:ext cx="96" cy="816"/>
            </a:xfrm>
            <a:prstGeom prst="leftBrace">
              <a:avLst>
                <a:gd name="adj1" fmla="val 708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653347" name="Rectangle 35"/>
          <p:cNvSpPr>
            <a:spLocks noChangeArrowheads="1"/>
          </p:cNvSpPr>
          <p:nvPr/>
        </p:nvSpPr>
        <p:spPr bwMode="auto">
          <a:xfrm>
            <a:off x="1524000" y="260351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dos incógnitas.</a:t>
            </a:r>
          </a:p>
        </p:txBody>
      </p:sp>
      <p:sp>
        <p:nvSpPr>
          <p:cNvPr id="128011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8012" name="AutoShape 3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7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050" name="Group 2"/>
          <p:cNvGrpSpPr>
            <a:grpSpLocks/>
          </p:cNvGrpSpPr>
          <p:nvPr/>
        </p:nvGrpSpPr>
        <p:grpSpPr bwMode="auto">
          <a:xfrm>
            <a:off x="2286000" y="1143000"/>
            <a:ext cx="6934200" cy="5334000"/>
            <a:chOff x="480" y="720"/>
            <a:chExt cx="4368" cy="3360"/>
          </a:xfrm>
        </p:grpSpPr>
        <p:sp>
          <p:nvSpPr>
            <p:cNvPr id="130076" name="Line 3"/>
            <p:cNvSpPr>
              <a:spLocks noChangeShapeType="1"/>
            </p:cNvSpPr>
            <p:nvPr/>
          </p:nvSpPr>
          <p:spPr bwMode="auto">
            <a:xfrm flipV="1">
              <a:off x="1968" y="105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77" name="Text Box 4"/>
            <p:cNvSpPr txBox="1">
              <a:spLocks noChangeArrowheads="1"/>
            </p:cNvSpPr>
            <p:nvPr/>
          </p:nvSpPr>
          <p:spPr bwMode="auto">
            <a:xfrm>
              <a:off x="480" y="37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x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78" name="Text Box 5"/>
            <p:cNvSpPr txBox="1">
              <a:spLocks noChangeArrowheads="1"/>
            </p:cNvSpPr>
            <p:nvPr/>
          </p:nvSpPr>
          <p:spPr bwMode="auto">
            <a:xfrm>
              <a:off x="4512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y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79" name="Line 6"/>
            <p:cNvSpPr>
              <a:spLocks noChangeShapeType="1"/>
            </p:cNvSpPr>
            <p:nvPr/>
          </p:nvSpPr>
          <p:spPr bwMode="auto">
            <a:xfrm>
              <a:off x="1968" y="2832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0" name="Line 7"/>
            <p:cNvSpPr>
              <a:spLocks noChangeShapeType="1"/>
            </p:cNvSpPr>
            <p:nvPr/>
          </p:nvSpPr>
          <p:spPr bwMode="auto">
            <a:xfrm flipH="1">
              <a:off x="720" y="2832"/>
              <a:ext cx="1248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1" name="Text Box 8"/>
            <p:cNvSpPr txBox="1">
              <a:spLocks noChangeArrowheads="1"/>
            </p:cNvSpPr>
            <p:nvPr/>
          </p:nvSpPr>
          <p:spPr bwMode="auto">
            <a:xfrm>
              <a:off x="1872" y="7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z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130051" name="Group 9"/>
          <p:cNvGrpSpPr>
            <a:grpSpLocks/>
          </p:cNvGrpSpPr>
          <p:nvPr/>
        </p:nvGrpSpPr>
        <p:grpSpPr bwMode="auto">
          <a:xfrm>
            <a:off x="3429000" y="1828800"/>
            <a:ext cx="3962400" cy="3976688"/>
            <a:chOff x="1200" y="1152"/>
            <a:chExt cx="2496" cy="2505"/>
          </a:xfrm>
        </p:grpSpPr>
        <p:sp>
          <p:nvSpPr>
            <p:cNvPr id="130069" name="Text Box 10"/>
            <p:cNvSpPr txBox="1">
              <a:spLocks noChangeArrowheads="1"/>
            </p:cNvSpPr>
            <p:nvPr/>
          </p:nvSpPr>
          <p:spPr bwMode="auto">
            <a:xfrm>
              <a:off x="3360" y="278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70" name="Text Box 11"/>
            <p:cNvSpPr txBox="1">
              <a:spLocks noChangeArrowheads="1"/>
            </p:cNvSpPr>
            <p:nvPr/>
          </p:nvSpPr>
          <p:spPr bwMode="auto">
            <a:xfrm>
              <a:off x="1200" y="336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71" name="Text Box 12"/>
            <p:cNvSpPr txBox="1">
              <a:spLocks noChangeArrowheads="1"/>
            </p:cNvSpPr>
            <p:nvPr/>
          </p:nvSpPr>
          <p:spPr bwMode="auto">
            <a:xfrm>
              <a:off x="1728" y="11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grpSp>
          <p:nvGrpSpPr>
            <p:cNvPr id="130072" name="Group 13"/>
            <p:cNvGrpSpPr>
              <a:grpSpLocks/>
            </p:cNvGrpSpPr>
            <p:nvPr/>
          </p:nvGrpSpPr>
          <p:grpSpPr bwMode="auto">
            <a:xfrm>
              <a:off x="1296" y="1392"/>
              <a:ext cx="2208" cy="2016"/>
              <a:chOff x="1296" y="1392"/>
              <a:chExt cx="2208" cy="2016"/>
            </a:xfrm>
          </p:grpSpPr>
          <p:sp>
            <p:nvSpPr>
              <p:cNvPr id="130073" name="Line 14"/>
              <p:cNvSpPr>
                <a:spLocks noChangeShapeType="1"/>
              </p:cNvSpPr>
              <p:nvPr/>
            </p:nvSpPr>
            <p:spPr bwMode="auto">
              <a:xfrm>
                <a:off x="1968" y="1392"/>
                <a:ext cx="1536" cy="14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74" name="Line 15"/>
              <p:cNvSpPr>
                <a:spLocks noChangeShapeType="1"/>
              </p:cNvSpPr>
              <p:nvPr/>
            </p:nvSpPr>
            <p:spPr bwMode="auto">
              <a:xfrm flipH="1">
                <a:off x="1296" y="1392"/>
                <a:ext cx="672" cy="201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75" name="Line 16"/>
              <p:cNvSpPr>
                <a:spLocks noChangeShapeType="1"/>
              </p:cNvSpPr>
              <p:nvPr/>
            </p:nvSpPr>
            <p:spPr bwMode="auto">
              <a:xfrm flipV="1">
                <a:off x="1296" y="2832"/>
                <a:ext cx="2208" cy="57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0052" name="Text Box 17"/>
          <p:cNvSpPr txBox="1">
            <a:spLocks noChangeArrowheads="1"/>
          </p:cNvSpPr>
          <p:nvPr/>
        </p:nvSpPr>
        <p:spPr bwMode="auto">
          <a:xfrm>
            <a:off x="5519738" y="2708276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000" b="1" i="0">
                <a:solidFill>
                  <a:srgbClr val="FF3300"/>
                </a:solidFill>
              </a:rPr>
              <a:t>2x + y + z = 4</a:t>
            </a:r>
          </a:p>
        </p:txBody>
      </p:sp>
      <p:sp>
        <p:nvSpPr>
          <p:cNvPr id="655378" name="Text Box 18"/>
          <p:cNvSpPr txBox="1">
            <a:spLocks noChangeArrowheads="1"/>
          </p:cNvSpPr>
          <p:nvPr/>
        </p:nvSpPr>
        <p:spPr bwMode="auto">
          <a:xfrm>
            <a:off x="5016500" y="4941888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2x + y + z = 2</a:t>
            </a:r>
          </a:p>
        </p:txBody>
      </p:sp>
      <p:grpSp>
        <p:nvGrpSpPr>
          <p:cNvPr id="655379" name="Group 19"/>
          <p:cNvGrpSpPr>
            <a:grpSpLocks/>
          </p:cNvGrpSpPr>
          <p:nvPr/>
        </p:nvGrpSpPr>
        <p:grpSpPr bwMode="auto">
          <a:xfrm>
            <a:off x="4038600" y="2971800"/>
            <a:ext cx="2133600" cy="2286000"/>
            <a:chOff x="1584" y="1872"/>
            <a:chExt cx="1344" cy="1440"/>
          </a:xfrm>
        </p:grpSpPr>
        <p:grpSp>
          <p:nvGrpSpPr>
            <p:cNvPr id="130062" name="Group 20"/>
            <p:cNvGrpSpPr>
              <a:grpSpLocks/>
            </p:cNvGrpSpPr>
            <p:nvPr/>
          </p:nvGrpSpPr>
          <p:grpSpPr bwMode="auto">
            <a:xfrm>
              <a:off x="1680" y="2064"/>
              <a:ext cx="1056" cy="1008"/>
              <a:chOff x="1680" y="2064"/>
              <a:chExt cx="1056" cy="1008"/>
            </a:xfrm>
          </p:grpSpPr>
          <p:sp>
            <p:nvSpPr>
              <p:cNvPr id="130066" name="Line 21"/>
              <p:cNvSpPr>
                <a:spLocks noChangeShapeType="1"/>
              </p:cNvSpPr>
              <p:nvPr/>
            </p:nvSpPr>
            <p:spPr bwMode="auto">
              <a:xfrm>
                <a:off x="1968" y="2064"/>
                <a:ext cx="768" cy="7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67" name="Line 22"/>
              <p:cNvSpPr>
                <a:spLocks noChangeShapeType="1"/>
              </p:cNvSpPr>
              <p:nvPr/>
            </p:nvSpPr>
            <p:spPr bwMode="auto">
              <a:xfrm flipV="1">
                <a:off x="1680" y="2064"/>
                <a:ext cx="288" cy="10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68" name="Line 23"/>
              <p:cNvSpPr>
                <a:spLocks noChangeShapeType="1"/>
              </p:cNvSpPr>
              <p:nvPr/>
            </p:nvSpPr>
            <p:spPr bwMode="auto">
              <a:xfrm flipV="1">
                <a:off x="1680" y="2832"/>
                <a:ext cx="1056" cy="24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0063" name="Text Box 24"/>
            <p:cNvSpPr txBox="1">
              <a:spLocks noChangeArrowheads="1"/>
            </p:cNvSpPr>
            <p:nvPr/>
          </p:nvSpPr>
          <p:spPr bwMode="auto">
            <a:xfrm>
              <a:off x="2592" y="278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64" name="Text Box 25"/>
            <p:cNvSpPr txBox="1">
              <a:spLocks noChangeArrowheads="1"/>
            </p:cNvSpPr>
            <p:nvPr/>
          </p:nvSpPr>
          <p:spPr bwMode="auto">
            <a:xfrm>
              <a:off x="1776" y="187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0065" name="Text Box 26"/>
            <p:cNvSpPr txBox="1">
              <a:spLocks noChangeArrowheads="1"/>
            </p:cNvSpPr>
            <p:nvPr/>
          </p:nvSpPr>
          <p:spPr bwMode="auto">
            <a:xfrm>
              <a:off x="1584" y="30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1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</p:grpSp>
      <p:sp>
        <p:nvSpPr>
          <p:cNvPr id="655387" name="Text Box 27"/>
          <p:cNvSpPr txBox="1">
            <a:spLocks noChangeArrowheads="1"/>
          </p:cNvSpPr>
          <p:nvPr/>
        </p:nvSpPr>
        <p:spPr bwMode="auto">
          <a:xfrm>
            <a:off x="6383338" y="3284538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Planos paralelos</a:t>
            </a:r>
          </a:p>
        </p:txBody>
      </p:sp>
      <p:sp>
        <p:nvSpPr>
          <p:cNvPr id="655388" name="Rectangle 28"/>
          <p:cNvSpPr>
            <a:spLocks noChangeArrowheads="1"/>
          </p:cNvSpPr>
          <p:nvPr/>
        </p:nvSpPr>
        <p:spPr bwMode="auto">
          <a:xfrm>
            <a:off x="1524000" y="260351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tres incógnitas.</a:t>
            </a:r>
          </a:p>
        </p:txBody>
      </p:sp>
      <p:sp>
        <p:nvSpPr>
          <p:cNvPr id="130057" name="AutoShape 29"/>
          <p:cNvSpPr>
            <a:spLocks/>
          </p:cNvSpPr>
          <p:nvPr/>
        </p:nvSpPr>
        <p:spPr bwMode="auto">
          <a:xfrm>
            <a:off x="7784454" y="5957828"/>
            <a:ext cx="518818" cy="752594"/>
          </a:xfrm>
          <a:prstGeom prst="leftBrace">
            <a:avLst>
              <a:gd name="adj1" fmla="val 50000"/>
              <a:gd name="adj2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55390" name="AutoShape 30"/>
          <p:cNvSpPr>
            <a:spLocks/>
          </p:cNvSpPr>
          <p:nvPr/>
        </p:nvSpPr>
        <p:spPr bwMode="auto">
          <a:xfrm>
            <a:off x="7204223" y="4960878"/>
            <a:ext cx="518818" cy="752594"/>
          </a:xfrm>
          <a:prstGeom prst="leftBrace">
            <a:avLst>
              <a:gd name="adj1" fmla="val 540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55391" name="Text Box 31"/>
          <p:cNvSpPr txBox="1">
            <a:spLocks noChangeArrowheads="1"/>
          </p:cNvSpPr>
          <p:nvPr/>
        </p:nvSpPr>
        <p:spPr bwMode="auto">
          <a:xfrm>
            <a:off x="7535863" y="4941889"/>
            <a:ext cx="23050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2x + y + z = 4 2x + y + z = 2</a:t>
            </a:r>
          </a:p>
        </p:txBody>
      </p:sp>
      <p:sp>
        <p:nvSpPr>
          <p:cNvPr id="130060" name="AutoShape 3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61" name="AutoShape 3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9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5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5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78" grpId="0" autoUpdateAnimBg="0"/>
      <p:bldP spid="655387" grpId="0" autoUpdateAnimBg="0"/>
      <p:bldP spid="655390" grpId="0" animBg="1"/>
      <p:bldP spid="6553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7410" name="Group 2"/>
          <p:cNvGrpSpPr>
            <a:grpSpLocks/>
          </p:cNvGrpSpPr>
          <p:nvPr/>
        </p:nvGrpSpPr>
        <p:grpSpPr bwMode="auto">
          <a:xfrm>
            <a:off x="2286000" y="1143000"/>
            <a:ext cx="6934200" cy="5334000"/>
            <a:chOff x="480" y="720"/>
            <a:chExt cx="4368" cy="3360"/>
          </a:xfrm>
        </p:grpSpPr>
        <p:sp>
          <p:nvSpPr>
            <p:cNvPr id="132121" name="Line 3"/>
            <p:cNvSpPr>
              <a:spLocks noChangeShapeType="1"/>
            </p:cNvSpPr>
            <p:nvPr/>
          </p:nvSpPr>
          <p:spPr bwMode="auto">
            <a:xfrm flipV="1">
              <a:off x="1968" y="1056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22" name="Text Box 4"/>
            <p:cNvSpPr txBox="1">
              <a:spLocks noChangeArrowheads="1"/>
            </p:cNvSpPr>
            <p:nvPr/>
          </p:nvSpPr>
          <p:spPr bwMode="auto">
            <a:xfrm>
              <a:off x="480" y="37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x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2123" name="Text Box 5"/>
            <p:cNvSpPr txBox="1">
              <a:spLocks noChangeArrowheads="1"/>
            </p:cNvSpPr>
            <p:nvPr/>
          </p:nvSpPr>
          <p:spPr bwMode="auto">
            <a:xfrm>
              <a:off x="4512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y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2124" name="Line 6"/>
            <p:cNvSpPr>
              <a:spLocks noChangeShapeType="1"/>
            </p:cNvSpPr>
            <p:nvPr/>
          </p:nvSpPr>
          <p:spPr bwMode="auto">
            <a:xfrm>
              <a:off x="1968" y="2832"/>
              <a:ext cx="2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25" name="Line 7"/>
            <p:cNvSpPr>
              <a:spLocks noChangeShapeType="1"/>
            </p:cNvSpPr>
            <p:nvPr/>
          </p:nvSpPr>
          <p:spPr bwMode="auto">
            <a:xfrm flipH="1">
              <a:off x="720" y="2832"/>
              <a:ext cx="1248" cy="10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26" name="Text Box 8"/>
            <p:cNvSpPr txBox="1">
              <a:spLocks noChangeArrowheads="1"/>
            </p:cNvSpPr>
            <p:nvPr/>
          </p:nvSpPr>
          <p:spPr bwMode="auto">
            <a:xfrm>
              <a:off x="1872" y="7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z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657417" name="Group 9"/>
          <p:cNvGrpSpPr>
            <a:grpSpLocks/>
          </p:cNvGrpSpPr>
          <p:nvPr/>
        </p:nvGrpSpPr>
        <p:grpSpPr bwMode="auto">
          <a:xfrm>
            <a:off x="3429000" y="1828800"/>
            <a:ext cx="3962400" cy="3976688"/>
            <a:chOff x="1200" y="1152"/>
            <a:chExt cx="2496" cy="2505"/>
          </a:xfrm>
        </p:grpSpPr>
        <p:sp>
          <p:nvSpPr>
            <p:cNvPr id="132114" name="Text Box 10"/>
            <p:cNvSpPr txBox="1">
              <a:spLocks noChangeArrowheads="1"/>
            </p:cNvSpPr>
            <p:nvPr/>
          </p:nvSpPr>
          <p:spPr bwMode="auto">
            <a:xfrm>
              <a:off x="3360" y="278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2115" name="Text Box 11"/>
            <p:cNvSpPr txBox="1">
              <a:spLocks noChangeArrowheads="1"/>
            </p:cNvSpPr>
            <p:nvPr/>
          </p:nvSpPr>
          <p:spPr bwMode="auto">
            <a:xfrm>
              <a:off x="1200" y="336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2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sp>
          <p:nvSpPr>
            <p:cNvPr id="132116" name="Text Box 12"/>
            <p:cNvSpPr txBox="1">
              <a:spLocks noChangeArrowheads="1"/>
            </p:cNvSpPr>
            <p:nvPr/>
          </p:nvSpPr>
          <p:spPr bwMode="auto">
            <a:xfrm>
              <a:off x="1728" y="11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4</a:t>
              </a:r>
              <a:endParaRPr lang="es-ES_tradnl" sz="2400" b="1" i="0">
                <a:solidFill>
                  <a:srgbClr val="FF3300"/>
                </a:solidFill>
              </a:endParaRPr>
            </a:p>
          </p:txBody>
        </p:sp>
        <p:grpSp>
          <p:nvGrpSpPr>
            <p:cNvPr id="132117" name="Group 13"/>
            <p:cNvGrpSpPr>
              <a:grpSpLocks/>
            </p:cNvGrpSpPr>
            <p:nvPr/>
          </p:nvGrpSpPr>
          <p:grpSpPr bwMode="auto">
            <a:xfrm>
              <a:off x="1296" y="1392"/>
              <a:ext cx="2208" cy="2016"/>
              <a:chOff x="1296" y="1392"/>
              <a:chExt cx="2208" cy="2016"/>
            </a:xfrm>
          </p:grpSpPr>
          <p:sp>
            <p:nvSpPr>
              <p:cNvPr id="132118" name="Line 14"/>
              <p:cNvSpPr>
                <a:spLocks noChangeShapeType="1"/>
              </p:cNvSpPr>
              <p:nvPr/>
            </p:nvSpPr>
            <p:spPr bwMode="auto">
              <a:xfrm>
                <a:off x="1968" y="1392"/>
                <a:ext cx="1536" cy="14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19" name="Line 15"/>
              <p:cNvSpPr>
                <a:spLocks noChangeShapeType="1"/>
              </p:cNvSpPr>
              <p:nvPr/>
            </p:nvSpPr>
            <p:spPr bwMode="auto">
              <a:xfrm flipH="1">
                <a:off x="1296" y="1392"/>
                <a:ext cx="672" cy="201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20" name="Line 16"/>
              <p:cNvSpPr>
                <a:spLocks noChangeShapeType="1"/>
              </p:cNvSpPr>
              <p:nvPr/>
            </p:nvSpPr>
            <p:spPr bwMode="auto">
              <a:xfrm flipV="1">
                <a:off x="1296" y="2832"/>
                <a:ext cx="2208" cy="57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57425" name="Text Box 17"/>
          <p:cNvSpPr txBox="1">
            <a:spLocks noChangeArrowheads="1"/>
          </p:cNvSpPr>
          <p:nvPr/>
        </p:nvSpPr>
        <p:spPr bwMode="auto">
          <a:xfrm>
            <a:off x="5591175" y="27082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rgbClr val="FF3300"/>
                </a:solidFill>
              </a:rPr>
              <a:t>2x + y + z = 4</a:t>
            </a:r>
          </a:p>
        </p:txBody>
      </p:sp>
      <p:grpSp>
        <p:nvGrpSpPr>
          <p:cNvPr id="657428" name="Group 20"/>
          <p:cNvGrpSpPr>
            <a:grpSpLocks/>
          </p:cNvGrpSpPr>
          <p:nvPr/>
        </p:nvGrpSpPr>
        <p:grpSpPr bwMode="auto">
          <a:xfrm>
            <a:off x="3581400" y="2209800"/>
            <a:ext cx="3505200" cy="3200400"/>
            <a:chOff x="1296" y="1392"/>
            <a:chExt cx="2208" cy="2016"/>
          </a:xfrm>
        </p:grpSpPr>
        <p:sp>
          <p:nvSpPr>
            <p:cNvPr id="132111" name="Line 21"/>
            <p:cNvSpPr>
              <a:spLocks noChangeShapeType="1"/>
            </p:cNvSpPr>
            <p:nvPr/>
          </p:nvSpPr>
          <p:spPr bwMode="auto">
            <a:xfrm>
              <a:off x="1968" y="1392"/>
              <a:ext cx="1536" cy="144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12" name="Line 22"/>
            <p:cNvSpPr>
              <a:spLocks noChangeShapeType="1"/>
            </p:cNvSpPr>
            <p:nvPr/>
          </p:nvSpPr>
          <p:spPr bwMode="auto">
            <a:xfrm flipH="1">
              <a:off x="1296" y="1392"/>
              <a:ext cx="672" cy="201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13" name="Line 23"/>
            <p:cNvSpPr>
              <a:spLocks noChangeShapeType="1"/>
            </p:cNvSpPr>
            <p:nvPr/>
          </p:nvSpPr>
          <p:spPr bwMode="auto">
            <a:xfrm flipV="1">
              <a:off x="1296" y="2832"/>
              <a:ext cx="2208" cy="57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7432" name="Rectangle 24"/>
          <p:cNvSpPr>
            <a:spLocks noChangeArrowheads="1"/>
          </p:cNvSpPr>
          <p:nvPr/>
        </p:nvSpPr>
        <p:spPr bwMode="auto">
          <a:xfrm>
            <a:off x="1703388" y="260351"/>
            <a:ext cx="89646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tres incógnitas.</a:t>
            </a:r>
          </a:p>
        </p:txBody>
      </p:sp>
      <p:sp>
        <p:nvSpPr>
          <p:cNvPr id="132103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2104" name="AutoShape 2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2105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57436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34979" y="6283217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57426" name="Text Box 18"/>
          <p:cNvSpPr txBox="1">
            <a:spLocks noChangeArrowheads="1"/>
          </p:cNvSpPr>
          <p:nvPr/>
        </p:nvSpPr>
        <p:spPr bwMode="auto">
          <a:xfrm>
            <a:off x="5029200" y="5059363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4x + 2y + 2z = 8</a:t>
            </a:r>
          </a:p>
        </p:txBody>
      </p:sp>
      <p:sp>
        <p:nvSpPr>
          <p:cNvPr id="657427" name="Text Box 19"/>
          <p:cNvSpPr txBox="1">
            <a:spLocks noChangeArrowheads="1"/>
          </p:cNvSpPr>
          <p:nvPr/>
        </p:nvSpPr>
        <p:spPr bwMode="auto">
          <a:xfrm>
            <a:off x="6672264" y="3611563"/>
            <a:ext cx="323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Planos coincidentes</a:t>
            </a:r>
          </a:p>
        </p:txBody>
      </p:sp>
      <p:sp>
        <p:nvSpPr>
          <p:cNvPr id="657437" name="Text Box 29"/>
          <p:cNvSpPr txBox="1">
            <a:spLocks noChangeArrowheads="1"/>
          </p:cNvSpPr>
          <p:nvPr/>
        </p:nvSpPr>
        <p:spPr bwMode="auto">
          <a:xfrm>
            <a:off x="7931150" y="4868864"/>
            <a:ext cx="27368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2x + y + z = 4 </a:t>
            </a:r>
          </a:p>
          <a:p>
            <a:pPr algn="l" eaLnBrk="1" hangingPunct="1"/>
            <a:r>
              <a:rPr lang="es-ES" sz="2400" b="1" i="0"/>
              <a:t>4x + 2y + 2z =8</a:t>
            </a:r>
          </a:p>
        </p:txBody>
      </p:sp>
      <p:sp>
        <p:nvSpPr>
          <p:cNvPr id="657438" name="AutoShape 30"/>
          <p:cNvSpPr>
            <a:spLocks/>
          </p:cNvSpPr>
          <p:nvPr/>
        </p:nvSpPr>
        <p:spPr bwMode="auto">
          <a:xfrm>
            <a:off x="7564585" y="4960878"/>
            <a:ext cx="518818" cy="752594"/>
          </a:xfrm>
          <a:prstGeom prst="leftBrace">
            <a:avLst>
              <a:gd name="adj1" fmla="val 540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5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5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5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5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5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5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5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7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5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7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7425" grpId="0" autoUpdateAnimBg="0"/>
      <p:bldP spid="657432" grpId="0" autoUpdateAnimBg="0"/>
      <p:bldP spid="657436" grpId="0" animBg="1"/>
      <p:bldP spid="657426" grpId="0" autoUpdateAnimBg="0"/>
      <p:bldP spid="657427" grpId="0" autoUpdateAnimBg="0"/>
      <p:bldP spid="657437" grpId="0" autoUpdateAnimBg="0"/>
      <p:bldP spid="6574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659459" name="Group 3"/>
          <p:cNvGrpSpPr>
            <a:grpSpLocks/>
          </p:cNvGrpSpPr>
          <p:nvPr/>
        </p:nvGrpSpPr>
        <p:grpSpPr bwMode="auto">
          <a:xfrm>
            <a:off x="7318376" y="2441576"/>
            <a:ext cx="1852613" cy="3992563"/>
            <a:chOff x="3650" y="1538"/>
            <a:chExt cx="1167" cy="2515"/>
          </a:xfrm>
        </p:grpSpPr>
        <p:grpSp>
          <p:nvGrpSpPr>
            <p:cNvPr id="134158" name="Group 4"/>
            <p:cNvGrpSpPr>
              <a:grpSpLocks/>
            </p:cNvGrpSpPr>
            <p:nvPr/>
          </p:nvGrpSpPr>
          <p:grpSpPr bwMode="auto">
            <a:xfrm flipH="1">
              <a:off x="3650" y="1731"/>
              <a:ext cx="1167" cy="2322"/>
              <a:chOff x="3650" y="1731"/>
              <a:chExt cx="1167" cy="2322"/>
            </a:xfrm>
          </p:grpSpPr>
          <p:sp>
            <p:nvSpPr>
              <p:cNvPr id="134162" name="Freeform 5"/>
              <p:cNvSpPr>
                <a:spLocks/>
              </p:cNvSpPr>
              <p:nvPr/>
            </p:nvSpPr>
            <p:spPr bwMode="auto">
              <a:xfrm>
                <a:off x="4022" y="1861"/>
                <a:ext cx="457" cy="507"/>
              </a:xfrm>
              <a:custGeom>
                <a:avLst/>
                <a:gdLst>
                  <a:gd name="T0" fmla="*/ 238 w 457"/>
                  <a:gd name="T1" fmla="*/ 117 h 507"/>
                  <a:gd name="T2" fmla="*/ 198 w 457"/>
                  <a:gd name="T3" fmla="*/ 65 h 507"/>
                  <a:gd name="T4" fmla="*/ 142 w 457"/>
                  <a:gd name="T5" fmla="*/ 26 h 507"/>
                  <a:gd name="T6" fmla="*/ 92 w 457"/>
                  <a:gd name="T7" fmla="*/ 0 h 507"/>
                  <a:gd name="T8" fmla="*/ 52 w 457"/>
                  <a:gd name="T9" fmla="*/ 7 h 507"/>
                  <a:gd name="T10" fmla="*/ 23 w 457"/>
                  <a:gd name="T11" fmla="*/ 36 h 507"/>
                  <a:gd name="T12" fmla="*/ 0 w 457"/>
                  <a:gd name="T13" fmla="*/ 124 h 507"/>
                  <a:gd name="T14" fmla="*/ 9 w 457"/>
                  <a:gd name="T15" fmla="*/ 225 h 507"/>
                  <a:gd name="T16" fmla="*/ 33 w 457"/>
                  <a:gd name="T17" fmla="*/ 322 h 507"/>
                  <a:gd name="T18" fmla="*/ 59 w 457"/>
                  <a:gd name="T19" fmla="*/ 397 h 507"/>
                  <a:gd name="T20" fmla="*/ 109 w 457"/>
                  <a:gd name="T21" fmla="*/ 475 h 507"/>
                  <a:gd name="T22" fmla="*/ 152 w 457"/>
                  <a:gd name="T23" fmla="*/ 507 h 507"/>
                  <a:gd name="T24" fmla="*/ 211 w 457"/>
                  <a:gd name="T25" fmla="*/ 507 h 507"/>
                  <a:gd name="T26" fmla="*/ 271 w 457"/>
                  <a:gd name="T27" fmla="*/ 485 h 507"/>
                  <a:gd name="T28" fmla="*/ 301 w 457"/>
                  <a:gd name="T29" fmla="*/ 429 h 507"/>
                  <a:gd name="T30" fmla="*/ 317 w 457"/>
                  <a:gd name="T31" fmla="*/ 358 h 507"/>
                  <a:gd name="T32" fmla="*/ 311 w 457"/>
                  <a:gd name="T33" fmla="*/ 270 h 507"/>
                  <a:gd name="T34" fmla="*/ 450 w 457"/>
                  <a:gd name="T35" fmla="*/ 280 h 507"/>
                  <a:gd name="T36" fmla="*/ 457 w 457"/>
                  <a:gd name="T37" fmla="*/ 241 h 507"/>
                  <a:gd name="T38" fmla="*/ 298 w 457"/>
                  <a:gd name="T39" fmla="*/ 225 h 507"/>
                  <a:gd name="T40" fmla="*/ 258 w 457"/>
                  <a:gd name="T41" fmla="*/ 134 h 507"/>
                  <a:gd name="T42" fmla="*/ 238 w 457"/>
                  <a:gd name="T43" fmla="*/ 117 h 50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57" h="507">
                    <a:moveTo>
                      <a:pt x="238" y="117"/>
                    </a:moveTo>
                    <a:lnTo>
                      <a:pt x="198" y="65"/>
                    </a:lnTo>
                    <a:lnTo>
                      <a:pt x="142" y="26"/>
                    </a:lnTo>
                    <a:lnTo>
                      <a:pt x="92" y="0"/>
                    </a:lnTo>
                    <a:lnTo>
                      <a:pt x="52" y="7"/>
                    </a:lnTo>
                    <a:lnTo>
                      <a:pt x="23" y="36"/>
                    </a:lnTo>
                    <a:lnTo>
                      <a:pt x="0" y="124"/>
                    </a:lnTo>
                    <a:lnTo>
                      <a:pt x="9" y="225"/>
                    </a:lnTo>
                    <a:lnTo>
                      <a:pt x="33" y="322"/>
                    </a:lnTo>
                    <a:lnTo>
                      <a:pt x="59" y="397"/>
                    </a:lnTo>
                    <a:lnTo>
                      <a:pt x="109" y="475"/>
                    </a:lnTo>
                    <a:lnTo>
                      <a:pt x="152" y="507"/>
                    </a:lnTo>
                    <a:lnTo>
                      <a:pt x="211" y="507"/>
                    </a:lnTo>
                    <a:lnTo>
                      <a:pt x="271" y="485"/>
                    </a:lnTo>
                    <a:lnTo>
                      <a:pt x="301" y="429"/>
                    </a:lnTo>
                    <a:lnTo>
                      <a:pt x="317" y="358"/>
                    </a:lnTo>
                    <a:lnTo>
                      <a:pt x="311" y="270"/>
                    </a:lnTo>
                    <a:lnTo>
                      <a:pt x="450" y="280"/>
                    </a:lnTo>
                    <a:lnTo>
                      <a:pt x="457" y="241"/>
                    </a:lnTo>
                    <a:lnTo>
                      <a:pt x="298" y="225"/>
                    </a:lnTo>
                    <a:lnTo>
                      <a:pt x="258" y="134"/>
                    </a:lnTo>
                    <a:lnTo>
                      <a:pt x="23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3" name="Freeform 6"/>
              <p:cNvSpPr>
                <a:spLocks/>
              </p:cNvSpPr>
              <p:nvPr/>
            </p:nvSpPr>
            <p:spPr bwMode="auto">
              <a:xfrm>
                <a:off x="3650" y="1731"/>
                <a:ext cx="526" cy="813"/>
              </a:xfrm>
              <a:custGeom>
                <a:avLst/>
                <a:gdLst>
                  <a:gd name="T0" fmla="*/ 307 w 526"/>
                  <a:gd name="T1" fmla="*/ 19 h 813"/>
                  <a:gd name="T2" fmla="*/ 373 w 526"/>
                  <a:gd name="T3" fmla="*/ 0 h 813"/>
                  <a:gd name="T4" fmla="*/ 426 w 526"/>
                  <a:gd name="T5" fmla="*/ 3 h 813"/>
                  <a:gd name="T6" fmla="*/ 466 w 526"/>
                  <a:gd name="T7" fmla="*/ 32 h 813"/>
                  <a:gd name="T8" fmla="*/ 493 w 526"/>
                  <a:gd name="T9" fmla="*/ 78 h 813"/>
                  <a:gd name="T10" fmla="*/ 483 w 526"/>
                  <a:gd name="T11" fmla="*/ 126 h 813"/>
                  <a:gd name="T12" fmla="*/ 446 w 526"/>
                  <a:gd name="T13" fmla="*/ 126 h 813"/>
                  <a:gd name="T14" fmla="*/ 456 w 526"/>
                  <a:gd name="T15" fmla="*/ 87 h 813"/>
                  <a:gd name="T16" fmla="*/ 426 w 526"/>
                  <a:gd name="T17" fmla="*/ 52 h 813"/>
                  <a:gd name="T18" fmla="*/ 397 w 526"/>
                  <a:gd name="T19" fmla="*/ 39 h 813"/>
                  <a:gd name="T20" fmla="*/ 347 w 526"/>
                  <a:gd name="T21" fmla="*/ 52 h 813"/>
                  <a:gd name="T22" fmla="*/ 367 w 526"/>
                  <a:gd name="T23" fmla="*/ 91 h 813"/>
                  <a:gd name="T24" fmla="*/ 373 w 526"/>
                  <a:gd name="T25" fmla="*/ 126 h 813"/>
                  <a:gd name="T26" fmla="*/ 367 w 526"/>
                  <a:gd name="T27" fmla="*/ 156 h 813"/>
                  <a:gd name="T28" fmla="*/ 317 w 526"/>
                  <a:gd name="T29" fmla="*/ 169 h 813"/>
                  <a:gd name="T30" fmla="*/ 264 w 526"/>
                  <a:gd name="T31" fmla="*/ 159 h 813"/>
                  <a:gd name="T32" fmla="*/ 254 w 526"/>
                  <a:gd name="T33" fmla="*/ 136 h 813"/>
                  <a:gd name="T34" fmla="*/ 198 w 526"/>
                  <a:gd name="T35" fmla="*/ 198 h 813"/>
                  <a:gd name="T36" fmla="*/ 165 w 526"/>
                  <a:gd name="T37" fmla="*/ 266 h 813"/>
                  <a:gd name="T38" fmla="*/ 119 w 526"/>
                  <a:gd name="T39" fmla="*/ 354 h 813"/>
                  <a:gd name="T40" fmla="*/ 89 w 526"/>
                  <a:gd name="T41" fmla="*/ 432 h 813"/>
                  <a:gd name="T42" fmla="*/ 76 w 526"/>
                  <a:gd name="T43" fmla="*/ 507 h 813"/>
                  <a:gd name="T44" fmla="*/ 86 w 526"/>
                  <a:gd name="T45" fmla="*/ 546 h 813"/>
                  <a:gd name="T46" fmla="*/ 139 w 526"/>
                  <a:gd name="T47" fmla="*/ 595 h 813"/>
                  <a:gd name="T48" fmla="*/ 248 w 526"/>
                  <a:gd name="T49" fmla="*/ 637 h 813"/>
                  <a:gd name="T50" fmla="*/ 307 w 526"/>
                  <a:gd name="T51" fmla="*/ 656 h 813"/>
                  <a:gd name="T52" fmla="*/ 367 w 526"/>
                  <a:gd name="T53" fmla="*/ 666 h 813"/>
                  <a:gd name="T54" fmla="*/ 456 w 526"/>
                  <a:gd name="T55" fmla="*/ 702 h 813"/>
                  <a:gd name="T56" fmla="*/ 522 w 526"/>
                  <a:gd name="T57" fmla="*/ 725 h 813"/>
                  <a:gd name="T58" fmla="*/ 526 w 526"/>
                  <a:gd name="T59" fmla="*/ 770 h 813"/>
                  <a:gd name="T60" fmla="*/ 493 w 526"/>
                  <a:gd name="T61" fmla="*/ 803 h 813"/>
                  <a:gd name="T62" fmla="*/ 453 w 526"/>
                  <a:gd name="T63" fmla="*/ 813 h 813"/>
                  <a:gd name="T64" fmla="*/ 393 w 526"/>
                  <a:gd name="T65" fmla="*/ 783 h 813"/>
                  <a:gd name="T66" fmla="*/ 254 w 526"/>
                  <a:gd name="T67" fmla="*/ 712 h 813"/>
                  <a:gd name="T68" fmla="*/ 139 w 526"/>
                  <a:gd name="T69" fmla="*/ 663 h 813"/>
                  <a:gd name="T70" fmla="*/ 59 w 526"/>
                  <a:gd name="T71" fmla="*/ 608 h 813"/>
                  <a:gd name="T72" fmla="*/ 6 w 526"/>
                  <a:gd name="T73" fmla="*/ 559 h 813"/>
                  <a:gd name="T74" fmla="*/ 0 w 526"/>
                  <a:gd name="T75" fmla="*/ 500 h 813"/>
                  <a:gd name="T76" fmla="*/ 29 w 526"/>
                  <a:gd name="T77" fmla="*/ 422 h 813"/>
                  <a:gd name="T78" fmla="*/ 89 w 526"/>
                  <a:gd name="T79" fmla="*/ 305 h 813"/>
                  <a:gd name="T80" fmla="*/ 145 w 526"/>
                  <a:gd name="T81" fmla="*/ 208 h 813"/>
                  <a:gd name="T82" fmla="*/ 215 w 526"/>
                  <a:gd name="T83" fmla="*/ 107 h 813"/>
                  <a:gd name="T84" fmla="*/ 268 w 526"/>
                  <a:gd name="T85" fmla="*/ 48 h 813"/>
                  <a:gd name="T86" fmla="*/ 334 w 526"/>
                  <a:gd name="T87" fmla="*/ 19 h 813"/>
                  <a:gd name="T88" fmla="*/ 307 w 526"/>
                  <a:gd name="T89" fmla="*/ 19 h 813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526" h="813">
                    <a:moveTo>
                      <a:pt x="307" y="19"/>
                    </a:moveTo>
                    <a:lnTo>
                      <a:pt x="373" y="0"/>
                    </a:lnTo>
                    <a:lnTo>
                      <a:pt x="426" y="3"/>
                    </a:lnTo>
                    <a:lnTo>
                      <a:pt x="466" y="32"/>
                    </a:lnTo>
                    <a:lnTo>
                      <a:pt x="493" y="78"/>
                    </a:lnTo>
                    <a:lnTo>
                      <a:pt x="483" y="126"/>
                    </a:lnTo>
                    <a:lnTo>
                      <a:pt x="446" y="126"/>
                    </a:lnTo>
                    <a:lnTo>
                      <a:pt x="456" y="87"/>
                    </a:lnTo>
                    <a:lnTo>
                      <a:pt x="426" y="52"/>
                    </a:lnTo>
                    <a:lnTo>
                      <a:pt x="397" y="39"/>
                    </a:lnTo>
                    <a:lnTo>
                      <a:pt x="347" y="52"/>
                    </a:lnTo>
                    <a:lnTo>
                      <a:pt x="367" y="91"/>
                    </a:lnTo>
                    <a:lnTo>
                      <a:pt x="373" y="126"/>
                    </a:lnTo>
                    <a:lnTo>
                      <a:pt x="367" y="156"/>
                    </a:lnTo>
                    <a:lnTo>
                      <a:pt x="317" y="169"/>
                    </a:lnTo>
                    <a:lnTo>
                      <a:pt x="264" y="159"/>
                    </a:lnTo>
                    <a:lnTo>
                      <a:pt x="254" y="136"/>
                    </a:lnTo>
                    <a:lnTo>
                      <a:pt x="198" y="198"/>
                    </a:lnTo>
                    <a:lnTo>
                      <a:pt x="165" y="266"/>
                    </a:lnTo>
                    <a:lnTo>
                      <a:pt x="119" y="354"/>
                    </a:lnTo>
                    <a:lnTo>
                      <a:pt x="89" y="432"/>
                    </a:lnTo>
                    <a:lnTo>
                      <a:pt x="76" y="507"/>
                    </a:lnTo>
                    <a:lnTo>
                      <a:pt x="86" y="546"/>
                    </a:lnTo>
                    <a:lnTo>
                      <a:pt x="139" y="595"/>
                    </a:lnTo>
                    <a:lnTo>
                      <a:pt x="248" y="637"/>
                    </a:lnTo>
                    <a:lnTo>
                      <a:pt x="307" y="656"/>
                    </a:lnTo>
                    <a:lnTo>
                      <a:pt x="367" y="666"/>
                    </a:lnTo>
                    <a:lnTo>
                      <a:pt x="456" y="702"/>
                    </a:lnTo>
                    <a:lnTo>
                      <a:pt x="522" y="725"/>
                    </a:lnTo>
                    <a:lnTo>
                      <a:pt x="526" y="770"/>
                    </a:lnTo>
                    <a:lnTo>
                      <a:pt x="493" y="803"/>
                    </a:lnTo>
                    <a:lnTo>
                      <a:pt x="453" y="813"/>
                    </a:lnTo>
                    <a:lnTo>
                      <a:pt x="393" y="783"/>
                    </a:lnTo>
                    <a:lnTo>
                      <a:pt x="254" y="712"/>
                    </a:lnTo>
                    <a:lnTo>
                      <a:pt x="139" y="663"/>
                    </a:lnTo>
                    <a:lnTo>
                      <a:pt x="59" y="608"/>
                    </a:lnTo>
                    <a:lnTo>
                      <a:pt x="6" y="559"/>
                    </a:lnTo>
                    <a:lnTo>
                      <a:pt x="0" y="500"/>
                    </a:lnTo>
                    <a:lnTo>
                      <a:pt x="29" y="422"/>
                    </a:lnTo>
                    <a:lnTo>
                      <a:pt x="89" y="305"/>
                    </a:lnTo>
                    <a:lnTo>
                      <a:pt x="145" y="208"/>
                    </a:lnTo>
                    <a:lnTo>
                      <a:pt x="215" y="107"/>
                    </a:lnTo>
                    <a:lnTo>
                      <a:pt x="268" y="48"/>
                    </a:lnTo>
                    <a:lnTo>
                      <a:pt x="334" y="19"/>
                    </a:lnTo>
                    <a:lnTo>
                      <a:pt x="307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4" name="Freeform 7"/>
              <p:cNvSpPr>
                <a:spLocks/>
              </p:cNvSpPr>
              <p:nvPr/>
            </p:nvSpPr>
            <p:spPr bwMode="auto">
              <a:xfrm>
                <a:off x="4146" y="2405"/>
                <a:ext cx="275" cy="763"/>
              </a:xfrm>
              <a:custGeom>
                <a:avLst/>
                <a:gdLst>
                  <a:gd name="T0" fmla="*/ 17 w 275"/>
                  <a:gd name="T1" fmla="*/ 59 h 763"/>
                  <a:gd name="T2" fmla="*/ 27 w 275"/>
                  <a:gd name="T3" fmla="*/ 20 h 763"/>
                  <a:gd name="T4" fmla="*/ 70 w 275"/>
                  <a:gd name="T5" fmla="*/ 0 h 763"/>
                  <a:gd name="T6" fmla="*/ 109 w 275"/>
                  <a:gd name="T7" fmla="*/ 0 h 763"/>
                  <a:gd name="T8" fmla="*/ 159 w 275"/>
                  <a:gd name="T9" fmla="*/ 29 h 763"/>
                  <a:gd name="T10" fmla="*/ 206 w 275"/>
                  <a:gd name="T11" fmla="*/ 98 h 763"/>
                  <a:gd name="T12" fmla="*/ 239 w 275"/>
                  <a:gd name="T13" fmla="*/ 169 h 763"/>
                  <a:gd name="T14" fmla="*/ 255 w 275"/>
                  <a:gd name="T15" fmla="*/ 266 h 763"/>
                  <a:gd name="T16" fmla="*/ 269 w 275"/>
                  <a:gd name="T17" fmla="*/ 380 h 763"/>
                  <a:gd name="T18" fmla="*/ 275 w 275"/>
                  <a:gd name="T19" fmla="*/ 490 h 763"/>
                  <a:gd name="T20" fmla="*/ 275 w 275"/>
                  <a:gd name="T21" fmla="*/ 633 h 763"/>
                  <a:gd name="T22" fmla="*/ 255 w 275"/>
                  <a:gd name="T23" fmla="*/ 721 h 763"/>
                  <a:gd name="T24" fmla="*/ 219 w 275"/>
                  <a:gd name="T25" fmla="*/ 753 h 763"/>
                  <a:gd name="T26" fmla="*/ 156 w 275"/>
                  <a:gd name="T27" fmla="*/ 763 h 763"/>
                  <a:gd name="T28" fmla="*/ 90 w 275"/>
                  <a:gd name="T29" fmla="*/ 760 h 763"/>
                  <a:gd name="T30" fmla="*/ 56 w 275"/>
                  <a:gd name="T31" fmla="*/ 721 h 763"/>
                  <a:gd name="T32" fmla="*/ 37 w 275"/>
                  <a:gd name="T33" fmla="*/ 653 h 763"/>
                  <a:gd name="T34" fmla="*/ 20 w 275"/>
                  <a:gd name="T35" fmla="*/ 585 h 763"/>
                  <a:gd name="T36" fmla="*/ 7 w 275"/>
                  <a:gd name="T37" fmla="*/ 461 h 763"/>
                  <a:gd name="T38" fmla="*/ 0 w 275"/>
                  <a:gd name="T39" fmla="*/ 322 h 763"/>
                  <a:gd name="T40" fmla="*/ 0 w 275"/>
                  <a:gd name="T41" fmla="*/ 159 h 763"/>
                  <a:gd name="T42" fmla="*/ 17 w 275"/>
                  <a:gd name="T43" fmla="*/ 88 h 763"/>
                  <a:gd name="T44" fmla="*/ 17 w 275"/>
                  <a:gd name="T45" fmla="*/ 59 h 76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75" h="763">
                    <a:moveTo>
                      <a:pt x="17" y="59"/>
                    </a:moveTo>
                    <a:lnTo>
                      <a:pt x="27" y="20"/>
                    </a:lnTo>
                    <a:lnTo>
                      <a:pt x="70" y="0"/>
                    </a:lnTo>
                    <a:lnTo>
                      <a:pt x="109" y="0"/>
                    </a:lnTo>
                    <a:lnTo>
                      <a:pt x="159" y="29"/>
                    </a:lnTo>
                    <a:lnTo>
                      <a:pt x="206" y="98"/>
                    </a:lnTo>
                    <a:lnTo>
                      <a:pt x="239" y="169"/>
                    </a:lnTo>
                    <a:lnTo>
                      <a:pt x="255" y="266"/>
                    </a:lnTo>
                    <a:lnTo>
                      <a:pt x="269" y="380"/>
                    </a:lnTo>
                    <a:lnTo>
                      <a:pt x="275" y="490"/>
                    </a:lnTo>
                    <a:lnTo>
                      <a:pt x="275" y="633"/>
                    </a:lnTo>
                    <a:lnTo>
                      <a:pt x="255" y="721"/>
                    </a:lnTo>
                    <a:lnTo>
                      <a:pt x="219" y="753"/>
                    </a:lnTo>
                    <a:lnTo>
                      <a:pt x="156" y="763"/>
                    </a:lnTo>
                    <a:lnTo>
                      <a:pt x="90" y="760"/>
                    </a:lnTo>
                    <a:lnTo>
                      <a:pt x="56" y="721"/>
                    </a:lnTo>
                    <a:lnTo>
                      <a:pt x="37" y="653"/>
                    </a:lnTo>
                    <a:lnTo>
                      <a:pt x="20" y="585"/>
                    </a:lnTo>
                    <a:lnTo>
                      <a:pt x="7" y="461"/>
                    </a:lnTo>
                    <a:lnTo>
                      <a:pt x="0" y="322"/>
                    </a:lnTo>
                    <a:lnTo>
                      <a:pt x="0" y="159"/>
                    </a:lnTo>
                    <a:lnTo>
                      <a:pt x="17" y="88"/>
                    </a:lnTo>
                    <a:lnTo>
                      <a:pt x="17" y="5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5" name="Freeform 8"/>
              <p:cNvSpPr>
                <a:spLocks/>
              </p:cNvSpPr>
              <p:nvPr/>
            </p:nvSpPr>
            <p:spPr bwMode="auto">
              <a:xfrm>
                <a:off x="4273" y="2426"/>
                <a:ext cx="420" cy="586"/>
              </a:xfrm>
              <a:custGeom>
                <a:avLst/>
                <a:gdLst>
                  <a:gd name="T0" fmla="*/ 23 w 420"/>
                  <a:gd name="T1" fmla="*/ 0 h 586"/>
                  <a:gd name="T2" fmla="*/ 109 w 420"/>
                  <a:gd name="T3" fmla="*/ 10 h 586"/>
                  <a:gd name="T4" fmla="*/ 198 w 420"/>
                  <a:gd name="T5" fmla="*/ 26 h 586"/>
                  <a:gd name="T6" fmla="*/ 291 w 420"/>
                  <a:gd name="T7" fmla="*/ 78 h 586"/>
                  <a:gd name="T8" fmla="*/ 357 w 420"/>
                  <a:gd name="T9" fmla="*/ 117 h 586"/>
                  <a:gd name="T10" fmla="*/ 400 w 420"/>
                  <a:gd name="T11" fmla="*/ 173 h 586"/>
                  <a:gd name="T12" fmla="*/ 420 w 420"/>
                  <a:gd name="T13" fmla="*/ 205 h 586"/>
                  <a:gd name="T14" fmla="*/ 380 w 420"/>
                  <a:gd name="T15" fmla="*/ 300 h 586"/>
                  <a:gd name="T16" fmla="*/ 317 w 420"/>
                  <a:gd name="T17" fmla="*/ 358 h 586"/>
                  <a:gd name="T18" fmla="*/ 241 w 420"/>
                  <a:gd name="T19" fmla="*/ 400 h 586"/>
                  <a:gd name="T20" fmla="*/ 201 w 420"/>
                  <a:gd name="T21" fmla="*/ 426 h 586"/>
                  <a:gd name="T22" fmla="*/ 132 w 420"/>
                  <a:gd name="T23" fmla="*/ 439 h 586"/>
                  <a:gd name="T24" fmla="*/ 129 w 420"/>
                  <a:gd name="T25" fmla="*/ 465 h 586"/>
                  <a:gd name="T26" fmla="*/ 182 w 420"/>
                  <a:gd name="T27" fmla="*/ 488 h 586"/>
                  <a:gd name="T28" fmla="*/ 258 w 420"/>
                  <a:gd name="T29" fmla="*/ 508 h 586"/>
                  <a:gd name="T30" fmla="*/ 330 w 420"/>
                  <a:gd name="T31" fmla="*/ 547 h 586"/>
                  <a:gd name="T32" fmla="*/ 301 w 420"/>
                  <a:gd name="T33" fmla="*/ 576 h 586"/>
                  <a:gd name="T34" fmla="*/ 271 w 420"/>
                  <a:gd name="T35" fmla="*/ 586 h 586"/>
                  <a:gd name="T36" fmla="*/ 228 w 420"/>
                  <a:gd name="T37" fmla="*/ 543 h 586"/>
                  <a:gd name="T38" fmla="*/ 162 w 420"/>
                  <a:gd name="T39" fmla="*/ 517 h 586"/>
                  <a:gd name="T40" fmla="*/ 109 w 420"/>
                  <a:gd name="T41" fmla="*/ 498 h 586"/>
                  <a:gd name="T42" fmla="*/ 109 w 420"/>
                  <a:gd name="T43" fmla="*/ 459 h 586"/>
                  <a:gd name="T44" fmla="*/ 119 w 420"/>
                  <a:gd name="T45" fmla="*/ 417 h 586"/>
                  <a:gd name="T46" fmla="*/ 152 w 420"/>
                  <a:gd name="T47" fmla="*/ 400 h 586"/>
                  <a:gd name="T48" fmla="*/ 258 w 420"/>
                  <a:gd name="T49" fmla="*/ 358 h 586"/>
                  <a:gd name="T50" fmla="*/ 317 w 420"/>
                  <a:gd name="T51" fmla="*/ 293 h 586"/>
                  <a:gd name="T52" fmla="*/ 360 w 420"/>
                  <a:gd name="T53" fmla="*/ 225 h 586"/>
                  <a:gd name="T54" fmla="*/ 350 w 420"/>
                  <a:gd name="T55" fmla="*/ 192 h 586"/>
                  <a:gd name="T56" fmla="*/ 317 w 420"/>
                  <a:gd name="T57" fmla="*/ 153 h 586"/>
                  <a:gd name="T58" fmla="*/ 238 w 420"/>
                  <a:gd name="T59" fmla="*/ 98 h 586"/>
                  <a:gd name="T60" fmla="*/ 142 w 420"/>
                  <a:gd name="T61" fmla="*/ 78 h 586"/>
                  <a:gd name="T62" fmla="*/ 79 w 420"/>
                  <a:gd name="T63" fmla="*/ 75 h 586"/>
                  <a:gd name="T64" fmla="*/ 23 w 420"/>
                  <a:gd name="T65" fmla="*/ 75 h 586"/>
                  <a:gd name="T66" fmla="*/ 0 w 420"/>
                  <a:gd name="T67" fmla="*/ 39 h 586"/>
                  <a:gd name="T68" fmla="*/ 23 w 420"/>
                  <a:gd name="T69" fmla="*/ 0 h 58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420" h="586">
                    <a:moveTo>
                      <a:pt x="23" y="0"/>
                    </a:moveTo>
                    <a:lnTo>
                      <a:pt x="109" y="10"/>
                    </a:lnTo>
                    <a:lnTo>
                      <a:pt x="198" y="26"/>
                    </a:lnTo>
                    <a:lnTo>
                      <a:pt x="291" y="78"/>
                    </a:lnTo>
                    <a:lnTo>
                      <a:pt x="357" y="117"/>
                    </a:lnTo>
                    <a:lnTo>
                      <a:pt x="400" y="173"/>
                    </a:lnTo>
                    <a:lnTo>
                      <a:pt x="420" y="205"/>
                    </a:lnTo>
                    <a:lnTo>
                      <a:pt x="380" y="300"/>
                    </a:lnTo>
                    <a:lnTo>
                      <a:pt x="317" y="358"/>
                    </a:lnTo>
                    <a:lnTo>
                      <a:pt x="241" y="400"/>
                    </a:lnTo>
                    <a:lnTo>
                      <a:pt x="201" y="426"/>
                    </a:lnTo>
                    <a:lnTo>
                      <a:pt x="132" y="439"/>
                    </a:lnTo>
                    <a:lnTo>
                      <a:pt x="129" y="465"/>
                    </a:lnTo>
                    <a:lnTo>
                      <a:pt x="182" y="488"/>
                    </a:lnTo>
                    <a:lnTo>
                      <a:pt x="258" y="508"/>
                    </a:lnTo>
                    <a:lnTo>
                      <a:pt x="330" y="547"/>
                    </a:lnTo>
                    <a:lnTo>
                      <a:pt x="301" y="576"/>
                    </a:lnTo>
                    <a:lnTo>
                      <a:pt x="271" y="586"/>
                    </a:lnTo>
                    <a:lnTo>
                      <a:pt x="228" y="543"/>
                    </a:lnTo>
                    <a:lnTo>
                      <a:pt x="162" y="517"/>
                    </a:lnTo>
                    <a:lnTo>
                      <a:pt x="109" y="498"/>
                    </a:lnTo>
                    <a:lnTo>
                      <a:pt x="109" y="459"/>
                    </a:lnTo>
                    <a:lnTo>
                      <a:pt x="119" y="417"/>
                    </a:lnTo>
                    <a:lnTo>
                      <a:pt x="152" y="400"/>
                    </a:lnTo>
                    <a:lnTo>
                      <a:pt x="258" y="358"/>
                    </a:lnTo>
                    <a:lnTo>
                      <a:pt x="317" y="293"/>
                    </a:lnTo>
                    <a:lnTo>
                      <a:pt x="360" y="225"/>
                    </a:lnTo>
                    <a:lnTo>
                      <a:pt x="350" y="192"/>
                    </a:lnTo>
                    <a:lnTo>
                      <a:pt x="317" y="153"/>
                    </a:lnTo>
                    <a:lnTo>
                      <a:pt x="238" y="98"/>
                    </a:lnTo>
                    <a:lnTo>
                      <a:pt x="142" y="78"/>
                    </a:lnTo>
                    <a:lnTo>
                      <a:pt x="79" y="75"/>
                    </a:lnTo>
                    <a:lnTo>
                      <a:pt x="23" y="75"/>
                    </a:lnTo>
                    <a:lnTo>
                      <a:pt x="0" y="3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6" name="Freeform 9"/>
              <p:cNvSpPr>
                <a:spLocks/>
              </p:cNvSpPr>
              <p:nvPr/>
            </p:nvSpPr>
            <p:spPr bwMode="auto">
              <a:xfrm>
                <a:off x="4306" y="3090"/>
                <a:ext cx="511" cy="947"/>
              </a:xfrm>
              <a:custGeom>
                <a:avLst/>
                <a:gdLst>
                  <a:gd name="T0" fmla="*/ 59 w 511"/>
                  <a:gd name="T1" fmla="*/ 0 h 947"/>
                  <a:gd name="T2" fmla="*/ 13 w 511"/>
                  <a:gd name="T3" fmla="*/ 0 h 947"/>
                  <a:gd name="T4" fmla="*/ 0 w 511"/>
                  <a:gd name="T5" fmla="*/ 68 h 947"/>
                  <a:gd name="T6" fmla="*/ 33 w 511"/>
                  <a:gd name="T7" fmla="*/ 108 h 947"/>
                  <a:gd name="T8" fmla="*/ 139 w 511"/>
                  <a:gd name="T9" fmla="*/ 202 h 947"/>
                  <a:gd name="T10" fmla="*/ 232 w 511"/>
                  <a:gd name="T11" fmla="*/ 322 h 947"/>
                  <a:gd name="T12" fmla="*/ 292 w 511"/>
                  <a:gd name="T13" fmla="*/ 446 h 947"/>
                  <a:gd name="T14" fmla="*/ 301 w 511"/>
                  <a:gd name="T15" fmla="*/ 527 h 947"/>
                  <a:gd name="T16" fmla="*/ 298 w 511"/>
                  <a:gd name="T17" fmla="*/ 586 h 947"/>
                  <a:gd name="T18" fmla="*/ 272 w 511"/>
                  <a:gd name="T19" fmla="*/ 719 h 947"/>
                  <a:gd name="T20" fmla="*/ 238 w 511"/>
                  <a:gd name="T21" fmla="*/ 827 h 947"/>
                  <a:gd name="T22" fmla="*/ 209 w 511"/>
                  <a:gd name="T23" fmla="*/ 889 h 947"/>
                  <a:gd name="T24" fmla="*/ 202 w 511"/>
                  <a:gd name="T25" fmla="*/ 928 h 947"/>
                  <a:gd name="T26" fmla="*/ 232 w 511"/>
                  <a:gd name="T27" fmla="*/ 928 h 947"/>
                  <a:gd name="T28" fmla="*/ 278 w 511"/>
                  <a:gd name="T29" fmla="*/ 915 h 947"/>
                  <a:gd name="T30" fmla="*/ 292 w 511"/>
                  <a:gd name="T31" fmla="*/ 918 h 947"/>
                  <a:gd name="T32" fmla="*/ 388 w 511"/>
                  <a:gd name="T33" fmla="*/ 924 h 947"/>
                  <a:gd name="T34" fmla="*/ 461 w 511"/>
                  <a:gd name="T35" fmla="*/ 947 h 947"/>
                  <a:gd name="T36" fmla="*/ 487 w 511"/>
                  <a:gd name="T37" fmla="*/ 934 h 947"/>
                  <a:gd name="T38" fmla="*/ 511 w 511"/>
                  <a:gd name="T39" fmla="*/ 885 h 947"/>
                  <a:gd name="T40" fmla="*/ 487 w 511"/>
                  <a:gd name="T41" fmla="*/ 859 h 947"/>
                  <a:gd name="T42" fmla="*/ 378 w 511"/>
                  <a:gd name="T43" fmla="*/ 856 h 947"/>
                  <a:gd name="T44" fmla="*/ 301 w 511"/>
                  <a:gd name="T45" fmla="*/ 866 h 947"/>
                  <a:gd name="T46" fmla="*/ 262 w 511"/>
                  <a:gd name="T47" fmla="*/ 885 h 947"/>
                  <a:gd name="T48" fmla="*/ 268 w 511"/>
                  <a:gd name="T49" fmla="*/ 840 h 947"/>
                  <a:gd name="T50" fmla="*/ 308 w 511"/>
                  <a:gd name="T51" fmla="*/ 771 h 947"/>
                  <a:gd name="T52" fmla="*/ 341 w 511"/>
                  <a:gd name="T53" fmla="*/ 664 h 947"/>
                  <a:gd name="T54" fmla="*/ 368 w 511"/>
                  <a:gd name="T55" fmla="*/ 573 h 947"/>
                  <a:gd name="T56" fmla="*/ 348 w 511"/>
                  <a:gd name="T57" fmla="*/ 469 h 947"/>
                  <a:gd name="T58" fmla="*/ 318 w 511"/>
                  <a:gd name="T59" fmla="*/ 358 h 947"/>
                  <a:gd name="T60" fmla="*/ 258 w 511"/>
                  <a:gd name="T61" fmla="*/ 231 h 947"/>
                  <a:gd name="T62" fmla="*/ 172 w 511"/>
                  <a:gd name="T63" fmla="*/ 114 h 947"/>
                  <a:gd name="T64" fmla="*/ 99 w 511"/>
                  <a:gd name="T65" fmla="*/ 29 h 947"/>
                  <a:gd name="T66" fmla="*/ 59 w 511"/>
                  <a:gd name="T67" fmla="*/ 0 h 94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511" h="947">
                    <a:moveTo>
                      <a:pt x="59" y="0"/>
                    </a:moveTo>
                    <a:lnTo>
                      <a:pt x="13" y="0"/>
                    </a:lnTo>
                    <a:lnTo>
                      <a:pt x="0" y="68"/>
                    </a:lnTo>
                    <a:lnTo>
                      <a:pt x="33" y="108"/>
                    </a:lnTo>
                    <a:lnTo>
                      <a:pt x="139" y="202"/>
                    </a:lnTo>
                    <a:lnTo>
                      <a:pt x="232" y="322"/>
                    </a:lnTo>
                    <a:lnTo>
                      <a:pt x="292" y="446"/>
                    </a:lnTo>
                    <a:lnTo>
                      <a:pt x="301" y="527"/>
                    </a:lnTo>
                    <a:lnTo>
                      <a:pt x="298" y="586"/>
                    </a:lnTo>
                    <a:lnTo>
                      <a:pt x="272" y="719"/>
                    </a:lnTo>
                    <a:lnTo>
                      <a:pt x="238" y="827"/>
                    </a:lnTo>
                    <a:lnTo>
                      <a:pt x="209" y="889"/>
                    </a:lnTo>
                    <a:lnTo>
                      <a:pt x="202" y="928"/>
                    </a:lnTo>
                    <a:lnTo>
                      <a:pt x="232" y="928"/>
                    </a:lnTo>
                    <a:lnTo>
                      <a:pt x="278" y="915"/>
                    </a:lnTo>
                    <a:lnTo>
                      <a:pt x="292" y="918"/>
                    </a:lnTo>
                    <a:lnTo>
                      <a:pt x="388" y="924"/>
                    </a:lnTo>
                    <a:lnTo>
                      <a:pt x="461" y="947"/>
                    </a:lnTo>
                    <a:lnTo>
                      <a:pt x="487" y="934"/>
                    </a:lnTo>
                    <a:lnTo>
                      <a:pt x="511" y="885"/>
                    </a:lnTo>
                    <a:lnTo>
                      <a:pt x="487" y="859"/>
                    </a:lnTo>
                    <a:lnTo>
                      <a:pt x="378" y="856"/>
                    </a:lnTo>
                    <a:lnTo>
                      <a:pt x="301" y="866"/>
                    </a:lnTo>
                    <a:lnTo>
                      <a:pt x="262" y="885"/>
                    </a:lnTo>
                    <a:lnTo>
                      <a:pt x="268" y="840"/>
                    </a:lnTo>
                    <a:lnTo>
                      <a:pt x="308" y="771"/>
                    </a:lnTo>
                    <a:lnTo>
                      <a:pt x="341" y="664"/>
                    </a:lnTo>
                    <a:lnTo>
                      <a:pt x="368" y="573"/>
                    </a:lnTo>
                    <a:lnTo>
                      <a:pt x="348" y="469"/>
                    </a:lnTo>
                    <a:lnTo>
                      <a:pt x="318" y="358"/>
                    </a:lnTo>
                    <a:lnTo>
                      <a:pt x="258" y="231"/>
                    </a:lnTo>
                    <a:lnTo>
                      <a:pt x="172" y="114"/>
                    </a:lnTo>
                    <a:lnTo>
                      <a:pt x="99" y="2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7" name="Freeform 10"/>
              <p:cNvSpPr>
                <a:spLocks/>
              </p:cNvSpPr>
              <p:nvPr/>
            </p:nvSpPr>
            <p:spPr bwMode="auto">
              <a:xfrm>
                <a:off x="3985" y="3088"/>
                <a:ext cx="344" cy="965"/>
              </a:xfrm>
              <a:custGeom>
                <a:avLst/>
                <a:gdLst>
                  <a:gd name="T0" fmla="*/ 238 w 344"/>
                  <a:gd name="T1" fmla="*/ 0 h 965"/>
                  <a:gd name="T2" fmla="*/ 195 w 344"/>
                  <a:gd name="T3" fmla="*/ 91 h 965"/>
                  <a:gd name="T4" fmla="*/ 165 w 344"/>
                  <a:gd name="T5" fmla="*/ 224 h 965"/>
                  <a:gd name="T6" fmla="*/ 129 w 344"/>
                  <a:gd name="T7" fmla="*/ 371 h 965"/>
                  <a:gd name="T8" fmla="*/ 96 w 344"/>
                  <a:gd name="T9" fmla="*/ 520 h 965"/>
                  <a:gd name="T10" fmla="*/ 96 w 344"/>
                  <a:gd name="T11" fmla="*/ 575 h 965"/>
                  <a:gd name="T12" fmla="*/ 129 w 344"/>
                  <a:gd name="T13" fmla="*/ 673 h 965"/>
                  <a:gd name="T14" fmla="*/ 175 w 344"/>
                  <a:gd name="T15" fmla="*/ 725 h 965"/>
                  <a:gd name="T16" fmla="*/ 218 w 344"/>
                  <a:gd name="T17" fmla="*/ 790 h 965"/>
                  <a:gd name="T18" fmla="*/ 248 w 344"/>
                  <a:gd name="T19" fmla="*/ 838 h 965"/>
                  <a:gd name="T20" fmla="*/ 235 w 344"/>
                  <a:gd name="T21" fmla="*/ 861 h 965"/>
                  <a:gd name="T22" fmla="*/ 159 w 344"/>
                  <a:gd name="T23" fmla="*/ 871 h 965"/>
                  <a:gd name="T24" fmla="*/ 36 w 344"/>
                  <a:gd name="T25" fmla="*/ 890 h 965"/>
                  <a:gd name="T26" fmla="*/ 0 w 344"/>
                  <a:gd name="T27" fmla="*/ 920 h 965"/>
                  <a:gd name="T28" fmla="*/ 30 w 344"/>
                  <a:gd name="T29" fmla="*/ 946 h 965"/>
                  <a:gd name="T30" fmla="*/ 99 w 344"/>
                  <a:gd name="T31" fmla="*/ 965 h 965"/>
                  <a:gd name="T32" fmla="*/ 179 w 344"/>
                  <a:gd name="T33" fmla="*/ 926 h 965"/>
                  <a:gd name="T34" fmla="*/ 238 w 344"/>
                  <a:gd name="T35" fmla="*/ 900 h 965"/>
                  <a:gd name="T36" fmla="*/ 314 w 344"/>
                  <a:gd name="T37" fmla="*/ 890 h 965"/>
                  <a:gd name="T38" fmla="*/ 344 w 344"/>
                  <a:gd name="T39" fmla="*/ 881 h 965"/>
                  <a:gd name="T40" fmla="*/ 334 w 344"/>
                  <a:gd name="T41" fmla="*/ 848 h 965"/>
                  <a:gd name="T42" fmla="*/ 248 w 344"/>
                  <a:gd name="T43" fmla="*/ 764 h 965"/>
                  <a:gd name="T44" fmla="*/ 198 w 344"/>
                  <a:gd name="T45" fmla="*/ 676 h 965"/>
                  <a:gd name="T46" fmla="*/ 155 w 344"/>
                  <a:gd name="T47" fmla="*/ 617 h 965"/>
                  <a:gd name="T48" fmla="*/ 149 w 344"/>
                  <a:gd name="T49" fmla="*/ 559 h 965"/>
                  <a:gd name="T50" fmla="*/ 169 w 344"/>
                  <a:gd name="T51" fmla="*/ 462 h 965"/>
                  <a:gd name="T52" fmla="*/ 215 w 344"/>
                  <a:gd name="T53" fmla="*/ 361 h 965"/>
                  <a:gd name="T54" fmla="*/ 265 w 344"/>
                  <a:gd name="T55" fmla="*/ 189 h 965"/>
                  <a:gd name="T56" fmla="*/ 308 w 344"/>
                  <a:gd name="T57" fmla="*/ 88 h 965"/>
                  <a:gd name="T58" fmla="*/ 304 w 344"/>
                  <a:gd name="T59" fmla="*/ 29 h 965"/>
                  <a:gd name="T60" fmla="*/ 265 w 344"/>
                  <a:gd name="T61" fmla="*/ 0 h 965"/>
                  <a:gd name="T62" fmla="*/ 238 w 344"/>
                  <a:gd name="T63" fmla="*/ 0 h 9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44" h="965">
                    <a:moveTo>
                      <a:pt x="238" y="0"/>
                    </a:moveTo>
                    <a:lnTo>
                      <a:pt x="195" y="91"/>
                    </a:lnTo>
                    <a:lnTo>
                      <a:pt x="165" y="224"/>
                    </a:lnTo>
                    <a:lnTo>
                      <a:pt x="129" y="371"/>
                    </a:lnTo>
                    <a:lnTo>
                      <a:pt x="96" y="520"/>
                    </a:lnTo>
                    <a:lnTo>
                      <a:pt x="96" y="575"/>
                    </a:lnTo>
                    <a:lnTo>
                      <a:pt x="129" y="673"/>
                    </a:lnTo>
                    <a:lnTo>
                      <a:pt x="175" y="725"/>
                    </a:lnTo>
                    <a:lnTo>
                      <a:pt x="218" y="790"/>
                    </a:lnTo>
                    <a:lnTo>
                      <a:pt x="248" y="838"/>
                    </a:lnTo>
                    <a:lnTo>
                      <a:pt x="235" y="861"/>
                    </a:lnTo>
                    <a:lnTo>
                      <a:pt x="159" y="871"/>
                    </a:lnTo>
                    <a:lnTo>
                      <a:pt x="36" y="890"/>
                    </a:lnTo>
                    <a:lnTo>
                      <a:pt x="0" y="920"/>
                    </a:lnTo>
                    <a:lnTo>
                      <a:pt x="30" y="946"/>
                    </a:lnTo>
                    <a:lnTo>
                      <a:pt x="99" y="965"/>
                    </a:lnTo>
                    <a:lnTo>
                      <a:pt x="179" y="926"/>
                    </a:lnTo>
                    <a:lnTo>
                      <a:pt x="238" y="900"/>
                    </a:lnTo>
                    <a:lnTo>
                      <a:pt x="314" y="890"/>
                    </a:lnTo>
                    <a:lnTo>
                      <a:pt x="344" y="881"/>
                    </a:lnTo>
                    <a:lnTo>
                      <a:pt x="334" y="848"/>
                    </a:lnTo>
                    <a:lnTo>
                      <a:pt x="248" y="764"/>
                    </a:lnTo>
                    <a:lnTo>
                      <a:pt x="198" y="676"/>
                    </a:lnTo>
                    <a:lnTo>
                      <a:pt x="155" y="617"/>
                    </a:lnTo>
                    <a:lnTo>
                      <a:pt x="149" y="559"/>
                    </a:lnTo>
                    <a:lnTo>
                      <a:pt x="169" y="462"/>
                    </a:lnTo>
                    <a:lnTo>
                      <a:pt x="215" y="361"/>
                    </a:lnTo>
                    <a:lnTo>
                      <a:pt x="265" y="189"/>
                    </a:lnTo>
                    <a:lnTo>
                      <a:pt x="308" y="88"/>
                    </a:lnTo>
                    <a:lnTo>
                      <a:pt x="304" y="29"/>
                    </a:lnTo>
                    <a:lnTo>
                      <a:pt x="265" y="0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4159" name="Group 11"/>
            <p:cNvGrpSpPr>
              <a:grpSpLocks/>
            </p:cNvGrpSpPr>
            <p:nvPr/>
          </p:nvGrpSpPr>
          <p:grpSpPr bwMode="auto">
            <a:xfrm rot="-1516927">
              <a:off x="4109" y="1538"/>
              <a:ext cx="211" cy="285"/>
              <a:chOff x="4353" y="1538"/>
              <a:chExt cx="211" cy="285"/>
            </a:xfrm>
          </p:grpSpPr>
          <p:sp>
            <p:nvSpPr>
              <p:cNvPr id="134160" name="Freeform 12"/>
              <p:cNvSpPr>
                <a:spLocks/>
              </p:cNvSpPr>
              <p:nvPr/>
            </p:nvSpPr>
            <p:spPr bwMode="auto">
              <a:xfrm>
                <a:off x="4394" y="1538"/>
                <a:ext cx="170" cy="198"/>
              </a:xfrm>
              <a:custGeom>
                <a:avLst/>
                <a:gdLst>
                  <a:gd name="T0" fmla="*/ 20 w 170"/>
                  <a:gd name="T1" fmla="*/ 9 h 198"/>
                  <a:gd name="T2" fmla="*/ 66 w 170"/>
                  <a:gd name="T3" fmla="*/ 0 h 198"/>
                  <a:gd name="T4" fmla="*/ 110 w 170"/>
                  <a:gd name="T5" fmla="*/ 3 h 198"/>
                  <a:gd name="T6" fmla="*/ 150 w 170"/>
                  <a:gd name="T7" fmla="*/ 22 h 198"/>
                  <a:gd name="T8" fmla="*/ 170 w 170"/>
                  <a:gd name="T9" fmla="*/ 58 h 198"/>
                  <a:gd name="T10" fmla="*/ 170 w 170"/>
                  <a:gd name="T11" fmla="*/ 87 h 198"/>
                  <a:gd name="T12" fmla="*/ 150 w 170"/>
                  <a:gd name="T13" fmla="*/ 126 h 198"/>
                  <a:gd name="T14" fmla="*/ 116 w 170"/>
                  <a:gd name="T15" fmla="*/ 149 h 198"/>
                  <a:gd name="T16" fmla="*/ 66 w 170"/>
                  <a:gd name="T17" fmla="*/ 149 h 198"/>
                  <a:gd name="T18" fmla="*/ 36 w 170"/>
                  <a:gd name="T19" fmla="*/ 168 h 198"/>
                  <a:gd name="T20" fmla="*/ 26 w 170"/>
                  <a:gd name="T21" fmla="*/ 198 h 198"/>
                  <a:gd name="T22" fmla="*/ 0 w 170"/>
                  <a:gd name="T23" fmla="*/ 188 h 198"/>
                  <a:gd name="T24" fmla="*/ 10 w 170"/>
                  <a:gd name="T25" fmla="*/ 149 h 198"/>
                  <a:gd name="T26" fmla="*/ 46 w 170"/>
                  <a:gd name="T27" fmla="*/ 126 h 198"/>
                  <a:gd name="T28" fmla="*/ 106 w 170"/>
                  <a:gd name="T29" fmla="*/ 120 h 198"/>
                  <a:gd name="T30" fmla="*/ 130 w 170"/>
                  <a:gd name="T31" fmla="*/ 97 h 198"/>
                  <a:gd name="T32" fmla="*/ 136 w 170"/>
                  <a:gd name="T33" fmla="*/ 61 h 198"/>
                  <a:gd name="T34" fmla="*/ 110 w 170"/>
                  <a:gd name="T35" fmla="*/ 29 h 198"/>
                  <a:gd name="T36" fmla="*/ 70 w 170"/>
                  <a:gd name="T37" fmla="*/ 29 h 198"/>
                  <a:gd name="T38" fmla="*/ 26 w 170"/>
                  <a:gd name="T39" fmla="*/ 39 h 198"/>
                  <a:gd name="T40" fmla="*/ 10 w 170"/>
                  <a:gd name="T41" fmla="*/ 29 h 198"/>
                  <a:gd name="T42" fmla="*/ 20 w 170"/>
                  <a:gd name="T43" fmla="*/ 9 h 19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161" name="Freeform 13"/>
              <p:cNvSpPr>
                <a:spLocks/>
              </p:cNvSpPr>
              <p:nvPr/>
            </p:nvSpPr>
            <p:spPr bwMode="auto">
              <a:xfrm>
                <a:off x="4353" y="1769"/>
                <a:ext cx="53" cy="54"/>
              </a:xfrm>
              <a:custGeom>
                <a:avLst/>
                <a:gdLst>
                  <a:gd name="T0" fmla="*/ 53 w 53"/>
                  <a:gd name="T1" fmla="*/ 3 h 54"/>
                  <a:gd name="T2" fmla="*/ 26 w 53"/>
                  <a:gd name="T3" fmla="*/ 0 h 54"/>
                  <a:gd name="T4" fmla="*/ 8 w 53"/>
                  <a:gd name="T5" fmla="*/ 20 h 54"/>
                  <a:gd name="T6" fmla="*/ 0 w 53"/>
                  <a:gd name="T7" fmla="*/ 51 h 54"/>
                  <a:gd name="T8" fmla="*/ 26 w 53"/>
                  <a:gd name="T9" fmla="*/ 54 h 54"/>
                  <a:gd name="T10" fmla="*/ 48 w 53"/>
                  <a:gd name="T11" fmla="*/ 40 h 54"/>
                  <a:gd name="T12" fmla="*/ 53 w 53"/>
                  <a:gd name="T13" fmla="*/ 3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59470" name="Group 14"/>
          <p:cNvGrpSpPr>
            <a:grpSpLocks/>
          </p:cNvGrpSpPr>
          <p:nvPr/>
        </p:nvGrpSpPr>
        <p:grpSpPr bwMode="auto">
          <a:xfrm>
            <a:off x="3052763" y="3521075"/>
            <a:ext cx="4457700" cy="2082800"/>
            <a:chOff x="963" y="2218"/>
            <a:chExt cx="2808" cy="1312"/>
          </a:xfrm>
        </p:grpSpPr>
        <p:sp>
          <p:nvSpPr>
            <p:cNvPr id="134156" name="AutoShape 15"/>
            <p:cNvSpPr>
              <a:spLocks noChangeArrowheads="1"/>
            </p:cNvSpPr>
            <p:nvPr/>
          </p:nvSpPr>
          <p:spPr bwMode="auto">
            <a:xfrm rot="-10291874">
              <a:off x="963" y="2218"/>
              <a:ext cx="2808" cy="1312"/>
            </a:xfrm>
            <a:prstGeom prst="cloudCallout">
              <a:avLst>
                <a:gd name="adj1" fmla="val -45968"/>
                <a:gd name="adj2" fmla="val 5885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134157" name="Text Box 16"/>
            <p:cNvSpPr txBox="1">
              <a:spLocks noChangeArrowheads="1"/>
            </p:cNvSpPr>
            <p:nvPr/>
          </p:nvSpPr>
          <p:spPr bwMode="auto">
            <a:xfrm>
              <a:off x="1248" y="2707"/>
              <a:ext cx="225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¿Qué hacemos?</a:t>
              </a:r>
            </a:p>
          </p:txBody>
        </p:sp>
      </p:grpSp>
      <p:grpSp>
        <p:nvGrpSpPr>
          <p:cNvPr id="659473" name="Group 17"/>
          <p:cNvGrpSpPr>
            <a:grpSpLocks/>
          </p:cNvGrpSpPr>
          <p:nvPr/>
        </p:nvGrpSpPr>
        <p:grpSpPr bwMode="auto">
          <a:xfrm>
            <a:off x="2063750" y="1844675"/>
            <a:ext cx="3810000" cy="1524000"/>
            <a:chOff x="384" y="816"/>
            <a:chExt cx="2400" cy="960"/>
          </a:xfrm>
        </p:grpSpPr>
        <p:sp>
          <p:nvSpPr>
            <p:cNvPr id="134152" name="Text Box 18"/>
            <p:cNvSpPr txBox="1">
              <a:spLocks noChangeArrowheads="1"/>
            </p:cNvSpPr>
            <p:nvPr/>
          </p:nvSpPr>
          <p:spPr bwMode="auto">
            <a:xfrm>
              <a:off x="576" y="816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3x + 2y + z   = 5</a:t>
              </a:r>
            </a:p>
          </p:txBody>
        </p:sp>
        <p:sp>
          <p:nvSpPr>
            <p:cNvPr id="134153" name="Text Box 19"/>
            <p:cNvSpPr txBox="1">
              <a:spLocks noChangeArrowheads="1"/>
            </p:cNvSpPr>
            <p:nvPr/>
          </p:nvSpPr>
          <p:spPr bwMode="auto">
            <a:xfrm>
              <a:off x="576" y="1104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  x +   y  -   z = 0</a:t>
              </a:r>
            </a:p>
          </p:txBody>
        </p:sp>
        <p:sp>
          <p:nvSpPr>
            <p:cNvPr id="134154" name="AutoShape 20"/>
            <p:cNvSpPr>
              <a:spLocks/>
            </p:cNvSpPr>
            <p:nvPr/>
          </p:nvSpPr>
          <p:spPr bwMode="auto">
            <a:xfrm>
              <a:off x="384" y="816"/>
              <a:ext cx="192" cy="9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34155" name="Text Box 21"/>
            <p:cNvSpPr txBox="1">
              <a:spLocks noChangeArrowheads="1"/>
            </p:cNvSpPr>
            <p:nvPr/>
          </p:nvSpPr>
          <p:spPr bwMode="auto">
            <a:xfrm>
              <a:off x="576" y="1392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4x -    y + 5z = 3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sp>
        <p:nvSpPr>
          <p:cNvPr id="134150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4151" name="AutoShape 2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0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945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6195" name="AutoShape 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661509" name="Group 5"/>
          <p:cNvGrpSpPr>
            <a:grpSpLocks/>
          </p:cNvGrpSpPr>
          <p:nvPr/>
        </p:nvGrpSpPr>
        <p:grpSpPr bwMode="auto">
          <a:xfrm>
            <a:off x="1992314" y="1628776"/>
            <a:ext cx="8675687" cy="3959225"/>
            <a:chOff x="295" y="1026"/>
            <a:chExt cx="5465" cy="2494"/>
          </a:xfrm>
        </p:grpSpPr>
        <p:sp>
          <p:nvSpPr>
            <p:cNvPr id="136198" name="Text Box 6"/>
            <p:cNvSpPr txBox="1">
              <a:spLocks noChangeArrowheads="1"/>
            </p:cNvSpPr>
            <p:nvPr/>
          </p:nvSpPr>
          <p:spPr bwMode="auto">
            <a:xfrm>
              <a:off x="346" y="1570"/>
              <a:ext cx="541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buFontTx/>
                <a:buChar char="•"/>
              </a:pPr>
              <a:r>
                <a:rPr lang="en-US" sz="2000" b="1" i="0">
                  <a:solidFill>
                    <a:srgbClr val="000000"/>
                  </a:solidFill>
                  <a:latin typeface="Arial Unicode MS" panose="020B0604020202020204" pitchFamily="34" charset="-128"/>
                </a:rPr>
                <a:t> Mediante transformaciones elementales, transformar la matriz ampliada del sistema en una matriz escalón equivalente a ella.</a:t>
              </a:r>
              <a:endParaRPr lang="es-ES" sz="2000" b="1" i="0">
                <a:solidFill>
                  <a:srgbClr val="000000"/>
                </a:solidFill>
                <a:latin typeface="Arial Unicode MS" panose="020B0604020202020204" pitchFamily="34" charset="-128"/>
              </a:endParaRPr>
            </a:p>
          </p:txBody>
        </p:sp>
        <p:sp>
          <p:nvSpPr>
            <p:cNvPr id="136199" name="Text Box 7"/>
            <p:cNvSpPr txBox="1">
              <a:spLocks noChangeArrowheads="1"/>
            </p:cNvSpPr>
            <p:nvPr/>
          </p:nvSpPr>
          <p:spPr bwMode="auto">
            <a:xfrm>
              <a:off x="295" y="2296"/>
              <a:ext cx="5321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buFontTx/>
                <a:buChar char="•"/>
              </a:pPr>
              <a:r>
                <a:rPr lang="en-US" sz="2000" b="1" i="0">
                  <a:latin typeface="Arial Unicode MS" panose="020B0604020202020204" pitchFamily="34" charset="-128"/>
                </a:rPr>
                <a:t> A  partir  de  la  matriz   escalón  escribir   con  dichos coeficientes  el  sistema  equivalente  al dado inicialmente.</a:t>
              </a:r>
              <a:endParaRPr lang="es-ES" sz="2000" b="1" i="0">
                <a:latin typeface="Arial Unicode MS" panose="020B0604020202020204" pitchFamily="34" charset="-128"/>
              </a:endParaRPr>
            </a:p>
          </p:txBody>
        </p:sp>
        <p:sp>
          <p:nvSpPr>
            <p:cNvPr id="136200" name="Text Box 8"/>
            <p:cNvSpPr txBox="1">
              <a:spLocks noChangeArrowheads="1"/>
            </p:cNvSpPr>
            <p:nvPr/>
          </p:nvSpPr>
          <p:spPr bwMode="auto">
            <a:xfrm>
              <a:off x="340" y="2886"/>
              <a:ext cx="5126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buFontTx/>
                <a:buChar char="•"/>
              </a:pPr>
              <a:r>
                <a:rPr lang="en-US" sz="2000" b="1" i="0">
                  <a:solidFill>
                    <a:srgbClr val="000000"/>
                  </a:solidFill>
                  <a:latin typeface="Arial Unicode MS" panose="020B0604020202020204" pitchFamily="34" charset="-128"/>
                </a:rPr>
                <a:t> En    caso   que  el  sistema  tenga solución, en la última  ecuación   hallamos  el valor de una de las incógnitas  y  vamos  sustituyendo    en    las  ecuaciones  anteriores.</a:t>
              </a:r>
              <a:endParaRPr lang="es-ES" sz="2000" b="1" i="0">
                <a:solidFill>
                  <a:srgbClr val="000000"/>
                </a:solidFill>
                <a:latin typeface="Arial Unicode MS" panose="020B0604020202020204" pitchFamily="34" charset="-128"/>
              </a:endParaRPr>
            </a:p>
          </p:txBody>
        </p:sp>
        <p:sp>
          <p:nvSpPr>
            <p:cNvPr id="136201" name="Text Box 9"/>
            <p:cNvSpPr txBox="1">
              <a:spLocks noChangeArrowheads="1"/>
            </p:cNvSpPr>
            <p:nvPr/>
          </p:nvSpPr>
          <p:spPr bwMode="auto">
            <a:xfrm>
              <a:off x="295" y="1026"/>
              <a:ext cx="53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es-ES_tradnl" sz="2000" b="1" i="0"/>
                <a:t> Escribir la matriz ampliada (A, B) formada por los elementos de la matriz A del sistema y la columna de términos independientes.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179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6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0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663555" name="Group 3"/>
          <p:cNvGrpSpPr>
            <a:grpSpLocks/>
          </p:cNvGrpSpPr>
          <p:nvPr/>
        </p:nvGrpSpPr>
        <p:grpSpPr bwMode="auto">
          <a:xfrm>
            <a:off x="7318376" y="2441576"/>
            <a:ext cx="1852613" cy="3992563"/>
            <a:chOff x="3650" y="1538"/>
            <a:chExt cx="1167" cy="2515"/>
          </a:xfrm>
        </p:grpSpPr>
        <p:grpSp>
          <p:nvGrpSpPr>
            <p:cNvPr id="138254" name="Group 4"/>
            <p:cNvGrpSpPr>
              <a:grpSpLocks/>
            </p:cNvGrpSpPr>
            <p:nvPr/>
          </p:nvGrpSpPr>
          <p:grpSpPr bwMode="auto">
            <a:xfrm flipH="1">
              <a:off x="3650" y="1731"/>
              <a:ext cx="1167" cy="2322"/>
              <a:chOff x="3650" y="1731"/>
              <a:chExt cx="1167" cy="2322"/>
            </a:xfrm>
          </p:grpSpPr>
          <p:sp>
            <p:nvSpPr>
              <p:cNvPr id="138258" name="Freeform 5"/>
              <p:cNvSpPr>
                <a:spLocks/>
              </p:cNvSpPr>
              <p:nvPr/>
            </p:nvSpPr>
            <p:spPr bwMode="auto">
              <a:xfrm>
                <a:off x="4022" y="1861"/>
                <a:ext cx="457" cy="507"/>
              </a:xfrm>
              <a:custGeom>
                <a:avLst/>
                <a:gdLst>
                  <a:gd name="T0" fmla="*/ 238 w 457"/>
                  <a:gd name="T1" fmla="*/ 117 h 507"/>
                  <a:gd name="T2" fmla="*/ 198 w 457"/>
                  <a:gd name="T3" fmla="*/ 65 h 507"/>
                  <a:gd name="T4" fmla="*/ 142 w 457"/>
                  <a:gd name="T5" fmla="*/ 26 h 507"/>
                  <a:gd name="T6" fmla="*/ 92 w 457"/>
                  <a:gd name="T7" fmla="*/ 0 h 507"/>
                  <a:gd name="T8" fmla="*/ 52 w 457"/>
                  <a:gd name="T9" fmla="*/ 7 h 507"/>
                  <a:gd name="T10" fmla="*/ 23 w 457"/>
                  <a:gd name="T11" fmla="*/ 36 h 507"/>
                  <a:gd name="T12" fmla="*/ 0 w 457"/>
                  <a:gd name="T13" fmla="*/ 124 h 507"/>
                  <a:gd name="T14" fmla="*/ 9 w 457"/>
                  <a:gd name="T15" fmla="*/ 225 h 507"/>
                  <a:gd name="T16" fmla="*/ 33 w 457"/>
                  <a:gd name="T17" fmla="*/ 322 h 507"/>
                  <a:gd name="T18" fmla="*/ 59 w 457"/>
                  <a:gd name="T19" fmla="*/ 397 h 507"/>
                  <a:gd name="T20" fmla="*/ 109 w 457"/>
                  <a:gd name="T21" fmla="*/ 475 h 507"/>
                  <a:gd name="T22" fmla="*/ 152 w 457"/>
                  <a:gd name="T23" fmla="*/ 507 h 507"/>
                  <a:gd name="T24" fmla="*/ 211 w 457"/>
                  <a:gd name="T25" fmla="*/ 507 h 507"/>
                  <a:gd name="T26" fmla="*/ 271 w 457"/>
                  <a:gd name="T27" fmla="*/ 485 h 507"/>
                  <a:gd name="T28" fmla="*/ 301 w 457"/>
                  <a:gd name="T29" fmla="*/ 429 h 507"/>
                  <a:gd name="T30" fmla="*/ 317 w 457"/>
                  <a:gd name="T31" fmla="*/ 358 h 507"/>
                  <a:gd name="T32" fmla="*/ 311 w 457"/>
                  <a:gd name="T33" fmla="*/ 270 h 507"/>
                  <a:gd name="T34" fmla="*/ 450 w 457"/>
                  <a:gd name="T35" fmla="*/ 280 h 507"/>
                  <a:gd name="T36" fmla="*/ 457 w 457"/>
                  <a:gd name="T37" fmla="*/ 241 h 507"/>
                  <a:gd name="T38" fmla="*/ 298 w 457"/>
                  <a:gd name="T39" fmla="*/ 225 h 507"/>
                  <a:gd name="T40" fmla="*/ 258 w 457"/>
                  <a:gd name="T41" fmla="*/ 134 h 507"/>
                  <a:gd name="T42" fmla="*/ 238 w 457"/>
                  <a:gd name="T43" fmla="*/ 117 h 50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57" h="507">
                    <a:moveTo>
                      <a:pt x="238" y="117"/>
                    </a:moveTo>
                    <a:lnTo>
                      <a:pt x="198" y="65"/>
                    </a:lnTo>
                    <a:lnTo>
                      <a:pt x="142" y="26"/>
                    </a:lnTo>
                    <a:lnTo>
                      <a:pt x="92" y="0"/>
                    </a:lnTo>
                    <a:lnTo>
                      <a:pt x="52" y="7"/>
                    </a:lnTo>
                    <a:lnTo>
                      <a:pt x="23" y="36"/>
                    </a:lnTo>
                    <a:lnTo>
                      <a:pt x="0" y="124"/>
                    </a:lnTo>
                    <a:lnTo>
                      <a:pt x="9" y="225"/>
                    </a:lnTo>
                    <a:lnTo>
                      <a:pt x="33" y="322"/>
                    </a:lnTo>
                    <a:lnTo>
                      <a:pt x="59" y="397"/>
                    </a:lnTo>
                    <a:lnTo>
                      <a:pt x="109" y="475"/>
                    </a:lnTo>
                    <a:lnTo>
                      <a:pt x="152" y="507"/>
                    </a:lnTo>
                    <a:lnTo>
                      <a:pt x="211" y="507"/>
                    </a:lnTo>
                    <a:lnTo>
                      <a:pt x="271" y="485"/>
                    </a:lnTo>
                    <a:lnTo>
                      <a:pt x="301" y="429"/>
                    </a:lnTo>
                    <a:lnTo>
                      <a:pt x="317" y="358"/>
                    </a:lnTo>
                    <a:lnTo>
                      <a:pt x="311" y="270"/>
                    </a:lnTo>
                    <a:lnTo>
                      <a:pt x="450" y="280"/>
                    </a:lnTo>
                    <a:lnTo>
                      <a:pt x="457" y="241"/>
                    </a:lnTo>
                    <a:lnTo>
                      <a:pt x="298" y="225"/>
                    </a:lnTo>
                    <a:lnTo>
                      <a:pt x="258" y="134"/>
                    </a:lnTo>
                    <a:lnTo>
                      <a:pt x="23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59" name="Freeform 6"/>
              <p:cNvSpPr>
                <a:spLocks/>
              </p:cNvSpPr>
              <p:nvPr/>
            </p:nvSpPr>
            <p:spPr bwMode="auto">
              <a:xfrm>
                <a:off x="3650" y="1731"/>
                <a:ext cx="526" cy="813"/>
              </a:xfrm>
              <a:custGeom>
                <a:avLst/>
                <a:gdLst>
                  <a:gd name="T0" fmla="*/ 307 w 526"/>
                  <a:gd name="T1" fmla="*/ 19 h 813"/>
                  <a:gd name="T2" fmla="*/ 373 w 526"/>
                  <a:gd name="T3" fmla="*/ 0 h 813"/>
                  <a:gd name="T4" fmla="*/ 426 w 526"/>
                  <a:gd name="T5" fmla="*/ 3 h 813"/>
                  <a:gd name="T6" fmla="*/ 466 w 526"/>
                  <a:gd name="T7" fmla="*/ 32 h 813"/>
                  <a:gd name="T8" fmla="*/ 493 w 526"/>
                  <a:gd name="T9" fmla="*/ 78 h 813"/>
                  <a:gd name="T10" fmla="*/ 483 w 526"/>
                  <a:gd name="T11" fmla="*/ 126 h 813"/>
                  <a:gd name="T12" fmla="*/ 446 w 526"/>
                  <a:gd name="T13" fmla="*/ 126 h 813"/>
                  <a:gd name="T14" fmla="*/ 456 w 526"/>
                  <a:gd name="T15" fmla="*/ 87 h 813"/>
                  <a:gd name="T16" fmla="*/ 426 w 526"/>
                  <a:gd name="T17" fmla="*/ 52 h 813"/>
                  <a:gd name="T18" fmla="*/ 397 w 526"/>
                  <a:gd name="T19" fmla="*/ 39 h 813"/>
                  <a:gd name="T20" fmla="*/ 347 w 526"/>
                  <a:gd name="T21" fmla="*/ 52 h 813"/>
                  <a:gd name="T22" fmla="*/ 367 w 526"/>
                  <a:gd name="T23" fmla="*/ 91 h 813"/>
                  <a:gd name="T24" fmla="*/ 373 w 526"/>
                  <a:gd name="T25" fmla="*/ 126 h 813"/>
                  <a:gd name="T26" fmla="*/ 367 w 526"/>
                  <a:gd name="T27" fmla="*/ 156 h 813"/>
                  <a:gd name="T28" fmla="*/ 317 w 526"/>
                  <a:gd name="T29" fmla="*/ 169 h 813"/>
                  <a:gd name="T30" fmla="*/ 264 w 526"/>
                  <a:gd name="T31" fmla="*/ 159 h 813"/>
                  <a:gd name="T32" fmla="*/ 254 w 526"/>
                  <a:gd name="T33" fmla="*/ 136 h 813"/>
                  <a:gd name="T34" fmla="*/ 198 w 526"/>
                  <a:gd name="T35" fmla="*/ 198 h 813"/>
                  <a:gd name="T36" fmla="*/ 165 w 526"/>
                  <a:gd name="T37" fmla="*/ 266 h 813"/>
                  <a:gd name="T38" fmla="*/ 119 w 526"/>
                  <a:gd name="T39" fmla="*/ 354 h 813"/>
                  <a:gd name="T40" fmla="*/ 89 w 526"/>
                  <a:gd name="T41" fmla="*/ 432 h 813"/>
                  <a:gd name="T42" fmla="*/ 76 w 526"/>
                  <a:gd name="T43" fmla="*/ 507 h 813"/>
                  <a:gd name="T44" fmla="*/ 86 w 526"/>
                  <a:gd name="T45" fmla="*/ 546 h 813"/>
                  <a:gd name="T46" fmla="*/ 139 w 526"/>
                  <a:gd name="T47" fmla="*/ 595 h 813"/>
                  <a:gd name="T48" fmla="*/ 248 w 526"/>
                  <a:gd name="T49" fmla="*/ 637 h 813"/>
                  <a:gd name="T50" fmla="*/ 307 w 526"/>
                  <a:gd name="T51" fmla="*/ 656 h 813"/>
                  <a:gd name="T52" fmla="*/ 367 w 526"/>
                  <a:gd name="T53" fmla="*/ 666 h 813"/>
                  <a:gd name="T54" fmla="*/ 456 w 526"/>
                  <a:gd name="T55" fmla="*/ 702 h 813"/>
                  <a:gd name="T56" fmla="*/ 522 w 526"/>
                  <a:gd name="T57" fmla="*/ 725 h 813"/>
                  <a:gd name="T58" fmla="*/ 526 w 526"/>
                  <a:gd name="T59" fmla="*/ 770 h 813"/>
                  <a:gd name="T60" fmla="*/ 493 w 526"/>
                  <a:gd name="T61" fmla="*/ 803 h 813"/>
                  <a:gd name="T62" fmla="*/ 453 w 526"/>
                  <a:gd name="T63" fmla="*/ 813 h 813"/>
                  <a:gd name="T64" fmla="*/ 393 w 526"/>
                  <a:gd name="T65" fmla="*/ 783 h 813"/>
                  <a:gd name="T66" fmla="*/ 254 w 526"/>
                  <a:gd name="T67" fmla="*/ 712 h 813"/>
                  <a:gd name="T68" fmla="*/ 139 w 526"/>
                  <a:gd name="T69" fmla="*/ 663 h 813"/>
                  <a:gd name="T70" fmla="*/ 59 w 526"/>
                  <a:gd name="T71" fmla="*/ 608 h 813"/>
                  <a:gd name="T72" fmla="*/ 6 w 526"/>
                  <a:gd name="T73" fmla="*/ 559 h 813"/>
                  <a:gd name="T74" fmla="*/ 0 w 526"/>
                  <a:gd name="T75" fmla="*/ 500 h 813"/>
                  <a:gd name="T76" fmla="*/ 29 w 526"/>
                  <a:gd name="T77" fmla="*/ 422 h 813"/>
                  <a:gd name="T78" fmla="*/ 89 w 526"/>
                  <a:gd name="T79" fmla="*/ 305 h 813"/>
                  <a:gd name="T80" fmla="*/ 145 w 526"/>
                  <a:gd name="T81" fmla="*/ 208 h 813"/>
                  <a:gd name="T82" fmla="*/ 215 w 526"/>
                  <a:gd name="T83" fmla="*/ 107 h 813"/>
                  <a:gd name="T84" fmla="*/ 268 w 526"/>
                  <a:gd name="T85" fmla="*/ 48 h 813"/>
                  <a:gd name="T86" fmla="*/ 334 w 526"/>
                  <a:gd name="T87" fmla="*/ 19 h 813"/>
                  <a:gd name="T88" fmla="*/ 307 w 526"/>
                  <a:gd name="T89" fmla="*/ 19 h 813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526" h="813">
                    <a:moveTo>
                      <a:pt x="307" y="19"/>
                    </a:moveTo>
                    <a:lnTo>
                      <a:pt x="373" y="0"/>
                    </a:lnTo>
                    <a:lnTo>
                      <a:pt x="426" y="3"/>
                    </a:lnTo>
                    <a:lnTo>
                      <a:pt x="466" y="32"/>
                    </a:lnTo>
                    <a:lnTo>
                      <a:pt x="493" y="78"/>
                    </a:lnTo>
                    <a:lnTo>
                      <a:pt x="483" y="126"/>
                    </a:lnTo>
                    <a:lnTo>
                      <a:pt x="446" y="126"/>
                    </a:lnTo>
                    <a:lnTo>
                      <a:pt x="456" y="87"/>
                    </a:lnTo>
                    <a:lnTo>
                      <a:pt x="426" y="52"/>
                    </a:lnTo>
                    <a:lnTo>
                      <a:pt x="397" y="39"/>
                    </a:lnTo>
                    <a:lnTo>
                      <a:pt x="347" y="52"/>
                    </a:lnTo>
                    <a:lnTo>
                      <a:pt x="367" y="91"/>
                    </a:lnTo>
                    <a:lnTo>
                      <a:pt x="373" y="126"/>
                    </a:lnTo>
                    <a:lnTo>
                      <a:pt x="367" y="156"/>
                    </a:lnTo>
                    <a:lnTo>
                      <a:pt x="317" y="169"/>
                    </a:lnTo>
                    <a:lnTo>
                      <a:pt x="264" y="159"/>
                    </a:lnTo>
                    <a:lnTo>
                      <a:pt x="254" y="136"/>
                    </a:lnTo>
                    <a:lnTo>
                      <a:pt x="198" y="198"/>
                    </a:lnTo>
                    <a:lnTo>
                      <a:pt x="165" y="266"/>
                    </a:lnTo>
                    <a:lnTo>
                      <a:pt x="119" y="354"/>
                    </a:lnTo>
                    <a:lnTo>
                      <a:pt x="89" y="432"/>
                    </a:lnTo>
                    <a:lnTo>
                      <a:pt x="76" y="507"/>
                    </a:lnTo>
                    <a:lnTo>
                      <a:pt x="86" y="546"/>
                    </a:lnTo>
                    <a:lnTo>
                      <a:pt x="139" y="595"/>
                    </a:lnTo>
                    <a:lnTo>
                      <a:pt x="248" y="637"/>
                    </a:lnTo>
                    <a:lnTo>
                      <a:pt x="307" y="656"/>
                    </a:lnTo>
                    <a:lnTo>
                      <a:pt x="367" y="666"/>
                    </a:lnTo>
                    <a:lnTo>
                      <a:pt x="456" y="702"/>
                    </a:lnTo>
                    <a:lnTo>
                      <a:pt x="522" y="725"/>
                    </a:lnTo>
                    <a:lnTo>
                      <a:pt x="526" y="770"/>
                    </a:lnTo>
                    <a:lnTo>
                      <a:pt x="493" y="803"/>
                    </a:lnTo>
                    <a:lnTo>
                      <a:pt x="453" y="813"/>
                    </a:lnTo>
                    <a:lnTo>
                      <a:pt x="393" y="783"/>
                    </a:lnTo>
                    <a:lnTo>
                      <a:pt x="254" y="712"/>
                    </a:lnTo>
                    <a:lnTo>
                      <a:pt x="139" y="663"/>
                    </a:lnTo>
                    <a:lnTo>
                      <a:pt x="59" y="608"/>
                    </a:lnTo>
                    <a:lnTo>
                      <a:pt x="6" y="559"/>
                    </a:lnTo>
                    <a:lnTo>
                      <a:pt x="0" y="500"/>
                    </a:lnTo>
                    <a:lnTo>
                      <a:pt x="29" y="422"/>
                    </a:lnTo>
                    <a:lnTo>
                      <a:pt x="89" y="305"/>
                    </a:lnTo>
                    <a:lnTo>
                      <a:pt x="145" y="208"/>
                    </a:lnTo>
                    <a:lnTo>
                      <a:pt x="215" y="107"/>
                    </a:lnTo>
                    <a:lnTo>
                      <a:pt x="268" y="48"/>
                    </a:lnTo>
                    <a:lnTo>
                      <a:pt x="334" y="19"/>
                    </a:lnTo>
                    <a:lnTo>
                      <a:pt x="307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60" name="Freeform 7"/>
              <p:cNvSpPr>
                <a:spLocks/>
              </p:cNvSpPr>
              <p:nvPr/>
            </p:nvSpPr>
            <p:spPr bwMode="auto">
              <a:xfrm>
                <a:off x="4146" y="2405"/>
                <a:ext cx="275" cy="763"/>
              </a:xfrm>
              <a:custGeom>
                <a:avLst/>
                <a:gdLst>
                  <a:gd name="T0" fmla="*/ 17 w 275"/>
                  <a:gd name="T1" fmla="*/ 59 h 763"/>
                  <a:gd name="T2" fmla="*/ 27 w 275"/>
                  <a:gd name="T3" fmla="*/ 20 h 763"/>
                  <a:gd name="T4" fmla="*/ 70 w 275"/>
                  <a:gd name="T5" fmla="*/ 0 h 763"/>
                  <a:gd name="T6" fmla="*/ 109 w 275"/>
                  <a:gd name="T7" fmla="*/ 0 h 763"/>
                  <a:gd name="T8" fmla="*/ 159 w 275"/>
                  <a:gd name="T9" fmla="*/ 29 h 763"/>
                  <a:gd name="T10" fmla="*/ 206 w 275"/>
                  <a:gd name="T11" fmla="*/ 98 h 763"/>
                  <a:gd name="T12" fmla="*/ 239 w 275"/>
                  <a:gd name="T13" fmla="*/ 169 h 763"/>
                  <a:gd name="T14" fmla="*/ 255 w 275"/>
                  <a:gd name="T15" fmla="*/ 266 h 763"/>
                  <a:gd name="T16" fmla="*/ 269 w 275"/>
                  <a:gd name="T17" fmla="*/ 380 h 763"/>
                  <a:gd name="T18" fmla="*/ 275 w 275"/>
                  <a:gd name="T19" fmla="*/ 490 h 763"/>
                  <a:gd name="T20" fmla="*/ 275 w 275"/>
                  <a:gd name="T21" fmla="*/ 633 h 763"/>
                  <a:gd name="T22" fmla="*/ 255 w 275"/>
                  <a:gd name="T23" fmla="*/ 721 h 763"/>
                  <a:gd name="T24" fmla="*/ 219 w 275"/>
                  <a:gd name="T25" fmla="*/ 753 h 763"/>
                  <a:gd name="T26" fmla="*/ 156 w 275"/>
                  <a:gd name="T27" fmla="*/ 763 h 763"/>
                  <a:gd name="T28" fmla="*/ 90 w 275"/>
                  <a:gd name="T29" fmla="*/ 760 h 763"/>
                  <a:gd name="T30" fmla="*/ 56 w 275"/>
                  <a:gd name="T31" fmla="*/ 721 h 763"/>
                  <a:gd name="T32" fmla="*/ 37 w 275"/>
                  <a:gd name="T33" fmla="*/ 653 h 763"/>
                  <a:gd name="T34" fmla="*/ 20 w 275"/>
                  <a:gd name="T35" fmla="*/ 585 h 763"/>
                  <a:gd name="T36" fmla="*/ 7 w 275"/>
                  <a:gd name="T37" fmla="*/ 461 h 763"/>
                  <a:gd name="T38" fmla="*/ 0 w 275"/>
                  <a:gd name="T39" fmla="*/ 322 h 763"/>
                  <a:gd name="T40" fmla="*/ 0 w 275"/>
                  <a:gd name="T41" fmla="*/ 159 h 763"/>
                  <a:gd name="T42" fmla="*/ 17 w 275"/>
                  <a:gd name="T43" fmla="*/ 88 h 763"/>
                  <a:gd name="T44" fmla="*/ 17 w 275"/>
                  <a:gd name="T45" fmla="*/ 59 h 76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75" h="763">
                    <a:moveTo>
                      <a:pt x="17" y="59"/>
                    </a:moveTo>
                    <a:lnTo>
                      <a:pt x="27" y="20"/>
                    </a:lnTo>
                    <a:lnTo>
                      <a:pt x="70" y="0"/>
                    </a:lnTo>
                    <a:lnTo>
                      <a:pt x="109" y="0"/>
                    </a:lnTo>
                    <a:lnTo>
                      <a:pt x="159" y="29"/>
                    </a:lnTo>
                    <a:lnTo>
                      <a:pt x="206" y="98"/>
                    </a:lnTo>
                    <a:lnTo>
                      <a:pt x="239" y="169"/>
                    </a:lnTo>
                    <a:lnTo>
                      <a:pt x="255" y="266"/>
                    </a:lnTo>
                    <a:lnTo>
                      <a:pt x="269" y="380"/>
                    </a:lnTo>
                    <a:lnTo>
                      <a:pt x="275" y="490"/>
                    </a:lnTo>
                    <a:lnTo>
                      <a:pt x="275" y="633"/>
                    </a:lnTo>
                    <a:lnTo>
                      <a:pt x="255" y="721"/>
                    </a:lnTo>
                    <a:lnTo>
                      <a:pt x="219" y="753"/>
                    </a:lnTo>
                    <a:lnTo>
                      <a:pt x="156" y="763"/>
                    </a:lnTo>
                    <a:lnTo>
                      <a:pt x="90" y="760"/>
                    </a:lnTo>
                    <a:lnTo>
                      <a:pt x="56" y="721"/>
                    </a:lnTo>
                    <a:lnTo>
                      <a:pt x="37" y="653"/>
                    </a:lnTo>
                    <a:lnTo>
                      <a:pt x="20" y="585"/>
                    </a:lnTo>
                    <a:lnTo>
                      <a:pt x="7" y="461"/>
                    </a:lnTo>
                    <a:lnTo>
                      <a:pt x="0" y="322"/>
                    </a:lnTo>
                    <a:lnTo>
                      <a:pt x="0" y="159"/>
                    </a:lnTo>
                    <a:lnTo>
                      <a:pt x="17" y="88"/>
                    </a:lnTo>
                    <a:lnTo>
                      <a:pt x="17" y="5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61" name="Freeform 8"/>
              <p:cNvSpPr>
                <a:spLocks/>
              </p:cNvSpPr>
              <p:nvPr/>
            </p:nvSpPr>
            <p:spPr bwMode="auto">
              <a:xfrm>
                <a:off x="4273" y="2426"/>
                <a:ext cx="420" cy="586"/>
              </a:xfrm>
              <a:custGeom>
                <a:avLst/>
                <a:gdLst>
                  <a:gd name="T0" fmla="*/ 23 w 420"/>
                  <a:gd name="T1" fmla="*/ 0 h 586"/>
                  <a:gd name="T2" fmla="*/ 109 w 420"/>
                  <a:gd name="T3" fmla="*/ 10 h 586"/>
                  <a:gd name="T4" fmla="*/ 198 w 420"/>
                  <a:gd name="T5" fmla="*/ 26 h 586"/>
                  <a:gd name="T6" fmla="*/ 291 w 420"/>
                  <a:gd name="T7" fmla="*/ 78 h 586"/>
                  <a:gd name="T8" fmla="*/ 357 w 420"/>
                  <a:gd name="T9" fmla="*/ 117 h 586"/>
                  <a:gd name="T10" fmla="*/ 400 w 420"/>
                  <a:gd name="T11" fmla="*/ 173 h 586"/>
                  <a:gd name="T12" fmla="*/ 420 w 420"/>
                  <a:gd name="T13" fmla="*/ 205 h 586"/>
                  <a:gd name="T14" fmla="*/ 380 w 420"/>
                  <a:gd name="T15" fmla="*/ 300 h 586"/>
                  <a:gd name="T16" fmla="*/ 317 w 420"/>
                  <a:gd name="T17" fmla="*/ 358 h 586"/>
                  <a:gd name="T18" fmla="*/ 241 w 420"/>
                  <a:gd name="T19" fmla="*/ 400 h 586"/>
                  <a:gd name="T20" fmla="*/ 201 w 420"/>
                  <a:gd name="T21" fmla="*/ 426 h 586"/>
                  <a:gd name="T22" fmla="*/ 132 w 420"/>
                  <a:gd name="T23" fmla="*/ 439 h 586"/>
                  <a:gd name="T24" fmla="*/ 129 w 420"/>
                  <a:gd name="T25" fmla="*/ 465 h 586"/>
                  <a:gd name="T26" fmla="*/ 182 w 420"/>
                  <a:gd name="T27" fmla="*/ 488 h 586"/>
                  <a:gd name="T28" fmla="*/ 258 w 420"/>
                  <a:gd name="T29" fmla="*/ 508 h 586"/>
                  <a:gd name="T30" fmla="*/ 330 w 420"/>
                  <a:gd name="T31" fmla="*/ 547 h 586"/>
                  <a:gd name="T32" fmla="*/ 301 w 420"/>
                  <a:gd name="T33" fmla="*/ 576 h 586"/>
                  <a:gd name="T34" fmla="*/ 271 w 420"/>
                  <a:gd name="T35" fmla="*/ 586 h 586"/>
                  <a:gd name="T36" fmla="*/ 228 w 420"/>
                  <a:gd name="T37" fmla="*/ 543 h 586"/>
                  <a:gd name="T38" fmla="*/ 162 w 420"/>
                  <a:gd name="T39" fmla="*/ 517 h 586"/>
                  <a:gd name="T40" fmla="*/ 109 w 420"/>
                  <a:gd name="T41" fmla="*/ 498 h 586"/>
                  <a:gd name="T42" fmla="*/ 109 w 420"/>
                  <a:gd name="T43" fmla="*/ 459 h 586"/>
                  <a:gd name="T44" fmla="*/ 119 w 420"/>
                  <a:gd name="T45" fmla="*/ 417 h 586"/>
                  <a:gd name="T46" fmla="*/ 152 w 420"/>
                  <a:gd name="T47" fmla="*/ 400 h 586"/>
                  <a:gd name="T48" fmla="*/ 258 w 420"/>
                  <a:gd name="T49" fmla="*/ 358 h 586"/>
                  <a:gd name="T50" fmla="*/ 317 w 420"/>
                  <a:gd name="T51" fmla="*/ 293 h 586"/>
                  <a:gd name="T52" fmla="*/ 360 w 420"/>
                  <a:gd name="T53" fmla="*/ 225 h 586"/>
                  <a:gd name="T54" fmla="*/ 350 w 420"/>
                  <a:gd name="T55" fmla="*/ 192 h 586"/>
                  <a:gd name="T56" fmla="*/ 317 w 420"/>
                  <a:gd name="T57" fmla="*/ 153 h 586"/>
                  <a:gd name="T58" fmla="*/ 238 w 420"/>
                  <a:gd name="T59" fmla="*/ 98 h 586"/>
                  <a:gd name="T60" fmla="*/ 142 w 420"/>
                  <a:gd name="T61" fmla="*/ 78 h 586"/>
                  <a:gd name="T62" fmla="*/ 79 w 420"/>
                  <a:gd name="T63" fmla="*/ 75 h 586"/>
                  <a:gd name="T64" fmla="*/ 23 w 420"/>
                  <a:gd name="T65" fmla="*/ 75 h 586"/>
                  <a:gd name="T66" fmla="*/ 0 w 420"/>
                  <a:gd name="T67" fmla="*/ 39 h 586"/>
                  <a:gd name="T68" fmla="*/ 23 w 420"/>
                  <a:gd name="T69" fmla="*/ 0 h 58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420" h="586">
                    <a:moveTo>
                      <a:pt x="23" y="0"/>
                    </a:moveTo>
                    <a:lnTo>
                      <a:pt x="109" y="10"/>
                    </a:lnTo>
                    <a:lnTo>
                      <a:pt x="198" y="26"/>
                    </a:lnTo>
                    <a:lnTo>
                      <a:pt x="291" y="78"/>
                    </a:lnTo>
                    <a:lnTo>
                      <a:pt x="357" y="117"/>
                    </a:lnTo>
                    <a:lnTo>
                      <a:pt x="400" y="173"/>
                    </a:lnTo>
                    <a:lnTo>
                      <a:pt x="420" y="205"/>
                    </a:lnTo>
                    <a:lnTo>
                      <a:pt x="380" y="300"/>
                    </a:lnTo>
                    <a:lnTo>
                      <a:pt x="317" y="358"/>
                    </a:lnTo>
                    <a:lnTo>
                      <a:pt x="241" y="400"/>
                    </a:lnTo>
                    <a:lnTo>
                      <a:pt x="201" y="426"/>
                    </a:lnTo>
                    <a:lnTo>
                      <a:pt x="132" y="439"/>
                    </a:lnTo>
                    <a:lnTo>
                      <a:pt x="129" y="465"/>
                    </a:lnTo>
                    <a:lnTo>
                      <a:pt x="182" y="488"/>
                    </a:lnTo>
                    <a:lnTo>
                      <a:pt x="258" y="508"/>
                    </a:lnTo>
                    <a:lnTo>
                      <a:pt x="330" y="547"/>
                    </a:lnTo>
                    <a:lnTo>
                      <a:pt x="301" y="576"/>
                    </a:lnTo>
                    <a:lnTo>
                      <a:pt x="271" y="586"/>
                    </a:lnTo>
                    <a:lnTo>
                      <a:pt x="228" y="543"/>
                    </a:lnTo>
                    <a:lnTo>
                      <a:pt x="162" y="517"/>
                    </a:lnTo>
                    <a:lnTo>
                      <a:pt x="109" y="498"/>
                    </a:lnTo>
                    <a:lnTo>
                      <a:pt x="109" y="459"/>
                    </a:lnTo>
                    <a:lnTo>
                      <a:pt x="119" y="417"/>
                    </a:lnTo>
                    <a:lnTo>
                      <a:pt x="152" y="400"/>
                    </a:lnTo>
                    <a:lnTo>
                      <a:pt x="258" y="358"/>
                    </a:lnTo>
                    <a:lnTo>
                      <a:pt x="317" y="293"/>
                    </a:lnTo>
                    <a:lnTo>
                      <a:pt x="360" y="225"/>
                    </a:lnTo>
                    <a:lnTo>
                      <a:pt x="350" y="192"/>
                    </a:lnTo>
                    <a:lnTo>
                      <a:pt x="317" y="153"/>
                    </a:lnTo>
                    <a:lnTo>
                      <a:pt x="238" y="98"/>
                    </a:lnTo>
                    <a:lnTo>
                      <a:pt x="142" y="78"/>
                    </a:lnTo>
                    <a:lnTo>
                      <a:pt x="79" y="75"/>
                    </a:lnTo>
                    <a:lnTo>
                      <a:pt x="23" y="75"/>
                    </a:lnTo>
                    <a:lnTo>
                      <a:pt x="0" y="3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62" name="Freeform 9"/>
              <p:cNvSpPr>
                <a:spLocks/>
              </p:cNvSpPr>
              <p:nvPr/>
            </p:nvSpPr>
            <p:spPr bwMode="auto">
              <a:xfrm>
                <a:off x="4306" y="3090"/>
                <a:ext cx="511" cy="947"/>
              </a:xfrm>
              <a:custGeom>
                <a:avLst/>
                <a:gdLst>
                  <a:gd name="T0" fmla="*/ 59 w 511"/>
                  <a:gd name="T1" fmla="*/ 0 h 947"/>
                  <a:gd name="T2" fmla="*/ 13 w 511"/>
                  <a:gd name="T3" fmla="*/ 0 h 947"/>
                  <a:gd name="T4" fmla="*/ 0 w 511"/>
                  <a:gd name="T5" fmla="*/ 68 h 947"/>
                  <a:gd name="T6" fmla="*/ 33 w 511"/>
                  <a:gd name="T7" fmla="*/ 108 h 947"/>
                  <a:gd name="T8" fmla="*/ 139 w 511"/>
                  <a:gd name="T9" fmla="*/ 202 h 947"/>
                  <a:gd name="T10" fmla="*/ 232 w 511"/>
                  <a:gd name="T11" fmla="*/ 322 h 947"/>
                  <a:gd name="T12" fmla="*/ 292 w 511"/>
                  <a:gd name="T13" fmla="*/ 446 h 947"/>
                  <a:gd name="T14" fmla="*/ 301 w 511"/>
                  <a:gd name="T15" fmla="*/ 527 h 947"/>
                  <a:gd name="T16" fmla="*/ 298 w 511"/>
                  <a:gd name="T17" fmla="*/ 586 h 947"/>
                  <a:gd name="T18" fmla="*/ 272 w 511"/>
                  <a:gd name="T19" fmla="*/ 719 h 947"/>
                  <a:gd name="T20" fmla="*/ 238 w 511"/>
                  <a:gd name="T21" fmla="*/ 827 h 947"/>
                  <a:gd name="T22" fmla="*/ 209 w 511"/>
                  <a:gd name="T23" fmla="*/ 889 h 947"/>
                  <a:gd name="T24" fmla="*/ 202 w 511"/>
                  <a:gd name="T25" fmla="*/ 928 h 947"/>
                  <a:gd name="T26" fmla="*/ 232 w 511"/>
                  <a:gd name="T27" fmla="*/ 928 h 947"/>
                  <a:gd name="T28" fmla="*/ 278 w 511"/>
                  <a:gd name="T29" fmla="*/ 915 h 947"/>
                  <a:gd name="T30" fmla="*/ 292 w 511"/>
                  <a:gd name="T31" fmla="*/ 918 h 947"/>
                  <a:gd name="T32" fmla="*/ 388 w 511"/>
                  <a:gd name="T33" fmla="*/ 924 h 947"/>
                  <a:gd name="T34" fmla="*/ 461 w 511"/>
                  <a:gd name="T35" fmla="*/ 947 h 947"/>
                  <a:gd name="T36" fmla="*/ 487 w 511"/>
                  <a:gd name="T37" fmla="*/ 934 h 947"/>
                  <a:gd name="T38" fmla="*/ 511 w 511"/>
                  <a:gd name="T39" fmla="*/ 885 h 947"/>
                  <a:gd name="T40" fmla="*/ 487 w 511"/>
                  <a:gd name="T41" fmla="*/ 859 h 947"/>
                  <a:gd name="T42" fmla="*/ 378 w 511"/>
                  <a:gd name="T43" fmla="*/ 856 h 947"/>
                  <a:gd name="T44" fmla="*/ 301 w 511"/>
                  <a:gd name="T45" fmla="*/ 866 h 947"/>
                  <a:gd name="T46" fmla="*/ 262 w 511"/>
                  <a:gd name="T47" fmla="*/ 885 h 947"/>
                  <a:gd name="T48" fmla="*/ 268 w 511"/>
                  <a:gd name="T49" fmla="*/ 840 h 947"/>
                  <a:gd name="T50" fmla="*/ 308 w 511"/>
                  <a:gd name="T51" fmla="*/ 771 h 947"/>
                  <a:gd name="T52" fmla="*/ 341 w 511"/>
                  <a:gd name="T53" fmla="*/ 664 h 947"/>
                  <a:gd name="T54" fmla="*/ 368 w 511"/>
                  <a:gd name="T55" fmla="*/ 573 h 947"/>
                  <a:gd name="T56" fmla="*/ 348 w 511"/>
                  <a:gd name="T57" fmla="*/ 469 h 947"/>
                  <a:gd name="T58" fmla="*/ 318 w 511"/>
                  <a:gd name="T59" fmla="*/ 358 h 947"/>
                  <a:gd name="T60" fmla="*/ 258 w 511"/>
                  <a:gd name="T61" fmla="*/ 231 h 947"/>
                  <a:gd name="T62" fmla="*/ 172 w 511"/>
                  <a:gd name="T63" fmla="*/ 114 h 947"/>
                  <a:gd name="T64" fmla="*/ 99 w 511"/>
                  <a:gd name="T65" fmla="*/ 29 h 947"/>
                  <a:gd name="T66" fmla="*/ 59 w 511"/>
                  <a:gd name="T67" fmla="*/ 0 h 94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511" h="947">
                    <a:moveTo>
                      <a:pt x="59" y="0"/>
                    </a:moveTo>
                    <a:lnTo>
                      <a:pt x="13" y="0"/>
                    </a:lnTo>
                    <a:lnTo>
                      <a:pt x="0" y="68"/>
                    </a:lnTo>
                    <a:lnTo>
                      <a:pt x="33" y="108"/>
                    </a:lnTo>
                    <a:lnTo>
                      <a:pt x="139" y="202"/>
                    </a:lnTo>
                    <a:lnTo>
                      <a:pt x="232" y="322"/>
                    </a:lnTo>
                    <a:lnTo>
                      <a:pt x="292" y="446"/>
                    </a:lnTo>
                    <a:lnTo>
                      <a:pt x="301" y="527"/>
                    </a:lnTo>
                    <a:lnTo>
                      <a:pt x="298" y="586"/>
                    </a:lnTo>
                    <a:lnTo>
                      <a:pt x="272" y="719"/>
                    </a:lnTo>
                    <a:lnTo>
                      <a:pt x="238" y="827"/>
                    </a:lnTo>
                    <a:lnTo>
                      <a:pt x="209" y="889"/>
                    </a:lnTo>
                    <a:lnTo>
                      <a:pt x="202" y="928"/>
                    </a:lnTo>
                    <a:lnTo>
                      <a:pt x="232" y="928"/>
                    </a:lnTo>
                    <a:lnTo>
                      <a:pt x="278" y="915"/>
                    </a:lnTo>
                    <a:lnTo>
                      <a:pt x="292" y="918"/>
                    </a:lnTo>
                    <a:lnTo>
                      <a:pt x="388" y="924"/>
                    </a:lnTo>
                    <a:lnTo>
                      <a:pt x="461" y="947"/>
                    </a:lnTo>
                    <a:lnTo>
                      <a:pt x="487" y="934"/>
                    </a:lnTo>
                    <a:lnTo>
                      <a:pt x="511" y="885"/>
                    </a:lnTo>
                    <a:lnTo>
                      <a:pt x="487" y="859"/>
                    </a:lnTo>
                    <a:lnTo>
                      <a:pt x="378" y="856"/>
                    </a:lnTo>
                    <a:lnTo>
                      <a:pt x="301" y="866"/>
                    </a:lnTo>
                    <a:lnTo>
                      <a:pt x="262" y="885"/>
                    </a:lnTo>
                    <a:lnTo>
                      <a:pt x="268" y="840"/>
                    </a:lnTo>
                    <a:lnTo>
                      <a:pt x="308" y="771"/>
                    </a:lnTo>
                    <a:lnTo>
                      <a:pt x="341" y="664"/>
                    </a:lnTo>
                    <a:lnTo>
                      <a:pt x="368" y="573"/>
                    </a:lnTo>
                    <a:lnTo>
                      <a:pt x="348" y="469"/>
                    </a:lnTo>
                    <a:lnTo>
                      <a:pt x="318" y="358"/>
                    </a:lnTo>
                    <a:lnTo>
                      <a:pt x="258" y="231"/>
                    </a:lnTo>
                    <a:lnTo>
                      <a:pt x="172" y="114"/>
                    </a:lnTo>
                    <a:lnTo>
                      <a:pt x="99" y="2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63" name="Freeform 10"/>
              <p:cNvSpPr>
                <a:spLocks/>
              </p:cNvSpPr>
              <p:nvPr/>
            </p:nvSpPr>
            <p:spPr bwMode="auto">
              <a:xfrm>
                <a:off x="3985" y="3088"/>
                <a:ext cx="344" cy="965"/>
              </a:xfrm>
              <a:custGeom>
                <a:avLst/>
                <a:gdLst>
                  <a:gd name="T0" fmla="*/ 238 w 344"/>
                  <a:gd name="T1" fmla="*/ 0 h 965"/>
                  <a:gd name="T2" fmla="*/ 195 w 344"/>
                  <a:gd name="T3" fmla="*/ 91 h 965"/>
                  <a:gd name="T4" fmla="*/ 165 w 344"/>
                  <a:gd name="T5" fmla="*/ 224 h 965"/>
                  <a:gd name="T6" fmla="*/ 129 w 344"/>
                  <a:gd name="T7" fmla="*/ 371 h 965"/>
                  <a:gd name="T8" fmla="*/ 96 w 344"/>
                  <a:gd name="T9" fmla="*/ 520 h 965"/>
                  <a:gd name="T10" fmla="*/ 96 w 344"/>
                  <a:gd name="T11" fmla="*/ 575 h 965"/>
                  <a:gd name="T12" fmla="*/ 129 w 344"/>
                  <a:gd name="T13" fmla="*/ 673 h 965"/>
                  <a:gd name="T14" fmla="*/ 175 w 344"/>
                  <a:gd name="T15" fmla="*/ 725 h 965"/>
                  <a:gd name="T16" fmla="*/ 218 w 344"/>
                  <a:gd name="T17" fmla="*/ 790 h 965"/>
                  <a:gd name="T18" fmla="*/ 248 w 344"/>
                  <a:gd name="T19" fmla="*/ 838 h 965"/>
                  <a:gd name="T20" fmla="*/ 235 w 344"/>
                  <a:gd name="T21" fmla="*/ 861 h 965"/>
                  <a:gd name="T22" fmla="*/ 159 w 344"/>
                  <a:gd name="T23" fmla="*/ 871 h 965"/>
                  <a:gd name="T24" fmla="*/ 36 w 344"/>
                  <a:gd name="T25" fmla="*/ 890 h 965"/>
                  <a:gd name="T26" fmla="*/ 0 w 344"/>
                  <a:gd name="T27" fmla="*/ 920 h 965"/>
                  <a:gd name="T28" fmla="*/ 30 w 344"/>
                  <a:gd name="T29" fmla="*/ 946 h 965"/>
                  <a:gd name="T30" fmla="*/ 99 w 344"/>
                  <a:gd name="T31" fmla="*/ 965 h 965"/>
                  <a:gd name="T32" fmla="*/ 179 w 344"/>
                  <a:gd name="T33" fmla="*/ 926 h 965"/>
                  <a:gd name="T34" fmla="*/ 238 w 344"/>
                  <a:gd name="T35" fmla="*/ 900 h 965"/>
                  <a:gd name="T36" fmla="*/ 314 w 344"/>
                  <a:gd name="T37" fmla="*/ 890 h 965"/>
                  <a:gd name="T38" fmla="*/ 344 w 344"/>
                  <a:gd name="T39" fmla="*/ 881 h 965"/>
                  <a:gd name="T40" fmla="*/ 334 w 344"/>
                  <a:gd name="T41" fmla="*/ 848 h 965"/>
                  <a:gd name="T42" fmla="*/ 248 w 344"/>
                  <a:gd name="T43" fmla="*/ 764 h 965"/>
                  <a:gd name="T44" fmla="*/ 198 w 344"/>
                  <a:gd name="T45" fmla="*/ 676 h 965"/>
                  <a:gd name="T46" fmla="*/ 155 w 344"/>
                  <a:gd name="T47" fmla="*/ 617 h 965"/>
                  <a:gd name="T48" fmla="*/ 149 w 344"/>
                  <a:gd name="T49" fmla="*/ 559 h 965"/>
                  <a:gd name="T50" fmla="*/ 169 w 344"/>
                  <a:gd name="T51" fmla="*/ 462 h 965"/>
                  <a:gd name="T52" fmla="*/ 215 w 344"/>
                  <a:gd name="T53" fmla="*/ 361 h 965"/>
                  <a:gd name="T54" fmla="*/ 265 w 344"/>
                  <a:gd name="T55" fmla="*/ 189 h 965"/>
                  <a:gd name="T56" fmla="*/ 308 w 344"/>
                  <a:gd name="T57" fmla="*/ 88 h 965"/>
                  <a:gd name="T58" fmla="*/ 304 w 344"/>
                  <a:gd name="T59" fmla="*/ 29 h 965"/>
                  <a:gd name="T60" fmla="*/ 265 w 344"/>
                  <a:gd name="T61" fmla="*/ 0 h 965"/>
                  <a:gd name="T62" fmla="*/ 238 w 344"/>
                  <a:gd name="T63" fmla="*/ 0 h 96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44" h="965">
                    <a:moveTo>
                      <a:pt x="238" y="0"/>
                    </a:moveTo>
                    <a:lnTo>
                      <a:pt x="195" y="91"/>
                    </a:lnTo>
                    <a:lnTo>
                      <a:pt x="165" y="224"/>
                    </a:lnTo>
                    <a:lnTo>
                      <a:pt x="129" y="371"/>
                    </a:lnTo>
                    <a:lnTo>
                      <a:pt x="96" y="520"/>
                    </a:lnTo>
                    <a:lnTo>
                      <a:pt x="96" y="575"/>
                    </a:lnTo>
                    <a:lnTo>
                      <a:pt x="129" y="673"/>
                    </a:lnTo>
                    <a:lnTo>
                      <a:pt x="175" y="725"/>
                    </a:lnTo>
                    <a:lnTo>
                      <a:pt x="218" y="790"/>
                    </a:lnTo>
                    <a:lnTo>
                      <a:pt x="248" y="838"/>
                    </a:lnTo>
                    <a:lnTo>
                      <a:pt x="235" y="861"/>
                    </a:lnTo>
                    <a:lnTo>
                      <a:pt x="159" y="871"/>
                    </a:lnTo>
                    <a:lnTo>
                      <a:pt x="36" y="890"/>
                    </a:lnTo>
                    <a:lnTo>
                      <a:pt x="0" y="920"/>
                    </a:lnTo>
                    <a:lnTo>
                      <a:pt x="30" y="946"/>
                    </a:lnTo>
                    <a:lnTo>
                      <a:pt x="99" y="965"/>
                    </a:lnTo>
                    <a:lnTo>
                      <a:pt x="179" y="926"/>
                    </a:lnTo>
                    <a:lnTo>
                      <a:pt x="238" y="900"/>
                    </a:lnTo>
                    <a:lnTo>
                      <a:pt x="314" y="890"/>
                    </a:lnTo>
                    <a:lnTo>
                      <a:pt x="344" y="881"/>
                    </a:lnTo>
                    <a:lnTo>
                      <a:pt x="334" y="848"/>
                    </a:lnTo>
                    <a:lnTo>
                      <a:pt x="248" y="764"/>
                    </a:lnTo>
                    <a:lnTo>
                      <a:pt x="198" y="676"/>
                    </a:lnTo>
                    <a:lnTo>
                      <a:pt x="155" y="617"/>
                    </a:lnTo>
                    <a:lnTo>
                      <a:pt x="149" y="559"/>
                    </a:lnTo>
                    <a:lnTo>
                      <a:pt x="169" y="462"/>
                    </a:lnTo>
                    <a:lnTo>
                      <a:pt x="215" y="361"/>
                    </a:lnTo>
                    <a:lnTo>
                      <a:pt x="265" y="189"/>
                    </a:lnTo>
                    <a:lnTo>
                      <a:pt x="308" y="88"/>
                    </a:lnTo>
                    <a:lnTo>
                      <a:pt x="304" y="29"/>
                    </a:lnTo>
                    <a:lnTo>
                      <a:pt x="265" y="0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8255" name="Group 11"/>
            <p:cNvGrpSpPr>
              <a:grpSpLocks/>
            </p:cNvGrpSpPr>
            <p:nvPr/>
          </p:nvGrpSpPr>
          <p:grpSpPr bwMode="auto">
            <a:xfrm rot="-1516927">
              <a:off x="4109" y="1538"/>
              <a:ext cx="211" cy="285"/>
              <a:chOff x="4353" y="1538"/>
              <a:chExt cx="211" cy="285"/>
            </a:xfrm>
          </p:grpSpPr>
          <p:sp>
            <p:nvSpPr>
              <p:cNvPr id="138256" name="Freeform 12"/>
              <p:cNvSpPr>
                <a:spLocks/>
              </p:cNvSpPr>
              <p:nvPr/>
            </p:nvSpPr>
            <p:spPr bwMode="auto">
              <a:xfrm>
                <a:off x="4394" y="1538"/>
                <a:ext cx="170" cy="198"/>
              </a:xfrm>
              <a:custGeom>
                <a:avLst/>
                <a:gdLst>
                  <a:gd name="T0" fmla="*/ 20 w 170"/>
                  <a:gd name="T1" fmla="*/ 9 h 198"/>
                  <a:gd name="T2" fmla="*/ 66 w 170"/>
                  <a:gd name="T3" fmla="*/ 0 h 198"/>
                  <a:gd name="T4" fmla="*/ 110 w 170"/>
                  <a:gd name="T5" fmla="*/ 3 h 198"/>
                  <a:gd name="T6" fmla="*/ 150 w 170"/>
                  <a:gd name="T7" fmla="*/ 22 h 198"/>
                  <a:gd name="T8" fmla="*/ 170 w 170"/>
                  <a:gd name="T9" fmla="*/ 58 h 198"/>
                  <a:gd name="T10" fmla="*/ 170 w 170"/>
                  <a:gd name="T11" fmla="*/ 87 h 198"/>
                  <a:gd name="T12" fmla="*/ 150 w 170"/>
                  <a:gd name="T13" fmla="*/ 126 h 198"/>
                  <a:gd name="T14" fmla="*/ 116 w 170"/>
                  <a:gd name="T15" fmla="*/ 149 h 198"/>
                  <a:gd name="T16" fmla="*/ 66 w 170"/>
                  <a:gd name="T17" fmla="*/ 149 h 198"/>
                  <a:gd name="T18" fmla="*/ 36 w 170"/>
                  <a:gd name="T19" fmla="*/ 168 h 198"/>
                  <a:gd name="T20" fmla="*/ 26 w 170"/>
                  <a:gd name="T21" fmla="*/ 198 h 198"/>
                  <a:gd name="T22" fmla="*/ 0 w 170"/>
                  <a:gd name="T23" fmla="*/ 188 h 198"/>
                  <a:gd name="T24" fmla="*/ 10 w 170"/>
                  <a:gd name="T25" fmla="*/ 149 h 198"/>
                  <a:gd name="T26" fmla="*/ 46 w 170"/>
                  <a:gd name="T27" fmla="*/ 126 h 198"/>
                  <a:gd name="T28" fmla="*/ 106 w 170"/>
                  <a:gd name="T29" fmla="*/ 120 h 198"/>
                  <a:gd name="T30" fmla="*/ 130 w 170"/>
                  <a:gd name="T31" fmla="*/ 97 h 198"/>
                  <a:gd name="T32" fmla="*/ 136 w 170"/>
                  <a:gd name="T33" fmla="*/ 61 h 198"/>
                  <a:gd name="T34" fmla="*/ 110 w 170"/>
                  <a:gd name="T35" fmla="*/ 29 h 198"/>
                  <a:gd name="T36" fmla="*/ 70 w 170"/>
                  <a:gd name="T37" fmla="*/ 29 h 198"/>
                  <a:gd name="T38" fmla="*/ 26 w 170"/>
                  <a:gd name="T39" fmla="*/ 39 h 198"/>
                  <a:gd name="T40" fmla="*/ 10 w 170"/>
                  <a:gd name="T41" fmla="*/ 29 h 198"/>
                  <a:gd name="T42" fmla="*/ 20 w 170"/>
                  <a:gd name="T43" fmla="*/ 9 h 19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57" name="Freeform 13"/>
              <p:cNvSpPr>
                <a:spLocks/>
              </p:cNvSpPr>
              <p:nvPr/>
            </p:nvSpPr>
            <p:spPr bwMode="auto">
              <a:xfrm>
                <a:off x="4353" y="1769"/>
                <a:ext cx="53" cy="54"/>
              </a:xfrm>
              <a:custGeom>
                <a:avLst/>
                <a:gdLst>
                  <a:gd name="T0" fmla="*/ 53 w 53"/>
                  <a:gd name="T1" fmla="*/ 3 h 54"/>
                  <a:gd name="T2" fmla="*/ 26 w 53"/>
                  <a:gd name="T3" fmla="*/ 0 h 54"/>
                  <a:gd name="T4" fmla="*/ 8 w 53"/>
                  <a:gd name="T5" fmla="*/ 20 h 54"/>
                  <a:gd name="T6" fmla="*/ 0 w 53"/>
                  <a:gd name="T7" fmla="*/ 51 h 54"/>
                  <a:gd name="T8" fmla="*/ 26 w 53"/>
                  <a:gd name="T9" fmla="*/ 54 h 54"/>
                  <a:gd name="T10" fmla="*/ 48 w 53"/>
                  <a:gd name="T11" fmla="*/ 40 h 54"/>
                  <a:gd name="T12" fmla="*/ 53 w 53"/>
                  <a:gd name="T13" fmla="*/ 3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63566" name="Group 14"/>
          <p:cNvGrpSpPr>
            <a:grpSpLocks/>
          </p:cNvGrpSpPr>
          <p:nvPr/>
        </p:nvGrpSpPr>
        <p:grpSpPr bwMode="auto">
          <a:xfrm>
            <a:off x="3052763" y="3521075"/>
            <a:ext cx="4457700" cy="2082800"/>
            <a:chOff x="963" y="2218"/>
            <a:chExt cx="2808" cy="1312"/>
          </a:xfrm>
        </p:grpSpPr>
        <p:sp>
          <p:nvSpPr>
            <p:cNvPr id="138252" name="AutoShape 15"/>
            <p:cNvSpPr>
              <a:spLocks noChangeArrowheads="1"/>
            </p:cNvSpPr>
            <p:nvPr/>
          </p:nvSpPr>
          <p:spPr bwMode="auto">
            <a:xfrm rot="-10291874">
              <a:off x="963" y="2218"/>
              <a:ext cx="2808" cy="1312"/>
            </a:xfrm>
            <a:prstGeom prst="cloudCallout">
              <a:avLst>
                <a:gd name="adj1" fmla="val -45968"/>
                <a:gd name="adj2" fmla="val 5885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138253" name="Text Box 16"/>
            <p:cNvSpPr txBox="1">
              <a:spLocks noChangeArrowheads="1"/>
            </p:cNvSpPr>
            <p:nvPr/>
          </p:nvSpPr>
          <p:spPr bwMode="auto">
            <a:xfrm>
              <a:off x="1248" y="2707"/>
              <a:ext cx="225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¿Qué hacemos?</a:t>
              </a:r>
            </a:p>
          </p:txBody>
        </p:sp>
      </p:grpSp>
      <p:grpSp>
        <p:nvGrpSpPr>
          <p:cNvPr id="663569" name="Group 17"/>
          <p:cNvGrpSpPr>
            <a:grpSpLocks/>
          </p:cNvGrpSpPr>
          <p:nvPr/>
        </p:nvGrpSpPr>
        <p:grpSpPr bwMode="auto">
          <a:xfrm>
            <a:off x="2133600" y="1295400"/>
            <a:ext cx="3810000" cy="1524000"/>
            <a:chOff x="384" y="816"/>
            <a:chExt cx="2400" cy="960"/>
          </a:xfrm>
        </p:grpSpPr>
        <p:sp>
          <p:nvSpPr>
            <p:cNvPr id="138248" name="Text Box 18"/>
            <p:cNvSpPr txBox="1">
              <a:spLocks noChangeArrowheads="1"/>
            </p:cNvSpPr>
            <p:nvPr/>
          </p:nvSpPr>
          <p:spPr bwMode="auto">
            <a:xfrm>
              <a:off x="576" y="816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3x + 2y + z   = 5</a:t>
              </a:r>
            </a:p>
          </p:txBody>
        </p:sp>
        <p:sp>
          <p:nvSpPr>
            <p:cNvPr id="138249" name="Text Box 19"/>
            <p:cNvSpPr txBox="1">
              <a:spLocks noChangeArrowheads="1"/>
            </p:cNvSpPr>
            <p:nvPr/>
          </p:nvSpPr>
          <p:spPr bwMode="auto">
            <a:xfrm>
              <a:off x="576" y="1104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  x +   y  -   z = 0</a:t>
              </a:r>
            </a:p>
          </p:txBody>
        </p:sp>
        <p:sp>
          <p:nvSpPr>
            <p:cNvPr id="138250" name="AutoShape 20"/>
            <p:cNvSpPr>
              <a:spLocks/>
            </p:cNvSpPr>
            <p:nvPr/>
          </p:nvSpPr>
          <p:spPr bwMode="auto">
            <a:xfrm>
              <a:off x="384" y="816"/>
              <a:ext cx="192" cy="9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38251" name="Text Box 21"/>
            <p:cNvSpPr txBox="1">
              <a:spLocks noChangeArrowheads="1"/>
            </p:cNvSpPr>
            <p:nvPr/>
          </p:nvSpPr>
          <p:spPr bwMode="auto">
            <a:xfrm>
              <a:off x="576" y="1392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4x -    y + 5z = 3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sp>
        <p:nvSpPr>
          <p:cNvPr id="138246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8247" name="AutoShape 2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3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3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40291" name="Group 3"/>
          <p:cNvGrpSpPr>
            <a:grpSpLocks/>
          </p:cNvGrpSpPr>
          <p:nvPr/>
        </p:nvGrpSpPr>
        <p:grpSpPr bwMode="auto">
          <a:xfrm>
            <a:off x="2133600" y="1295400"/>
            <a:ext cx="3810000" cy="1524000"/>
            <a:chOff x="384" y="816"/>
            <a:chExt cx="2400" cy="960"/>
          </a:xfrm>
        </p:grpSpPr>
        <p:sp>
          <p:nvSpPr>
            <p:cNvPr id="140326" name="Text Box 4"/>
            <p:cNvSpPr txBox="1">
              <a:spLocks noChangeArrowheads="1"/>
            </p:cNvSpPr>
            <p:nvPr/>
          </p:nvSpPr>
          <p:spPr bwMode="auto">
            <a:xfrm>
              <a:off x="576" y="816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3x + 2y + z   = 5</a:t>
              </a:r>
            </a:p>
          </p:txBody>
        </p:sp>
        <p:sp>
          <p:nvSpPr>
            <p:cNvPr id="140327" name="Text Box 5"/>
            <p:cNvSpPr txBox="1">
              <a:spLocks noChangeArrowheads="1"/>
            </p:cNvSpPr>
            <p:nvPr/>
          </p:nvSpPr>
          <p:spPr bwMode="auto">
            <a:xfrm>
              <a:off x="576" y="1104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  x +   y  -   z = 0</a:t>
              </a:r>
            </a:p>
          </p:txBody>
        </p:sp>
        <p:sp>
          <p:nvSpPr>
            <p:cNvPr id="140328" name="AutoShape 6"/>
            <p:cNvSpPr>
              <a:spLocks/>
            </p:cNvSpPr>
            <p:nvPr/>
          </p:nvSpPr>
          <p:spPr bwMode="auto">
            <a:xfrm>
              <a:off x="384" y="816"/>
              <a:ext cx="192" cy="9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40329" name="Text Box 7"/>
            <p:cNvSpPr txBox="1">
              <a:spLocks noChangeArrowheads="1"/>
            </p:cNvSpPr>
            <p:nvPr/>
          </p:nvSpPr>
          <p:spPr bwMode="auto">
            <a:xfrm>
              <a:off x="576" y="1392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4x -    y + 5z = 3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grpSp>
        <p:nvGrpSpPr>
          <p:cNvPr id="665608" name="Group 8"/>
          <p:cNvGrpSpPr>
            <a:grpSpLocks/>
          </p:cNvGrpSpPr>
          <p:nvPr/>
        </p:nvGrpSpPr>
        <p:grpSpPr bwMode="auto">
          <a:xfrm flipH="1">
            <a:off x="9297988" y="2513014"/>
            <a:ext cx="1293812" cy="3933825"/>
            <a:chOff x="4560" y="1583"/>
            <a:chExt cx="815" cy="2478"/>
          </a:xfrm>
        </p:grpSpPr>
        <p:grpSp>
          <p:nvGrpSpPr>
            <p:cNvPr id="140313" name="Group 9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40321" name="Freeform 10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2" name="Freeform 11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3" name="Freeform 12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4" name="Freeform 13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5" name="Freeform 14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0314" name="Group 15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40315" name="Freeform 16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6" name="Freeform 17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7" name="Freeform 18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8" name="Freeform 19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9" name="Freeform 20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0" name="Freeform 21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65622" name="Text Box 22"/>
          <p:cNvSpPr txBox="1">
            <a:spLocks noChangeArrowheads="1"/>
          </p:cNvSpPr>
          <p:nvPr/>
        </p:nvSpPr>
        <p:spPr bwMode="auto">
          <a:xfrm>
            <a:off x="1524000" y="3124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Primer Paso: Escribimos la matriz ampliada correspondiente al sistema.</a:t>
            </a:r>
            <a:endParaRPr lang="es-ES_tradnl" b="1" i="0"/>
          </a:p>
        </p:txBody>
      </p:sp>
      <p:graphicFrame>
        <p:nvGraphicFramePr>
          <p:cNvPr id="665623" name="Object 23"/>
          <p:cNvGraphicFramePr>
            <a:graphicFrameLocks noChangeAspect="1"/>
          </p:cNvGraphicFramePr>
          <p:nvPr/>
        </p:nvGraphicFramePr>
        <p:xfrm>
          <a:off x="3429000" y="4419600"/>
          <a:ext cx="3962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5" name="Ecuación" r:id="rId4" imgW="889000" imgH="914400" progId="Equation.3">
                  <p:embed/>
                </p:oleObj>
              </mc:Choice>
              <mc:Fallback>
                <p:oleObj name="Ecuación" r:id="rId4" imgW="889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19600"/>
                        <a:ext cx="3962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5624" name="Group 24"/>
          <p:cNvGrpSpPr>
            <a:grpSpLocks/>
          </p:cNvGrpSpPr>
          <p:nvPr/>
        </p:nvGrpSpPr>
        <p:grpSpPr bwMode="auto">
          <a:xfrm>
            <a:off x="3581400" y="5897564"/>
            <a:ext cx="3429000" cy="579437"/>
            <a:chOff x="1296" y="3715"/>
            <a:chExt cx="2160" cy="365"/>
          </a:xfrm>
        </p:grpSpPr>
        <p:sp>
          <p:nvSpPr>
            <p:cNvPr id="140309" name="Text Box 25"/>
            <p:cNvSpPr txBox="1">
              <a:spLocks noChangeArrowheads="1"/>
            </p:cNvSpPr>
            <p:nvPr/>
          </p:nvSpPr>
          <p:spPr bwMode="auto">
            <a:xfrm>
              <a:off x="1296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0310" name="Text Box 26"/>
            <p:cNvSpPr txBox="1">
              <a:spLocks noChangeArrowheads="1"/>
            </p:cNvSpPr>
            <p:nvPr/>
          </p:nvSpPr>
          <p:spPr bwMode="auto">
            <a:xfrm>
              <a:off x="1824" y="371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0311" name="Text Box 27"/>
            <p:cNvSpPr txBox="1">
              <a:spLocks noChangeArrowheads="1"/>
            </p:cNvSpPr>
            <p:nvPr/>
          </p:nvSpPr>
          <p:spPr bwMode="auto">
            <a:xfrm>
              <a:off x="2544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5</a:t>
              </a:r>
              <a:endParaRPr lang="es-ES_tradnl" sz="3200" b="1" i="0"/>
            </a:p>
          </p:txBody>
        </p:sp>
        <p:sp>
          <p:nvSpPr>
            <p:cNvPr id="140312" name="Text Box 28"/>
            <p:cNvSpPr txBox="1">
              <a:spLocks noChangeArrowheads="1"/>
            </p:cNvSpPr>
            <p:nvPr/>
          </p:nvSpPr>
          <p:spPr bwMode="auto">
            <a:xfrm>
              <a:off x="3168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3</a:t>
              </a:r>
              <a:endParaRPr lang="es-ES_tradnl" sz="3200" b="1" i="0"/>
            </a:p>
          </p:txBody>
        </p:sp>
      </p:grpSp>
      <p:grpSp>
        <p:nvGrpSpPr>
          <p:cNvPr id="665629" name="Group 29"/>
          <p:cNvGrpSpPr>
            <a:grpSpLocks/>
          </p:cNvGrpSpPr>
          <p:nvPr/>
        </p:nvGrpSpPr>
        <p:grpSpPr bwMode="auto">
          <a:xfrm>
            <a:off x="3581400" y="4525964"/>
            <a:ext cx="3429000" cy="625475"/>
            <a:chOff x="1296" y="2851"/>
            <a:chExt cx="2160" cy="394"/>
          </a:xfrm>
        </p:grpSpPr>
        <p:sp>
          <p:nvSpPr>
            <p:cNvPr id="140305" name="Text Box 30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0306" name="Text Box 31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0307" name="Text Box 32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0308" name="Text Box 33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665634" name="Group 34"/>
          <p:cNvGrpSpPr>
            <a:grpSpLocks/>
          </p:cNvGrpSpPr>
          <p:nvPr/>
        </p:nvGrpSpPr>
        <p:grpSpPr bwMode="auto">
          <a:xfrm>
            <a:off x="3581400" y="5257800"/>
            <a:ext cx="3429000" cy="579438"/>
            <a:chOff x="1296" y="3312"/>
            <a:chExt cx="2160" cy="365"/>
          </a:xfrm>
        </p:grpSpPr>
        <p:sp>
          <p:nvSpPr>
            <p:cNvPr id="140301" name="Text Box 35"/>
            <p:cNvSpPr txBox="1">
              <a:spLocks noChangeArrowheads="1"/>
            </p:cNvSpPr>
            <p:nvPr/>
          </p:nvSpPr>
          <p:spPr bwMode="auto">
            <a:xfrm>
              <a:off x="1296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0302" name="Text Box 36"/>
            <p:cNvSpPr txBox="1">
              <a:spLocks noChangeArrowheads="1"/>
            </p:cNvSpPr>
            <p:nvPr/>
          </p:nvSpPr>
          <p:spPr bwMode="auto">
            <a:xfrm>
              <a:off x="2448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0303" name="Text Box 37"/>
            <p:cNvSpPr txBox="1">
              <a:spLocks noChangeArrowheads="1"/>
            </p:cNvSpPr>
            <p:nvPr/>
          </p:nvSpPr>
          <p:spPr bwMode="auto">
            <a:xfrm>
              <a:off x="1920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0304" name="Text Box 38"/>
            <p:cNvSpPr txBox="1">
              <a:spLocks noChangeArrowheads="1"/>
            </p:cNvSpPr>
            <p:nvPr/>
          </p:nvSpPr>
          <p:spPr bwMode="auto">
            <a:xfrm>
              <a:off x="3168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</p:grpSp>
      <p:sp>
        <p:nvSpPr>
          <p:cNvPr id="665639" name="Line 39"/>
          <p:cNvSpPr>
            <a:spLocks noChangeShapeType="1"/>
          </p:cNvSpPr>
          <p:nvPr/>
        </p:nvSpPr>
        <p:spPr bwMode="auto">
          <a:xfrm>
            <a:off x="6324600" y="44958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AutoShape 4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0300" name="AutoShape 4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5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5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65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5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6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6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2" grpId="0" autoUpdateAnimBg="0"/>
      <p:bldP spid="6656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sp>
        <p:nvSpPr>
          <p:cNvPr id="667651" name="Text Box 3"/>
          <p:cNvSpPr txBox="1">
            <a:spLocks noChangeArrowheads="1"/>
          </p:cNvSpPr>
          <p:nvPr/>
        </p:nvSpPr>
        <p:spPr bwMode="auto">
          <a:xfrm>
            <a:off x="1524000" y="1265238"/>
            <a:ext cx="777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Transformamos la matriz ampliada en una matriz escalón equivalente a ella.</a:t>
            </a:r>
            <a:endParaRPr lang="es-ES_tradnl" b="1" i="0"/>
          </a:p>
        </p:txBody>
      </p:sp>
      <p:graphicFrame>
        <p:nvGraphicFramePr>
          <p:cNvPr id="667652" name="Object 4"/>
          <p:cNvGraphicFramePr>
            <a:graphicFrameLocks noChangeAspect="1"/>
          </p:cNvGraphicFramePr>
          <p:nvPr/>
        </p:nvGraphicFramePr>
        <p:xfrm>
          <a:off x="1600200" y="3048000"/>
          <a:ext cx="3962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9" name="Ecuación" r:id="rId4" imgW="889000" imgH="914400" progId="Equation.3">
                  <p:embed/>
                </p:oleObj>
              </mc:Choice>
              <mc:Fallback>
                <p:oleObj name="Ecuación" r:id="rId4" imgW="889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3962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7653" name="Group 5"/>
          <p:cNvGrpSpPr>
            <a:grpSpLocks/>
          </p:cNvGrpSpPr>
          <p:nvPr/>
        </p:nvGrpSpPr>
        <p:grpSpPr bwMode="auto">
          <a:xfrm>
            <a:off x="1752600" y="4525964"/>
            <a:ext cx="3429000" cy="579437"/>
            <a:chOff x="1296" y="3715"/>
            <a:chExt cx="2160" cy="365"/>
          </a:xfrm>
        </p:grpSpPr>
        <p:sp>
          <p:nvSpPr>
            <p:cNvPr id="142370" name="Text Box 6"/>
            <p:cNvSpPr txBox="1">
              <a:spLocks noChangeArrowheads="1"/>
            </p:cNvSpPr>
            <p:nvPr/>
          </p:nvSpPr>
          <p:spPr bwMode="auto">
            <a:xfrm>
              <a:off x="1296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2371" name="Text Box 7"/>
            <p:cNvSpPr txBox="1">
              <a:spLocks noChangeArrowheads="1"/>
            </p:cNvSpPr>
            <p:nvPr/>
          </p:nvSpPr>
          <p:spPr bwMode="auto">
            <a:xfrm>
              <a:off x="1824" y="371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2372" name="Text Box 8"/>
            <p:cNvSpPr txBox="1">
              <a:spLocks noChangeArrowheads="1"/>
            </p:cNvSpPr>
            <p:nvPr/>
          </p:nvSpPr>
          <p:spPr bwMode="auto">
            <a:xfrm>
              <a:off x="2544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5</a:t>
              </a:r>
              <a:endParaRPr lang="es-ES_tradnl" sz="3200" b="1" i="0"/>
            </a:p>
          </p:txBody>
        </p:sp>
        <p:sp>
          <p:nvSpPr>
            <p:cNvPr id="142373" name="Text Box 9"/>
            <p:cNvSpPr txBox="1">
              <a:spLocks noChangeArrowheads="1"/>
            </p:cNvSpPr>
            <p:nvPr/>
          </p:nvSpPr>
          <p:spPr bwMode="auto">
            <a:xfrm>
              <a:off x="3168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3</a:t>
              </a:r>
              <a:endParaRPr lang="es-ES_tradnl" sz="3200" b="1" i="0"/>
            </a:p>
          </p:txBody>
        </p:sp>
      </p:grpSp>
      <p:grpSp>
        <p:nvGrpSpPr>
          <p:cNvPr id="667658" name="Group 10"/>
          <p:cNvGrpSpPr>
            <a:grpSpLocks/>
          </p:cNvGrpSpPr>
          <p:nvPr/>
        </p:nvGrpSpPr>
        <p:grpSpPr bwMode="auto">
          <a:xfrm>
            <a:off x="1752600" y="3154364"/>
            <a:ext cx="3429000" cy="625475"/>
            <a:chOff x="1296" y="2851"/>
            <a:chExt cx="2160" cy="394"/>
          </a:xfrm>
        </p:grpSpPr>
        <p:sp>
          <p:nvSpPr>
            <p:cNvPr id="142366" name="Text Box 11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2367" name="Text Box 12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2368" name="Text Box 13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2369" name="Text Box 14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667663" name="Group 15"/>
          <p:cNvGrpSpPr>
            <a:grpSpLocks/>
          </p:cNvGrpSpPr>
          <p:nvPr/>
        </p:nvGrpSpPr>
        <p:grpSpPr bwMode="auto">
          <a:xfrm>
            <a:off x="1752600" y="3886200"/>
            <a:ext cx="3429000" cy="579438"/>
            <a:chOff x="1296" y="3312"/>
            <a:chExt cx="2160" cy="365"/>
          </a:xfrm>
        </p:grpSpPr>
        <p:sp>
          <p:nvSpPr>
            <p:cNvPr id="142362" name="Text Box 16"/>
            <p:cNvSpPr txBox="1">
              <a:spLocks noChangeArrowheads="1"/>
            </p:cNvSpPr>
            <p:nvPr/>
          </p:nvSpPr>
          <p:spPr bwMode="auto">
            <a:xfrm>
              <a:off x="1296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2363" name="Text Box 17"/>
            <p:cNvSpPr txBox="1">
              <a:spLocks noChangeArrowheads="1"/>
            </p:cNvSpPr>
            <p:nvPr/>
          </p:nvSpPr>
          <p:spPr bwMode="auto">
            <a:xfrm>
              <a:off x="2448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2364" name="Text Box 18"/>
            <p:cNvSpPr txBox="1">
              <a:spLocks noChangeArrowheads="1"/>
            </p:cNvSpPr>
            <p:nvPr/>
          </p:nvSpPr>
          <p:spPr bwMode="auto">
            <a:xfrm>
              <a:off x="1920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2365" name="Text Box 19"/>
            <p:cNvSpPr txBox="1">
              <a:spLocks noChangeArrowheads="1"/>
            </p:cNvSpPr>
            <p:nvPr/>
          </p:nvSpPr>
          <p:spPr bwMode="auto">
            <a:xfrm>
              <a:off x="3168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</p:grpSp>
      <p:sp>
        <p:nvSpPr>
          <p:cNvPr id="667668" name="Line 20"/>
          <p:cNvSpPr>
            <a:spLocks noChangeShapeType="1"/>
          </p:cNvSpPr>
          <p:nvPr/>
        </p:nvSpPr>
        <p:spPr bwMode="auto">
          <a:xfrm>
            <a:off x="4495800" y="3124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67669" name="Group 21"/>
          <p:cNvGrpSpPr>
            <a:grpSpLocks/>
          </p:cNvGrpSpPr>
          <p:nvPr/>
        </p:nvGrpSpPr>
        <p:grpSpPr bwMode="auto">
          <a:xfrm>
            <a:off x="5562600" y="2441575"/>
            <a:ext cx="4800600" cy="4059238"/>
            <a:chOff x="2544" y="1538"/>
            <a:chExt cx="3024" cy="2557"/>
          </a:xfrm>
        </p:grpSpPr>
        <p:grpSp>
          <p:nvGrpSpPr>
            <p:cNvPr id="142348" name="Group 22"/>
            <p:cNvGrpSpPr>
              <a:grpSpLocks/>
            </p:cNvGrpSpPr>
            <p:nvPr/>
          </p:nvGrpSpPr>
          <p:grpSpPr bwMode="auto">
            <a:xfrm rot="-1516927">
              <a:off x="4860" y="1538"/>
              <a:ext cx="211" cy="290"/>
              <a:chOff x="4353" y="1538"/>
              <a:chExt cx="211" cy="285"/>
            </a:xfrm>
          </p:grpSpPr>
          <p:sp>
            <p:nvSpPr>
              <p:cNvPr id="142360" name="Freeform 23"/>
              <p:cNvSpPr>
                <a:spLocks/>
              </p:cNvSpPr>
              <p:nvPr/>
            </p:nvSpPr>
            <p:spPr bwMode="auto">
              <a:xfrm>
                <a:off x="4394" y="1538"/>
                <a:ext cx="170" cy="198"/>
              </a:xfrm>
              <a:custGeom>
                <a:avLst/>
                <a:gdLst>
                  <a:gd name="T0" fmla="*/ 20 w 170"/>
                  <a:gd name="T1" fmla="*/ 9 h 198"/>
                  <a:gd name="T2" fmla="*/ 66 w 170"/>
                  <a:gd name="T3" fmla="*/ 0 h 198"/>
                  <a:gd name="T4" fmla="*/ 110 w 170"/>
                  <a:gd name="T5" fmla="*/ 3 h 198"/>
                  <a:gd name="T6" fmla="*/ 150 w 170"/>
                  <a:gd name="T7" fmla="*/ 22 h 198"/>
                  <a:gd name="T8" fmla="*/ 170 w 170"/>
                  <a:gd name="T9" fmla="*/ 58 h 198"/>
                  <a:gd name="T10" fmla="*/ 170 w 170"/>
                  <a:gd name="T11" fmla="*/ 87 h 198"/>
                  <a:gd name="T12" fmla="*/ 150 w 170"/>
                  <a:gd name="T13" fmla="*/ 126 h 198"/>
                  <a:gd name="T14" fmla="*/ 116 w 170"/>
                  <a:gd name="T15" fmla="*/ 149 h 198"/>
                  <a:gd name="T16" fmla="*/ 66 w 170"/>
                  <a:gd name="T17" fmla="*/ 149 h 198"/>
                  <a:gd name="T18" fmla="*/ 36 w 170"/>
                  <a:gd name="T19" fmla="*/ 168 h 198"/>
                  <a:gd name="T20" fmla="*/ 26 w 170"/>
                  <a:gd name="T21" fmla="*/ 198 h 198"/>
                  <a:gd name="T22" fmla="*/ 0 w 170"/>
                  <a:gd name="T23" fmla="*/ 188 h 198"/>
                  <a:gd name="T24" fmla="*/ 10 w 170"/>
                  <a:gd name="T25" fmla="*/ 149 h 198"/>
                  <a:gd name="T26" fmla="*/ 46 w 170"/>
                  <a:gd name="T27" fmla="*/ 126 h 198"/>
                  <a:gd name="T28" fmla="*/ 106 w 170"/>
                  <a:gd name="T29" fmla="*/ 120 h 198"/>
                  <a:gd name="T30" fmla="*/ 130 w 170"/>
                  <a:gd name="T31" fmla="*/ 97 h 198"/>
                  <a:gd name="T32" fmla="*/ 136 w 170"/>
                  <a:gd name="T33" fmla="*/ 61 h 198"/>
                  <a:gd name="T34" fmla="*/ 110 w 170"/>
                  <a:gd name="T35" fmla="*/ 29 h 198"/>
                  <a:gd name="T36" fmla="*/ 70 w 170"/>
                  <a:gd name="T37" fmla="*/ 29 h 198"/>
                  <a:gd name="T38" fmla="*/ 26 w 170"/>
                  <a:gd name="T39" fmla="*/ 39 h 198"/>
                  <a:gd name="T40" fmla="*/ 10 w 170"/>
                  <a:gd name="T41" fmla="*/ 29 h 198"/>
                  <a:gd name="T42" fmla="*/ 20 w 170"/>
                  <a:gd name="T43" fmla="*/ 9 h 19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61" name="Freeform 24"/>
              <p:cNvSpPr>
                <a:spLocks/>
              </p:cNvSpPr>
              <p:nvPr/>
            </p:nvSpPr>
            <p:spPr bwMode="auto">
              <a:xfrm>
                <a:off x="4353" y="1769"/>
                <a:ext cx="53" cy="54"/>
              </a:xfrm>
              <a:custGeom>
                <a:avLst/>
                <a:gdLst>
                  <a:gd name="T0" fmla="*/ 53 w 53"/>
                  <a:gd name="T1" fmla="*/ 3 h 54"/>
                  <a:gd name="T2" fmla="*/ 26 w 53"/>
                  <a:gd name="T3" fmla="*/ 0 h 54"/>
                  <a:gd name="T4" fmla="*/ 8 w 53"/>
                  <a:gd name="T5" fmla="*/ 20 h 54"/>
                  <a:gd name="T6" fmla="*/ 0 w 53"/>
                  <a:gd name="T7" fmla="*/ 51 h 54"/>
                  <a:gd name="T8" fmla="*/ 26 w 53"/>
                  <a:gd name="T9" fmla="*/ 54 h 54"/>
                  <a:gd name="T10" fmla="*/ 48 w 53"/>
                  <a:gd name="T11" fmla="*/ 40 h 54"/>
                  <a:gd name="T12" fmla="*/ 53 w 53"/>
                  <a:gd name="T13" fmla="*/ 3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2349" name="Group 25"/>
            <p:cNvGrpSpPr>
              <a:grpSpLocks/>
            </p:cNvGrpSpPr>
            <p:nvPr/>
          </p:nvGrpSpPr>
          <p:grpSpPr bwMode="auto">
            <a:xfrm>
              <a:off x="2544" y="1734"/>
              <a:ext cx="3024" cy="2361"/>
              <a:chOff x="2544" y="1734"/>
              <a:chExt cx="3024" cy="2361"/>
            </a:xfrm>
          </p:grpSpPr>
          <p:grpSp>
            <p:nvGrpSpPr>
              <p:cNvPr id="142350" name="Group 26"/>
              <p:cNvGrpSpPr>
                <a:grpSpLocks/>
              </p:cNvGrpSpPr>
              <p:nvPr/>
            </p:nvGrpSpPr>
            <p:grpSpPr bwMode="auto">
              <a:xfrm flipH="1">
                <a:off x="4401" y="1734"/>
                <a:ext cx="1167" cy="2361"/>
                <a:chOff x="3650" y="1731"/>
                <a:chExt cx="1167" cy="2322"/>
              </a:xfrm>
            </p:grpSpPr>
            <p:sp>
              <p:nvSpPr>
                <p:cNvPr id="142354" name="Freeform 27"/>
                <p:cNvSpPr>
                  <a:spLocks/>
                </p:cNvSpPr>
                <p:nvPr/>
              </p:nvSpPr>
              <p:spPr bwMode="auto">
                <a:xfrm>
                  <a:off x="4022" y="1861"/>
                  <a:ext cx="457" cy="507"/>
                </a:xfrm>
                <a:custGeom>
                  <a:avLst/>
                  <a:gdLst>
                    <a:gd name="T0" fmla="*/ 238 w 457"/>
                    <a:gd name="T1" fmla="*/ 117 h 507"/>
                    <a:gd name="T2" fmla="*/ 198 w 457"/>
                    <a:gd name="T3" fmla="*/ 65 h 507"/>
                    <a:gd name="T4" fmla="*/ 142 w 457"/>
                    <a:gd name="T5" fmla="*/ 26 h 507"/>
                    <a:gd name="T6" fmla="*/ 92 w 457"/>
                    <a:gd name="T7" fmla="*/ 0 h 507"/>
                    <a:gd name="T8" fmla="*/ 52 w 457"/>
                    <a:gd name="T9" fmla="*/ 7 h 507"/>
                    <a:gd name="T10" fmla="*/ 23 w 457"/>
                    <a:gd name="T11" fmla="*/ 36 h 507"/>
                    <a:gd name="T12" fmla="*/ 0 w 457"/>
                    <a:gd name="T13" fmla="*/ 124 h 507"/>
                    <a:gd name="T14" fmla="*/ 9 w 457"/>
                    <a:gd name="T15" fmla="*/ 225 h 507"/>
                    <a:gd name="T16" fmla="*/ 33 w 457"/>
                    <a:gd name="T17" fmla="*/ 322 h 507"/>
                    <a:gd name="T18" fmla="*/ 59 w 457"/>
                    <a:gd name="T19" fmla="*/ 397 h 507"/>
                    <a:gd name="T20" fmla="*/ 109 w 457"/>
                    <a:gd name="T21" fmla="*/ 475 h 507"/>
                    <a:gd name="T22" fmla="*/ 152 w 457"/>
                    <a:gd name="T23" fmla="*/ 507 h 507"/>
                    <a:gd name="T24" fmla="*/ 211 w 457"/>
                    <a:gd name="T25" fmla="*/ 507 h 507"/>
                    <a:gd name="T26" fmla="*/ 271 w 457"/>
                    <a:gd name="T27" fmla="*/ 485 h 507"/>
                    <a:gd name="T28" fmla="*/ 301 w 457"/>
                    <a:gd name="T29" fmla="*/ 429 h 507"/>
                    <a:gd name="T30" fmla="*/ 317 w 457"/>
                    <a:gd name="T31" fmla="*/ 358 h 507"/>
                    <a:gd name="T32" fmla="*/ 311 w 457"/>
                    <a:gd name="T33" fmla="*/ 270 h 507"/>
                    <a:gd name="T34" fmla="*/ 450 w 457"/>
                    <a:gd name="T35" fmla="*/ 280 h 507"/>
                    <a:gd name="T36" fmla="*/ 457 w 457"/>
                    <a:gd name="T37" fmla="*/ 241 h 507"/>
                    <a:gd name="T38" fmla="*/ 298 w 457"/>
                    <a:gd name="T39" fmla="*/ 225 h 507"/>
                    <a:gd name="T40" fmla="*/ 258 w 457"/>
                    <a:gd name="T41" fmla="*/ 134 h 507"/>
                    <a:gd name="T42" fmla="*/ 238 w 457"/>
                    <a:gd name="T43" fmla="*/ 117 h 50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457" h="507">
                      <a:moveTo>
                        <a:pt x="238" y="117"/>
                      </a:moveTo>
                      <a:lnTo>
                        <a:pt x="198" y="65"/>
                      </a:lnTo>
                      <a:lnTo>
                        <a:pt x="142" y="26"/>
                      </a:lnTo>
                      <a:lnTo>
                        <a:pt x="92" y="0"/>
                      </a:lnTo>
                      <a:lnTo>
                        <a:pt x="52" y="7"/>
                      </a:lnTo>
                      <a:lnTo>
                        <a:pt x="23" y="36"/>
                      </a:lnTo>
                      <a:lnTo>
                        <a:pt x="0" y="124"/>
                      </a:lnTo>
                      <a:lnTo>
                        <a:pt x="9" y="225"/>
                      </a:lnTo>
                      <a:lnTo>
                        <a:pt x="33" y="322"/>
                      </a:lnTo>
                      <a:lnTo>
                        <a:pt x="59" y="397"/>
                      </a:lnTo>
                      <a:lnTo>
                        <a:pt x="109" y="475"/>
                      </a:lnTo>
                      <a:lnTo>
                        <a:pt x="152" y="507"/>
                      </a:lnTo>
                      <a:lnTo>
                        <a:pt x="211" y="507"/>
                      </a:lnTo>
                      <a:lnTo>
                        <a:pt x="271" y="485"/>
                      </a:lnTo>
                      <a:lnTo>
                        <a:pt x="301" y="429"/>
                      </a:lnTo>
                      <a:lnTo>
                        <a:pt x="317" y="358"/>
                      </a:lnTo>
                      <a:lnTo>
                        <a:pt x="311" y="270"/>
                      </a:lnTo>
                      <a:lnTo>
                        <a:pt x="450" y="280"/>
                      </a:lnTo>
                      <a:lnTo>
                        <a:pt x="457" y="241"/>
                      </a:lnTo>
                      <a:lnTo>
                        <a:pt x="298" y="225"/>
                      </a:lnTo>
                      <a:lnTo>
                        <a:pt x="258" y="134"/>
                      </a:lnTo>
                      <a:lnTo>
                        <a:pt x="238" y="1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355" name="Freeform 28"/>
                <p:cNvSpPr>
                  <a:spLocks/>
                </p:cNvSpPr>
                <p:nvPr/>
              </p:nvSpPr>
              <p:spPr bwMode="auto">
                <a:xfrm>
                  <a:off x="3650" y="1731"/>
                  <a:ext cx="526" cy="813"/>
                </a:xfrm>
                <a:custGeom>
                  <a:avLst/>
                  <a:gdLst>
                    <a:gd name="T0" fmla="*/ 307 w 526"/>
                    <a:gd name="T1" fmla="*/ 19 h 813"/>
                    <a:gd name="T2" fmla="*/ 373 w 526"/>
                    <a:gd name="T3" fmla="*/ 0 h 813"/>
                    <a:gd name="T4" fmla="*/ 426 w 526"/>
                    <a:gd name="T5" fmla="*/ 3 h 813"/>
                    <a:gd name="T6" fmla="*/ 466 w 526"/>
                    <a:gd name="T7" fmla="*/ 32 h 813"/>
                    <a:gd name="T8" fmla="*/ 493 w 526"/>
                    <a:gd name="T9" fmla="*/ 78 h 813"/>
                    <a:gd name="T10" fmla="*/ 483 w 526"/>
                    <a:gd name="T11" fmla="*/ 126 h 813"/>
                    <a:gd name="T12" fmla="*/ 446 w 526"/>
                    <a:gd name="T13" fmla="*/ 126 h 813"/>
                    <a:gd name="T14" fmla="*/ 456 w 526"/>
                    <a:gd name="T15" fmla="*/ 87 h 813"/>
                    <a:gd name="T16" fmla="*/ 426 w 526"/>
                    <a:gd name="T17" fmla="*/ 52 h 813"/>
                    <a:gd name="T18" fmla="*/ 397 w 526"/>
                    <a:gd name="T19" fmla="*/ 39 h 813"/>
                    <a:gd name="T20" fmla="*/ 347 w 526"/>
                    <a:gd name="T21" fmla="*/ 52 h 813"/>
                    <a:gd name="T22" fmla="*/ 367 w 526"/>
                    <a:gd name="T23" fmla="*/ 91 h 813"/>
                    <a:gd name="T24" fmla="*/ 373 w 526"/>
                    <a:gd name="T25" fmla="*/ 126 h 813"/>
                    <a:gd name="T26" fmla="*/ 367 w 526"/>
                    <a:gd name="T27" fmla="*/ 156 h 813"/>
                    <a:gd name="T28" fmla="*/ 317 w 526"/>
                    <a:gd name="T29" fmla="*/ 169 h 813"/>
                    <a:gd name="T30" fmla="*/ 264 w 526"/>
                    <a:gd name="T31" fmla="*/ 159 h 813"/>
                    <a:gd name="T32" fmla="*/ 254 w 526"/>
                    <a:gd name="T33" fmla="*/ 136 h 813"/>
                    <a:gd name="T34" fmla="*/ 198 w 526"/>
                    <a:gd name="T35" fmla="*/ 198 h 813"/>
                    <a:gd name="T36" fmla="*/ 165 w 526"/>
                    <a:gd name="T37" fmla="*/ 266 h 813"/>
                    <a:gd name="T38" fmla="*/ 119 w 526"/>
                    <a:gd name="T39" fmla="*/ 354 h 813"/>
                    <a:gd name="T40" fmla="*/ 89 w 526"/>
                    <a:gd name="T41" fmla="*/ 432 h 813"/>
                    <a:gd name="T42" fmla="*/ 76 w 526"/>
                    <a:gd name="T43" fmla="*/ 507 h 813"/>
                    <a:gd name="T44" fmla="*/ 86 w 526"/>
                    <a:gd name="T45" fmla="*/ 546 h 813"/>
                    <a:gd name="T46" fmla="*/ 139 w 526"/>
                    <a:gd name="T47" fmla="*/ 595 h 813"/>
                    <a:gd name="T48" fmla="*/ 248 w 526"/>
                    <a:gd name="T49" fmla="*/ 637 h 813"/>
                    <a:gd name="T50" fmla="*/ 307 w 526"/>
                    <a:gd name="T51" fmla="*/ 656 h 813"/>
                    <a:gd name="T52" fmla="*/ 367 w 526"/>
                    <a:gd name="T53" fmla="*/ 666 h 813"/>
                    <a:gd name="T54" fmla="*/ 456 w 526"/>
                    <a:gd name="T55" fmla="*/ 702 h 813"/>
                    <a:gd name="T56" fmla="*/ 522 w 526"/>
                    <a:gd name="T57" fmla="*/ 725 h 813"/>
                    <a:gd name="T58" fmla="*/ 526 w 526"/>
                    <a:gd name="T59" fmla="*/ 770 h 813"/>
                    <a:gd name="T60" fmla="*/ 493 w 526"/>
                    <a:gd name="T61" fmla="*/ 803 h 813"/>
                    <a:gd name="T62" fmla="*/ 453 w 526"/>
                    <a:gd name="T63" fmla="*/ 813 h 813"/>
                    <a:gd name="T64" fmla="*/ 393 w 526"/>
                    <a:gd name="T65" fmla="*/ 783 h 813"/>
                    <a:gd name="T66" fmla="*/ 254 w 526"/>
                    <a:gd name="T67" fmla="*/ 712 h 813"/>
                    <a:gd name="T68" fmla="*/ 139 w 526"/>
                    <a:gd name="T69" fmla="*/ 663 h 813"/>
                    <a:gd name="T70" fmla="*/ 59 w 526"/>
                    <a:gd name="T71" fmla="*/ 608 h 813"/>
                    <a:gd name="T72" fmla="*/ 6 w 526"/>
                    <a:gd name="T73" fmla="*/ 559 h 813"/>
                    <a:gd name="T74" fmla="*/ 0 w 526"/>
                    <a:gd name="T75" fmla="*/ 500 h 813"/>
                    <a:gd name="T76" fmla="*/ 29 w 526"/>
                    <a:gd name="T77" fmla="*/ 422 h 813"/>
                    <a:gd name="T78" fmla="*/ 89 w 526"/>
                    <a:gd name="T79" fmla="*/ 305 h 813"/>
                    <a:gd name="T80" fmla="*/ 145 w 526"/>
                    <a:gd name="T81" fmla="*/ 208 h 813"/>
                    <a:gd name="T82" fmla="*/ 215 w 526"/>
                    <a:gd name="T83" fmla="*/ 107 h 813"/>
                    <a:gd name="T84" fmla="*/ 268 w 526"/>
                    <a:gd name="T85" fmla="*/ 48 h 813"/>
                    <a:gd name="T86" fmla="*/ 334 w 526"/>
                    <a:gd name="T87" fmla="*/ 19 h 813"/>
                    <a:gd name="T88" fmla="*/ 307 w 526"/>
                    <a:gd name="T89" fmla="*/ 19 h 81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526" h="813">
                      <a:moveTo>
                        <a:pt x="307" y="19"/>
                      </a:moveTo>
                      <a:lnTo>
                        <a:pt x="373" y="0"/>
                      </a:lnTo>
                      <a:lnTo>
                        <a:pt x="426" y="3"/>
                      </a:lnTo>
                      <a:lnTo>
                        <a:pt x="466" y="32"/>
                      </a:lnTo>
                      <a:lnTo>
                        <a:pt x="493" y="78"/>
                      </a:lnTo>
                      <a:lnTo>
                        <a:pt x="483" y="126"/>
                      </a:lnTo>
                      <a:lnTo>
                        <a:pt x="446" y="126"/>
                      </a:lnTo>
                      <a:lnTo>
                        <a:pt x="456" y="87"/>
                      </a:lnTo>
                      <a:lnTo>
                        <a:pt x="426" y="52"/>
                      </a:lnTo>
                      <a:lnTo>
                        <a:pt x="397" y="39"/>
                      </a:lnTo>
                      <a:lnTo>
                        <a:pt x="347" y="52"/>
                      </a:lnTo>
                      <a:lnTo>
                        <a:pt x="367" y="91"/>
                      </a:lnTo>
                      <a:lnTo>
                        <a:pt x="373" y="126"/>
                      </a:lnTo>
                      <a:lnTo>
                        <a:pt x="367" y="156"/>
                      </a:lnTo>
                      <a:lnTo>
                        <a:pt x="317" y="169"/>
                      </a:lnTo>
                      <a:lnTo>
                        <a:pt x="264" y="159"/>
                      </a:lnTo>
                      <a:lnTo>
                        <a:pt x="254" y="136"/>
                      </a:lnTo>
                      <a:lnTo>
                        <a:pt x="198" y="198"/>
                      </a:lnTo>
                      <a:lnTo>
                        <a:pt x="165" y="266"/>
                      </a:lnTo>
                      <a:lnTo>
                        <a:pt x="119" y="354"/>
                      </a:lnTo>
                      <a:lnTo>
                        <a:pt x="89" y="432"/>
                      </a:lnTo>
                      <a:lnTo>
                        <a:pt x="76" y="507"/>
                      </a:lnTo>
                      <a:lnTo>
                        <a:pt x="86" y="546"/>
                      </a:lnTo>
                      <a:lnTo>
                        <a:pt x="139" y="595"/>
                      </a:lnTo>
                      <a:lnTo>
                        <a:pt x="248" y="637"/>
                      </a:lnTo>
                      <a:lnTo>
                        <a:pt x="307" y="656"/>
                      </a:lnTo>
                      <a:lnTo>
                        <a:pt x="367" y="666"/>
                      </a:lnTo>
                      <a:lnTo>
                        <a:pt x="456" y="702"/>
                      </a:lnTo>
                      <a:lnTo>
                        <a:pt x="522" y="725"/>
                      </a:lnTo>
                      <a:lnTo>
                        <a:pt x="526" y="770"/>
                      </a:lnTo>
                      <a:lnTo>
                        <a:pt x="493" y="803"/>
                      </a:lnTo>
                      <a:lnTo>
                        <a:pt x="453" y="813"/>
                      </a:lnTo>
                      <a:lnTo>
                        <a:pt x="393" y="783"/>
                      </a:lnTo>
                      <a:lnTo>
                        <a:pt x="254" y="712"/>
                      </a:lnTo>
                      <a:lnTo>
                        <a:pt x="139" y="663"/>
                      </a:lnTo>
                      <a:lnTo>
                        <a:pt x="59" y="608"/>
                      </a:lnTo>
                      <a:lnTo>
                        <a:pt x="6" y="559"/>
                      </a:lnTo>
                      <a:lnTo>
                        <a:pt x="0" y="500"/>
                      </a:lnTo>
                      <a:lnTo>
                        <a:pt x="29" y="422"/>
                      </a:lnTo>
                      <a:lnTo>
                        <a:pt x="89" y="305"/>
                      </a:lnTo>
                      <a:lnTo>
                        <a:pt x="145" y="208"/>
                      </a:lnTo>
                      <a:lnTo>
                        <a:pt x="215" y="107"/>
                      </a:lnTo>
                      <a:lnTo>
                        <a:pt x="268" y="48"/>
                      </a:lnTo>
                      <a:lnTo>
                        <a:pt x="334" y="19"/>
                      </a:lnTo>
                      <a:lnTo>
                        <a:pt x="307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356" name="Freeform 29"/>
                <p:cNvSpPr>
                  <a:spLocks/>
                </p:cNvSpPr>
                <p:nvPr/>
              </p:nvSpPr>
              <p:spPr bwMode="auto">
                <a:xfrm>
                  <a:off x="4146" y="2405"/>
                  <a:ext cx="275" cy="763"/>
                </a:xfrm>
                <a:custGeom>
                  <a:avLst/>
                  <a:gdLst>
                    <a:gd name="T0" fmla="*/ 17 w 275"/>
                    <a:gd name="T1" fmla="*/ 59 h 763"/>
                    <a:gd name="T2" fmla="*/ 27 w 275"/>
                    <a:gd name="T3" fmla="*/ 20 h 763"/>
                    <a:gd name="T4" fmla="*/ 70 w 275"/>
                    <a:gd name="T5" fmla="*/ 0 h 763"/>
                    <a:gd name="T6" fmla="*/ 109 w 275"/>
                    <a:gd name="T7" fmla="*/ 0 h 763"/>
                    <a:gd name="T8" fmla="*/ 159 w 275"/>
                    <a:gd name="T9" fmla="*/ 29 h 763"/>
                    <a:gd name="T10" fmla="*/ 206 w 275"/>
                    <a:gd name="T11" fmla="*/ 98 h 763"/>
                    <a:gd name="T12" fmla="*/ 239 w 275"/>
                    <a:gd name="T13" fmla="*/ 169 h 763"/>
                    <a:gd name="T14" fmla="*/ 255 w 275"/>
                    <a:gd name="T15" fmla="*/ 266 h 763"/>
                    <a:gd name="T16" fmla="*/ 269 w 275"/>
                    <a:gd name="T17" fmla="*/ 380 h 763"/>
                    <a:gd name="T18" fmla="*/ 275 w 275"/>
                    <a:gd name="T19" fmla="*/ 490 h 763"/>
                    <a:gd name="T20" fmla="*/ 275 w 275"/>
                    <a:gd name="T21" fmla="*/ 633 h 763"/>
                    <a:gd name="T22" fmla="*/ 255 w 275"/>
                    <a:gd name="T23" fmla="*/ 721 h 763"/>
                    <a:gd name="T24" fmla="*/ 219 w 275"/>
                    <a:gd name="T25" fmla="*/ 753 h 763"/>
                    <a:gd name="T26" fmla="*/ 156 w 275"/>
                    <a:gd name="T27" fmla="*/ 763 h 763"/>
                    <a:gd name="T28" fmla="*/ 90 w 275"/>
                    <a:gd name="T29" fmla="*/ 760 h 763"/>
                    <a:gd name="T30" fmla="*/ 56 w 275"/>
                    <a:gd name="T31" fmla="*/ 721 h 763"/>
                    <a:gd name="T32" fmla="*/ 37 w 275"/>
                    <a:gd name="T33" fmla="*/ 653 h 763"/>
                    <a:gd name="T34" fmla="*/ 20 w 275"/>
                    <a:gd name="T35" fmla="*/ 585 h 763"/>
                    <a:gd name="T36" fmla="*/ 7 w 275"/>
                    <a:gd name="T37" fmla="*/ 461 h 763"/>
                    <a:gd name="T38" fmla="*/ 0 w 275"/>
                    <a:gd name="T39" fmla="*/ 322 h 763"/>
                    <a:gd name="T40" fmla="*/ 0 w 275"/>
                    <a:gd name="T41" fmla="*/ 159 h 763"/>
                    <a:gd name="T42" fmla="*/ 17 w 275"/>
                    <a:gd name="T43" fmla="*/ 88 h 763"/>
                    <a:gd name="T44" fmla="*/ 17 w 275"/>
                    <a:gd name="T45" fmla="*/ 59 h 763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75" h="763">
                      <a:moveTo>
                        <a:pt x="17" y="59"/>
                      </a:moveTo>
                      <a:lnTo>
                        <a:pt x="27" y="20"/>
                      </a:lnTo>
                      <a:lnTo>
                        <a:pt x="70" y="0"/>
                      </a:lnTo>
                      <a:lnTo>
                        <a:pt x="109" y="0"/>
                      </a:lnTo>
                      <a:lnTo>
                        <a:pt x="159" y="29"/>
                      </a:lnTo>
                      <a:lnTo>
                        <a:pt x="206" y="98"/>
                      </a:lnTo>
                      <a:lnTo>
                        <a:pt x="239" y="169"/>
                      </a:lnTo>
                      <a:lnTo>
                        <a:pt x="255" y="266"/>
                      </a:lnTo>
                      <a:lnTo>
                        <a:pt x="269" y="380"/>
                      </a:lnTo>
                      <a:lnTo>
                        <a:pt x="275" y="490"/>
                      </a:lnTo>
                      <a:lnTo>
                        <a:pt x="275" y="633"/>
                      </a:lnTo>
                      <a:lnTo>
                        <a:pt x="255" y="721"/>
                      </a:lnTo>
                      <a:lnTo>
                        <a:pt x="219" y="753"/>
                      </a:lnTo>
                      <a:lnTo>
                        <a:pt x="156" y="763"/>
                      </a:lnTo>
                      <a:lnTo>
                        <a:pt x="90" y="760"/>
                      </a:lnTo>
                      <a:lnTo>
                        <a:pt x="56" y="721"/>
                      </a:lnTo>
                      <a:lnTo>
                        <a:pt x="37" y="653"/>
                      </a:lnTo>
                      <a:lnTo>
                        <a:pt x="20" y="585"/>
                      </a:lnTo>
                      <a:lnTo>
                        <a:pt x="7" y="461"/>
                      </a:lnTo>
                      <a:lnTo>
                        <a:pt x="0" y="322"/>
                      </a:lnTo>
                      <a:lnTo>
                        <a:pt x="0" y="159"/>
                      </a:lnTo>
                      <a:lnTo>
                        <a:pt x="17" y="88"/>
                      </a:lnTo>
                      <a:lnTo>
                        <a:pt x="17" y="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357" name="Freeform 30"/>
                <p:cNvSpPr>
                  <a:spLocks/>
                </p:cNvSpPr>
                <p:nvPr/>
              </p:nvSpPr>
              <p:spPr bwMode="auto">
                <a:xfrm>
                  <a:off x="4273" y="2426"/>
                  <a:ext cx="420" cy="586"/>
                </a:xfrm>
                <a:custGeom>
                  <a:avLst/>
                  <a:gdLst>
                    <a:gd name="T0" fmla="*/ 23 w 420"/>
                    <a:gd name="T1" fmla="*/ 0 h 586"/>
                    <a:gd name="T2" fmla="*/ 109 w 420"/>
                    <a:gd name="T3" fmla="*/ 10 h 586"/>
                    <a:gd name="T4" fmla="*/ 198 w 420"/>
                    <a:gd name="T5" fmla="*/ 26 h 586"/>
                    <a:gd name="T6" fmla="*/ 291 w 420"/>
                    <a:gd name="T7" fmla="*/ 78 h 586"/>
                    <a:gd name="T8" fmla="*/ 357 w 420"/>
                    <a:gd name="T9" fmla="*/ 117 h 586"/>
                    <a:gd name="T10" fmla="*/ 400 w 420"/>
                    <a:gd name="T11" fmla="*/ 173 h 586"/>
                    <a:gd name="T12" fmla="*/ 420 w 420"/>
                    <a:gd name="T13" fmla="*/ 205 h 586"/>
                    <a:gd name="T14" fmla="*/ 380 w 420"/>
                    <a:gd name="T15" fmla="*/ 300 h 586"/>
                    <a:gd name="T16" fmla="*/ 317 w 420"/>
                    <a:gd name="T17" fmla="*/ 358 h 586"/>
                    <a:gd name="T18" fmla="*/ 241 w 420"/>
                    <a:gd name="T19" fmla="*/ 400 h 586"/>
                    <a:gd name="T20" fmla="*/ 201 w 420"/>
                    <a:gd name="T21" fmla="*/ 426 h 586"/>
                    <a:gd name="T22" fmla="*/ 132 w 420"/>
                    <a:gd name="T23" fmla="*/ 439 h 586"/>
                    <a:gd name="T24" fmla="*/ 129 w 420"/>
                    <a:gd name="T25" fmla="*/ 465 h 586"/>
                    <a:gd name="T26" fmla="*/ 182 w 420"/>
                    <a:gd name="T27" fmla="*/ 488 h 586"/>
                    <a:gd name="T28" fmla="*/ 258 w 420"/>
                    <a:gd name="T29" fmla="*/ 508 h 586"/>
                    <a:gd name="T30" fmla="*/ 330 w 420"/>
                    <a:gd name="T31" fmla="*/ 547 h 586"/>
                    <a:gd name="T32" fmla="*/ 301 w 420"/>
                    <a:gd name="T33" fmla="*/ 576 h 586"/>
                    <a:gd name="T34" fmla="*/ 271 w 420"/>
                    <a:gd name="T35" fmla="*/ 586 h 586"/>
                    <a:gd name="T36" fmla="*/ 228 w 420"/>
                    <a:gd name="T37" fmla="*/ 543 h 586"/>
                    <a:gd name="T38" fmla="*/ 162 w 420"/>
                    <a:gd name="T39" fmla="*/ 517 h 586"/>
                    <a:gd name="T40" fmla="*/ 109 w 420"/>
                    <a:gd name="T41" fmla="*/ 498 h 586"/>
                    <a:gd name="T42" fmla="*/ 109 w 420"/>
                    <a:gd name="T43" fmla="*/ 459 h 586"/>
                    <a:gd name="T44" fmla="*/ 119 w 420"/>
                    <a:gd name="T45" fmla="*/ 417 h 586"/>
                    <a:gd name="T46" fmla="*/ 152 w 420"/>
                    <a:gd name="T47" fmla="*/ 400 h 586"/>
                    <a:gd name="T48" fmla="*/ 258 w 420"/>
                    <a:gd name="T49" fmla="*/ 358 h 586"/>
                    <a:gd name="T50" fmla="*/ 317 w 420"/>
                    <a:gd name="T51" fmla="*/ 293 h 586"/>
                    <a:gd name="T52" fmla="*/ 360 w 420"/>
                    <a:gd name="T53" fmla="*/ 225 h 586"/>
                    <a:gd name="T54" fmla="*/ 350 w 420"/>
                    <a:gd name="T55" fmla="*/ 192 h 586"/>
                    <a:gd name="T56" fmla="*/ 317 w 420"/>
                    <a:gd name="T57" fmla="*/ 153 h 586"/>
                    <a:gd name="T58" fmla="*/ 238 w 420"/>
                    <a:gd name="T59" fmla="*/ 98 h 586"/>
                    <a:gd name="T60" fmla="*/ 142 w 420"/>
                    <a:gd name="T61" fmla="*/ 78 h 586"/>
                    <a:gd name="T62" fmla="*/ 79 w 420"/>
                    <a:gd name="T63" fmla="*/ 75 h 586"/>
                    <a:gd name="T64" fmla="*/ 23 w 420"/>
                    <a:gd name="T65" fmla="*/ 75 h 586"/>
                    <a:gd name="T66" fmla="*/ 0 w 420"/>
                    <a:gd name="T67" fmla="*/ 39 h 586"/>
                    <a:gd name="T68" fmla="*/ 23 w 420"/>
                    <a:gd name="T69" fmla="*/ 0 h 58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420" h="586">
                      <a:moveTo>
                        <a:pt x="23" y="0"/>
                      </a:moveTo>
                      <a:lnTo>
                        <a:pt x="109" y="10"/>
                      </a:lnTo>
                      <a:lnTo>
                        <a:pt x="198" y="26"/>
                      </a:lnTo>
                      <a:lnTo>
                        <a:pt x="291" y="78"/>
                      </a:lnTo>
                      <a:lnTo>
                        <a:pt x="357" y="117"/>
                      </a:lnTo>
                      <a:lnTo>
                        <a:pt x="400" y="173"/>
                      </a:lnTo>
                      <a:lnTo>
                        <a:pt x="420" y="205"/>
                      </a:lnTo>
                      <a:lnTo>
                        <a:pt x="380" y="300"/>
                      </a:lnTo>
                      <a:lnTo>
                        <a:pt x="317" y="358"/>
                      </a:lnTo>
                      <a:lnTo>
                        <a:pt x="241" y="400"/>
                      </a:lnTo>
                      <a:lnTo>
                        <a:pt x="201" y="426"/>
                      </a:lnTo>
                      <a:lnTo>
                        <a:pt x="132" y="439"/>
                      </a:lnTo>
                      <a:lnTo>
                        <a:pt x="129" y="465"/>
                      </a:lnTo>
                      <a:lnTo>
                        <a:pt x="182" y="488"/>
                      </a:lnTo>
                      <a:lnTo>
                        <a:pt x="258" y="508"/>
                      </a:lnTo>
                      <a:lnTo>
                        <a:pt x="330" y="547"/>
                      </a:lnTo>
                      <a:lnTo>
                        <a:pt x="301" y="576"/>
                      </a:lnTo>
                      <a:lnTo>
                        <a:pt x="271" y="586"/>
                      </a:lnTo>
                      <a:lnTo>
                        <a:pt x="228" y="543"/>
                      </a:lnTo>
                      <a:lnTo>
                        <a:pt x="162" y="517"/>
                      </a:lnTo>
                      <a:lnTo>
                        <a:pt x="109" y="498"/>
                      </a:lnTo>
                      <a:lnTo>
                        <a:pt x="109" y="459"/>
                      </a:lnTo>
                      <a:lnTo>
                        <a:pt x="119" y="417"/>
                      </a:lnTo>
                      <a:lnTo>
                        <a:pt x="152" y="400"/>
                      </a:lnTo>
                      <a:lnTo>
                        <a:pt x="258" y="358"/>
                      </a:lnTo>
                      <a:lnTo>
                        <a:pt x="317" y="293"/>
                      </a:lnTo>
                      <a:lnTo>
                        <a:pt x="360" y="225"/>
                      </a:lnTo>
                      <a:lnTo>
                        <a:pt x="350" y="192"/>
                      </a:lnTo>
                      <a:lnTo>
                        <a:pt x="317" y="153"/>
                      </a:lnTo>
                      <a:lnTo>
                        <a:pt x="238" y="98"/>
                      </a:lnTo>
                      <a:lnTo>
                        <a:pt x="142" y="78"/>
                      </a:lnTo>
                      <a:lnTo>
                        <a:pt x="79" y="75"/>
                      </a:lnTo>
                      <a:lnTo>
                        <a:pt x="23" y="75"/>
                      </a:lnTo>
                      <a:lnTo>
                        <a:pt x="0" y="39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358" name="Freeform 31"/>
                <p:cNvSpPr>
                  <a:spLocks/>
                </p:cNvSpPr>
                <p:nvPr/>
              </p:nvSpPr>
              <p:spPr bwMode="auto">
                <a:xfrm>
                  <a:off x="4306" y="3090"/>
                  <a:ext cx="511" cy="947"/>
                </a:xfrm>
                <a:custGeom>
                  <a:avLst/>
                  <a:gdLst>
                    <a:gd name="T0" fmla="*/ 59 w 511"/>
                    <a:gd name="T1" fmla="*/ 0 h 947"/>
                    <a:gd name="T2" fmla="*/ 13 w 511"/>
                    <a:gd name="T3" fmla="*/ 0 h 947"/>
                    <a:gd name="T4" fmla="*/ 0 w 511"/>
                    <a:gd name="T5" fmla="*/ 68 h 947"/>
                    <a:gd name="T6" fmla="*/ 33 w 511"/>
                    <a:gd name="T7" fmla="*/ 108 h 947"/>
                    <a:gd name="T8" fmla="*/ 139 w 511"/>
                    <a:gd name="T9" fmla="*/ 202 h 947"/>
                    <a:gd name="T10" fmla="*/ 232 w 511"/>
                    <a:gd name="T11" fmla="*/ 322 h 947"/>
                    <a:gd name="T12" fmla="*/ 292 w 511"/>
                    <a:gd name="T13" fmla="*/ 446 h 947"/>
                    <a:gd name="T14" fmla="*/ 301 w 511"/>
                    <a:gd name="T15" fmla="*/ 527 h 947"/>
                    <a:gd name="T16" fmla="*/ 298 w 511"/>
                    <a:gd name="T17" fmla="*/ 586 h 947"/>
                    <a:gd name="T18" fmla="*/ 272 w 511"/>
                    <a:gd name="T19" fmla="*/ 719 h 947"/>
                    <a:gd name="T20" fmla="*/ 238 w 511"/>
                    <a:gd name="T21" fmla="*/ 827 h 947"/>
                    <a:gd name="T22" fmla="*/ 209 w 511"/>
                    <a:gd name="T23" fmla="*/ 889 h 947"/>
                    <a:gd name="T24" fmla="*/ 202 w 511"/>
                    <a:gd name="T25" fmla="*/ 928 h 947"/>
                    <a:gd name="T26" fmla="*/ 232 w 511"/>
                    <a:gd name="T27" fmla="*/ 928 h 947"/>
                    <a:gd name="T28" fmla="*/ 278 w 511"/>
                    <a:gd name="T29" fmla="*/ 915 h 947"/>
                    <a:gd name="T30" fmla="*/ 292 w 511"/>
                    <a:gd name="T31" fmla="*/ 918 h 947"/>
                    <a:gd name="T32" fmla="*/ 388 w 511"/>
                    <a:gd name="T33" fmla="*/ 924 h 947"/>
                    <a:gd name="T34" fmla="*/ 461 w 511"/>
                    <a:gd name="T35" fmla="*/ 947 h 947"/>
                    <a:gd name="T36" fmla="*/ 487 w 511"/>
                    <a:gd name="T37" fmla="*/ 934 h 947"/>
                    <a:gd name="T38" fmla="*/ 511 w 511"/>
                    <a:gd name="T39" fmla="*/ 885 h 947"/>
                    <a:gd name="T40" fmla="*/ 487 w 511"/>
                    <a:gd name="T41" fmla="*/ 859 h 947"/>
                    <a:gd name="T42" fmla="*/ 378 w 511"/>
                    <a:gd name="T43" fmla="*/ 856 h 947"/>
                    <a:gd name="T44" fmla="*/ 301 w 511"/>
                    <a:gd name="T45" fmla="*/ 866 h 947"/>
                    <a:gd name="T46" fmla="*/ 262 w 511"/>
                    <a:gd name="T47" fmla="*/ 885 h 947"/>
                    <a:gd name="T48" fmla="*/ 268 w 511"/>
                    <a:gd name="T49" fmla="*/ 840 h 947"/>
                    <a:gd name="T50" fmla="*/ 308 w 511"/>
                    <a:gd name="T51" fmla="*/ 771 h 947"/>
                    <a:gd name="T52" fmla="*/ 341 w 511"/>
                    <a:gd name="T53" fmla="*/ 664 h 947"/>
                    <a:gd name="T54" fmla="*/ 368 w 511"/>
                    <a:gd name="T55" fmla="*/ 573 h 947"/>
                    <a:gd name="T56" fmla="*/ 348 w 511"/>
                    <a:gd name="T57" fmla="*/ 469 h 947"/>
                    <a:gd name="T58" fmla="*/ 318 w 511"/>
                    <a:gd name="T59" fmla="*/ 358 h 947"/>
                    <a:gd name="T60" fmla="*/ 258 w 511"/>
                    <a:gd name="T61" fmla="*/ 231 h 947"/>
                    <a:gd name="T62" fmla="*/ 172 w 511"/>
                    <a:gd name="T63" fmla="*/ 114 h 947"/>
                    <a:gd name="T64" fmla="*/ 99 w 511"/>
                    <a:gd name="T65" fmla="*/ 29 h 947"/>
                    <a:gd name="T66" fmla="*/ 59 w 511"/>
                    <a:gd name="T67" fmla="*/ 0 h 947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511" h="947">
                      <a:moveTo>
                        <a:pt x="59" y="0"/>
                      </a:moveTo>
                      <a:lnTo>
                        <a:pt x="13" y="0"/>
                      </a:lnTo>
                      <a:lnTo>
                        <a:pt x="0" y="68"/>
                      </a:lnTo>
                      <a:lnTo>
                        <a:pt x="33" y="108"/>
                      </a:lnTo>
                      <a:lnTo>
                        <a:pt x="139" y="202"/>
                      </a:lnTo>
                      <a:lnTo>
                        <a:pt x="232" y="322"/>
                      </a:lnTo>
                      <a:lnTo>
                        <a:pt x="292" y="446"/>
                      </a:lnTo>
                      <a:lnTo>
                        <a:pt x="301" y="527"/>
                      </a:lnTo>
                      <a:lnTo>
                        <a:pt x="298" y="586"/>
                      </a:lnTo>
                      <a:lnTo>
                        <a:pt x="272" y="719"/>
                      </a:lnTo>
                      <a:lnTo>
                        <a:pt x="238" y="827"/>
                      </a:lnTo>
                      <a:lnTo>
                        <a:pt x="209" y="889"/>
                      </a:lnTo>
                      <a:lnTo>
                        <a:pt x="202" y="928"/>
                      </a:lnTo>
                      <a:lnTo>
                        <a:pt x="232" y="928"/>
                      </a:lnTo>
                      <a:lnTo>
                        <a:pt x="278" y="915"/>
                      </a:lnTo>
                      <a:lnTo>
                        <a:pt x="292" y="918"/>
                      </a:lnTo>
                      <a:lnTo>
                        <a:pt x="388" y="924"/>
                      </a:lnTo>
                      <a:lnTo>
                        <a:pt x="461" y="947"/>
                      </a:lnTo>
                      <a:lnTo>
                        <a:pt x="487" y="934"/>
                      </a:lnTo>
                      <a:lnTo>
                        <a:pt x="511" y="885"/>
                      </a:lnTo>
                      <a:lnTo>
                        <a:pt x="487" y="859"/>
                      </a:lnTo>
                      <a:lnTo>
                        <a:pt x="378" y="856"/>
                      </a:lnTo>
                      <a:lnTo>
                        <a:pt x="301" y="866"/>
                      </a:lnTo>
                      <a:lnTo>
                        <a:pt x="262" y="885"/>
                      </a:lnTo>
                      <a:lnTo>
                        <a:pt x="268" y="840"/>
                      </a:lnTo>
                      <a:lnTo>
                        <a:pt x="308" y="771"/>
                      </a:lnTo>
                      <a:lnTo>
                        <a:pt x="341" y="664"/>
                      </a:lnTo>
                      <a:lnTo>
                        <a:pt x="368" y="573"/>
                      </a:lnTo>
                      <a:lnTo>
                        <a:pt x="348" y="469"/>
                      </a:lnTo>
                      <a:lnTo>
                        <a:pt x="318" y="358"/>
                      </a:lnTo>
                      <a:lnTo>
                        <a:pt x="258" y="231"/>
                      </a:lnTo>
                      <a:lnTo>
                        <a:pt x="172" y="114"/>
                      </a:lnTo>
                      <a:lnTo>
                        <a:pt x="99" y="29"/>
                      </a:lnTo>
                      <a:lnTo>
                        <a:pt x="5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359" name="Freeform 32"/>
                <p:cNvSpPr>
                  <a:spLocks/>
                </p:cNvSpPr>
                <p:nvPr/>
              </p:nvSpPr>
              <p:spPr bwMode="auto">
                <a:xfrm>
                  <a:off x="3985" y="3088"/>
                  <a:ext cx="344" cy="965"/>
                </a:xfrm>
                <a:custGeom>
                  <a:avLst/>
                  <a:gdLst>
                    <a:gd name="T0" fmla="*/ 238 w 344"/>
                    <a:gd name="T1" fmla="*/ 0 h 965"/>
                    <a:gd name="T2" fmla="*/ 195 w 344"/>
                    <a:gd name="T3" fmla="*/ 91 h 965"/>
                    <a:gd name="T4" fmla="*/ 165 w 344"/>
                    <a:gd name="T5" fmla="*/ 224 h 965"/>
                    <a:gd name="T6" fmla="*/ 129 w 344"/>
                    <a:gd name="T7" fmla="*/ 371 h 965"/>
                    <a:gd name="T8" fmla="*/ 96 w 344"/>
                    <a:gd name="T9" fmla="*/ 520 h 965"/>
                    <a:gd name="T10" fmla="*/ 96 w 344"/>
                    <a:gd name="T11" fmla="*/ 575 h 965"/>
                    <a:gd name="T12" fmla="*/ 129 w 344"/>
                    <a:gd name="T13" fmla="*/ 673 h 965"/>
                    <a:gd name="T14" fmla="*/ 175 w 344"/>
                    <a:gd name="T15" fmla="*/ 725 h 965"/>
                    <a:gd name="T16" fmla="*/ 218 w 344"/>
                    <a:gd name="T17" fmla="*/ 790 h 965"/>
                    <a:gd name="T18" fmla="*/ 248 w 344"/>
                    <a:gd name="T19" fmla="*/ 838 h 965"/>
                    <a:gd name="T20" fmla="*/ 235 w 344"/>
                    <a:gd name="T21" fmla="*/ 861 h 965"/>
                    <a:gd name="T22" fmla="*/ 159 w 344"/>
                    <a:gd name="T23" fmla="*/ 871 h 965"/>
                    <a:gd name="T24" fmla="*/ 36 w 344"/>
                    <a:gd name="T25" fmla="*/ 890 h 965"/>
                    <a:gd name="T26" fmla="*/ 0 w 344"/>
                    <a:gd name="T27" fmla="*/ 920 h 965"/>
                    <a:gd name="T28" fmla="*/ 30 w 344"/>
                    <a:gd name="T29" fmla="*/ 946 h 965"/>
                    <a:gd name="T30" fmla="*/ 99 w 344"/>
                    <a:gd name="T31" fmla="*/ 965 h 965"/>
                    <a:gd name="T32" fmla="*/ 179 w 344"/>
                    <a:gd name="T33" fmla="*/ 926 h 965"/>
                    <a:gd name="T34" fmla="*/ 238 w 344"/>
                    <a:gd name="T35" fmla="*/ 900 h 965"/>
                    <a:gd name="T36" fmla="*/ 314 w 344"/>
                    <a:gd name="T37" fmla="*/ 890 h 965"/>
                    <a:gd name="T38" fmla="*/ 344 w 344"/>
                    <a:gd name="T39" fmla="*/ 881 h 965"/>
                    <a:gd name="T40" fmla="*/ 334 w 344"/>
                    <a:gd name="T41" fmla="*/ 848 h 965"/>
                    <a:gd name="T42" fmla="*/ 248 w 344"/>
                    <a:gd name="T43" fmla="*/ 764 h 965"/>
                    <a:gd name="T44" fmla="*/ 198 w 344"/>
                    <a:gd name="T45" fmla="*/ 676 h 965"/>
                    <a:gd name="T46" fmla="*/ 155 w 344"/>
                    <a:gd name="T47" fmla="*/ 617 h 965"/>
                    <a:gd name="T48" fmla="*/ 149 w 344"/>
                    <a:gd name="T49" fmla="*/ 559 h 965"/>
                    <a:gd name="T50" fmla="*/ 169 w 344"/>
                    <a:gd name="T51" fmla="*/ 462 h 965"/>
                    <a:gd name="T52" fmla="*/ 215 w 344"/>
                    <a:gd name="T53" fmla="*/ 361 h 965"/>
                    <a:gd name="T54" fmla="*/ 265 w 344"/>
                    <a:gd name="T55" fmla="*/ 189 h 965"/>
                    <a:gd name="T56" fmla="*/ 308 w 344"/>
                    <a:gd name="T57" fmla="*/ 88 h 965"/>
                    <a:gd name="T58" fmla="*/ 304 w 344"/>
                    <a:gd name="T59" fmla="*/ 29 h 965"/>
                    <a:gd name="T60" fmla="*/ 265 w 344"/>
                    <a:gd name="T61" fmla="*/ 0 h 965"/>
                    <a:gd name="T62" fmla="*/ 238 w 344"/>
                    <a:gd name="T63" fmla="*/ 0 h 96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344" h="965">
                      <a:moveTo>
                        <a:pt x="238" y="0"/>
                      </a:moveTo>
                      <a:lnTo>
                        <a:pt x="195" y="91"/>
                      </a:lnTo>
                      <a:lnTo>
                        <a:pt x="165" y="224"/>
                      </a:lnTo>
                      <a:lnTo>
                        <a:pt x="129" y="371"/>
                      </a:lnTo>
                      <a:lnTo>
                        <a:pt x="96" y="520"/>
                      </a:lnTo>
                      <a:lnTo>
                        <a:pt x="96" y="575"/>
                      </a:lnTo>
                      <a:lnTo>
                        <a:pt x="129" y="673"/>
                      </a:lnTo>
                      <a:lnTo>
                        <a:pt x="175" y="725"/>
                      </a:lnTo>
                      <a:lnTo>
                        <a:pt x="218" y="790"/>
                      </a:lnTo>
                      <a:lnTo>
                        <a:pt x="248" y="838"/>
                      </a:lnTo>
                      <a:lnTo>
                        <a:pt x="235" y="861"/>
                      </a:lnTo>
                      <a:lnTo>
                        <a:pt x="159" y="871"/>
                      </a:lnTo>
                      <a:lnTo>
                        <a:pt x="36" y="890"/>
                      </a:lnTo>
                      <a:lnTo>
                        <a:pt x="0" y="920"/>
                      </a:lnTo>
                      <a:lnTo>
                        <a:pt x="30" y="946"/>
                      </a:lnTo>
                      <a:lnTo>
                        <a:pt x="99" y="965"/>
                      </a:lnTo>
                      <a:lnTo>
                        <a:pt x="179" y="926"/>
                      </a:lnTo>
                      <a:lnTo>
                        <a:pt x="238" y="900"/>
                      </a:lnTo>
                      <a:lnTo>
                        <a:pt x="314" y="890"/>
                      </a:lnTo>
                      <a:lnTo>
                        <a:pt x="344" y="881"/>
                      </a:lnTo>
                      <a:lnTo>
                        <a:pt x="334" y="848"/>
                      </a:lnTo>
                      <a:lnTo>
                        <a:pt x="248" y="764"/>
                      </a:lnTo>
                      <a:lnTo>
                        <a:pt x="198" y="676"/>
                      </a:lnTo>
                      <a:lnTo>
                        <a:pt x="155" y="617"/>
                      </a:lnTo>
                      <a:lnTo>
                        <a:pt x="149" y="559"/>
                      </a:lnTo>
                      <a:lnTo>
                        <a:pt x="169" y="462"/>
                      </a:lnTo>
                      <a:lnTo>
                        <a:pt x="215" y="361"/>
                      </a:lnTo>
                      <a:lnTo>
                        <a:pt x="265" y="189"/>
                      </a:lnTo>
                      <a:lnTo>
                        <a:pt x="308" y="88"/>
                      </a:lnTo>
                      <a:lnTo>
                        <a:pt x="304" y="29"/>
                      </a:lnTo>
                      <a:lnTo>
                        <a:pt x="265" y="0"/>
                      </a:lnTo>
                      <a:lnTo>
                        <a:pt x="23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2351" name="Group 33"/>
              <p:cNvGrpSpPr>
                <a:grpSpLocks/>
              </p:cNvGrpSpPr>
              <p:nvPr/>
            </p:nvGrpSpPr>
            <p:grpSpPr bwMode="auto">
              <a:xfrm>
                <a:off x="2544" y="2208"/>
                <a:ext cx="2112" cy="986"/>
                <a:chOff x="2832" y="2400"/>
                <a:chExt cx="2112" cy="986"/>
              </a:xfrm>
            </p:grpSpPr>
            <p:sp>
              <p:nvSpPr>
                <p:cNvPr id="142352" name="AutoShape 34"/>
                <p:cNvSpPr>
                  <a:spLocks noChangeArrowheads="1"/>
                </p:cNvSpPr>
                <p:nvPr/>
              </p:nvSpPr>
              <p:spPr bwMode="auto">
                <a:xfrm rot="-10291874">
                  <a:off x="2832" y="2400"/>
                  <a:ext cx="2112" cy="986"/>
                </a:xfrm>
                <a:prstGeom prst="cloudCallout">
                  <a:avLst>
                    <a:gd name="adj1" fmla="val -45968"/>
                    <a:gd name="adj2" fmla="val 58856"/>
                  </a:avLst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</a:pPr>
                  <a:endParaRPr lang="es-ES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235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046" y="2544"/>
                  <a:ext cx="1697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s-ES_tradnl" sz="3200" b="1" i="0"/>
                    <a:t>¿Qué hacemos?</a:t>
                  </a:r>
                </a:p>
              </p:txBody>
            </p:sp>
          </p:grpSp>
        </p:grpSp>
      </p:grpSp>
      <p:sp>
        <p:nvSpPr>
          <p:cNvPr id="142346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2347" name="AutoShape 3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6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6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6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6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6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0" grpId="0" autoUpdateAnimBg="0"/>
      <p:bldP spid="667651" grpId="0" autoUpdateAnimBg="0"/>
      <p:bldP spid="6676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5" name="Text Box 3"/>
          <p:cNvSpPr txBox="1">
            <a:spLocks noChangeArrowheads="1"/>
          </p:cNvSpPr>
          <p:nvPr/>
        </p:nvSpPr>
        <p:spPr bwMode="auto">
          <a:xfrm>
            <a:off x="1774826" y="1916113"/>
            <a:ext cx="8208963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s-ES" sz="2400" b="1" i="0">
                <a:hlinkClick r:id="rId3" action="ppaction://hlinksldjump"/>
              </a:rPr>
              <a:t>SISTEMA DE ECUACIONES.</a:t>
            </a:r>
            <a:endParaRPr lang="es-ES" sz="2400" b="1" i="0"/>
          </a:p>
          <a:p>
            <a:pPr algn="l" eaLnBrk="1" hangingPunct="1">
              <a:buFontTx/>
              <a:buChar char="-"/>
            </a:pPr>
            <a:r>
              <a:rPr lang="es-ES" sz="2400" b="1" i="0">
                <a:hlinkClick r:id="rId4" action="ppaction://hlinksldjump"/>
              </a:rPr>
              <a:t>INTERPRETACIÓN GEOMÉTRICA DE LA SOLUCIÓN  DE UN SISTEMA DE ECUACIONES</a:t>
            </a:r>
            <a:endParaRPr lang="es-ES" sz="2400" b="1" i="0"/>
          </a:p>
          <a:p>
            <a:pPr algn="l" eaLnBrk="1" hangingPunct="1">
              <a:buFontTx/>
              <a:buChar char="-"/>
            </a:pPr>
            <a:r>
              <a:rPr lang="es-ES" sz="2400" b="1" i="0">
                <a:hlinkClick r:id="rId5" action="ppaction://hlinksldjump"/>
              </a:rPr>
              <a:t>MÉTODO DE GAUSS.</a:t>
            </a:r>
            <a:endParaRPr lang="es-ES" sz="2400" b="1" i="0"/>
          </a:p>
          <a:p>
            <a:pPr algn="l" eaLnBrk="1" hangingPunct="1">
              <a:buFontTx/>
              <a:buChar char="-"/>
            </a:pPr>
            <a:r>
              <a:rPr lang="es-ES" sz="2400" b="1" i="0">
                <a:hlinkClick r:id="rId6" action="ppaction://hlinksldjump"/>
              </a:rPr>
              <a:t>TEOREMA DE CRONEKER – CAPELLI.</a:t>
            </a:r>
            <a:endParaRPr lang="es-ES" sz="2400" b="1" i="0"/>
          </a:p>
          <a:p>
            <a:pPr algn="l" eaLnBrk="1" hangingPunct="1">
              <a:buFontTx/>
              <a:buChar char="-"/>
            </a:pPr>
            <a:r>
              <a:rPr lang="es-ES" sz="2400" b="1" i="0">
                <a:hlinkClick r:id="rId7" action="ppaction://hlinksldjump"/>
              </a:rPr>
              <a:t>MÉTODO DE CRAMER.</a:t>
            </a:r>
            <a:endParaRPr lang="es-ES" sz="2400" b="1" i="0"/>
          </a:p>
          <a:p>
            <a:pPr algn="l" eaLnBrk="1" hangingPunct="1">
              <a:buFontTx/>
              <a:buChar char="-"/>
            </a:pPr>
            <a:r>
              <a:rPr lang="es-ES" sz="2400" b="1" i="0">
                <a:hlinkClick r:id="" action="ppaction://noaction"/>
              </a:rPr>
              <a:t>MÉTODO DE LA INVERSA</a:t>
            </a:r>
            <a:r>
              <a:rPr lang="es-ES" sz="2400" b="1" i="0"/>
              <a:t>.</a:t>
            </a:r>
          </a:p>
        </p:txBody>
      </p:sp>
      <p:sp>
        <p:nvSpPr>
          <p:cNvPr id="632836" name="Text Box 4"/>
          <p:cNvSpPr txBox="1">
            <a:spLocks noChangeArrowheads="1"/>
          </p:cNvSpPr>
          <p:nvPr/>
        </p:nvSpPr>
        <p:spPr bwMode="auto">
          <a:xfrm>
            <a:off x="1703389" y="404814"/>
            <a:ext cx="87852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SISTEMAS DE ECUACIONES LINEALES.</a:t>
            </a:r>
          </a:p>
        </p:txBody>
      </p:sp>
    </p:spTree>
    <p:extLst>
      <p:ext uri="{BB962C8B-B14F-4D97-AF65-F5344CB8AC3E}">
        <p14:creationId xmlns:p14="http://schemas.microsoft.com/office/powerpoint/2010/main" val="140206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autoUpdateAnimBg="0"/>
      <p:bldP spid="63283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698" name="Group 2"/>
          <p:cNvGrpSpPr>
            <a:grpSpLocks/>
          </p:cNvGrpSpPr>
          <p:nvPr/>
        </p:nvGrpSpPr>
        <p:grpSpPr bwMode="auto">
          <a:xfrm>
            <a:off x="6019800" y="3048000"/>
            <a:ext cx="3962400" cy="2133600"/>
            <a:chOff x="2832" y="1920"/>
            <a:chExt cx="2496" cy="1344"/>
          </a:xfrm>
        </p:grpSpPr>
        <p:graphicFrame>
          <p:nvGraphicFramePr>
            <p:cNvPr id="144443" name="Object 3"/>
            <p:cNvGraphicFramePr>
              <a:graphicFrameLocks noChangeAspect="1"/>
            </p:cNvGraphicFramePr>
            <p:nvPr/>
          </p:nvGraphicFramePr>
          <p:xfrm>
            <a:off x="2832" y="1920"/>
            <a:ext cx="2496" cy="1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868" name="Ecuación" r:id="rId4" imgW="889000" imgH="914400" progId="Equation.3">
                    <p:embed/>
                  </p:oleObj>
                </mc:Choice>
                <mc:Fallback>
                  <p:oleObj name="Ecuación" r:id="rId4" imgW="889000" imgH="914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2" y="1920"/>
                          <a:ext cx="2496" cy="1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4444" name="Line 4"/>
            <p:cNvSpPr>
              <a:spLocks noChangeShapeType="1"/>
            </p:cNvSpPr>
            <p:nvPr/>
          </p:nvSpPr>
          <p:spPr bwMode="auto">
            <a:xfrm>
              <a:off x="4656" y="1968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69701" name="Text Box 5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sp>
        <p:nvSpPr>
          <p:cNvPr id="144388" name="Text Box 6"/>
          <p:cNvSpPr txBox="1">
            <a:spLocks noChangeArrowheads="1"/>
          </p:cNvSpPr>
          <p:nvPr/>
        </p:nvSpPr>
        <p:spPr bwMode="auto">
          <a:xfrm>
            <a:off x="1524000" y="1265238"/>
            <a:ext cx="777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Transformamos la matriz ampliada en una matriz escalón equivalente a ella.</a:t>
            </a:r>
            <a:endParaRPr lang="es-ES_tradnl" b="1" i="0"/>
          </a:p>
        </p:txBody>
      </p:sp>
      <p:graphicFrame>
        <p:nvGraphicFramePr>
          <p:cNvPr id="144389" name="Object 7"/>
          <p:cNvGraphicFramePr>
            <a:graphicFrameLocks noChangeAspect="1"/>
          </p:cNvGraphicFramePr>
          <p:nvPr/>
        </p:nvGraphicFramePr>
        <p:xfrm>
          <a:off x="1600200" y="3048000"/>
          <a:ext cx="3962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9" name="Ecuación" r:id="rId6" imgW="889000" imgH="914400" progId="Equation.3">
                  <p:embed/>
                </p:oleObj>
              </mc:Choice>
              <mc:Fallback>
                <p:oleObj name="Ecuación" r:id="rId6" imgW="889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3962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4390" name="Group 8"/>
          <p:cNvGrpSpPr>
            <a:grpSpLocks/>
          </p:cNvGrpSpPr>
          <p:nvPr/>
        </p:nvGrpSpPr>
        <p:grpSpPr bwMode="auto">
          <a:xfrm>
            <a:off x="1752600" y="4525964"/>
            <a:ext cx="3429000" cy="579437"/>
            <a:chOff x="1296" y="3715"/>
            <a:chExt cx="2160" cy="365"/>
          </a:xfrm>
        </p:grpSpPr>
        <p:sp>
          <p:nvSpPr>
            <p:cNvPr id="144439" name="Text Box 9"/>
            <p:cNvSpPr txBox="1">
              <a:spLocks noChangeArrowheads="1"/>
            </p:cNvSpPr>
            <p:nvPr/>
          </p:nvSpPr>
          <p:spPr bwMode="auto">
            <a:xfrm>
              <a:off x="1296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4440" name="Text Box 10"/>
            <p:cNvSpPr txBox="1">
              <a:spLocks noChangeArrowheads="1"/>
            </p:cNvSpPr>
            <p:nvPr/>
          </p:nvSpPr>
          <p:spPr bwMode="auto">
            <a:xfrm>
              <a:off x="1824" y="371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4441" name="Text Box 11"/>
            <p:cNvSpPr txBox="1">
              <a:spLocks noChangeArrowheads="1"/>
            </p:cNvSpPr>
            <p:nvPr/>
          </p:nvSpPr>
          <p:spPr bwMode="auto">
            <a:xfrm>
              <a:off x="2544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5</a:t>
              </a:r>
              <a:endParaRPr lang="es-ES_tradnl" sz="3200" b="1" i="0"/>
            </a:p>
          </p:txBody>
        </p:sp>
        <p:sp>
          <p:nvSpPr>
            <p:cNvPr id="144442" name="Text Box 12"/>
            <p:cNvSpPr txBox="1">
              <a:spLocks noChangeArrowheads="1"/>
            </p:cNvSpPr>
            <p:nvPr/>
          </p:nvSpPr>
          <p:spPr bwMode="auto">
            <a:xfrm>
              <a:off x="3168" y="3715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3</a:t>
              </a:r>
              <a:endParaRPr lang="es-ES_tradnl" sz="3200" b="1" i="0"/>
            </a:p>
          </p:txBody>
        </p:sp>
      </p:grpSp>
      <p:grpSp>
        <p:nvGrpSpPr>
          <p:cNvPr id="144391" name="Group 13"/>
          <p:cNvGrpSpPr>
            <a:grpSpLocks/>
          </p:cNvGrpSpPr>
          <p:nvPr/>
        </p:nvGrpSpPr>
        <p:grpSpPr bwMode="auto">
          <a:xfrm>
            <a:off x="1752600" y="3154364"/>
            <a:ext cx="3429000" cy="625475"/>
            <a:chOff x="1296" y="2851"/>
            <a:chExt cx="2160" cy="394"/>
          </a:xfrm>
        </p:grpSpPr>
        <p:sp>
          <p:nvSpPr>
            <p:cNvPr id="144435" name="Text Box 14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4436" name="Text Box 15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4437" name="Text Box 16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4438" name="Text Box 17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144392" name="Group 18"/>
          <p:cNvGrpSpPr>
            <a:grpSpLocks/>
          </p:cNvGrpSpPr>
          <p:nvPr/>
        </p:nvGrpSpPr>
        <p:grpSpPr bwMode="auto">
          <a:xfrm>
            <a:off x="1752600" y="3886200"/>
            <a:ext cx="3429000" cy="579438"/>
            <a:chOff x="1296" y="3312"/>
            <a:chExt cx="2160" cy="365"/>
          </a:xfrm>
        </p:grpSpPr>
        <p:sp>
          <p:nvSpPr>
            <p:cNvPr id="144431" name="Text Box 19"/>
            <p:cNvSpPr txBox="1">
              <a:spLocks noChangeArrowheads="1"/>
            </p:cNvSpPr>
            <p:nvPr/>
          </p:nvSpPr>
          <p:spPr bwMode="auto">
            <a:xfrm>
              <a:off x="1296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4432" name="Text Box 20"/>
            <p:cNvSpPr txBox="1">
              <a:spLocks noChangeArrowheads="1"/>
            </p:cNvSpPr>
            <p:nvPr/>
          </p:nvSpPr>
          <p:spPr bwMode="auto">
            <a:xfrm>
              <a:off x="2448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4433" name="Text Box 21"/>
            <p:cNvSpPr txBox="1">
              <a:spLocks noChangeArrowheads="1"/>
            </p:cNvSpPr>
            <p:nvPr/>
          </p:nvSpPr>
          <p:spPr bwMode="auto">
            <a:xfrm>
              <a:off x="1920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4434" name="Text Box 22"/>
            <p:cNvSpPr txBox="1">
              <a:spLocks noChangeArrowheads="1"/>
            </p:cNvSpPr>
            <p:nvPr/>
          </p:nvSpPr>
          <p:spPr bwMode="auto">
            <a:xfrm>
              <a:off x="3168" y="331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</p:grpSp>
      <p:sp>
        <p:nvSpPr>
          <p:cNvPr id="144393" name="Line 23"/>
          <p:cNvSpPr>
            <a:spLocks noChangeShapeType="1"/>
          </p:cNvSpPr>
          <p:nvPr/>
        </p:nvSpPr>
        <p:spPr bwMode="auto">
          <a:xfrm>
            <a:off x="4495800" y="3124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69720" name="Object 24"/>
          <p:cNvGraphicFramePr>
            <a:graphicFrameLocks noChangeAspect="1"/>
          </p:cNvGraphicFramePr>
          <p:nvPr/>
        </p:nvGraphicFramePr>
        <p:xfrm>
          <a:off x="5410200" y="3505200"/>
          <a:ext cx="609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0" name="Documento" r:id="rId7" imgW="5610225" imgH="171450" progId="Word.Document.8">
                  <p:embed/>
                </p:oleObj>
              </mc:Choice>
              <mc:Fallback>
                <p:oleObj name="Documento" r:id="rId7" imgW="5610225" imgH="1714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05200"/>
                        <a:ext cx="609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9721" name="Object 25"/>
          <p:cNvGraphicFramePr>
            <a:graphicFrameLocks noChangeAspect="1"/>
          </p:cNvGraphicFramePr>
          <p:nvPr/>
        </p:nvGraphicFramePr>
        <p:xfrm>
          <a:off x="2009775" y="5257800"/>
          <a:ext cx="2757488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1" name="Ecuación" r:id="rId9" imgW="1091726" imgH="266584" progId="Equation.3">
                  <p:embed/>
                </p:oleObj>
              </mc:Choice>
              <mc:Fallback>
                <p:oleObj name="Ecuación" r:id="rId9" imgW="1091726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5257800"/>
                        <a:ext cx="2757488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9722" name="Group 26"/>
          <p:cNvGrpSpPr>
            <a:grpSpLocks/>
          </p:cNvGrpSpPr>
          <p:nvPr/>
        </p:nvGrpSpPr>
        <p:grpSpPr bwMode="auto">
          <a:xfrm>
            <a:off x="6172200" y="4525964"/>
            <a:ext cx="3886200" cy="579437"/>
            <a:chOff x="2928" y="2851"/>
            <a:chExt cx="2448" cy="365"/>
          </a:xfrm>
        </p:grpSpPr>
        <p:sp>
          <p:nvSpPr>
            <p:cNvPr id="144427" name="Text Box 27"/>
            <p:cNvSpPr txBox="1">
              <a:spLocks noChangeArrowheads="1"/>
            </p:cNvSpPr>
            <p:nvPr/>
          </p:nvSpPr>
          <p:spPr bwMode="auto">
            <a:xfrm>
              <a:off x="2928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4428" name="Text Box 28"/>
            <p:cNvSpPr txBox="1">
              <a:spLocks noChangeArrowheads="1"/>
            </p:cNvSpPr>
            <p:nvPr/>
          </p:nvSpPr>
          <p:spPr bwMode="auto">
            <a:xfrm>
              <a:off x="3504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11 </a:t>
              </a:r>
              <a:endParaRPr lang="es-ES_tradnl" sz="3200" b="1" i="0"/>
            </a:p>
          </p:txBody>
        </p:sp>
        <p:sp>
          <p:nvSpPr>
            <p:cNvPr id="144429" name="Text Box 29"/>
            <p:cNvSpPr txBox="1">
              <a:spLocks noChangeArrowheads="1"/>
            </p:cNvSpPr>
            <p:nvPr/>
          </p:nvSpPr>
          <p:spPr bwMode="auto">
            <a:xfrm>
              <a:off x="4032" y="2851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-11</a:t>
              </a:r>
              <a:endParaRPr lang="es-ES_tradnl" sz="3200" b="1" i="0"/>
            </a:p>
          </p:txBody>
        </p:sp>
        <p:sp>
          <p:nvSpPr>
            <p:cNvPr id="144430" name="Text Box 30"/>
            <p:cNvSpPr txBox="1">
              <a:spLocks noChangeArrowheads="1"/>
            </p:cNvSpPr>
            <p:nvPr/>
          </p:nvSpPr>
          <p:spPr bwMode="auto">
            <a:xfrm>
              <a:off x="4704" y="2851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11</a:t>
              </a:r>
              <a:endParaRPr lang="es-ES_tradnl" sz="3200" b="1" i="0"/>
            </a:p>
          </p:txBody>
        </p:sp>
      </p:grpSp>
      <p:grpSp>
        <p:nvGrpSpPr>
          <p:cNvPr id="669727" name="Group 31"/>
          <p:cNvGrpSpPr>
            <a:grpSpLocks/>
          </p:cNvGrpSpPr>
          <p:nvPr/>
        </p:nvGrpSpPr>
        <p:grpSpPr bwMode="auto">
          <a:xfrm>
            <a:off x="6172200" y="3154364"/>
            <a:ext cx="3429000" cy="625475"/>
            <a:chOff x="1296" y="2851"/>
            <a:chExt cx="2160" cy="394"/>
          </a:xfrm>
        </p:grpSpPr>
        <p:sp>
          <p:nvSpPr>
            <p:cNvPr id="144423" name="Text Box 32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4424" name="Text Box 33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4425" name="Text Box 34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4426" name="Text Box 35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669732" name="Group 36"/>
          <p:cNvGrpSpPr>
            <a:grpSpLocks/>
          </p:cNvGrpSpPr>
          <p:nvPr/>
        </p:nvGrpSpPr>
        <p:grpSpPr bwMode="auto">
          <a:xfrm>
            <a:off x="6172200" y="3886200"/>
            <a:ext cx="3429000" cy="579438"/>
            <a:chOff x="2928" y="2448"/>
            <a:chExt cx="2160" cy="365"/>
          </a:xfrm>
        </p:grpSpPr>
        <p:sp>
          <p:nvSpPr>
            <p:cNvPr id="144419" name="Text Box 37"/>
            <p:cNvSpPr txBox="1">
              <a:spLocks noChangeArrowheads="1"/>
            </p:cNvSpPr>
            <p:nvPr/>
          </p:nvSpPr>
          <p:spPr bwMode="auto">
            <a:xfrm>
              <a:off x="2928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4420" name="Text Box 38"/>
            <p:cNvSpPr txBox="1">
              <a:spLocks noChangeArrowheads="1"/>
            </p:cNvSpPr>
            <p:nvPr/>
          </p:nvSpPr>
          <p:spPr bwMode="auto">
            <a:xfrm>
              <a:off x="4176" y="244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4421" name="Text Box 39"/>
            <p:cNvSpPr txBox="1">
              <a:spLocks noChangeArrowheads="1"/>
            </p:cNvSpPr>
            <p:nvPr/>
          </p:nvSpPr>
          <p:spPr bwMode="auto">
            <a:xfrm>
              <a:off x="3456" y="2448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4422" name="Text Box 40"/>
            <p:cNvSpPr txBox="1">
              <a:spLocks noChangeArrowheads="1"/>
            </p:cNvSpPr>
            <p:nvPr/>
          </p:nvSpPr>
          <p:spPr bwMode="auto">
            <a:xfrm>
              <a:off x="4800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5</a:t>
              </a:r>
              <a:endParaRPr lang="es-ES_tradnl" sz="3200" b="1" i="0"/>
            </a:p>
          </p:txBody>
        </p:sp>
      </p:grpSp>
      <p:graphicFrame>
        <p:nvGraphicFramePr>
          <p:cNvPr id="669737" name="Object 41"/>
          <p:cNvGraphicFramePr>
            <a:graphicFrameLocks noChangeAspect="1"/>
          </p:cNvGraphicFramePr>
          <p:nvPr/>
        </p:nvGraphicFramePr>
        <p:xfrm>
          <a:off x="9829800" y="3505200"/>
          <a:ext cx="609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2" name="Documento" r:id="rId11" imgW="5610225" imgH="171450" progId="Word.Document.8">
                  <p:embed/>
                </p:oleObj>
              </mc:Choice>
              <mc:Fallback>
                <p:oleObj name="Documento" r:id="rId11" imgW="5610225" imgH="1714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9800" y="3505200"/>
                        <a:ext cx="609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9738" name="Object 42"/>
          <p:cNvGraphicFramePr>
            <a:graphicFrameLocks noChangeAspect="1"/>
          </p:cNvGraphicFramePr>
          <p:nvPr/>
        </p:nvGraphicFramePr>
        <p:xfrm>
          <a:off x="1982788" y="5943600"/>
          <a:ext cx="304641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3" name="Ecuación" r:id="rId12" imgW="1206500" imgH="279400" progId="Equation.3">
                  <p:embed/>
                </p:oleObj>
              </mc:Choice>
              <mc:Fallback>
                <p:oleObj name="Ecuación" r:id="rId12" imgW="12065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5943600"/>
                        <a:ext cx="304641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1" name="Line 43"/>
          <p:cNvSpPr>
            <a:spLocks noChangeShapeType="1"/>
          </p:cNvSpPr>
          <p:nvPr/>
        </p:nvSpPr>
        <p:spPr bwMode="auto">
          <a:xfrm>
            <a:off x="3352800" y="5029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69740" name="Group 44"/>
          <p:cNvGrpSpPr>
            <a:grpSpLocks/>
          </p:cNvGrpSpPr>
          <p:nvPr/>
        </p:nvGrpSpPr>
        <p:grpSpPr bwMode="auto">
          <a:xfrm>
            <a:off x="1752600" y="3810000"/>
            <a:ext cx="2590800" cy="1219200"/>
            <a:chOff x="144" y="2400"/>
            <a:chExt cx="1632" cy="768"/>
          </a:xfrm>
        </p:grpSpPr>
        <p:sp>
          <p:nvSpPr>
            <p:cNvPr id="144414" name="Line 45"/>
            <p:cNvSpPr>
              <a:spLocks noChangeShapeType="1"/>
            </p:cNvSpPr>
            <p:nvPr/>
          </p:nvSpPr>
          <p:spPr bwMode="auto">
            <a:xfrm>
              <a:off x="144" y="240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5" name="Line 46"/>
            <p:cNvSpPr>
              <a:spLocks noChangeShapeType="1"/>
            </p:cNvSpPr>
            <p:nvPr/>
          </p:nvSpPr>
          <p:spPr bwMode="auto">
            <a:xfrm>
              <a:off x="528" y="240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6" name="Line 47"/>
            <p:cNvSpPr>
              <a:spLocks noChangeShapeType="1"/>
            </p:cNvSpPr>
            <p:nvPr/>
          </p:nvSpPr>
          <p:spPr bwMode="auto">
            <a:xfrm>
              <a:off x="528" y="2784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7" name="Line 48"/>
            <p:cNvSpPr>
              <a:spLocks noChangeShapeType="1"/>
            </p:cNvSpPr>
            <p:nvPr/>
          </p:nvSpPr>
          <p:spPr bwMode="auto">
            <a:xfrm>
              <a:off x="1152" y="278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8" name="Line 49"/>
            <p:cNvSpPr>
              <a:spLocks noChangeShapeType="1"/>
            </p:cNvSpPr>
            <p:nvPr/>
          </p:nvSpPr>
          <p:spPr bwMode="auto">
            <a:xfrm>
              <a:off x="1152" y="3168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9746" name="Group 50"/>
          <p:cNvGrpSpPr>
            <a:grpSpLocks/>
          </p:cNvGrpSpPr>
          <p:nvPr/>
        </p:nvGrpSpPr>
        <p:grpSpPr bwMode="auto">
          <a:xfrm>
            <a:off x="6172200" y="3810000"/>
            <a:ext cx="2590800" cy="1219200"/>
            <a:chOff x="144" y="2400"/>
            <a:chExt cx="1632" cy="768"/>
          </a:xfrm>
        </p:grpSpPr>
        <p:sp>
          <p:nvSpPr>
            <p:cNvPr id="144409" name="Line 51"/>
            <p:cNvSpPr>
              <a:spLocks noChangeShapeType="1"/>
            </p:cNvSpPr>
            <p:nvPr/>
          </p:nvSpPr>
          <p:spPr bwMode="auto">
            <a:xfrm>
              <a:off x="144" y="240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0" name="Line 52"/>
            <p:cNvSpPr>
              <a:spLocks noChangeShapeType="1"/>
            </p:cNvSpPr>
            <p:nvPr/>
          </p:nvSpPr>
          <p:spPr bwMode="auto">
            <a:xfrm>
              <a:off x="528" y="240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1" name="Line 53"/>
            <p:cNvSpPr>
              <a:spLocks noChangeShapeType="1"/>
            </p:cNvSpPr>
            <p:nvPr/>
          </p:nvSpPr>
          <p:spPr bwMode="auto">
            <a:xfrm>
              <a:off x="528" y="2784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2" name="Line 54"/>
            <p:cNvSpPr>
              <a:spLocks noChangeShapeType="1"/>
            </p:cNvSpPr>
            <p:nvPr/>
          </p:nvSpPr>
          <p:spPr bwMode="auto">
            <a:xfrm>
              <a:off x="1152" y="278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13" name="Line 55"/>
            <p:cNvSpPr>
              <a:spLocks noChangeShapeType="1"/>
            </p:cNvSpPr>
            <p:nvPr/>
          </p:nvSpPr>
          <p:spPr bwMode="auto">
            <a:xfrm>
              <a:off x="1152" y="3168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69752" name="Oval 56"/>
          <p:cNvSpPr>
            <a:spLocks noChangeArrowheads="1"/>
          </p:cNvSpPr>
          <p:nvPr/>
        </p:nvSpPr>
        <p:spPr bwMode="auto">
          <a:xfrm>
            <a:off x="7010400" y="4419600"/>
            <a:ext cx="762000" cy="762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9753" name="Oval 57"/>
          <p:cNvSpPr>
            <a:spLocks noChangeArrowheads="1"/>
          </p:cNvSpPr>
          <p:nvPr/>
        </p:nvSpPr>
        <p:spPr bwMode="auto">
          <a:xfrm>
            <a:off x="1676400" y="3810000"/>
            <a:ext cx="762000" cy="762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9754" name="Oval 58"/>
          <p:cNvSpPr>
            <a:spLocks noChangeArrowheads="1"/>
          </p:cNvSpPr>
          <p:nvPr/>
        </p:nvSpPr>
        <p:spPr bwMode="auto">
          <a:xfrm>
            <a:off x="1676400" y="4419600"/>
            <a:ext cx="762000" cy="762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4407" name="AutoShape 5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4408" name="AutoShape 6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4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9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9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6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9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9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69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69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9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9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69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69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69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9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69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9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69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69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69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69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69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69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752" grpId="0" animBg="1" autoUpdateAnimBg="0"/>
      <p:bldP spid="669753" grpId="0" animBg="1" autoUpdateAnimBg="0"/>
      <p:bldP spid="669754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434" name="Group 2"/>
          <p:cNvGrpSpPr>
            <a:grpSpLocks/>
          </p:cNvGrpSpPr>
          <p:nvPr/>
        </p:nvGrpSpPr>
        <p:grpSpPr bwMode="auto">
          <a:xfrm>
            <a:off x="2133600" y="3048000"/>
            <a:ext cx="3962400" cy="2133600"/>
            <a:chOff x="2832" y="1920"/>
            <a:chExt cx="2496" cy="1344"/>
          </a:xfrm>
        </p:grpSpPr>
        <p:graphicFrame>
          <p:nvGraphicFramePr>
            <p:cNvPr id="146487" name="Object 3"/>
            <p:cNvGraphicFramePr>
              <a:graphicFrameLocks noChangeAspect="1"/>
            </p:cNvGraphicFramePr>
            <p:nvPr/>
          </p:nvGraphicFramePr>
          <p:xfrm>
            <a:off x="2832" y="1920"/>
            <a:ext cx="2496" cy="1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885" name="Ecuación" r:id="rId4" imgW="889000" imgH="914400" progId="Equation.3">
                    <p:embed/>
                  </p:oleObj>
                </mc:Choice>
                <mc:Fallback>
                  <p:oleObj name="Ecuación" r:id="rId4" imgW="889000" imgH="914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2" y="1920"/>
                          <a:ext cx="2496" cy="1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6488" name="Line 4"/>
            <p:cNvSpPr>
              <a:spLocks noChangeShapeType="1"/>
            </p:cNvSpPr>
            <p:nvPr/>
          </p:nvSpPr>
          <p:spPr bwMode="auto">
            <a:xfrm>
              <a:off x="4656" y="1968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1749" name="Text Box 5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sp>
        <p:nvSpPr>
          <p:cNvPr id="146436" name="Text Box 6"/>
          <p:cNvSpPr txBox="1">
            <a:spLocks noChangeArrowheads="1"/>
          </p:cNvSpPr>
          <p:nvPr/>
        </p:nvSpPr>
        <p:spPr bwMode="auto">
          <a:xfrm>
            <a:off x="1524000" y="1265238"/>
            <a:ext cx="777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Transformamos la matriz ampliada en una matriz escalón equivalente a ella.</a:t>
            </a:r>
            <a:endParaRPr lang="es-ES_tradnl" b="1" i="0"/>
          </a:p>
        </p:txBody>
      </p:sp>
      <p:graphicFrame>
        <p:nvGraphicFramePr>
          <p:cNvPr id="146437" name="Object 7"/>
          <p:cNvGraphicFramePr>
            <a:graphicFrameLocks noChangeAspect="1"/>
          </p:cNvGraphicFramePr>
          <p:nvPr/>
        </p:nvGraphicFramePr>
        <p:xfrm>
          <a:off x="6553200" y="3124200"/>
          <a:ext cx="3962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6" name="Ecuación" r:id="rId6" imgW="889000" imgH="914400" progId="Equation.3">
                  <p:embed/>
                </p:oleObj>
              </mc:Choice>
              <mc:Fallback>
                <p:oleObj name="Ecuación" r:id="rId6" imgW="889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124200"/>
                        <a:ext cx="3962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1752" name="Group 8"/>
          <p:cNvGrpSpPr>
            <a:grpSpLocks/>
          </p:cNvGrpSpPr>
          <p:nvPr/>
        </p:nvGrpSpPr>
        <p:grpSpPr bwMode="auto">
          <a:xfrm>
            <a:off x="6705600" y="4525964"/>
            <a:ext cx="3581400" cy="579437"/>
            <a:chOff x="3024" y="2851"/>
            <a:chExt cx="2256" cy="365"/>
          </a:xfrm>
        </p:grpSpPr>
        <p:sp>
          <p:nvSpPr>
            <p:cNvPr id="146483" name="Text Box 9"/>
            <p:cNvSpPr txBox="1">
              <a:spLocks noChangeArrowheads="1"/>
            </p:cNvSpPr>
            <p:nvPr/>
          </p:nvSpPr>
          <p:spPr bwMode="auto">
            <a:xfrm>
              <a:off x="302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6484" name="Text Box 10"/>
            <p:cNvSpPr txBox="1">
              <a:spLocks noChangeArrowheads="1"/>
            </p:cNvSpPr>
            <p:nvPr/>
          </p:nvSpPr>
          <p:spPr bwMode="auto">
            <a:xfrm>
              <a:off x="3648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6485" name="Text Box 11"/>
            <p:cNvSpPr txBox="1">
              <a:spLocks noChangeArrowheads="1"/>
            </p:cNvSpPr>
            <p:nvPr/>
          </p:nvSpPr>
          <p:spPr bwMode="auto">
            <a:xfrm>
              <a:off x="4224" y="2851"/>
              <a:ext cx="48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33</a:t>
              </a:r>
              <a:endParaRPr lang="es-ES_tradnl" sz="3200" b="1" i="0"/>
            </a:p>
          </p:txBody>
        </p:sp>
        <p:sp>
          <p:nvSpPr>
            <p:cNvPr id="146486" name="Text Box 12"/>
            <p:cNvSpPr txBox="1">
              <a:spLocks noChangeArrowheads="1"/>
            </p:cNvSpPr>
            <p:nvPr/>
          </p:nvSpPr>
          <p:spPr bwMode="auto">
            <a:xfrm>
              <a:off x="4800" y="2851"/>
              <a:ext cx="48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66</a:t>
              </a:r>
              <a:endParaRPr lang="es-ES_tradnl" sz="3200" b="1" i="0"/>
            </a:p>
          </p:txBody>
        </p:sp>
      </p:grpSp>
      <p:grpSp>
        <p:nvGrpSpPr>
          <p:cNvPr id="146439" name="Group 13"/>
          <p:cNvGrpSpPr>
            <a:grpSpLocks/>
          </p:cNvGrpSpPr>
          <p:nvPr/>
        </p:nvGrpSpPr>
        <p:grpSpPr bwMode="auto">
          <a:xfrm>
            <a:off x="6705600" y="3154364"/>
            <a:ext cx="3429000" cy="625475"/>
            <a:chOff x="1296" y="2851"/>
            <a:chExt cx="2160" cy="394"/>
          </a:xfrm>
        </p:grpSpPr>
        <p:sp>
          <p:nvSpPr>
            <p:cNvPr id="146479" name="Text Box 14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6480" name="Text Box 15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6481" name="Text Box 16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6482" name="Text Box 17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146440" name="Group 18"/>
          <p:cNvGrpSpPr>
            <a:grpSpLocks/>
          </p:cNvGrpSpPr>
          <p:nvPr/>
        </p:nvGrpSpPr>
        <p:grpSpPr bwMode="auto">
          <a:xfrm>
            <a:off x="6705600" y="3886200"/>
            <a:ext cx="3429000" cy="579438"/>
            <a:chOff x="3264" y="2448"/>
            <a:chExt cx="2160" cy="365"/>
          </a:xfrm>
        </p:grpSpPr>
        <p:sp>
          <p:nvSpPr>
            <p:cNvPr id="146475" name="Text Box 19"/>
            <p:cNvSpPr txBox="1">
              <a:spLocks noChangeArrowheads="1"/>
            </p:cNvSpPr>
            <p:nvPr/>
          </p:nvSpPr>
          <p:spPr bwMode="auto">
            <a:xfrm>
              <a:off x="3264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6476" name="Text Box 20"/>
            <p:cNvSpPr txBox="1">
              <a:spLocks noChangeArrowheads="1"/>
            </p:cNvSpPr>
            <p:nvPr/>
          </p:nvSpPr>
          <p:spPr bwMode="auto">
            <a:xfrm>
              <a:off x="4512" y="244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6477" name="Text Box 21"/>
            <p:cNvSpPr txBox="1">
              <a:spLocks noChangeArrowheads="1"/>
            </p:cNvSpPr>
            <p:nvPr/>
          </p:nvSpPr>
          <p:spPr bwMode="auto">
            <a:xfrm>
              <a:off x="3792" y="2448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6478" name="Text Box 22"/>
            <p:cNvSpPr txBox="1">
              <a:spLocks noChangeArrowheads="1"/>
            </p:cNvSpPr>
            <p:nvPr/>
          </p:nvSpPr>
          <p:spPr bwMode="auto">
            <a:xfrm>
              <a:off x="5136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5</a:t>
              </a:r>
              <a:endParaRPr lang="es-ES_tradnl" sz="3200" b="1" i="0"/>
            </a:p>
          </p:txBody>
        </p:sp>
      </p:grpSp>
      <p:sp>
        <p:nvSpPr>
          <p:cNvPr id="146441" name="Line 23"/>
          <p:cNvSpPr>
            <a:spLocks noChangeShapeType="1"/>
          </p:cNvSpPr>
          <p:nvPr/>
        </p:nvSpPr>
        <p:spPr bwMode="auto">
          <a:xfrm>
            <a:off x="9448800" y="32004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442" name="Object 24"/>
          <p:cNvGraphicFramePr>
            <a:graphicFrameLocks noChangeAspect="1"/>
          </p:cNvGraphicFramePr>
          <p:nvPr/>
        </p:nvGraphicFramePr>
        <p:xfrm>
          <a:off x="1524000" y="3505200"/>
          <a:ext cx="609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7" name="Documento" r:id="rId7" imgW="5610225" imgH="171450" progId="Word.Document.8">
                  <p:embed/>
                </p:oleObj>
              </mc:Choice>
              <mc:Fallback>
                <p:oleObj name="Documento" r:id="rId7" imgW="5610225" imgH="1714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05200"/>
                        <a:ext cx="609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1769" name="Object 25"/>
          <p:cNvGraphicFramePr>
            <a:graphicFrameLocks noChangeAspect="1"/>
          </p:cNvGraphicFramePr>
          <p:nvPr/>
        </p:nvGraphicFramePr>
        <p:xfrm>
          <a:off x="2252663" y="5543550"/>
          <a:ext cx="32385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8" name="Ecuación" r:id="rId9" imgW="1282700" imgH="279400" progId="Equation.3">
                  <p:embed/>
                </p:oleObj>
              </mc:Choice>
              <mc:Fallback>
                <p:oleObj name="Ecuación" r:id="rId9" imgW="12827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5543550"/>
                        <a:ext cx="323850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6444" name="Group 26"/>
          <p:cNvGrpSpPr>
            <a:grpSpLocks/>
          </p:cNvGrpSpPr>
          <p:nvPr/>
        </p:nvGrpSpPr>
        <p:grpSpPr bwMode="auto">
          <a:xfrm>
            <a:off x="2133600" y="4525964"/>
            <a:ext cx="3886200" cy="579437"/>
            <a:chOff x="2928" y="2851"/>
            <a:chExt cx="2448" cy="365"/>
          </a:xfrm>
        </p:grpSpPr>
        <p:sp>
          <p:nvSpPr>
            <p:cNvPr id="146471" name="Text Box 27"/>
            <p:cNvSpPr txBox="1">
              <a:spLocks noChangeArrowheads="1"/>
            </p:cNvSpPr>
            <p:nvPr/>
          </p:nvSpPr>
          <p:spPr bwMode="auto">
            <a:xfrm>
              <a:off x="2928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6472" name="Text Box 28"/>
            <p:cNvSpPr txBox="1">
              <a:spLocks noChangeArrowheads="1"/>
            </p:cNvSpPr>
            <p:nvPr/>
          </p:nvSpPr>
          <p:spPr bwMode="auto">
            <a:xfrm>
              <a:off x="3504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11 </a:t>
              </a:r>
              <a:endParaRPr lang="es-ES_tradnl" sz="3200" b="1" i="0"/>
            </a:p>
          </p:txBody>
        </p:sp>
        <p:sp>
          <p:nvSpPr>
            <p:cNvPr id="146473" name="Text Box 29"/>
            <p:cNvSpPr txBox="1">
              <a:spLocks noChangeArrowheads="1"/>
            </p:cNvSpPr>
            <p:nvPr/>
          </p:nvSpPr>
          <p:spPr bwMode="auto">
            <a:xfrm>
              <a:off x="4032" y="2851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-11</a:t>
              </a:r>
              <a:endParaRPr lang="es-ES_tradnl" sz="3200" b="1" i="0"/>
            </a:p>
          </p:txBody>
        </p:sp>
        <p:sp>
          <p:nvSpPr>
            <p:cNvPr id="146474" name="Text Box 30"/>
            <p:cNvSpPr txBox="1">
              <a:spLocks noChangeArrowheads="1"/>
            </p:cNvSpPr>
            <p:nvPr/>
          </p:nvSpPr>
          <p:spPr bwMode="auto">
            <a:xfrm>
              <a:off x="4704" y="2851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11</a:t>
              </a:r>
              <a:endParaRPr lang="es-ES_tradnl" sz="3200" b="1" i="0"/>
            </a:p>
          </p:txBody>
        </p:sp>
      </p:grpSp>
      <p:grpSp>
        <p:nvGrpSpPr>
          <p:cNvPr id="146445" name="Group 31"/>
          <p:cNvGrpSpPr>
            <a:grpSpLocks/>
          </p:cNvGrpSpPr>
          <p:nvPr/>
        </p:nvGrpSpPr>
        <p:grpSpPr bwMode="auto">
          <a:xfrm>
            <a:off x="2286000" y="3154364"/>
            <a:ext cx="3429000" cy="625475"/>
            <a:chOff x="1296" y="2851"/>
            <a:chExt cx="2160" cy="394"/>
          </a:xfrm>
        </p:grpSpPr>
        <p:sp>
          <p:nvSpPr>
            <p:cNvPr id="146467" name="Text Box 32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6468" name="Text Box 33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6469" name="Text Box 34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6470" name="Text Box 35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146446" name="Group 36"/>
          <p:cNvGrpSpPr>
            <a:grpSpLocks/>
          </p:cNvGrpSpPr>
          <p:nvPr/>
        </p:nvGrpSpPr>
        <p:grpSpPr bwMode="auto">
          <a:xfrm>
            <a:off x="2286000" y="3886200"/>
            <a:ext cx="3429000" cy="579438"/>
            <a:chOff x="2928" y="2448"/>
            <a:chExt cx="2160" cy="365"/>
          </a:xfrm>
        </p:grpSpPr>
        <p:sp>
          <p:nvSpPr>
            <p:cNvPr id="146463" name="Text Box 37"/>
            <p:cNvSpPr txBox="1">
              <a:spLocks noChangeArrowheads="1"/>
            </p:cNvSpPr>
            <p:nvPr/>
          </p:nvSpPr>
          <p:spPr bwMode="auto">
            <a:xfrm>
              <a:off x="2928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6464" name="Text Box 38"/>
            <p:cNvSpPr txBox="1">
              <a:spLocks noChangeArrowheads="1"/>
            </p:cNvSpPr>
            <p:nvPr/>
          </p:nvSpPr>
          <p:spPr bwMode="auto">
            <a:xfrm>
              <a:off x="4176" y="244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6465" name="Text Box 39"/>
            <p:cNvSpPr txBox="1">
              <a:spLocks noChangeArrowheads="1"/>
            </p:cNvSpPr>
            <p:nvPr/>
          </p:nvSpPr>
          <p:spPr bwMode="auto">
            <a:xfrm>
              <a:off x="3456" y="2448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6466" name="Text Box 40"/>
            <p:cNvSpPr txBox="1">
              <a:spLocks noChangeArrowheads="1"/>
            </p:cNvSpPr>
            <p:nvPr/>
          </p:nvSpPr>
          <p:spPr bwMode="auto">
            <a:xfrm>
              <a:off x="4800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5</a:t>
              </a:r>
              <a:endParaRPr lang="es-ES_tradnl" sz="3200" b="1" i="0"/>
            </a:p>
          </p:txBody>
        </p:sp>
      </p:grpSp>
      <p:graphicFrame>
        <p:nvGraphicFramePr>
          <p:cNvPr id="146447" name="Object 41"/>
          <p:cNvGraphicFramePr>
            <a:graphicFrameLocks noChangeAspect="1"/>
          </p:cNvGraphicFramePr>
          <p:nvPr/>
        </p:nvGraphicFramePr>
        <p:xfrm>
          <a:off x="5943600" y="3505200"/>
          <a:ext cx="609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9" name="Documento" r:id="rId11" imgW="5610225" imgH="171450" progId="Word.Document.8">
                  <p:embed/>
                </p:oleObj>
              </mc:Choice>
              <mc:Fallback>
                <p:oleObj name="Documento" r:id="rId11" imgW="5610225" imgH="1714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05200"/>
                        <a:ext cx="609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6448" name="Group 42"/>
          <p:cNvGrpSpPr>
            <a:grpSpLocks/>
          </p:cNvGrpSpPr>
          <p:nvPr/>
        </p:nvGrpSpPr>
        <p:grpSpPr bwMode="auto">
          <a:xfrm>
            <a:off x="2286000" y="3810000"/>
            <a:ext cx="2590800" cy="1219200"/>
            <a:chOff x="144" y="2400"/>
            <a:chExt cx="1632" cy="768"/>
          </a:xfrm>
        </p:grpSpPr>
        <p:sp>
          <p:nvSpPr>
            <p:cNvPr id="146458" name="Line 43"/>
            <p:cNvSpPr>
              <a:spLocks noChangeShapeType="1"/>
            </p:cNvSpPr>
            <p:nvPr/>
          </p:nvSpPr>
          <p:spPr bwMode="auto">
            <a:xfrm>
              <a:off x="144" y="240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59" name="Line 44"/>
            <p:cNvSpPr>
              <a:spLocks noChangeShapeType="1"/>
            </p:cNvSpPr>
            <p:nvPr/>
          </p:nvSpPr>
          <p:spPr bwMode="auto">
            <a:xfrm>
              <a:off x="528" y="240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0" name="Line 45"/>
            <p:cNvSpPr>
              <a:spLocks noChangeShapeType="1"/>
            </p:cNvSpPr>
            <p:nvPr/>
          </p:nvSpPr>
          <p:spPr bwMode="auto">
            <a:xfrm>
              <a:off x="528" y="2784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1" name="Line 46"/>
            <p:cNvSpPr>
              <a:spLocks noChangeShapeType="1"/>
            </p:cNvSpPr>
            <p:nvPr/>
          </p:nvSpPr>
          <p:spPr bwMode="auto">
            <a:xfrm>
              <a:off x="1152" y="278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2" name="Line 47"/>
            <p:cNvSpPr>
              <a:spLocks noChangeShapeType="1"/>
            </p:cNvSpPr>
            <p:nvPr/>
          </p:nvSpPr>
          <p:spPr bwMode="auto">
            <a:xfrm>
              <a:off x="1152" y="3168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49" name="Oval 48"/>
          <p:cNvSpPr>
            <a:spLocks noChangeArrowheads="1"/>
          </p:cNvSpPr>
          <p:nvPr/>
        </p:nvSpPr>
        <p:spPr bwMode="auto">
          <a:xfrm>
            <a:off x="3124200" y="4419600"/>
            <a:ext cx="762000" cy="762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71793" name="Group 49"/>
          <p:cNvGrpSpPr>
            <a:grpSpLocks/>
          </p:cNvGrpSpPr>
          <p:nvPr/>
        </p:nvGrpSpPr>
        <p:grpSpPr bwMode="auto">
          <a:xfrm>
            <a:off x="6781800" y="3810000"/>
            <a:ext cx="2590800" cy="1219200"/>
            <a:chOff x="144" y="2400"/>
            <a:chExt cx="1632" cy="768"/>
          </a:xfrm>
        </p:grpSpPr>
        <p:sp>
          <p:nvSpPr>
            <p:cNvPr id="146453" name="Line 50"/>
            <p:cNvSpPr>
              <a:spLocks noChangeShapeType="1"/>
            </p:cNvSpPr>
            <p:nvPr/>
          </p:nvSpPr>
          <p:spPr bwMode="auto">
            <a:xfrm>
              <a:off x="144" y="240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54" name="Line 51"/>
            <p:cNvSpPr>
              <a:spLocks noChangeShapeType="1"/>
            </p:cNvSpPr>
            <p:nvPr/>
          </p:nvSpPr>
          <p:spPr bwMode="auto">
            <a:xfrm>
              <a:off x="528" y="240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55" name="Line 52"/>
            <p:cNvSpPr>
              <a:spLocks noChangeShapeType="1"/>
            </p:cNvSpPr>
            <p:nvPr/>
          </p:nvSpPr>
          <p:spPr bwMode="auto">
            <a:xfrm>
              <a:off x="528" y="2784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56" name="Line 53"/>
            <p:cNvSpPr>
              <a:spLocks noChangeShapeType="1"/>
            </p:cNvSpPr>
            <p:nvPr/>
          </p:nvSpPr>
          <p:spPr bwMode="auto">
            <a:xfrm>
              <a:off x="1152" y="278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57" name="Line 54"/>
            <p:cNvSpPr>
              <a:spLocks noChangeShapeType="1"/>
            </p:cNvSpPr>
            <p:nvPr/>
          </p:nvSpPr>
          <p:spPr bwMode="auto">
            <a:xfrm>
              <a:off x="1152" y="3168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51" name="AutoShape 5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6452" name="AutoShape 5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0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1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1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71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71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48483" name="Group 3"/>
          <p:cNvGrpSpPr>
            <a:grpSpLocks/>
          </p:cNvGrpSpPr>
          <p:nvPr/>
        </p:nvGrpSpPr>
        <p:grpSpPr bwMode="auto">
          <a:xfrm flipH="1">
            <a:off x="9120188" y="2584451"/>
            <a:ext cx="1079500" cy="3724275"/>
            <a:chOff x="4560" y="1583"/>
            <a:chExt cx="815" cy="2478"/>
          </a:xfrm>
        </p:grpSpPr>
        <p:grpSp>
          <p:nvGrpSpPr>
            <p:cNvPr id="148517" name="Group 4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48525" name="Freeform 5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6" name="Freeform 6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7" name="Freeform 7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8" name="Freeform 8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9" name="Freeform 9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8518" name="Group 10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48519" name="Freeform 11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0" name="Freeform 12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1" name="Freeform 13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2" name="Freeform 14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3" name="Freeform 15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4" name="Freeform 16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73809" name="Text Box 17"/>
          <p:cNvSpPr txBox="1">
            <a:spLocks noChangeArrowheads="1"/>
          </p:cNvSpPr>
          <p:nvPr/>
        </p:nvSpPr>
        <p:spPr bwMode="auto">
          <a:xfrm>
            <a:off x="1524000" y="3124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Tercer Paso: Escribimos el sistema correspondiente a la matriz anterior.</a:t>
            </a:r>
          </a:p>
        </p:txBody>
      </p:sp>
      <p:graphicFrame>
        <p:nvGraphicFramePr>
          <p:cNvPr id="148485" name="Object 18"/>
          <p:cNvGraphicFramePr>
            <a:graphicFrameLocks noChangeAspect="1"/>
          </p:cNvGraphicFramePr>
          <p:nvPr/>
        </p:nvGraphicFramePr>
        <p:xfrm>
          <a:off x="3505200" y="1143000"/>
          <a:ext cx="3962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8" name="Ecuación" r:id="rId4" imgW="889000" imgH="914400" progId="Equation.3">
                  <p:embed/>
                </p:oleObj>
              </mc:Choice>
              <mc:Fallback>
                <p:oleObj name="Ecuación" r:id="rId4" imgW="889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143000"/>
                        <a:ext cx="3962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8486" name="Group 19"/>
          <p:cNvGrpSpPr>
            <a:grpSpLocks/>
          </p:cNvGrpSpPr>
          <p:nvPr/>
        </p:nvGrpSpPr>
        <p:grpSpPr bwMode="auto">
          <a:xfrm>
            <a:off x="3657600" y="2544764"/>
            <a:ext cx="3581400" cy="579437"/>
            <a:chOff x="3024" y="2851"/>
            <a:chExt cx="2256" cy="365"/>
          </a:xfrm>
        </p:grpSpPr>
        <p:sp>
          <p:nvSpPr>
            <p:cNvPr id="148513" name="Text Box 20"/>
            <p:cNvSpPr txBox="1">
              <a:spLocks noChangeArrowheads="1"/>
            </p:cNvSpPr>
            <p:nvPr/>
          </p:nvSpPr>
          <p:spPr bwMode="auto">
            <a:xfrm>
              <a:off x="302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8514" name="Text Box 21"/>
            <p:cNvSpPr txBox="1">
              <a:spLocks noChangeArrowheads="1"/>
            </p:cNvSpPr>
            <p:nvPr/>
          </p:nvSpPr>
          <p:spPr bwMode="auto">
            <a:xfrm>
              <a:off x="3648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8515" name="Text Box 22"/>
            <p:cNvSpPr txBox="1">
              <a:spLocks noChangeArrowheads="1"/>
            </p:cNvSpPr>
            <p:nvPr/>
          </p:nvSpPr>
          <p:spPr bwMode="auto">
            <a:xfrm>
              <a:off x="4224" y="2851"/>
              <a:ext cx="48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33</a:t>
              </a:r>
              <a:endParaRPr lang="es-ES_tradnl" sz="3200" b="1" i="0"/>
            </a:p>
          </p:txBody>
        </p:sp>
        <p:sp>
          <p:nvSpPr>
            <p:cNvPr id="148516" name="Text Box 23"/>
            <p:cNvSpPr txBox="1">
              <a:spLocks noChangeArrowheads="1"/>
            </p:cNvSpPr>
            <p:nvPr/>
          </p:nvSpPr>
          <p:spPr bwMode="auto">
            <a:xfrm>
              <a:off x="4800" y="2851"/>
              <a:ext cx="48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66</a:t>
              </a:r>
              <a:endParaRPr lang="es-ES_tradnl" sz="3200" b="1" i="0"/>
            </a:p>
          </p:txBody>
        </p:sp>
      </p:grpSp>
      <p:grpSp>
        <p:nvGrpSpPr>
          <p:cNvPr id="148487" name="Group 24"/>
          <p:cNvGrpSpPr>
            <a:grpSpLocks/>
          </p:cNvGrpSpPr>
          <p:nvPr/>
        </p:nvGrpSpPr>
        <p:grpSpPr bwMode="auto">
          <a:xfrm>
            <a:off x="3657600" y="1173164"/>
            <a:ext cx="3429000" cy="625475"/>
            <a:chOff x="1296" y="2851"/>
            <a:chExt cx="2160" cy="394"/>
          </a:xfrm>
        </p:grpSpPr>
        <p:sp>
          <p:nvSpPr>
            <p:cNvPr id="148509" name="Text Box 25"/>
            <p:cNvSpPr txBox="1">
              <a:spLocks noChangeArrowheads="1"/>
            </p:cNvSpPr>
            <p:nvPr/>
          </p:nvSpPr>
          <p:spPr bwMode="auto">
            <a:xfrm>
              <a:off x="1296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</a:t>
              </a:r>
              <a:endParaRPr lang="es-ES_tradnl" sz="3200" b="1" i="0"/>
            </a:p>
          </p:txBody>
        </p:sp>
        <p:sp>
          <p:nvSpPr>
            <p:cNvPr id="148510" name="Text Box 26"/>
            <p:cNvSpPr txBox="1">
              <a:spLocks noChangeArrowheads="1"/>
            </p:cNvSpPr>
            <p:nvPr/>
          </p:nvSpPr>
          <p:spPr bwMode="auto">
            <a:xfrm>
              <a:off x="1920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48511" name="Text Box 27"/>
            <p:cNvSpPr txBox="1">
              <a:spLocks noChangeArrowheads="1"/>
            </p:cNvSpPr>
            <p:nvPr/>
          </p:nvSpPr>
          <p:spPr bwMode="auto">
            <a:xfrm>
              <a:off x="2544" y="2851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1</a:t>
              </a:r>
              <a:endParaRPr lang="es-ES_tradnl" sz="3200" b="1" i="0"/>
            </a:p>
          </p:txBody>
        </p:sp>
        <p:sp>
          <p:nvSpPr>
            <p:cNvPr id="148512" name="Text Box 28"/>
            <p:cNvSpPr txBox="1">
              <a:spLocks noChangeArrowheads="1"/>
            </p:cNvSpPr>
            <p:nvPr/>
          </p:nvSpPr>
          <p:spPr bwMode="auto">
            <a:xfrm>
              <a:off x="3168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5</a:t>
              </a:r>
              <a:endParaRPr lang="es-ES_tradnl" sz="3200" b="1" i="0"/>
            </a:p>
          </p:txBody>
        </p:sp>
      </p:grpSp>
      <p:grpSp>
        <p:nvGrpSpPr>
          <p:cNvPr id="148488" name="Group 29"/>
          <p:cNvGrpSpPr>
            <a:grpSpLocks/>
          </p:cNvGrpSpPr>
          <p:nvPr/>
        </p:nvGrpSpPr>
        <p:grpSpPr bwMode="auto">
          <a:xfrm>
            <a:off x="3657600" y="1905000"/>
            <a:ext cx="3429000" cy="579438"/>
            <a:chOff x="3264" y="2448"/>
            <a:chExt cx="2160" cy="365"/>
          </a:xfrm>
        </p:grpSpPr>
        <p:sp>
          <p:nvSpPr>
            <p:cNvPr id="148505" name="Text Box 30"/>
            <p:cNvSpPr txBox="1">
              <a:spLocks noChangeArrowheads="1"/>
            </p:cNvSpPr>
            <p:nvPr/>
          </p:nvSpPr>
          <p:spPr bwMode="auto">
            <a:xfrm>
              <a:off x="3264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148506" name="Text Box 31"/>
            <p:cNvSpPr txBox="1">
              <a:spLocks noChangeArrowheads="1"/>
            </p:cNvSpPr>
            <p:nvPr/>
          </p:nvSpPr>
          <p:spPr bwMode="auto">
            <a:xfrm>
              <a:off x="4512" y="244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4</a:t>
              </a:r>
              <a:endParaRPr lang="es-ES_tradnl" sz="3200" b="1" i="0"/>
            </a:p>
          </p:txBody>
        </p:sp>
        <p:sp>
          <p:nvSpPr>
            <p:cNvPr id="148507" name="Text Box 32"/>
            <p:cNvSpPr txBox="1">
              <a:spLocks noChangeArrowheads="1"/>
            </p:cNvSpPr>
            <p:nvPr/>
          </p:nvSpPr>
          <p:spPr bwMode="auto">
            <a:xfrm>
              <a:off x="3792" y="2448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48508" name="Text Box 33"/>
            <p:cNvSpPr txBox="1">
              <a:spLocks noChangeArrowheads="1"/>
            </p:cNvSpPr>
            <p:nvPr/>
          </p:nvSpPr>
          <p:spPr bwMode="auto">
            <a:xfrm>
              <a:off x="5136" y="244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5</a:t>
              </a:r>
              <a:endParaRPr lang="es-ES_tradnl" sz="3200" b="1" i="0"/>
            </a:p>
          </p:txBody>
        </p:sp>
      </p:grpSp>
      <p:sp>
        <p:nvSpPr>
          <p:cNvPr id="148489" name="Line 34"/>
          <p:cNvSpPr>
            <a:spLocks noChangeShapeType="1"/>
          </p:cNvSpPr>
          <p:nvPr/>
        </p:nvSpPr>
        <p:spPr bwMode="auto">
          <a:xfrm>
            <a:off x="6400800" y="1219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8490" name="Group 35"/>
          <p:cNvGrpSpPr>
            <a:grpSpLocks/>
          </p:cNvGrpSpPr>
          <p:nvPr/>
        </p:nvGrpSpPr>
        <p:grpSpPr bwMode="auto">
          <a:xfrm>
            <a:off x="3733800" y="1828800"/>
            <a:ext cx="2590800" cy="1219200"/>
            <a:chOff x="144" y="2400"/>
            <a:chExt cx="1632" cy="768"/>
          </a:xfrm>
        </p:grpSpPr>
        <p:sp>
          <p:nvSpPr>
            <p:cNvPr id="148500" name="Line 36"/>
            <p:cNvSpPr>
              <a:spLocks noChangeShapeType="1"/>
            </p:cNvSpPr>
            <p:nvPr/>
          </p:nvSpPr>
          <p:spPr bwMode="auto">
            <a:xfrm>
              <a:off x="144" y="2400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501" name="Line 37"/>
            <p:cNvSpPr>
              <a:spLocks noChangeShapeType="1"/>
            </p:cNvSpPr>
            <p:nvPr/>
          </p:nvSpPr>
          <p:spPr bwMode="auto">
            <a:xfrm>
              <a:off x="528" y="240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502" name="Line 38"/>
            <p:cNvSpPr>
              <a:spLocks noChangeShapeType="1"/>
            </p:cNvSpPr>
            <p:nvPr/>
          </p:nvSpPr>
          <p:spPr bwMode="auto">
            <a:xfrm>
              <a:off x="528" y="2784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503" name="Line 39"/>
            <p:cNvSpPr>
              <a:spLocks noChangeShapeType="1"/>
            </p:cNvSpPr>
            <p:nvPr/>
          </p:nvSpPr>
          <p:spPr bwMode="auto">
            <a:xfrm>
              <a:off x="1152" y="278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504" name="Line 40"/>
            <p:cNvSpPr>
              <a:spLocks noChangeShapeType="1"/>
            </p:cNvSpPr>
            <p:nvPr/>
          </p:nvSpPr>
          <p:spPr bwMode="auto">
            <a:xfrm>
              <a:off x="1152" y="3168"/>
              <a:ext cx="6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48491" name="Object 41"/>
          <p:cNvGraphicFramePr>
            <a:graphicFrameLocks noChangeAspect="1"/>
          </p:cNvGraphicFramePr>
          <p:nvPr/>
        </p:nvGraphicFramePr>
        <p:xfrm>
          <a:off x="2895600" y="1524000"/>
          <a:ext cx="609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9" name="Documento" r:id="rId6" imgW="5610225" imgH="171450" progId="Word.Document.8">
                  <p:embed/>
                </p:oleObj>
              </mc:Choice>
              <mc:Fallback>
                <p:oleObj name="Documento" r:id="rId6" imgW="5610225" imgH="17145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524000"/>
                        <a:ext cx="609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3834" name="Group 42"/>
          <p:cNvGrpSpPr>
            <a:grpSpLocks/>
          </p:cNvGrpSpPr>
          <p:nvPr/>
        </p:nvGrpSpPr>
        <p:grpSpPr bwMode="auto">
          <a:xfrm>
            <a:off x="3505200" y="4572000"/>
            <a:ext cx="4953000" cy="1524000"/>
            <a:chOff x="384" y="816"/>
            <a:chExt cx="2400" cy="960"/>
          </a:xfrm>
        </p:grpSpPr>
        <p:sp>
          <p:nvSpPr>
            <p:cNvPr id="148496" name="Text Box 43"/>
            <p:cNvSpPr txBox="1">
              <a:spLocks noChangeArrowheads="1"/>
            </p:cNvSpPr>
            <p:nvPr/>
          </p:nvSpPr>
          <p:spPr bwMode="auto">
            <a:xfrm>
              <a:off x="576" y="816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3x + 2y +   z  = 5     </a:t>
              </a:r>
              <a:r>
                <a:rPr lang="es-ES_tradnl" sz="3200" b="1" i="0"/>
                <a:t>(1)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48497" name="Text Box 44"/>
            <p:cNvSpPr txBox="1">
              <a:spLocks noChangeArrowheads="1"/>
            </p:cNvSpPr>
            <p:nvPr/>
          </p:nvSpPr>
          <p:spPr bwMode="auto">
            <a:xfrm>
              <a:off x="576" y="1104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      -  y  + 4z  = 5     </a:t>
              </a:r>
              <a:r>
                <a:rPr lang="es-ES_tradnl" sz="3200" b="1" i="0"/>
                <a:t>(2)</a:t>
              </a:r>
              <a:endParaRPr lang="es-ES_tradnl" sz="3200" b="1" i="0">
                <a:solidFill>
                  <a:schemeClr val="accent2"/>
                </a:solidFill>
              </a:endParaRPr>
            </a:p>
          </p:txBody>
        </p:sp>
        <p:sp>
          <p:nvSpPr>
            <p:cNvPr id="148498" name="AutoShape 45"/>
            <p:cNvSpPr>
              <a:spLocks/>
            </p:cNvSpPr>
            <p:nvPr/>
          </p:nvSpPr>
          <p:spPr bwMode="auto">
            <a:xfrm>
              <a:off x="384" y="816"/>
              <a:ext cx="192" cy="9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48499" name="Text Box 46"/>
            <p:cNvSpPr txBox="1">
              <a:spLocks noChangeArrowheads="1"/>
            </p:cNvSpPr>
            <p:nvPr/>
          </p:nvSpPr>
          <p:spPr bwMode="auto">
            <a:xfrm>
              <a:off x="576" y="1392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               33z = 66   </a:t>
              </a:r>
              <a:r>
                <a:rPr lang="es-ES_tradnl" sz="3200" b="1" i="0"/>
                <a:t>(3)</a:t>
              </a:r>
              <a:r>
                <a:rPr lang="es-ES_tradnl" sz="3200" b="1" i="0">
                  <a:solidFill>
                    <a:srgbClr val="CC0099"/>
                  </a:solidFill>
                </a:rPr>
                <a:t> 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sp>
        <p:nvSpPr>
          <p:cNvPr id="148493" name="AutoShape 4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8494" name="AutoShape 4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8495" name="AutoShape 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1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3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3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80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50531" name="Group 3"/>
          <p:cNvGrpSpPr>
            <a:grpSpLocks/>
          </p:cNvGrpSpPr>
          <p:nvPr/>
        </p:nvGrpSpPr>
        <p:grpSpPr bwMode="auto">
          <a:xfrm flipH="1">
            <a:off x="9120188" y="2513014"/>
            <a:ext cx="1079500" cy="3724275"/>
            <a:chOff x="4560" y="1583"/>
            <a:chExt cx="815" cy="2478"/>
          </a:xfrm>
        </p:grpSpPr>
        <p:grpSp>
          <p:nvGrpSpPr>
            <p:cNvPr id="150543" name="Group 4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50551" name="Freeform 5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52" name="Freeform 6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53" name="Freeform 7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54" name="Freeform 8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55" name="Freeform 9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0544" name="Group 10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50545" name="Freeform 11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46" name="Freeform 12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47" name="Freeform 13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48" name="Freeform 14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49" name="Freeform 15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550" name="Freeform 16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75857" name="Text Box 17"/>
          <p:cNvSpPr txBox="1">
            <a:spLocks noChangeArrowheads="1"/>
          </p:cNvSpPr>
          <p:nvPr/>
        </p:nvSpPr>
        <p:spPr bwMode="auto">
          <a:xfrm>
            <a:off x="1524000" y="3124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Cuarto Paso: Despejamos la variable “z” en la ecuación (3).</a:t>
            </a:r>
            <a:endParaRPr lang="es-ES_tradnl" b="1" i="0"/>
          </a:p>
        </p:txBody>
      </p:sp>
      <p:grpSp>
        <p:nvGrpSpPr>
          <p:cNvPr id="150533" name="Group 18"/>
          <p:cNvGrpSpPr>
            <a:grpSpLocks/>
          </p:cNvGrpSpPr>
          <p:nvPr/>
        </p:nvGrpSpPr>
        <p:grpSpPr bwMode="auto">
          <a:xfrm>
            <a:off x="3505200" y="1295400"/>
            <a:ext cx="5257800" cy="1524000"/>
            <a:chOff x="384" y="816"/>
            <a:chExt cx="2400" cy="960"/>
          </a:xfrm>
        </p:grpSpPr>
        <p:sp>
          <p:nvSpPr>
            <p:cNvPr id="150539" name="Text Box 19"/>
            <p:cNvSpPr txBox="1">
              <a:spLocks noChangeArrowheads="1"/>
            </p:cNvSpPr>
            <p:nvPr/>
          </p:nvSpPr>
          <p:spPr bwMode="auto">
            <a:xfrm>
              <a:off x="576" y="816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3300"/>
                  </a:solidFill>
                </a:rPr>
                <a:t>3x + 2y +   z  = 5       </a:t>
              </a:r>
              <a:r>
                <a:rPr lang="es-ES_tradnl" sz="3200" b="1" i="0"/>
                <a:t>(1)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  <p:sp>
          <p:nvSpPr>
            <p:cNvPr id="150540" name="Text Box 20"/>
            <p:cNvSpPr txBox="1">
              <a:spLocks noChangeArrowheads="1"/>
            </p:cNvSpPr>
            <p:nvPr/>
          </p:nvSpPr>
          <p:spPr bwMode="auto">
            <a:xfrm>
              <a:off x="576" y="1104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accent2"/>
                  </a:solidFill>
                </a:rPr>
                <a:t>      -  y  + 4z  = 5      </a:t>
              </a:r>
              <a:r>
                <a:rPr lang="es-ES_tradnl" sz="3200" b="1" i="0"/>
                <a:t>(2)</a:t>
              </a:r>
              <a:r>
                <a:rPr lang="es-ES_tradnl" sz="3200" b="1" i="0">
                  <a:solidFill>
                    <a:schemeClr val="accent2"/>
                  </a:solidFill>
                </a:rPr>
                <a:t> </a:t>
              </a:r>
            </a:p>
          </p:txBody>
        </p:sp>
        <p:sp>
          <p:nvSpPr>
            <p:cNvPr id="150541" name="AutoShape 21"/>
            <p:cNvSpPr>
              <a:spLocks/>
            </p:cNvSpPr>
            <p:nvPr/>
          </p:nvSpPr>
          <p:spPr bwMode="auto">
            <a:xfrm>
              <a:off x="384" y="816"/>
              <a:ext cx="192" cy="96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50542" name="Text Box 22"/>
            <p:cNvSpPr txBox="1">
              <a:spLocks noChangeArrowheads="1"/>
            </p:cNvSpPr>
            <p:nvPr/>
          </p:nvSpPr>
          <p:spPr bwMode="auto">
            <a:xfrm>
              <a:off x="576" y="1392"/>
              <a:ext cx="220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CC0099"/>
                  </a:solidFill>
                </a:rPr>
                <a:t>               33z = 66     </a:t>
              </a:r>
              <a:r>
                <a:rPr lang="es-ES_tradnl" sz="3200" b="1" i="0"/>
                <a:t>(3)</a:t>
              </a:r>
              <a:endParaRPr lang="es-ES_tradnl" sz="3200" b="1" i="0">
                <a:solidFill>
                  <a:srgbClr val="FF3300"/>
                </a:solidFill>
              </a:endParaRPr>
            </a:p>
          </p:txBody>
        </p:sp>
      </p:grpSp>
      <p:sp>
        <p:nvSpPr>
          <p:cNvPr id="675863" name="Text Box 23"/>
          <p:cNvSpPr txBox="1">
            <a:spLocks noChangeArrowheads="1"/>
          </p:cNvSpPr>
          <p:nvPr/>
        </p:nvSpPr>
        <p:spPr bwMode="auto">
          <a:xfrm>
            <a:off x="6477000" y="4953000"/>
            <a:ext cx="190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Z = 2 </a:t>
            </a:r>
          </a:p>
        </p:txBody>
      </p:sp>
      <p:graphicFrame>
        <p:nvGraphicFramePr>
          <p:cNvPr id="675864" name="Object 24"/>
          <p:cNvGraphicFramePr>
            <a:graphicFrameLocks noChangeAspect="1"/>
          </p:cNvGraphicFramePr>
          <p:nvPr/>
        </p:nvGraphicFramePr>
        <p:xfrm>
          <a:off x="3657600" y="4648200"/>
          <a:ext cx="1600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2" name="Ecuación" r:id="rId4" imgW="609600" imgH="508000" progId="Equation.3">
                  <p:embed/>
                </p:oleObj>
              </mc:Choice>
              <mc:Fallback>
                <p:oleObj name="Ecuación" r:id="rId4" imgW="6096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648200"/>
                        <a:ext cx="1600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65" name="Object 25"/>
          <p:cNvGraphicFramePr>
            <a:graphicFrameLocks noChangeAspect="1"/>
          </p:cNvGraphicFramePr>
          <p:nvPr/>
        </p:nvGraphicFramePr>
        <p:xfrm>
          <a:off x="5638800" y="4876801"/>
          <a:ext cx="10668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3" name="Ecuación" r:id="rId6" imgW="241091" imgH="177646" progId="Equation.3">
                  <p:embed/>
                </p:oleObj>
              </mc:Choice>
              <mc:Fallback>
                <p:oleObj name="Ecuación" r:id="rId6" imgW="241091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76801"/>
                        <a:ext cx="10668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7" name="AutoShape 2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0538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3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5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75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57" grpId="0" autoUpdateAnimBg="0"/>
      <p:bldP spid="675863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52579" name="Group 3"/>
          <p:cNvGrpSpPr>
            <a:grpSpLocks/>
          </p:cNvGrpSpPr>
          <p:nvPr/>
        </p:nvGrpSpPr>
        <p:grpSpPr bwMode="auto">
          <a:xfrm flipH="1">
            <a:off x="9048750" y="2513014"/>
            <a:ext cx="1079500" cy="3508375"/>
            <a:chOff x="4560" y="1583"/>
            <a:chExt cx="815" cy="2478"/>
          </a:xfrm>
        </p:grpSpPr>
        <p:grpSp>
          <p:nvGrpSpPr>
            <p:cNvPr id="152589" name="Group 4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52597" name="Freeform 5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8" name="Freeform 6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9" name="Freeform 7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0" name="Freeform 8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601" name="Freeform 9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2590" name="Group 10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52591" name="Freeform 11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2" name="Freeform 12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3" name="Freeform 13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4" name="Freeform 14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5" name="Freeform 15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96" name="Freeform 16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77905" name="Text Box 17"/>
          <p:cNvSpPr txBox="1">
            <a:spLocks noChangeArrowheads="1"/>
          </p:cNvSpPr>
          <p:nvPr/>
        </p:nvSpPr>
        <p:spPr bwMode="auto">
          <a:xfrm>
            <a:off x="1524000" y="3124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Quinto Paso: Sustituimos el valor de “z” en la ecuación (2).</a:t>
            </a:r>
            <a:endParaRPr lang="es-ES_tradnl" b="1" i="0"/>
          </a:p>
        </p:txBody>
      </p:sp>
      <p:sp>
        <p:nvSpPr>
          <p:cNvPr id="152581" name="Text Box 18"/>
          <p:cNvSpPr txBox="1">
            <a:spLocks noChangeArrowheads="1"/>
          </p:cNvSpPr>
          <p:nvPr/>
        </p:nvSpPr>
        <p:spPr bwMode="auto">
          <a:xfrm>
            <a:off x="3925888" y="12954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3300"/>
                </a:solidFill>
              </a:rPr>
              <a:t>3x + 2y +   z  = 5       </a:t>
            </a:r>
            <a:r>
              <a:rPr lang="es-ES_tradnl" sz="3200" b="1" i="0"/>
              <a:t>(1)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52582" name="Text Box 19"/>
          <p:cNvSpPr txBox="1">
            <a:spLocks noChangeArrowheads="1"/>
          </p:cNvSpPr>
          <p:nvPr/>
        </p:nvSpPr>
        <p:spPr bwMode="auto">
          <a:xfrm>
            <a:off x="3925888" y="17526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accent2"/>
                </a:solidFill>
              </a:rPr>
              <a:t>      -  y  + 4z  = 5      </a:t>
            </a:r>
            <a:r>
              <a:rPr lang="es-ES_tradnl" sz="3200" b="1" i="0"/>
              <a:t>(2)</a:t>
            </a:r>
            <a:r>
              <a:rPr lang="es-ES_tradnl" sz="3200" b="1" i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52583" name="AutoShape 20"/>
          <p:cNvSpPr>
            <a:spLocks/>
          </p:cNvSpPr>
          <p:nvPr/>
        </p:nvSpPr>
        <p:spPr bwMode="auto">
          <a:xfrm>
            <a:off x="3505200" y="1295400"/>
            <a:ext cx="420688" cy="1524000"/>
          </a:xfrm>
          <a:prstGeom prst="leftBrace">
            <a:avLst>
              <a:gd name="adj1" fmla="val 3018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2584" name="Text Box 21"/>
          <p:cNvSpPr txBox="1">
            <a:spLocks noChangeArrowheads="1"/>
          </p:cNvSpPr>
          <p:nvPr/>
        </p:nvSpPr>
        <p:spPr bwMode="auto">
          <a:xfrm>
            <a:off x="3925888" y="22098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CC0099"/>
                </a:solidFill>
              </a:rPr>
              <a:t>               33z = 66     </a:t>
            </a:r>
            <a:r>
              <a:rPr lang="es-ES_tradnl" sz="3200" b="1" i="0"/>
              <a:t>(3)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677910" name="Text Box 22"/>
          <p:cNvSpPr txBox="1">
            <a:spLocks noChangeArrowheads="1"/>
          </p:cNvSpPr>
          <p:nvPr/>
        </p:nvSpPr>
        <p:spPr bwMode="auto">
          <a:xfrm>
            <a:off x="5105400" y="5562600"/>
            <a:ext cx="190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y = 3 </a:t>
            </a:r>
          </a:p>
        </p:txBody>
      </p:sp>
      <p:sp>
        <p:nvSpPr>
          <p:cNvPr id="677911" name="Text Box 23"/>
          <p:cNvSpPr txBox="1">
            <a:spLocks noChangeArrowheads="1"/>
          </p:cNvSpPr>
          <p:nvPr/>
        </p:nvSpPr>
        <p:spPr bwMode="auto">
          <a:xfrm>
            <a:off x="3087688" y="48006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accent2"/>
                </a:solidFill>
              </a:rPr>
              <a:t>      -  y  + 4</a:t>
            </a:r>
            <a:r>
              <a:rPr lang="es-ES_tradnl" sz="3200" b="1" i="0"/>
              <a:t>(2)</a:t>
            </a:r>
            <a:r>
              <a:rPr lang="es-ES_tradnl" sz="3200" b="1" i="0">
                <a:solidFill>
                  <a:schemeClr val="accent2"/>
                </a:solidFill>
              </a:rPr>
              <a:t>  = 5       </a:t>
            </a:r>
            <a:r>
              <a:rPr lang="es-ES_tradnl" sz="3200" b="1" i="0"/>
              <a:t>(2)</a:t>
            </a:r>
            <a:r>
              <a:rPr lang="es-ES_tradnl" sz="3200" b="1" i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52587" name="AutoShape 2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2588" name="AutoShape 2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8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7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7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7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7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7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7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905" grpId="0" autoUpdateAnimBg="0"/>
      <p:bldP spid="677910" grpId="0" autoUpdateAnimBg="0"/>
      <p:bldP spid="67791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54627" name="Group 3"/>
          <p:cNvGrpSpPr>
            <a:grpSpLocks/>
          </p:cNvGrpSpPr>
          <p:nvPr/>
        </p:nvGrpSpPr>
        <p:grpSpPr bwMode="auto">
          <a:xfrm flipH="1">
            <a:off x="9191626" y="2513014"/>
            <a:ext cx="1008063" cy="3724275"/>
            <a:chOff x="4560" y="1583"/>
            <a:chExt cx="815" cy="2478"/>
          </a:xfrm>
        </p:grpSpPr>
        <p:grpSp>
          <p:nvGrpSpPr>
            <p:cNvPr id="154637" name="Group 4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54645" name="Freeform 5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6" name="Freeform 6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7" name="Freeform 7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8" name="Freeform 8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9" name="Freeform 9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4638" name="Group 10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54639" name="Freeform 11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0" name="Freeform 12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1" name="Freeform 13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2" name="Freeform 14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3" name="Freeform 15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4" name="Freeform 16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79953" name="Text Box 17"/>
          <p:cNvSpPr txBox="1">
            <a:spLocks noChangeArrowheads="1"/>
          </p:cNvSpPr>
          <p:nvPr/>
        </p:nvSpPr>
        <p:spPr bwMode="auto">
          <a:xfrm>
            <a:off x="1524000" y="31242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Sexto Paso: Sustituimos los valores de “y” </a:t>
            </a:r>
            <a:r>
              <a:rPr lang="es-ES_tradnl" sz="2800" b="1" i="0"/>
              <a:t>y</a:t>
            </a:r>
            <a:r>
              <a:rPr lang="es-ES_tradnl" sz="3200" b="1" i="0"/>
              <a:t> “z” en la ecuación (1).</a:t>
            </a:r>
            <a:endParaRPr lang="es-ES_tradnl" b="1" i="0"/>
          </a:p>
        </p:txBody>
      </p:sp>
      <p:sp>
        <p:nvSpPr>
          <p:cNvPr id="154629" name="Text Box 18"/>
          <p:cNvSpPr txBox="1">
            <a:spLocks noChangeArrowheads="1"/>
          </p:cNvSpPr>
          <p:nvPr/>
        </p:nvSpPr>
        <p:spPr bwMode="auto">
          <a:xfrm>
            <a:off x="3925888" y="12954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3300"/>
                </a:solidFill>
              </a:rPr>
              <a:t>3x + 2y +   z  = 5       </a:t>
            </a:r>
            <a:r>
              <a:rPr lang="es-ES_tradnl" sz="3200" b="1" i="0"/>
              <a:t>(1)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54630" name="Text Box 19"/>
          <p:cNvSpPr txBox="1">
            <a:spLocks noChangeArrowheads="1"/>
          </p:cNvSpPr>
          <p:nvPr/>
        </p:nvSpPr>
        <p:spPr bwMode="auto">
          <a:xfrm>
            <a:off x="3925888" y="17526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accent2"/>
                </a:solidFill>
              </a:rPr>
              <a:t>      -  y  + 4z  = 5      </a:t>
            </a:r>
            <a:r>
              <a:rPr lang="es-ES_tradnl" sz="3200" b="1" i="0"/>
              <a:t>(2)</a:t>
            </a:r>
            <a:r>
              <a:rPr lang="es-ES_tradnl" sz="3200" b="1" i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54631" name="AutoShape 20"/>
          <p:cNvSpPr>
            <a:spLocks/>
          </p:cNvSpPr>
          <p:nvPr/>
        </p:nvSpPr>
        <p:spPr bwMode="auto">
          <a:xfrm>
            <a:off x="3505200" y="1295400"/>
            <a:ext cx="420688" cy="1524000"/>
          </a:xfrm>
          <a:prstGeom prst="leftBrace">
            <a:avLst>
              <a:gd name="adj1" fmla="val 3018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4632" name="Text Box 21"/>
          <p:cNvSpPr txBox="1">
            <a:spLocks noChangeArrowheads="1"/>
          </p:cNvSpPr>
          <p:nvPr/>
        </p:nvSpPr>
        <p:spPr bwMode="auto">
          <a:xfrm>
            <a:off x="3925888" y="22098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CC0099"/>
                </a:solidFill>
              </a:rPr>
              <a:t>               33z = 66     </a:t>
            </a:r>
            <a:r>
              <a:rPr lang="es-ES_tradnl" sz="3200" b="1" i="0"/>
              <a:t>(3)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679958" name="Text Box 22"/>
          <p:cNvSpPr txBox="1">
            <a:spLocks noChangeArrowheads="1"/>
          </p:cNvSpPr>
          <p:nvPr/>
        </p:nvSpPr>
        <p:spPr bwMode="auto">
          <a:xfrm>
            <a:off x="5562600" y="5257800"/>
            <a:ext cx="190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x = -1</a:t>
            </a:r>
          </a:p>
        </p:txBody>
      </p:sp>
      <p:sp>
        <p:nvSpPr>
          <p:cNvPr id="679959" name="Text Box 23"/>
          <p:cNvSpPr txBox="1">
            <a:spLocks noChangeArrowheads="1"/>
          </p:cNvSpPr>
          <p:nvPr/>
        </p:nvSpPr>
        <p:spPr bwMode="auto">
          <a:xfrm>
            <a:off x="3657601" y="4602164"/>
            <a:ext cx="48371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3300"/>
                </a:solidFill>
              </a:rPr>
              <a:t>3x + 2</a:t>
            </a:r>
            <a:r>
              <a:rPr lang="es-ES_tradnl" sz="3200" b="1" i="0"/>
              <a:t>(3)</a:t>
            </a:r>
            <a:r>
              <a:rPr lang="es-ES_tradnl" sz="3200" b="1" i="0">
                <a:solidFill>
                  <a:srgbClr val="FF3300"/>
                </a:solidFill>
              </a:rPr>
              <a:t> +  </a:t>
            </a:r>
            <a:r>
              <a:rPr lang="es-ES_tradnl" sz="3200" b="1" i="0"/>
              <a:t>2</a:t>
            </a:r>
            <a:r>
              <a:rPr lang="es-ES_tradnl" sz="3200" b="1" i="0">
                <a:solidFill>
                  <a:srgbClr val="FF3300"/>
                </a:solidFill>
              </a:rPr>
              <a:t> = 5       </a:t>
            </a:r>
            <a:r>
              <a:rPr lang="es-ES_tradnl" sz="3200" b="1" i="0"/>
              <a:t>(1)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54635" name="AutoShape 2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4636" name="AutoShape 2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00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9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9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9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9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9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9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953" grpId="0" autoUpdateAnimBg="0"/>
      <p:bldP spid="679958" grpId="0" autoUpdateAnimBg="0"/>
      <p:bldP spid="679959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Gauss en forma matricial</a:t>
            </a:r>
          </a:p>
        </p:txBody>
      </p:sp>
      <p:grpSp>
        <p:nvGrpSpPr>
          <p:cNvPr id="156675" name="Group 3"/>
          <p:cNvGrpSpPr>
            <a:grpSpLocks/>
          </p:cNvGrpSpPr>
          <p:nvPr/>
        </p:nvGrpSpPr>
        <p:grpSpPr bwMode="auto">
          <a:xfrm flipH="1">
            <a:off x="9264650" y="2420939"/>
            <a:ext cx="1079500" cy="3724275"/>
            <a:chOff x="4560" y="1583"/>
            <a:chExt cx="815" cy="2478"/>
          </a:xfrm>
        </p:grpSpPr>
        <p:grpSp>
          <p:nvGrpSpPr>
            <p:cNvPr id="156690" name="Group 4"/>
            <p:cNvGrpSpPr>
              <a:grpSpLocks/>
            </p:cNvGrpSpPr>
            <p:nvPr/>
          </p:nvGrpSpPr>
          <p:grpSpPr bwMode="auto">
            <a:xfrm>
              <a:off x="4677" y="1583"/>
              <a:ext cx="446" cy="435"/>
              <a:chOff x="4677" y="1583"/>
              <a:chExt cx="446" cy="435"/>
            </a:xfrm>
          </p:grpSpPr>
          <p:sp>
            <p:nvSpPr>
              <p:cNvPr id="156698" name="Freeform 5"/>
              <p:cNvSpPr>
                <a:spLocks/>
              </p:cNvSpPr>
              <p:nvPr/>
            </p:nvSpPr>
            <p:spPr bwMode="auto">
              <a:xfrm>
                <a:off x="4837" y="1752"/>
                <a:ext cx="150" cy="266"/>
              </a:xfrm>
              <a:custGeom>
                <a:avLst/>
                <a:gdLst>
                  <a:gd name="T0" fmla="*/ 48 w 150"/>
                  <a:gd name="T1" fmla="*/ 241 h 266"/>
                  <a:gd name="T2" fmla="*/ 50 w 150"/>
                  <a:gd name="T3" fmla="*/ 198 h 266"/>
                  <a:gd name="T4" fmla="*/ 40 w 150"/>
                  <a:gd name="T5" fmla="*/ 165 h 266"/>
                  <a:gd name="T6" fmla="*/ 22 w 150"/>
                  <a:gd name="T7" fmla="*/ 136 h 266"/>
                  <a:gd name="T8" fmla="*/ 0 w 150"/>
                  <a:gd name="T9" fmla="*/ 93 h 266"/>
                  <a:gd name="T10" fmla="*/ 2 w 150"/>
                  <a:gd name="T11" fmla="*/ 65 h 266"/>
                  <a:gd name="T12" fmla="*/ 17 w 150"/>
                  <a:gd name="T13" fmla="*/ 30 h 266"/>
                  <a:gd name="T14" fmla="*/ 45 w 150"/>
                  <a:gd name="T15" fmla="*/ 7 h 266"/>
                  <a:gd name="T16" fmla="*/ 70 w 150"/>
                  <a:gd name="T17" fmla="*/ 0 h 266"/>
                  <a:gd name="T18" fmla="*/ 96 w 150"/>
                  <a:gd name="T19" fmla="*/ 5 h 266"/>
                  <a:gd name="T20" fmla="*/ 113 w 150"/>
                  <a:gd name="T21" fmla="*/ 15 h 266"/>
                  <a:gd name="T22" fmla="*/ 137 w 150"/>
                  <a:gd name="T23" fmla="*/ 35 h 266"/>
                  <a:gd name="T24" fmla="*/ 150 w 150"/>
                  <a:gd name="T25" fmla="*/ 65 h 266"/>
                  <a:gd name="T26" fmla="*/ 145 w 150"/>
                  <a:gd name="T27" fmla="*/ 96 h 266"/>
                  <a:gd name="T28" fmla="*/ 126 w 150"/>
                  <a:gd name="T29" fmla="*/ 123 h 266"/>
                  <a:gd name="T30" fmla="*/ 101 w 150"/>
                  <a:gd name="T31" fmla="*/ 167 h 266"/>
                  <a:gd name="T32" fmla="*/ 96 w 150"/>
                  <a:gd name="T33" fmla="*/ 198 h 266"/>
                  <a:gd name="T34" fmla="*/ 98 w 150"/>
                  <a:gd name="T35" fmla="*/ 223 h 266"/>
                  <a:gd name="T36" fmla="*/ 86 w 150"/>
                  <a:gd name="T37" fmla="*/ 248 h 266"/>
                  <a:gd name="T38" fmla="*/ 73 w 150"/>
                  <a:gd name="T39" fmla="*/ 266 h 266"/>
                  <a:gd name="T40" fmla="*/ 48 w 150"/>
                  <a:gd name="T41" fmla="*/ 241 h 2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50" h="266">
                    <a:moveTo>
                      <a:pt x="48" y="241"/>
                    </a:moveTo>
                    <a:lnTo>
                      <a:pt x="50" y="198"/>
                    </a:lnTo>
                    <a:lnTo>
                      <a:pt x="40" y="165"/>
                    </a:lnTo>
                    <a:lnTo>
                      <a:pt x="22" y="136"/>
                    </a:lnTo>
                    <a:lnTo>
                      <a:pt x="0" y="93"/>
                    </a:lnTo>
                    <a:lnTo>
                      <a:pt x="2" y="65"/>
                    </a:lnTo>
                    <a:lnTo>
                      <a:pt x="17" y="30"/>
                    </a:lnTo>
                    <a:lnTo>
                      <a:pt x="45" y="7"/>
                    </a:lnTo>
                    <a:lnTo>
                      <a:pt x="70" y="0"/>
                    </a:lnTo>
                    <a:lnTo>
                      <a:pt x="96" y="5"/>
                    </a:lnTo>
                    <a:lnTo>
                      <a:pt x="113" y="15"/>
                    </a:lnTo>
                    <a:lnTo>
                      <a:pt x="137" y="35"/>
                    </a:lnTo>
                    <a:lnTo>
                      <a:pt x="150" y="65"/>
                    </a:lnTo>
                    <a:lnTo>
                      <a:pt x="145" y="96"/>
                    </a:lnTo>
                    <a:lnTo>
                      <a:pt x="126" y="123"/>
                    </a:lnTo>
                    <a:lnTo>
                      <a:pt x="101" y="167"/>
                    </a:lnTo>
                    <a:lnTo>
                      <a:pt x="96" y="198"/>
                    </a:lnTo>
                    <a:lnTo>
                      <a:pt x="98" y="223"/>
                    </a:lnTo>
                    <a:lnTo>
                      <a:pt x="86" y="248"/>
                    </a:lnTo>
                    <a:lnTo>
                      <a:pt x="73" y="266"/>
                    </a:lnTo>
                    <a:lnTo>
                      <a:pt x="48" y="241"/>
                    </a:ln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9" name="Freeform 6"/>
              <p:cNvSpPr>
                <a:spLocks/>
              </p:cNvSpPr>
              <p:nvPr/>
            </p:nvSpPr>
            <p:spPr bwMode="auto">
              <a:xfrm>
                <a:off x="4677" y="1738"/>
                <a:ext cx="109" cy="51"/>
              </a:xfrm>
              <a:custGeom>
                <a:avLst/>
                <a:gdLst>
                  <a:gd name="T0" fmla="*/ 109 w 109"/>
                  <a:gd name="T1" fmla="*/ 51 h 51"/>
                  <a:gd name="T2" fmla="*/ 18 w 109"/>
                  <a:gd name="T3" fmla="*/ 35 h 51"/>
                  <a:gd name="T4" fmla="*/ 0 w 109"/>
                  <a:gd name="T5" fmla="*/ 17 h 51"/>
                  <a:gd name="T6" fmla="*/ 7 w 109"/>
                  <a:gd name="T7" fmla="*/ 2 h 51"/>
                  <a:gd name="T8" fmla="*/ 28 w 109"/>
                  <a:gd name="T9" fmla="*/ 0 h 51"/>
                  <a:gd name="T10" fmla="*/ 109 w 109"/>
                  <a:gd name="T11" fmla="*/ 51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9" h="51">
                    <a:moveTo>
                      <a:pt x="109" y="51"/>
                    </a:moveTo>
                    <a:lnTo>
                      <a:pt x="18" y="35"/>
                    </a:lnTo>
                    <a:lnTo>
                      <a:pt x="0" y="17"/>
                    </a:lnTo>
                    <a:lnTo>
                      <a:pt x="7" y="2"/>
                    </a:lnTo>
                    <a:lnTo>
                      <a:pt x="28" y="0"/>
                    </a:lnTo>
                    <a:lnTo>
                      <a:pt x="109" y="5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700" name="Freeform 7"/>
              <p:cNvSpPr>
                <a:spLocks/>
              </p:cNvSpPr>
              <p:nvPr/>
            </p:nvSpPr>
            <p:spPr bwMode="auto">
              <a:xfrm>
                <a:off x="4786" y="1605"/>
                <a:ext cx="48" cy="84"/>
              </a:xfrm>
              <a:custGeom>
                <a:avLst/>
                <a:gdLst>
                  <a:gd name="T0" fmla="*/ 48 w 48"/>
                  <a:gd name="T1" fmla="*/ 84 h 84"/>
                  <a:gd name="T2" fmla="*/ 0 w 48"/>
                  <a:gd name="T3" fmla="*/ 31 h 84"/>
                  <a:gd name="T4" fmla="*/ 5 w 48"/>
                  <a:gd name="T5" fmla="*/ 8 h 84"/>
                  <a:gd name="T6" fmla="*/ 28 w 48"/>
                  <a:gd name="T7" fmla="*/ 0 h 84"/>
                  <a:gd name="T8" fmla="*/ 41 w 48"/>
                  <a:gd name="T9" fmla="*/ 16 h 84"/>
                  <a:gd name="T10" fmla="*/ 48 w 48"/>
                  <a:gd name="T11" fmla="*/ 84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" h="84">
                    <a:moveTo>
                      <a:pt x="48" y="84"/>
                    </a:moveTo>
                    <a:lnTo>
                      <a:pt x="0" y="31"/>
                    </a:lnTo>
                    <a:lnTo>
                      <a:pt x="5" y="8"/>
                    </a:lnTo>
                    <a:lnTo>
                      <a:pt x="28" y="0"/>
                    </a:lnTo>
                    <a:lnTo>
                      <a:pt x="41" y="16"/>
                    </a:lnTo>
                    <a:lnTo>
                      <a:pt x="48" y="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701" name="Freeform 8"/>
              <p:cNvSpPr>
                <a:spLocks/>
              </p:cNvSpPr>
              <p:nvPr/>
            </p:nvSpPr>
            <p:spPr bwMode="auto">
              <a:xfrm>
                <a:off x="4940" y="1583"/>
                <a:ext cx="42" cy="101"/>
              </a:xfrm>
              <a:custGeom>
                <a:avLst/>
                <a:gdLst>
                  <a:gd name="T0" fmla="*/ 6 w 42"/>
                  <a:gd name="T1" fmla="*/ 101 h 101"/>
                  <a:gd name="T2" fmla="*/ 0 w 42"/>
                  <a:gd name="T3" fmla="*/ 26 h 101"/>
                  <a:gd name="T4" fmla="*/ 22 w 42"/>
                  <a:gd name="T5" fmla="*/ 0 h 101"/>
                  <a:gd name="T6" fmla="*/ 42 w 42"/>
                  <a:gd name="T7" fmla="*/ 11 h 101"/>
                  <a:gd name="T8" fmla="*/ 39 w 42"/>
                  <a:gd name="T9" fmla="*/ 31 h 101"/>
                  <a:gd name="T10" fmla="*/ 6 w 42"/>
                  <a:gd name="T11" fmla="*/ 101 h 1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" h="101">
                    <a:moveTo>
                      <a:pt x="6" y="101"/>
                    </a:moveTo>
                    <a:lnTo>
                      <a:pt x="0" y="26"/>
                    </a:lnTo>
                    <a:lnTo>
                      <a:pt x="22" y="0"/>
                    </a:lnTo>
                    <a:lnTo>
                      <a:pt x="42" y="11"/>
                    </a:lnTo>
                    <a:lnTo>
                      <a:pt x="39" y="31"/>
                    </a:lnTo>
                    <a:lnTo>
                      <a:pt x="6" y="10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702" name="Freeform 9"/>
              <p:cNvSpPr>
                <a:spLocks/>
              </p:cNvSpPr>
              <p:nvPr/>
            </p:nvSpPr>
            <p:spPr bwMode="auto">
              <a:xfrm>
                <a:off x="5025" y="1661"/>
                <a:ext cx="98" cy="63"/>
              </a:xfrm>
              <a:custGeom>
                <a:avLst/>
                <a:gdLst>
                  <a:gd name="T0" fmla="*/ 0 w 98"/>
                  <a:gd name="T1" fmla="*/ 63 h 63"/>
                  <a:gd name="T2" fmla="*/ 73 w 98"/>
                  <a:gd name="T3" fmla="*/ 0 h 63"/>
                  <a:gd name="T4" fmla="*/ 98 w 98"/>
                  <a:gd name="T5" fmla="*/ 12 h 63"/>
                  <a:gd name="T6" fmla="*/ 96 w 98"/>
                  <a:gd name="T7" fmla="*/ 33 h 63"/>
                  <a:gd name="T8" fmla="*/ 83 w 98"/>
                  <a:gd name="T9" fmla="*/ 43 h 63"/>
                  <a:gd name="T10" fmla="*/ 0 w 98"/>
                  <a:gd name="T11" fmla="*/ 63 h 6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98" h="63">
                    <a:moveTo>
                      <a:pt x="0" y="63"/>
                    </a:moveTo>
                    <a:lnTo>
                      <a:pt x="73" y="0"/>
                    </a:lnTo>
                    <a:lnTo>
                      <a:pt x="98" y="12"/>
                    </a:lnTo>
                    <a:lnTo>
                      <a:pt x="96" y="33"/>
                    </a:lnTo>
                    <a:lnTo>
                      <a:pt x="83" y="43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6691" name="Group 10"/>
            <p:cNvGrpSpPr>
              <a:grpSpLocks/>
            </p:cNvGrpSpPr>
            <p:nvPr/>
          </p:nvGrpSpPr>
          <p:grpSpPr bwMode="auto">
            <a:xfrm>
              <a:off x="4560" y="1730"/>
              <a:ext cx="815" cy="2331"/>
              <a:chOff x="4560" y="1730"/>
              <a:chExt cx="815" cy="2331"/>
            </a:xfrm>
          </p:grpSpPr>
          <p:sp>
            <p:nvSpPr>
              <p:cNvPr id="156692" name="Freeform 11"/>
              <p:cNvSpPr>
                <a:spLocks/>
              </p:cNvSpPr>
              <p:nvPr/>
            </p:nvSpPr>
            <p:spPr bwMode="auto">
              <a:xfrm>
                <a:off x="4707" y="2115"/>
                <a:ext cx="410" cy="406"/>
              </a:xfrm>
              <a:custGeom>
                <a:avLst/>
                <a:gdLst>
                  <a:gd name="T0" fmla="*/ 268 w 410"/>
                  <a:gd name="T1" fmla="*/ 117 h 406"/>
                  <a:gd name="T2" fmla="*/ 217 w 410"/>
                  <a:gd name="T3" fmla="*/ 41 h 406"/>
                  <a:gd name="T4" fmla="*/ 166 w 410"/>
                  <a:gd name="T5" fmla="*/ 0 h 406"/>
                  <a:gd name="T6" fmla="*/ 106 w 410"/>
                  <a:gd name="T7" fmla="*/ 0 h 406"/>
                  <a:gd name="T8" fmla="*/ 40 w 410"/>
                  <a:gd name="T9" fmla="*/ 26 h 406"/>
                  <a:gd name="T10" fmla="*/ 10 w 410"/>
                  <a:gd name="T11" fmla="*/ 71 h 406"/>
                  <a:gd name="T12" fmla="*/ 0 w 410"/>
                  <a:gd name="T13" fmla="*/ 132 h 406"/>
                  <a:gd name="T14" fmla="*/ 10 w 410"/>
                  <a:gd name="T15" fmla="*/ 213 h 406"/>
                  <a:gd name="T16" fmla="*/ 50 w 410"/>
                  <a:gd name="T17" fmla="*/ 304 h 406"/>
                  <a:gd name="T18" fmla="*/ 121 w 410"/>
                  <a:gd name="T19" fmla="*/ 365 h 406"/>
                  <a:gd name="T20" fmla="*/ 176 w 410"/>
                  <a:gd name="T21" fmla="*/ 395 h 406"/>
                  <a:gd name="T22" fmla="*/ 232 w 410"/>
                  <a:gd name="T23" fmla="*/ 406 h 406"/>
                  <a:gd name="T24" fmla="*/ 278 w 410"/>
                  <a:gd name="T25" fmla="*/ 390 h 406"/>
                  <a:gd name="T26" fmla="*/ 303 w 410"/>
                  <a:gd name="T27" fmla="*/ 365 h 406"/>
                  <a:gd name="T28" fmla="*/ 319 w 410"/>
                  <a:gd name="T29" fmla="*/ 304 h 406"/>
                  <a:gd name="T30" fmla="*/ 314 w 410"/>
                  <a:gd name="T31" fmla="*/ 233 h 406"/>
                  <a:gd name="T32" fmla="*/ 298 w 410"/>
                  <a:gd name="T33" fmla="*/ 173 h 406"/>
                  <a:gd name="T34" fmla="*/ 399 w 410"/>
                  <a:gd name="T35" fmla="*/ 117 h 406"/>
                  <a:gd name="T36" fmla="*/ 410 w 410"/>
                  <a:gd name="T37" fmla="*/ 92 h 406"/>
                  <a:gd name="T38" fmla="*/ 399 w 410"/>
                  <a:gd name="T39" fmla="*/ 81 h 406"/>
                  <a:gd name="T40" fmla="*/ 288 w 410"/>
                  <a:gd name="T41" fmla="*/ 147 h 406"/>
                  <a:gd name="T42" fmla="*/ 268 w 410"/>
                  <a:gd name="T43" fmla="*/ 117 h 40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410" h="406">
                    <a:moveTo>
                      <a:pt x="268" y="117"/>
                    </a:moveTo>
                    <a:lnTo>
                      <a:pt x="217" y="41"/>
                    </a:lnTo>
                    <a:lnTo>
                      <a:pt x="166" y="0"/>
                    </a:lnTo>
                    <a:lnTo>
                      <a:pt x="106" y="0"/>
                    </a:lnTo>
                    <a:lnTo>
                      <a:pt x="40" y="26"/>
                    </a:lnTo>
                    <a:lnTo>
                      <a:pt x="10" y="71"/>
                    </a:lnTo>
                    <a:lnTo>
                      <a:pt x="0" y="132"/>
                    </a:lnTo>
                    <a:lnTo>
                      <a:pt x="10" y="213"/>
                    </a:lnTo>
                    <a:lnTo>
                      <a:pt x="50" y="304"/>
                    </a:lnTo>
                    <a:lnTo>
                      <a:pt x="121" y="365"/>
                    </a:lnTo>
                    <a:lnTo>
                      <a:pt x="176" y="395"/>
                    </a:lnTo>
                    <a:lnTo>
                      <a:pt x="232" y="406"/>
                    </a:lnTo>
                    <a:lnTo>
                      <a:pt x="278" y="390"/>
                    </a:lnTo>
                    <a:lnTo>
                      <a:pt x="303" y="365"/>
                    </a:lnTo>
                    <a:lnTo>
                      <a:pt x="319" y="304"/>
                    </a:lnTo>
                    <a:lnTo>
                      <a:pt x="314" y="233"/>
                    </a:lnTo>
                    <a:lnTo>
                      <a:pt x="298" y="173"/>
                    </a:lnTo>
                    <a:lnTo>
                      <a:pt x="399" y="117"/>
                    </a:lnTo>
                    <a:lnTo>
                      <a:pt x="410" y="92"/>
                    </a:lnTo>
                    <a:lnTo>
                      <a:pt x="399" y="81"/>
                    </a:lnTo>
                    <a:lnTo>
                      <a:pt x="288" y="147"/>
                    </a:lnTo>
                    <a:lnTo>
                      <a:pt x="268" y="1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3" name="Freeform 12"/>
              <p:cNvSpPr>
                <a:spLocks/>
              </p:cNvSpPr>
              <p:nvPr/>
            </p:nvSpPr>
            <p:spPr bwMode="auto">
              <a:xfrm>
                <a:off x="5001" y="1730"/>
                <a:ext cx="364" cy="907"/>
              </a:xfrm>
              <a:custGeom>
                <a:avLst/>
                <a:gdLst>
                  <a:gd name="T0" fmla="*/ 101 w 364"/>
                  <a:gd name="T1" fmla="*/ 765 h 907"/>
                  <a:gd name="T2" fmla="*/ 35 w 364"/>
                  <a:gd name="T3" fmla="*/ 816 h 907"/>
                  <a:gd name="T4" fmla="*/ 15 w 364"/>
                  <a:gd name="T5" fmla="*/ 832 h 907"/>
                  <a:gd name="T6" fmla="*/ 0 w 364"/>
                  <a:gd name="T7" fmla="*/ 867 h 907"/>
                  <a:gd name="T8" fmla="*/ 20 w 364"/>
                  <a:gd name="T9" fmla="*/ 902 h 907"/>
                  <a:gd name="T10" fmla="*/ 40 w 364"/>
                  <a:gd name="T11" fmla="*/ 907 h 907"/>
                  <a:gd name="T12" fmla="*/ 101 w 364"/>
                  <a:gd name="T13" fmla="*/ 887 h 907"/>
                  <a:gd name="T14" fmla="*/ 192 w 364"/>
                  <a:gd name="T15" fmla="*/ 816 h 907"/>
                  <a:gd name="T16" fmla="*/ 273 w 364"/>
                  <a:gd name="T17" fmla="*/ 730 h 907"/>
                  <a:gd name="T18" fmla="*/ 359 w 364"/>
                  <a:gd name="T19" fmla="*/ 633 h 907"/>
                  <a:gd name="T20" fmla="*/ 364 w 364"/>
                  <a:gd name="T21" fmla="*/ 593 h 907"/>
                  <a:gd name="T22" fmla="*/ 364 w 364"/>
                  <a:gd name="T23" fmla="*/ 482 h 907"/>
                  <a:gd name="T24" fmla="*/ 339 w 364"/>
                  <a:gd name="T25" fmla="*/ 310 h 907"/>
                  <a:gd name="T26" fmla="*/ 354 w 364"/>
                  <a:gd name="T27" fmla="*/ 209 h 907"/>
                  <a:gd name="T28" fmla="*/ 364 w 364"/>
                  <a:gd name="T29" fmla="*/ 168 h 907"/>
                  <a:gd name="T30" fmla="*/ 349 w 364"/>
                  <a:gd name="T31" fmla="*/ 147 h 907"/>
                  <a:gd name="T32" fmla="*/ 313 w 364"/>
                  <a:gd name="T33" fmla="*/ 127 h 907"/>
                  <a:gd name="T34" fmla="*/ 288 w 364"/>
                  <a:gd name="T35" fmla="*/ 112 h 907"/>
                  <a:gd name="T36" fmla="*/ 303 w 364"/>
                  <a:gd name="T37" fmla="*/ 21 h 907"/>
                  <a:gd name="T38" fmla="*/ 293 w 364"/>
                  <a:gd name="T39" fmla="*/ 0 h 907"/>
                  <a:gd name="T40" fmla="*/ 273 w 364"/>
                  <a:gd name="T41" fmla="*/ 6 h 907"/>
                  <a:gd name="T42" fmla="*/ 263 w 364"/>
                  <a:gd name="T43" fmla="*/ 122 h 907"/>
                  <a:gd name="T44" fmla="*/ 253 w 364"/>
                  <a:gd name="T45" fmla="*/ 152 h 907"/>
                  <a:gd name="T46" fmla="*/ 248 w 364"/>
                  <a:gd name="T47" fmla="*/ 173 h 907"/>
                  <a:gd name="T48" fmla="*/ 207 w 364"/>
                  <a:gd name="T49" fmla="*/ 157 h 907"/>
                  <a:gd name="T50" fmla="*/ 177 w 364"/>
                  <a:gd name="T51" fmla="*/ 157 h 907"/>
                  <a:gd name="T52" fmla="*/ 177 w 364"/>
                  <a:gd name="T53" fmla="*/ 178 h 907"/>
                  <a:gd name="T54" fmla="*/ 197 w 364"/>
                  <a:gd name="T55" fmla="*/ 194 h 907"/>
                  <a:gd name="T56" fmla="*/ 233 w 364"/>
                  <a:gd name="T57" fmla="*/ 194 h 907"/>
                  <a:gd name="T58" fmla="*/ 258 w 364"/>
                  <a:gd name="T59" fmla="*/ 214 h 907"/>
                  <a:gd name="T60" fmla="*/ 278 w 364"/>
                  <a:gd name="T61" fmla="*/ 249 h 907"/>
                  <a:gd name="T62" fmla="*/ 298 w 364"/>
                  <a:gd name="T63" fmla="*/ 305 h 907"/>
                  <a:gd name="T64" fmla="*/ 313 w 364"/>
                  <a:gd name="T65" fmla="*/ 416 h 907"/>
                  <a:gd name="T66" fmla="*/ 313 w 364"/>
                  <a:gd name="T67" fmla="*/ 517 h 907"/>
                  <a:gd name="T68" fmla="*/ 303 w 364"/>
                  <a:gd name="T69" fmla="*/ 598 h 907"/>
                  <a:gd name="T70" fmla="*/ 283 w 364"/>
                  <a:gd name="T71" fmla="*/ 633 h 907"/>
                  <a:gd name="T72" fmla="*/ 212 w 364"/>
                  <a:gd name="T73" fmla="*/ 684 h 907"/>
                  <a:gd name="T74" fmla="*/ 136 w 364"/>
                  <a:gd name="T75" fmla="*/ 730 h 907"/>
                  <a:gd name="T76" fmla="*/ 101 w 364"/>
                  <a:gd name="T77" fmla="*/ 765 h 9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64" h="907">
                    <a:moveTo>
                      <a:pt x="101" y="765"/>
                    </a:moveTo>
                    <a:lnTo>
                      <a:pt x="35" y="816"/>
                    </a:lnTo>
                    <a:lnTo>
                      <a:pt x="15" y="832"/>
                    </a:lnTo>
                    <a:lnTo>
                      <a:pt x="0" y="867"/>
                    </a:lnTo>
                    <a:lnTo>
                      <a:pt x="20" y="902"/>
                    </a:lnTo>
                    <a:lnTo>
                      <a:pt x="40" y="907"/>
                    </a:lnTo>
                    <a:lnTo>
                      <a:pt x="101" y="887"/>
                    </a:lnTo>
                    <a:lnTo>
                      <a:pt x="192" y="816"/>
                    </a:lnTo>
                    <a:lnTo>
                      <a:pt x="273" y="730"/>
                    </a:lnTo>
                    <a:lnTo>
                      <a:pt x="359" y="633"/>
                    </a:lnTo>
                    <a:lnTo>
                      <a:pt x="364" y="593"/>
                    </a:lnTo>
                    <a:lnTo>
                      <a:pt x="364" y="482"/>
                    </a:lnTo>
                    <a:lnTo>
                      <a:pt x="339" y="310"/>
                    </a:lnTo>
                    <a:lnTo>
                      <a:pt x="354" y="209"/>
                    </a:lnTo>
                    <a:lnTo>
                      <a:pt x="364" y="168"/>
                    </a:lnTo>
                    <a:lnTo>
                      <a:pt x="349" y="147"/>
                    </a:lnTo>
                    <a:lnTo>
                      <a:pt x="313" y="127"/>
                    </a:lnTo>
                    <a:lnTo>
                      <a:pt x="288" y="112"/>
                    </a:lnTo>
                    <a:lnTo>
                      <a:pt x="303" y="21"/>
                    </a:lnTo>
                    <a:lnTo>
                      <a:pt x="293" y="0"/>
                    </a:lnTo>
                    <a:lnTo>
                      <a:pt x="273" y="6"/>
                    </a:lnTo>
                    <a:lnTo>
                      <a:pt x="263" y="122"/>
                    </a:lnTo>
                    <a:lnTo>
                      <a:pt x="253" y="152"/>
                    </a:lnTo>
                    <a:lnTo>
                      <a:pt x="248" y="173"/>
                    </a:lnTo>
                    <a:lnTo>
                      <a:pt x="207" y="157"/>
                    </a:lnTo>
                    <a:lnTo>
                      <a:pt x="177" y="157"/>
                    </a:lnTo>
                    <a:lnTo>
                      <a:pt x="177" y="178"/>
                    </a:lnTo>
                    <a:lnTo>
                      <a:pt x="197" y="194"/>
                    </a:lnTo>
                    <a:lnTo>
                      <a:pt x="233" y="194"/>
                    </a:lnTo>
                    <a:lnTo>
                      <a:pt x="258" y="214"/>
                    </a:lnTo>
                    <a:lnTo>
                      <a:pt x="278" y="249"/>
                    </a:lnTo>
                    <a:lnTo>
                      <a:pt x="298" y="305"/>
                    </a:lnTo>
                    <a:lnTo>
                      <a:pt x="313" y="416"/>
                    </a:lnTo>
                    <a:lnTo>
                      <a:pt x="313" y="517"/>
                    </a:lnTo>
                    <a:lnTo>
                      <a:pt x="303" y="598"/>
                    </a:lnTo>
                    <a:lnTo>
                      <a:pt x="283" y="633"/>
                    </a:lnTo>
                    <a:lnTo>
                      <a:pt x="212" y="684"/>
                    </a:lnTo>
                    <a:lnTo>
                      <a:pt x="136" y="730"/>
                    </a:lnTo>
                    <a:lnTo>
                      <a:pt x="101" y="76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4" name="Freeform 13"/>
              <p:cNvSpPr>
                <a:spLocks/>
              </p:cNvSpPr>
              <p:nvPr/>
            </p:nvSpPr>
            <p:spPr bwMode="auto">
              <a:xfrm>
                <a:off x="4560" y="2567"/>
                <a:ext cx="329" cy="546"/>
              </a:xfrm>
              <a:custGeom>
                <a:avLst/>
                <a:gdLst>
                  <a:gd name="T0" fmla="*/ 329 w 329"/>
                  <a:gd name="T1" fmla="*/ 15 h 546"/>
                  <a:gd name="T2" fmla="*/ 293 w 329"/>
                  <a:gd name="T3" fmla="*/ 0 h 546"/>
                  <a:gd name="T4" fmla="*/ 217 w 329"/>
                  <a:gd name="T5" fmla="*/ 5 h 546"/>
                  <a:gd name="T6" fmla="*/ 151 w 329"/>
                  <a:gd name="T7" fmla="*/ 56 h 546"/>
                  <a:gd name="T8" fmla="*/ 55 w 329"/>
                  <a:gd name="T9" fmla="*/ 162 h 546"/>
                  <a:gd name="T10" fmla="*/ 5 w 329"/>
                  <a:gd name="T11" fmla="*/ 248 h 546"/>
                  <a:gd name="T12" fmla="*/ 0 w 329"/>
                  <a:gd name="T13" fmla="*/ 278 h 546"/>
                  <a:gd name="T14" fmla="*/ 25 w 329"/>
                  <a:gd name="T15" fmla="*/ 334 h 546"/>
                  <a:gd name="T16" fmla="*/ 80 w 329"/>
                  <a:gd name="T17" fmla="*/ 359 h 546"/>
                  <a:gd name="T18" fmla="*/ 151 w 329"/>
                  <a:gd name="T19" fmla="*/ 389 h 546"/>
                  <a:gd name="T20" fmla="*/ 207 w 329"/>
                  <a:gd name="T21" fmla="*/ 404 h 546"/>
                  <a:gd name="T22" fmla="*/ 232 w 329"/>
                  <a:gd name="T23" fmla="*/ 430 h 546"/>
                  <a:gd name="T24" fmla="*/ 217 w 329"/>
                  <a:gd name="T25" fmla="*/ 465 h 546"/>
                  <a:gd name="T26" fmla="*/ 177 w 329"/>
                  <a:gd name="T27" fmla="*/ 506 h 546"/>
                  <a:gd name="T28" fmla="*/ 126 w 329"/>
                  <a:gd name="T29" fmla="*/ 511 h 546"/>
                  <a:gd name="T30" fmla="*/ 91 w 329"/>
                  <a:gd name="T31" fmla="*/ 495 h 546"/>
                  <a:gd name="T32" fmla="*/ 70 w 329"/>
                  <a:gd name="T33" fmla="*/ 511 h 546"/>
                  <a:gd name="T34" fmla="*/ 75 w 329"/>
                  <a:gd name="T35" fmla="*/ 531 h 546"/>
                  <a:gd name="T36" fmla="*/ 116 w 329"/>
                  <a:gd name="T37" fmla="*/ 546 h 546"/>
                  <a:gd name="T38" fmla="*/ 177 w 329"/>
                  <a:gd name="T39" fmla="*/ 546 h 546"/>
                  <a:gd name="T40" fmla="*/ 232 w 329"/>
                  <a:gd name="T41" fmla="*/ 531 h 546"/>
                  <a:gd name="T42" fmla="*/ 263 w 329"/>
                  <a:gd name="T43" fmla="*/ 511 h 546"/>
                  <a:gd name="T44" fmla="*/ 283 w 329"/>
                  <a:gd name="T45" fmla="*/ 475 h 546"/>
                  <a:gd name="T46" fmla="*/ 293 w 329"/>
                  <a:gd name="T47" fmla="*/ 435 h 546"/>
                  <a:gd name="T48" fmla="*/ 268 w 329"/>
                  <a:gd name="T49" fmla="*/ 399 h 546"/>
                  <a:gd name="T50" fmla="*/ 207 w 329"/>
                  <a:gd name="T51" fmla="*/ 374 h 546"/>
                  <a:gd name="T52" fmla="*/ 136 w 329"/>
                  <a:gd name="T53" fmla="*/ 354 h 546"/>
                  <a:gd name="T54" fmla="*/ 75 w 329"/>
                  <a:gd name="T55" fmla="*/ 319 h 546"/>
                  <a:gd name="T56" fmla="*/ 60 w 329"/>
                  <a:gd name="T57" fmla="*/ 288 h 546"/>
                  <a:gd name="T58" fmla="*/ 70 w 329"/>
                  <a:gd name="T59" fmla="*/ 233 h 546"/>
                  <a:gd name="T60" fmla="*/ 116 w 329"/>
                  <a:gd name="T61" fmla="*/ 162 h 546"/>
                  <a:gd name="T62" fmla="*/ 172 w 329"/>
                  <a:gd name="T63" fmla="*/ 121 h 546"/>
                  <a:gd name="T64" fmla="*/ 258 w 329"/>
                  <a:gd name="T65" fmla="*/ 91 h 546"/>
                  <a:gd name="T66" fmla="*/ 329 w 329"/>
                  <a:gd name="T67" fmla="*/ 76 h 546"/>
                  <a:gd name="T68" fmla="*/ 329 w 329"/>
                  <a:gd name="T69" fmla="*/ 35 h 546"/>
                  <a:gd name="T70" fmla="*/ 329 w 329"/>
                  <a:gd name="T71" fmla="*/ 15 h 5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29" h="546">
                    <a:moveTo>
                      <a:pt x="329" y="15"/>
                    </a:moveTo>
                    <a:lnTo>
                      <a:pt x="293" y="0"/>
                    </a:lnTo>
                    <a:lnTo>
                      <a:pt x="217" y="5"/>
                    </a:lnTo>
                    <a:lnTo>
                      <a:pt x="151" y="56"/>
                    </a:lnTo>
                    <a:lnTo>
                      <a:pt x="55" y="162"/>
                    </a:lnTo>
                    <a:lnTo>
                      <a:pt x="5" y="248"/>
                    </a:lnTo>
                    <a:lnTo>
                      <a:pt x="0" y="278"/>
                    </a:lnTo>
                    <a:lnTo>
                      <a:pt x="25" y="334"/>
                    </a:lnTo>
                    <a:lnTo>
                      <a:pt x="80" y="359"/>
                    </a:lnTo>
                    <a:lnTo>
                      <a:pt x="151" y="389"/>
                    </a:lnTo>
                    <a:lnTo>
                      <a:pt x="207" y="404"/>
                    </a:lnTo>
                    <a:lnTo>
                      <a:pt x="232" y="430"/>
                    </a:lnTo>
                    <a:lnTo>
                      <a:pt x="217" y="465"/>
                    </a:lnTo>
                    <a:lnTo>
                      <a:pt x="177" y="506"/>
                    </a:lnTo>
                    <a:lnTo>
                      <a:pt x="126" y="511"/>
                    </a:lnTo>
                    <a:lnTo>
                      <a:pt x="91" y="495"/>
                    </a:lnTo>
                    <a:lnTo>
                      <a:pt x="70" y="511"/>
                    </a:lnTo>
                    <a:lnTo>
                      <a:pt x="75" y="531"/>
                    </a:lnTo>
                    <a:lnTo>
                      <a:pt x="116" y="546"/>
                    </a:lnTo>
                    <a:lnTo>
                      <a:pt x="177" y="546"/>
                    </a:lnTo>
                    <a:lnTo>
                      <a:pt x="232" y="531"/>
                    </a:lnTo>
                    <a:lnTo>
                      <a:pt x="263" y="511"/>
                    </a:lnTo>
                    <a:lnTo>
                      <a:pt x="283" y="475"/>
                    </a:lnTo>
                    <a:lnTo>
                      <a:pt x="293" y="435"/>
                    </a:lnTo>
                    <a:lnTo>
                      <a:pt x="268" y="399"/>
                    </a:lnTo>
                    <a:lnTo>
                      <a:pt x="207" y="374"/>
                    </a:lnTo>
                    <a:lnTo>
                      <a:pt x="136" y="354"/>
                    </a:lnTo>
                    <a:lnTo>
                      <a:pt x="75" y="319"/>
                    </a:lnTo>
                    <a:lnTo>
                      <a:pt x="60" y="288"/>
                    </a:lnTo>
                    <a:lnTo>
                      <a:pt x="70" y="233"/>
                    </a:lnTo>
                    <a:lnTo>
                      <a:pt x="116" y="162"/>
                    </a:lnTo>
                    <a:lnTo>
                      <a:pt x="172" y="121"/>
                    </a:lnTo>
                    <a:lnTo>
                      <a:pt x="258" y="91"/>
                    </a:lnTo>
                    <a:lnTo>
                      <a:pt x="329" y="76"/>
                    </a:lnTo>
                    <a:lnTo>
                      <a:pt x="329" y="35"/>
                    </a:lnTo>
                    <a:lnTo>
                      <a:pt x="329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5" name="Freeform 14"/>
              <p:cNvSpPr>
                <a:spLocks/>
              </p:cNvSpPr>
              <p:nvPr/>
            </p:nvSpPr>
            <p:spPr bwMode="auto">
              <a:xfrm>
                <a:off x="4828" y="2542"/>
                <a:ext cx="309" cy="673"/>
              </a:xfrm>
              <a:custGeom>
                <a:avLst/>
                <a:gdLst>
                  <a:gd name="T0" fmla="*/ 269 w 309"/>
                  <a:gd name="T1" fmla="*/ 212 h 673"/>
                  <a:gd name="T2" fmla="*/ 238 w 309"/>
                  <a:gd name="T3" fmla="*/ 86 h 673"/>
                  <a:gd name="T4" fmla="*/ 203 w 309"/>
                  <a:gd name="T5" fmla="*/ 25 h 673"/>
                  <a:gd name="T6" fmla="*/ 126 w 309"/>
                  <a:gd name="T7" fmla="*/ 0 h 673"/>
                  <a:gd name="T8" fmla="*/ 50 w 309"/>
                  <a:gd name="T9" fmla="*/ 10 h 673"/>
                  <a:gd name="T10" fmla="*/ 15 w 309"/>
                  <a:gd name="T11" fmla="*/ 76 h 673"/>
                  <a:gd name="T12" fmla="*/ 20 w 309"/>
                  <a:gd name="T13" fmla="*/ 157 h 673"/>
                  <a:gd name="T14" fmla="*/ 40 w 309"/>
                  <a:gd name="T15" fmla="*/ 288 h 673"/>
                  <a:gd name="T16" fmla="*/ 40 w 309"/>
                  <a:gd name="T17" fmla="*/ 404 h 673"/>
                  <a:gd name="T18" fmla="*/ 15 w 309"/>
                  <a:gd name="T19" fmla="*/ 505 h 673"/>
                  <a:gd name="T20" fmla="*/ 0 w 309"/>
                  <a:gd name="T21" fmla="*/ 561 h 673"/>
                  <a:gd name="T22" fmla="*/ 10 w 309"/>
                  <a:gd name="T23" fmla="*/ 612 h 673"/>
                  <a:gd name="T24" fmla="*/ 45 w 309"/>
                  <a:gd name="T25" fmla="*/ 638 h 673"/>
                  <a:gd name="T26" fmla="*/ 91 w 309"/>
                  <a:gd name="T27" fmla="*/ 663 h 673"/>
                  <a:gd name="T28" fmla="*/ 136 w 309"/>
                  <a:gd name="T29" fmla="*/ 673 h 673"/>
                  <a:gd name="T30" fmla="*/ 193 w 309"/>
                  <a:gd name="T31" fmla="*/ 673 h 673"/>
                  <a:gd name="T32" fmla="*/ 259 w 309"/>
                  <a:gd name="T33" fmla="*/ 622 h 673"/>
                  <a:gd name="T34" fmla="*/ 309 w 309"/>
                  <a:gd name="T35" fmla="*/ 515 h 673"/>
                  <a:gd name="T36" fmla="*/ 304 w 309"/>
                  <a:gd name="T37" fmla="*/ 419 h 673"/>
                  <a:gd name="T38" fmla="*/ 274 w 309"/>
                  <a:gd name="T39" fmla="*/ 308 h 673"/>
                  <a:gd name="T40" fmla="*/ 269 w 309"/>
                  <a:gd name="T41" fmla="*/ 212 h 67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9" h="673">
                    <a:moveTo>
                      <a:pt x="269" y="212"/>
                    </a:moveTo>
                    <a:lnTo>
                      <a:pt x="238" y="86"/>
                    </a:lnTo>
                    <a:lnTo>
                      <a:pt x="203" y="25"/>
                    </a:lnTo>
                    <a:lnTo>
                      <a:pt x="126" y="0"/>
                    </a:lnTo>
                    <a:lnTo>
                      <a:pt x="50" y="10"/>
                    </a:lnTo>
                    <a:lnTo>
                      <a:pt x="15" y="76"/>
                    </a:lnTo>
                    <a:lnTo>
                      <a:pt x="20" y="157"/>
                    </a:lnTo>
                    <a:lnTo>
                      <a:pt x="40" y="288"/>
                    </a:lnTo>
                    <a:lnTo>
                      <a:pt x="40" y="404"/>
                    </a:lnTo>
                    <a:lnTo>
                      <a:pt x="15" y="505"/>
                    </a:lnTo>
                    <a:lnTo>
                      <a:pt x="0" y="561"/>
                    </a:lnTo>
                    <a:lnTo>
                      <a:pt x="10" y="612"/>
                    </a:lnTo>
                    <a:lnTo>
                      <a:pt x="45" y="638"/>
                    </a:lnTo>
                    <a:lnTo>
                      <a:pt x="91" y="663"/>
                    </a:lnTo>
                    <a:lnTo>
                      <a:pt x="136" y="673"/>
                    </a:lnTo>
                    <a:lnTo>
                      <a:pt x="193" y="673"/>
                    </a:lnTo>
                    <a:lnTo>
                      <a:pt x="259" y="622"/>
                    </a:lnTo>
                    <a:lnTo>
                      <a:pt x="309" y="515"/>
                    </a:lnTo>
                    <a:lnTo>
                      <a:pt x="304" y="419"/>
                    </a:lnTo>
                    <a:lnTo>
                      <a:pt x="274" y="308"/>
                    </a:lnTo>
                    <a:lnTo>
                      <a:pt x="269" y="2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6" name="Freeform 15"/>
              <p:cNvSpPr>
                <a:spLocks/>
              </p:cNvSpPr>
              <p:nvPr/>
            </p:nvSpPr>
            <p:spPr bwMode="auto">
              <a:xfrm>
                <a:off x="4736" y="3088"/>
                <a:ext cx="235" cy="973"/>
              </a:xfrm>
              <a:custGeom>
                <a:avLst/>
                <a:gdLst>
                  <a:gd name="T0" fmla="*/ 223 w 235"/>
                  <a:gd name="T1" fmla="*/ 15 h 973"/>
                  <a:gd name="T2" fmla="*/ 163 w 235"/>
                  <a:gd name="T3" fmla="*/ 0 h 973"/>
                  <a:gd name="T4" fmla="*/ 127 w 235"/>
                  <a:gd name="T5" fmla="*/ 15 h 973"/>
                  <a:gd name="T6" fmla="*/ 112 w 235"/>
                  <a:gd name="T7" fmla="*/ 66 h 973"/>
                  <a:gd name="T8" fmla="*/ 127 w 235"/>
                  <a:gd name="T9" fmla="*/ 344 h 973"/>
                  <a:gd name="T10" fmla="*/ 127 w 235"/>
                  <a:gd name="T11" fmla="*/ 410 h 973"/>
                  <a:gd name="T12" fmla="*/ 107 w 235"/>
                  <a:gd name="T13" fmla="*/ 532 h 973"/>
                  <a:gd name="T14" fmla="*/ 102 w 235"/>
                  <a:gd name="T15" fmla="*/ 674 h 973"/>
                  <a:gd name="T16" fmla="*/ 112 w 235"/>
                  <a:gd name="T17" fmla="*/ 745 h 973"/>
                  <a:gd name="T18" fmla="*/ 102 w 235"/>
                  <a:gd name="T19" fmla="*/ 785 h 973"/>
                  <a:gd name="T20" fmla="*/ 31 w 235"/>
                  <a:gd name="T21" fmla="*/ 846 h 973"/>
                  <a:gd name="T22" fmla="*/ 0 w 235"/>
                  <a:gd name="T23" fmla="*/ 922 h 973"/>
                  <a:gd name="T24" fmla="*/ 6 w 235"/>
                  <a:gd name="T25" fmla="*/ 947 h 973"/>
                  <a:gd name="T26" fmla="*/ 61 w 235"/>
                  <a:gd name="T27" fmla="*/ 973 h 973"/>
                  <a:gd name="T28" fmla="*/ 76 w 235"/>
                  <a:gd name="T29" fmla="*/ 962 h 973"/>
                  <a:gd name="T30" fmla="*/ 82 w 235"/>
                  <a:gd name="T31" fmla="*/ 917 h 973"/>
                  <a:gd name="T32" fmla="*/ 97 w 235"/>
                  <a:gd name="T33" fmla="*/ 851 h 973"/>
                  <a:gd name="T34" fmla="*/ 122 w 235"/>
                  <a:gd name="T35" fmla="*/ 821 h 973"/>
                  <a:gd name="T36" fmla="*/ 152 w 235"/>
                  <a:gd name="T37" fmla="*/ 801 h 973"/>
                  <a:gd name="T38" fmla="*/ 178 w 235"/>
                  <a:gd name="T39" fmla="*/ 775 h 973"/>
                  <a:gd name="T40" fmla="*/ 183 w 235"/>
                  <a:gd name="T41" fmla="*/ 755 h 973"/>
                  <a:gd name="T42" fmla="*/ 168 w 235"/>
                  <a:gd name="T43" fmla="*/ 730 h 973"/>
                  <a:gd name="T44" fmla="*/ 152 w 235"/>
                  <a:gd name="T45" fmla="*/ 715 h 973"/>
                  <a:gd name="T46" fmla="*/ 142 w 235"/>
                  <a:gd name="T47" fmla="*/ 653 h 973"/>
                  <a:gd name="T48" fmla="*/ 152 w 235"/>
                  <a:gd name="T49" fmla="*/ 526 h 973"/>
                  <a:gd name="T50" fmla="*/ 188 w 235"/>
                  <a:gd name="T51" fmla="*/ 380 h 973"/>
                  <a:gd name="T52" fmla="*/ 223 w 235"/>
                  <a:gd name="T53" fmla="*/ 263 h 973"/>
                  <a:gd name="T54" fmla="*/ 235 w 235"/>
                  <a:gd name="T55" fmla="*/ 122 h 973"/>
                  <a:gd name="T56" fmla="*/ 223 w 235"/>
                  <a:gd name="T57" fmla="*/ 15 h 97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235" h="973">
                    <a:moveTo>
                      <a:pt x="223" y="15"/>
                    </a:moveTo>
                    <a:lnTo>
                      <a:pt x="163" y="0"/>
                    </a:lnTo>
                    <a:lnTo>
                      <a:pt x="127" y="15"/>
                    </a:lnTo>
                    <a:lnTo>
                      <a:pt x="112" y="66"/>
                    </a:lnTo>
                    <a:lnTo>
                      <a:pt x="127" y="344"/>
                    </a:lnTo>
                    <a:lnTo>
                      <a:pt x="127" y="410"/>
                    </a:lnTo>
                    <a:lnTo>
                      <a:pt x="107" y="532"/>
                    </a:lnTo>
                    <a:lnTo>
                      <a:pt x="102" y="674"/>
                    </a:lnTo>
                    <a:lnTo>
                      <a:pt x="112" y="745"/>
                    </a:lnTo>
                    <a:lnTo>
                      <a:pt x="102" y="785"/>
                    </a:lnTo>
                    <a:lnTo>
                      <a:pt x="31" y="846"/>
                    </a:lnTo>
                    <a:lnTo>
                      <a:pt x="0" y="922"/>
                    </a:lnTo>
                    <a:lnTo>
                      <a:pt x="6" y="947"/>
                    </a:lnTo>
                    <a:lnTo>
                      <a:pt x="61" y="973"/>
                    </a:lnTo>
                    <a:lnTo>
                      <a:pt x="76" y="962"/>
                    </a:lnTo>
                    <a:lnTo>
                      <a:pt x="82" y="917"/>
                    </a:lnTo>
                    <a:lnTo>
                      <a:pt x="97" y="851"/>
                    </a:lnTo>
                    <a:lnTo>
                      <a:pt x="122" y="821"/>
                    </a:lnTo>
                    <a:lnTo>
                      <a:pt x="152" y="801"/>
                    </a:lnTo>
                    <a:lnTo>
                      <a:pt x="178" y="775"/>
                    </a:lnTo>
                    <a:lnTo>
                      <a:pt x="183" y="755"/>
                    </a:lnTo>
                    <a:lnTo>
                      <a:pt x="168" y="730"/>
                    </a:lnTo>
                    <a:lnTo>
                      <a:pt x="152" y="715"/>
                    </a:lnTo>
                    <a:lnTo>
                      <a:pt x="142" y="653"/>
                    </a:lnTo>
                    <a:lnTo>
                      <a:pt x="152" y="526"/>
                    </a:lnTo>
                    <a:lnTo>
                      <a:pt x="188" y="380"/>
                    </a:lnTo>
                    <a:lnTo>
                      <a:pt x="223" y="263"/>
                    </a:lnTo>
                    <a:lnTo>
                      <a:pt x="235" y="122"/>
                    </a:lnTo>
                    <a:lnTo>
                      <a:pt x="223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697" name="Freeform 16"/>
              <p:cNvSpPr>
                <a:spLocks/>
              </p:cNvSpPr>
              <p:nvPr/>
            </p:nvSpPr>
            <p:spPr bwMode="auto">
              <a:xfrm>
                <a:off x="4991" y="3088"/>
                <a:ext cx="384" cy="821"/>
              </a:xfrm>
              <a:custGeom>
                <a:avLst/>
                <a:gdLst>
                  <a:gd name="T0" fmla="*/ 126 w 384"/>
                  <a:gd name="T1" fmla="*/ 122 h 821"/>
                  <a:gd name="T2" fmla="*/ 116 w 384"/>
                  <a:gd name="T3" fmla="*/ 40 h 821"/>
                  <a:gd name="T4" fmla="*/ 71 w 384"/>
                  <a:gd name="T5" fmla="*/ 0 h 821"/>
                  <a:gd name="T6" fmla="*/ 5 w 384"/>
                  <a:gd name="T7" fmla="*/ 5 h 821"/>
                  <a:gd name="T8" fmla="*/ 0 w 384"/>
                  <a:gd name="T9" fmla="*/ 40 h 821"/>
                  <a:gd name="T10" fmla="*/ 5 w 384"/>
                  <a:gd name="T11" fmla="*/ 117 h 821"/>
                  <a:gd name="T12" fmla="*/ 40 w 384"/>
                  <a:gd name="T13" fmla="*/ 233 h 821"/>
                  <a:gd name="T14" fmla="*/ 66 w 384"/>
                  <a:gd name="T15" fmla="*/ 319 h 821"/>
                  <a:gd name="T16" fmla="*/ 96 w 384"/>
                  <a:gd name="T17" fmla="*/ 435 h 821"/>
                  <a:gd name="T18" fmla="*/ 106 w 384"/>
                  <a:gd name="T19" fmla="*/ 536 h 821"/>
                  <a:gd name="T20" fmla="*/ 106 w 384"/>
                  <a:gd name="T21" fmla="*/ 617 h 821"/>
                  <a:gd name="T22" fmla="*/ 91 w 384"/>
                  <a:gd name="T23" fmla="*/ 679 h 821"/>
                  <a:gd name="T24" fmla="*/ 76 w 384"/>
                  <a:gd name="T25" fmla="*/ 699 h 821"/>
                  <a:gd name="T26" fmla="*/ 76 w 384"/>
                  <a:gd name="T27" fmla="*/ 719 h 821"/>
                  <a:gd name="T28" fmla="*/ 96 w 384"/>
                  <a:gd name="T29" fmla="*/ 750 h 821"/>
                  <a:gd name="T30" fmla="*/ 131 w 384"/>
                  <a:gd name="T31" fmla="*/ 760 h 821"/>
                  <a:gd name="T32" fmla="*/ 187 w 384"/>
                  <a:gd name="T33" fmla="*/ 760 h 821"/>
                  <a:gd name="T34" fmla="*/ 288 w 384"/>
                  <a:gd name="T35" fmla="*/ 785 h 821"/>
                  <a:gd name="T36" fmla="*/ 318 w 384"/>
                  <a:gd name="T37" fmla="*/ 821 h 821"/>
                  <a:gd name="T38" fmla="*/ 364 w 384"/>
                  <a:gd name="T39" fmla="*/ 800 h 821"/>
                  <a:gd name="T40" fmla="*/ 384 w 384"/>
                  <a:gd name="T41" fmla="*/ 750 h 821"/>
                  <a:gd name="T42" fmla="*/ 364 w 384"/>
                  <a:gd name="T43" fmla="*/ 730 h 821"/>
                  <a:gd name="T44" fmla="*/ 278 w 384"/>
                  <a:gd name="T45" fmla="*/ 719 h 821"/>
                  <a:gd name="T46" fmla="*/ 182 w 384"/>
                  <a:gd name="T47" fmla="*/ 719 h 821"/>
                  <a:gd name="T48" fmla="*/ 141 w 384"/>
                  <a:gd name="T49" fmla="*/ 714 h 821"/>
                  <a:gd name="T50" fmla="*/ 131 w 384"/>
                  <a:gd name="T51" fmla="*/ 684 h 821"/>
                  <a:gd name="T52" fmla="*/ 141 w 384"/>
                  <a:gd name="T53" fmla="*/ 627 h 821"/>
                  <a:gd name="T54" fmla="*/ 147 w 384"/>
                  <a:gd name="T55" fmla="*/ 531 h 821"/>
                  <a:gd name="T56" fmla="*/ 136 w 384"/>
                  <a:gd name="T57" fmla="*/ 425 h 821"/>
                  <a:gd name="T58" fmla="*/ 121 w 384"/>
                  <a:gd name="T59" fmla="*/ 284 h 821"/>
                  <a:gd name="T60" fmla="*/ 126 w 384"/>
                  <a:gd name="T61" fmla="*/ 162 h 821"/>
                  <a:gd name="T62" fmla="*/ 126 w 384"/>
                  <a:gd name="T63" fmla="*/ 122 h 82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84" h="821">
                    <a:moveTo>
                      <a:pt x="126" y="122"/>
                    </a:moveTo>
                    <a:lnTo>
                      <a:pt x="116" y="40"/>
                    </a:lnTo>
                    <a:lnTo>
                      <a:pt x="71" y="0"/>
                    </a:lnTo>
                    <a:lnTo>
                      <a:pt x="5" y="5"/>
                    </a:lnTo>
                    <a:lnTo>
                      <a:pt x="0" y="40"/>
                    </a:lnTo>
                    <a:lnTo>
                      <a:pt x="5" y="117"/>
                    </a:lnTo>
                    <a:lnTo>
                      <a:pt x="40" y="233"/>
                    </a:lnTo>
                    <a:lnTo>
                      <a:pt x="66" y="319"/>
                    </a:lnTo>
                    <a:lnTo>
                      <a:pt x="96" y="435"/>
                    </a:lnTo>
                    <a:lnTo>
                      <a:pt x="106" y="536"/>
                    </a:lnTo>
                    <a:lnTo>
                      <a:pt x="106" y="617"/>
                    </a:lnTo>
                    <a:lnTo>
                      <a:pt x="91" y="679"/>
                    </a:lnTo>
                    <a:lnTo>
                      <a:pt x="76" y="699"/>
                    </a:lnTo>
                    <a:lnTo>
                      <a:pt x="76" y="719"/>
                    </a:lnTo>
                    <a:lnTo>
                      <a:pt x="96" y="750"/>
                    </a:lnTo>
                    <a:lnTo>
                      <a:pt x="131" y="760"/>
                    </a:lnTo>
                    <a:lnTo>
                      <a:pt x="187" y="760"/>
                    </a:lnTo>
                    <a:lnTo>
                      <a:pt x="288" y="785"/>
                    </a:lnTo>
                    <a:lnTo>
                      <a:pt x="318" y="821"/>
                    </a:lnTo>
                    <a:lnTo>
                      <a:pt x="364" y="800"/>
                    </a:lnTo>
                    <a:lnTo>
                      <a:pt x="384" y="750"/>
                    </a:lnTo>
                    <a:lnTo>
                      <a:pt x="364" y="730"/>
                    </a:lnTo>
                    <a:lnTo>
                      <a:pt x="278" y="719"/>
                    </a:lnTo>
                    <a:lnTo>
                      <a:pt x="182" y="719"/>
                    </a:lnTo>
                    <a:lnTo>
                      <a:pt x="141" y="714"/>
                    </a:lnTo>
                    <a:lnTo>
                      <a:pt x="131" y="684"/>
                    </a:lnTo>
                    <a:lnTo>
                      <a:pt x="141" y="627"/>
                    </a:lnTo>
                    <a:lnTo>
                      <a:pt x="147" y="531"/>
                    </a:lnTo>
                    <a:lnTo>
                      <a:pt x="136" y="425"/>
                    </a:lnTo>
                    <a:lnTo>
                      <a:pt x="121" y="284"/>
                    </a:lnTo>
                    <a:lnTo>
                      <a:pt x="126" y="162"/>
                    </a:lnTo>
                    <a:lnTo>
                      <a:pt x="126" y="1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6676" name="Text Box 17"/>
          <p:cNvSpPr txBox="1">
            <a:spLocks noChangeArrowheads="1"/>
          </p:cNvSpPr>
          <p:nvPr/>
        </p:nvSpPr>
        <p:spPr bwMode="auto">
          <a:xfrm>
            <a:off x="3925888" y="12954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3300"/>
                </a:solidFill>
              </a:rPr>
              <a:t>3x + 2y +   z  = 5       </a:t>
            </a:r>
            <a:r>
              <a:rPr lang="es-ES_tradnl" sz="3200" b="1" i="0"/>
              <a:t>(1)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56677" name="Text Box 18"/>
          <p:cNvSpPr txBox="1">
            <a:spLocks noChangeArrowheads="1"/>
          </p:cNvSpPr>
          <p:nvPr/>
        </p:nvSpPr>
        <p:spPr bwMode="auto">
          <a:xfrm>
            <a:off x="3925888" y="17526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accent2"/>
                </a:solidFill>
              </a:rPr>
              <a:t>      -  y  + 4z  = 5      </a:t>
            </a:r>
            <a:r>
              <a:rPr lang="es-ES_tradnl" sz="3200" b="1" i="0"/>
              <a:t>(2)</a:t>
            </a:r>
            <a:r>
              <a:rPr lang="es-ES_tradnl" sz="3200" b="1" i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56678" name="AutoShape 19"/>
          <p:cNvSpPr>
            <a:spLocks/>
          </p:cNvSpPr>
          <p:nvPr/>
        </p:nvSpPr>
        <p:spPr bwMode="auto">
          <a:xfrm>
            <a:off x="3505200" y="1295400"/>
            <a:ext cx="420688" cy="1524000"/>
          </a:xfrm>
          <a:prstGeom prst="leftBrace">
            <a:avLst>
              <a:gd name="adj1" fmla="val 3018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79" name="Text Box 20"/>
          <p:cNvSpPr txBox="1">
            <a:spLocks noChangeArrowheads="1"/>
          </p:cNvSpPr>
          <p:nvPr/>
        </p:nvSpPr>
        <p:spPr bwMode="auto">
          <a:xfrm>
            <a:off x="3925888" y="2209800"/>
            <a:ext cx="48371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CC0099"/>
                </a:solidFill>
              </a:rPr>
              <a:t>               33z = 66     </a:t>
            </a:r>
            <a:r>
              <a:rPr lang="es-ES_tradnl" sz="3200" b="1" i="0"/>
              <a:t>(3)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1524000" y="2924175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Séptimo Paso: Comprobar el resultado y plantear el conjunto solución</a:t>
            </a:r>
            <a:endParaRPr lang="es-ES_tradnl" b="1" i="0"/>
          </a:p>
        </p:txBody>
      </p:sp>
      <p:grpSp>
        <p:nvGrpSpPr>
          <p:cNvPr id="682006" name="Group 22"/>
          <p:cNvGrpSpPr>
            <a:grpSpLocks/>
          </p:cNvGrpSpPr>
          <p:nvPr/>
        </p:nvGrpSpPr>
        <p:grpSpPr bwMode="auto">
          <a:xfrm>
            <a:off x="4419600" y="4191000"/>
            <a:ext cx="3175000" cy="762000"/>
            <a:chOff x="1824" y="2640"/>
            <a:chExt cx="2000" cy="480"/>
          </a:xfrm>
        </p:grpSpPr>
        <p:sp>
          <p:nvSpPr>
            <p:cNvPr id="156686" name="AutoShape 23"/>
            <p:cNvSpPr>
              <a:spLocks/>
            </p:cNvSpPr>
            <p:nvPr/>
          </p:nvSpPr>
          <p:spPr bwMode="auto">
            <a:xfrm>
              <a:off x="2469" y="2640"/>
              <a:ext cx="129" cy="432"/>
            </a:xfrm>
            <a:prstGeom prst="leftBrace">
              <a:avLst>
                <a:gd name="adj1" fmla="val 2790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56687" name="Text Box 24"/>
            <p:cNvSpPr txBox="1">
              <a:spLocks noChangeArrowheads="1"/>
            </p:cNvSpPr>
            <p:nvPr/>
          </p:nvSpPr>
          <p:spPr bwMode="auto">
            <a:xfrm>
              <a:off x="1824" y="2688"/>
              <a:ext cx="129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S = </a:t>
              </a:r>
              <a:endParaRPr lang="es-ES_tradnl" sz="3200" b="1" i="0">
                <a:solidFill>
                  <a:schemeClr val="accent2"/>
                </a:solidFill>
              </a:endParaRPr>
            </a:p>
          </p:txBody>
        </p:sp>
        <p:sp>
          <p:nvSpPr>
            <p:cNvPr id="156688" name="Text Box 25"/>
            <p:cNvSpPr txBox="1">
              <a:spLocks noChangeArrowheads="1"/>
            </p:cNvSpPr>
            <p:nvPr/>
          </p:nvSpPr>
          <p:spPr bwMode="auto">
            <a:xfrm>
              <a:off x="2534" y="2640"/>
              <a:ext cx="129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(-1; 3; 2) </a:t>
              </a:r>
              <a:endParaRPr lang="es-ES_tradnl" sz="3200" b="1" i="0">
                <a:solidFill>
                  <a:schemeClr val="accent2"/>
                </a:solidFill>
              </a:endParaRPr>
            </a:p>
          </p:txBody>
        </p:sp>
        <p:sp>
          <p:nvSpPr>
            <p:cNvPr id="156689" name="AutoShape 26"/>
            <p:cNvSpPr>
              <a:spLocks/>
            </p:cNvSpPr>
            <p:nvPr/>
          </p:nvSpPr>
          <p:spPr bwMode="auto">
            <a:xfrm rot="-10740627">
              <a:off x="3567" y="2688"/>
              <a:ext cx="129" cy="432"/>
            </a:xfrm>
            <a:prstGeom prst="leftBrace">
              <a:avLst>
                <a:gd name="adj1" fmla="val 27907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156682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3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4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2014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00054" y="6283217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6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2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2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2005" grpId="0" autoUpdateAnimBg="0"/>
      <p:bldP spid="6820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919289" y="333376"/>
            <a:ext cx="8353425" cy="58477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TEOREMA DE CRONEKER - CAPELLI</a:t>
            </a:r>
          </a:p>
        </p:txBody>
      </p:sp>
      <p:sp>
        <p:nvSpPr>
          <p:cNvPr id="15872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8724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8725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684038" name="Group 6"/>
          <p:cNvGrpSpPr>
            <a:grpSpLocks/>
          </p:cNvGrpSpPr>
          <p:nvPr/>
        </p:nvGrpSpPr>
        <p:grpSpPr bwMode="auto">
          <a:xfrm>
            <a:off x="1703388" y="1246189"/>
            <a:ext cx="8763000" cy="4179887"/>
            <a:chOff x="113" y="785"/>
            <a:chExt cx="5520" cy="2633"/>
          </a:xfrm>
        </p:grpSpPr>
        <p:sp>
          <p:nvSpPr>
            <p:cNvPr id="158728" name="Text Box 7"/>
            <p:cNvSpPr txBox="1">
              <a:spLocks noChangeArrowheads="1"/>
            </p:cNvSpPr>
            <p:nvPr/>
          </p:nvSpPr>
          <p:spPr bwMode="auto">
            <a:xfrm>
              <a:off x="113" y="1207"/>
              <a:ext cx="5520" cy="2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buFontTx/>
                <a:buChar char="•"/>
              </a:pPr>
              <a:r>
                <a:rPr lang="en-US" sz="2800" b="1" i="0">
                  <a:solidFill>
                    <a:srgbClr val="000000"/>
                  </a:solidFill>
                </a:rPr>
                <a:t>Compatible</a:t>
              </a:r>
              <a:r>
                <a:rPr lang="en-US" sz="2800" b="1" i="0">
                  <a:latin typeface="Arial Unicode MS" panose="020B0604020202020204" pitchFamily="34" charset="-128"/>
                </a:rPr>
                <a:t> si</a:t>
              </a:r>
              <a:r>
                <a:rPr lang="en-US" sz="2800" b="1" i="0">
                  <a:solidFill>
                    <a:srgbClr val="000000"/>
                  </a:solidFill>
                  <a:latin typeface="Arial Unicode MS" panose="020B0604020202020204" pitchFamily="34" charset="-128"/>
                </a:rPr>
                <a:t> y solo si el rango de la matriz asociada  es igual al rango de la matriz ampliada del sistema.</a:t>
              </a:r>
            </a:p>
            <a:p>
              <a:pPr algn="l" eaLnBrk="1" hangingPunct="1">
                <a:buFontTx/>
                <a:buChar char="•"/>
              </a:pPr>
              <a:r>
                <a:rPr lang="en-US" sz="2800" b="1" i="0">
                  <a:solidFill>
                    <a:srgbClr val="000000"/>
                  </a:solidFill>
                  <a:latin typeface="Arial Unicode MS" panose="020B0604020202020204" pitchFamily="34" charset="-128"/>
                </a:rPr>
                <a:t>Compatible  determinado  si  el  rango  común  es igual al número de incógnitas.</a:t>
              </a:r>
            </a:p>
            <a:p>
              <a:pPr algn="l" eaLnBrk="1" hangingPunct="1">
                <a:buFontTx/>
                <a:buChar char="•"/>
              </a:pPr>
              <a:r>
                <a:rPr lang="en-US" sz="2800" b="1" i="0">
                  <a:solidFill>
                    <a:srgbClr val="000000"/>
                  </a:solidFill>
                  <a:latin typeface="Arial Unicode MS" panose="020B0604020202020204" pitchFamily="34" charset="-128"/>
                </a:rPr>
                <a:t>Compatible  indeterminado  si  el  rango  común es menor que el número de incógnitas.</a:t>
              </a:r>
              <a:endParaRPr lang="es-ES" sz="2800" b="1" i="0">
                <a:solidFill>
                  <a:srgbClr val="000000"/>
                </a:solidFill>
                <a:latin typeface="Arial Unicode MS" panose="020B0604020202020204" pitchFamily="34" charset="-128"/>
              </a:endParaRPr>
            </a:p>
          </p:txBody>
        </p:sp>
        <p:sp>
          <p:nvSpPr>
            <p:cNvPr id="158729" name="Rectangle 8"/>
            <p:cNvSpPr>
              <a:spLocks noChangeArrowheads="1"/>
            </p:cNvSpPr>
            <p:nvPr/>
          </p:nvSpPr>
          <p:spPr bwMode="auto">
            <a:xfrm>
              <a:off x="614" y="785"/>
              <a:ext cx="37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200" b="1" i="0">
                  <a:solidFill>
                    <a:srgbClr val="000000"/>
                  </a:solidFill>
                </a:rPr>
                <a:t>Un sistema de ecuaciones es:</a:t>
              </a:r>
              <a:endParaRPr lang="es-ES" sz="3200" b="1" i="0">
                <a:solidFill>
                  <a:srgbClr val="000000"/>
                </a:solidFill>
              </a:endParaRPr>
            </a:p>
          </p:txBody>
        </p:sp>
      </p:grpSp>
      <p:sp>
        <p:nvSpPr>
          <p:cNvPr id="684041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00054" y="6283217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8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034" grpId="0" animBg="1" autoUpdateAnimBg="0"/>
      <p:bldP spid="68404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828800" y="3860800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3200" b="1" i="0"/>
              <a:t>Sólo es aplicable a sistemas de ecuaciones lineales    que    tienen    igual   número   de ecuaciones que de incógnitas.</a:t>
            </a:r>
            <a:endParaRPr lang="es-ES" sz="3200" b="1" i="0"/>
          </a:p>
        </p:txBody>
      </p:sp>
      <p:sp>
        <p:nvSpPr>
          <p:cNvPr id="686083" name="Text Box 3"/>
          <p:cNvSpPr txBox="1">
            <a:spLocks noChangeArrowheads="1"/>
          </p:cNvSpPr>
          <p:nvPr/>
        </p:nvSpPr>
        <p:spPr bwMode="auto">
          <a:xfrm>
            <a:off x="1676400" y="1600200"/>
            <a:ext cx="876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i="0">
                <a:solidFill>
                  <a:srgbClr val="000000"/>
                </a:solidFill>
              </a:rPr>
              <a:t>Se basa en la resolución de determinantes.</a:t>
            </a:r>
            <a:endParaRPr lang="es-ES" sz="3200" b="1" i="0">
              <a:solidFill>
                <a:srgbClr val="000000"/>
              </a:solidFill>
            </a:endParaRPr>
          </a:p>
        </p:txBody>
      </p:sp>
      <p:sp>
        <p:nvSpPr>
          <p:cNvPr id="686084" name="AutoShape 4"/>
          <p:cNvSpPr>
            <a:spLocks noChangeArrowheads="1"/>
          </p:cNvSpPr>
          <p:nvPr/>
        </p:nvSpPr>
        <p:spPr bwMode="auto">
          <a:xfrm>
            <a:off x="5791200" y="2492376"/>
            <a:ext cx="533400" cy="1241425"/>
          </a:xfrm>
          <a:prstGeom prst="downArrow">
            <a:avLst>
              <a:gd name="adj1" fmla="val 50000"/>
              <a:gd name="adj2" fmla="val 58185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085" name="Text Box 5"/>
          <p:cNvSpPr txBox="1">
            <a:spLocks noChangeArrowheads="1"/>
          </p:cNvSpPr>
          <p:nvPr/>
        </p:nvSpPr>
        <p:spPr bwMode="auto">
          <a:xfrm>
            <a:off x="1919289" y="628650"/>
            <a:ext cx="8353425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CRAMER</a:t>
            </a:r>
          </a:p>
        </p:txBody>
      </p:sp>
      <p:sp>
        <p:nvSpPr>
          <p:cNvPr id="160774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9855704" y="6094305"/>
            <a:ext cx="184731" cy="646331"/>
          </a:xfrm>
          <a:prstGeom prst="actionButtonReturn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087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00054" y="6283217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1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8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8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8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082" grpId="0" autoUpdateAnimBg="0"/>
      <p:bldP spid="686083" grpId="0" autoUpdateAnimBg="0"/>
      <p:bldP spid="686084" grpId="0" animBg="1"/>
      <p:bldP spid="686085" grpId="0" animBg="1" autoUpdateAnimBg="0"/>
      <p:bldP spid="68608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8139" name="Group 11"/>
          <p:cNvGrpSpPr>
            <a:grpSpLocks/>
          </p:cNvGrpSpPr>
          <p:nvPr/>
        </p:nvGrpSpPr>
        <p:grpSpPr bwMode="auto">
          <a:xfrm>
            <a:off x="2063751" y="836614"/>
            <a:ext cx="8353425" cy="5078413"/>
            <a:chOff x="340" y="527"/>
            <a:chExt cx="5262" cy="3199"/>
          </a:xfrm>
        </p:grpSpPr>
        <p:sp>
          <p:nvSpPr>
            <p:cNvPr id="162821" name="Text Box 2"/>
            <p:cNvSpPr txBox="1">
              <a:spLocks noChangeArrowheads="1"/>
            </p:cNvSpPr>
            <p:nvPr/>
          </p:nvSpPr>
          <p:spPr bwMode="auto">
            <a:xfrm>
              <a:off x="340" y="527"/>
              <a:ext cx="5262" cy="3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s-ES" sz="2400" b="1" i="0"/>
                <a:t>Sea el sistema de ecuaciones lineales AX=B, de </a:t>
              </a:r>
              <a:r>
                <a:rPr lang="es-ES" sz="2400" b="1"/>
                <a:t>n</a:t>
              </a:r>
              <a:r>
                <a:rPr lang="es-ES" sz="2400" b="1" i="0"/>
                <a:t> ecuaciones y </a:t>
              </a:r>
              <a:r>
                <a:rPr lang="es-ES" sz="2400" b="1"/>
                <a:t>n</a:t>
              </a:r>
              <a:r>
                <a:rPr lang="es-ES" sz="2400" b="1" i="0"/>
                <a:t> incógnitas, compatible determinado, luego, la matriz </a:t>
              </a:r>
              <a:r>
                <a:rPr lang="es-ES" sz="2400" b="1"/>
                <a:t>A </a:t>
              </a:r>
              <a:r>
                <a:rPr lang="es-ES" sz="2400" b="1" i="0"/>
                <a:t>es cuadrada y no singular y por tanto, existe la matriz inversa</a:t>
              </a:r>
            </a:p>
            <a:p>
              <a:pPr algn="just" eaLnBrk="1" hangingPunct="1"/>
              <a:r>
                <a:rPr lang="es-ES" sz="2400" b="1" i="0">
                  <a:cs typeface="Arial" panose="020B0604020202020204" pitchFamily="34" charset="0"/>
                </a:rPr>
                <a:t>Premultiplicando</a:t>
              </a:r>
              <a:r>
                <a:rPr lang="en-US" sz="2400" b="1" i="0">
                  <a:cs typeface="Arial" panose="020B0604020202020204" pitchFamily="34" charset="0"/>
                </a:rPr>
                <a:t> a la </a:t>
              </a:r>
              <a:r>
                <a:rPr lang="es-ES" sz="2400" b="1" i="0">
                  <a:cs typeface="Arial" panose="020B0604020202020204" pitchFamily="34" charset="0"/>
                </a:rPr>
                <a:t>izquierda ambos miembros de la ecuación matricial AX = B por la matriz inversa             se obtiene:</a:t>
              </a:r>
            </a:p>
            <a:p>
              <a:pPr algn="just" eaLnBrk="1" hangingPunct="1"/>
              <a:r>
                <a:rPr lang="es-ES" sz="2400" b="1" i="0">
                  <a:cs typeface="Arial" panose="020B0604020202020204" pitchFamily="34" charset="0"/>
                </a:rPr>
                <a:t>         AX =        B</a:t>
              </a:r>
            </a:p>
            <a:p>
              <a:pPr algn="just" eaLnBrk="1" hangingPunct="1"/>
              <a:r>
                <a:rPr lang="es-ES" sz="2400" b="1" i="0">
                  <a:cs typeface="Arial" panose="020B0604020202020204" pitchFamily="34" charset="0"/>
                </a:rPr>
                <a:t>Pero como        A = I,  se obtiene:</a:t>
              </a:r>
            </a:p>
            <a:p>
              <a:pPr algn="just" eaLnBrk="1" hangingPunct="1"/>
              <a:r>
                <a:rPr lang="es-ES" sz="2400" b="1" i="0">
                  <a:cs typeface="Arial" panose="020B0604020202020204" pitchFamily="34" charset="0"/>
                </a:rPr>
                <a:t>IX =         B     </a:t>
              </a:r>
            </a:p>
            <a:p>
              <a:pPr algn="just" eaLnBrk="1" hangingPunct="1"/>
              <a:r>
                <a:rPr lang="es-ES" sz="2400" b="1" i="0">
                  <a:cs typeface="Arial" panose="020B0604020202020204" pitchFamily="34" charset="0"/>
                </a:rPr>
                <a:t>X =         B</a:t>
              </a:r>
            </a:p>
          </p:txBody>
        </p:sp>
        <p:graphicFrame>
          <p:nvGraphicFramePr>
            <p:cNvPr id="162822" name="Object 3"/>
            <p:cNvGraphicFramePr>
              <a:graphicFrameLocks noChangeAspect="1"/>
            </p:cNvGraphicFramePr>
            <p:nvPr/>
          </p:nvGraphicFramePr>
          <p:xfrm>
            <a:off x="2653" y="1162"/>
            <a:ext cx="499" cy="4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4" name="Ecuación" r:id="rId4" imgW="711200" imgH="698500" progId="Equation.3">
                    <p:embed/>
                  </p:oleObj>
                </mc:Choice>
                <mc:Fallback>
                  <p:oleObj name="Ecuación" r:id="rId4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1162"/>
                          <a:ext cx="499" cy="4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3" name="Object 4"/>
            <p:cNvGraphicFramePr>
              <a:graphicFrameLocks noChangeAspect="1"/>
            </p:cNvGraphicFramePr>
            <p:nvPr/>
          </p:nvGraphicFramePr>
          <p:xfrm>
            <a:off x="1429" y="2704"/>
            <a:ext cx="362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5" name="Ecuación" r:id="rId6" imgW="711200" imgH="698500" progId="Equation.3">
                    <p:embed/>
                  </p:oleObj>
                </mc:Choice>
                <mc:Fallback>
                  <p:oleObj name="Ecuación" r:id="rId6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9" y="2704"/>
                          <a:ext cx="362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4" name="Object 5"/>
            <p:cNvGraphicFramePr>
              <a:graphicFrameLocks noChangeAspect="1"/>
            </p:cNvGraphicFramePr>
            <p:nvPr/>
          </p:nvGraphicFramePr>
          <p:xfrm>
            <a:off x="1292" y="2299"/>
            <a:ext cx="409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6" name="Ecuación" r:id="rId7" imgW="711200" imgH="698500" progId="Equation.3">
                    <p:embed/>
                  </p:oleObj>
                </mc:Choice>
                <mc:Fallback>
                  <p:oleObj name="Ecuación" r:id="rId7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2299"/>
                          <a:ext cx="409" cy="3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5" name="Object 6"/>
            <p:cNvGraphicFramePr>
              <a:graphicFrameLocks noChangeAspect="1"/>
            </p:cNvGraphicFramePr>
            <p:nvPr/>
          </p:nvGraphicFramePr>
          <p:xfrm>
            <a:off x="793" y="3022"/>
            <a:ext cx="363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7" name="Ecuación" r:id="rId8" imgW="711200" imgH="698500" progId="Equation.3">
                    <p:embed/>
                  </p:oleObj>
                </mc:Choice>
                <mc:Fallback>
                  <p:oleObj name="Ecuación" r:id="rId8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3022"/>
                          <a:ext cx="363" cy="3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6" name="Object 7"/>
            <p:cNvGraphicFramePr>
              <a:graphicFrameLocks noChangeAspect="1"/>
            </p:cNvGraphicFramePr>
            <p:nvPr/>
          </p:nvGraphicFramePr>
          <p:xfrm>
            <a:off x="748" y="3339"/>
            <a:ext cx="408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8" name="Ecuación" r:id="rId9" imgW="711200" imgH="698500" progId="Equation.3">
                    <p:embed/>
                  </p:oleObj>
                </mc:Choice>
                <mc:Fallback>
                  <p:oleObj name="Ecuación" r:id="rId9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3339"/>
                          <a:ext cx="408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27" name="Object 8"/>
            <p:cNvGraphicFramePr>
              <a:graphicFrameLocks noChangeAspect="1"/>
            </p:cNvGraphicFramePr>
            <p:nvPr/>
          </p:nvGraphicFramePr>
          <p:xfrm>
            <a:off x="476" y="2341"/>
            <a:ext cx="362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9" name="Ecuación" r:id="rId10" imgW="711200" imgH="698500" progId="Equation.3">
                    <p:embed/>
                  </p:oleObj>
                </mc:Choice>
                <mc:Fallback>
                  <p:oleObj name="Ecuación" r:id="rId10" imgW="711200" imgH="698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" y="2341"/>
                          <a:ext cx="362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8137" name="AutoShape 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264651" y="6021280"/>
            <a:ext cx="576263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3259115" y="238126"/>
            <a:ext cx="58023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MÉTODO DE LA MATRIZ INVERSA</a:t>
            </a:r>
          </a:p>
        </p:txBody>
      </p:sp>
    </p:spTree>
    <p:extLst>
      <p:ext uri="{BB962C8B-B14F-4D97-AF65-F5344CB8AC3E}">
        <p14:creationId xmlns:p14="http://schemas.microsoft.com/office/powerpoint/2010/main" val="136856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37" grpId="0" animBg="1"/>
      <p:bldP spid="68813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882" name="Object 2"/>
          <p:cNvGraphicFramePr>
            <a:graphicFrameLocks noChangeAspect="1"/>
          </p:cNvGraphicFramePr>
          <p:nvPr/>
        </p:nvGraphicFramePr>
        <p:xfrm>
          <a:off x="2286000" y="1905000"/>
          <a:ext cx="7696200" cy="362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cuación" r:id="rId4" imgW="3098800" imgH="1612900" progId="Equation.3">
                  <p:embed/>
                </p:oleObj>
              </mc:Choice>
              <mc:Fallback>
                <p:oleObj name="Ecuación" r:id="rId4" imgW="3098800" imgH="1612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05000"/>
                        <a:ext cx="7696200" cy="362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883" name="Text Box 3"/>
          <p:cNvSpPr txBox="1">
            <a:spLocks noChangeArrowheads="1"/>
          </p:cNvSpPr>
          <p:nvPr/>
        </p:nvSpPr>
        <p:spPr bwMode="auto">
          <a:xfrm>
            <a:off x="1992314" y="333376"/>
            <a:ext cx="8207375" cy="830997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FORMA GENERAL DE UN SISTEMA DE </a:t>
            </a:r>
            <a:r>
              <a:rPr lang="es-ES_tradn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ECUACIONES CON </a:t>
            </a:r>
            <a:r>
              <a:rPr lang="es-ES_tradn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INCÓGNITAS (S.E.L.)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95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957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957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Text Box 2"/>
          <p:cNvSpPr txBox="1">
            <a:spLocks noChangeArrowheads="1"/>
          </p:cNvSpPr>
          <p:nvPr/>
        </p:nvSpPr>
        <p:spPr bwMode="auto">
          <a:xfrm>
            <a:off x="1992314" y="765176"/>
            <a:ext cx="8353425" cy="46166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Según su solución, un S.E.L. puede ser clasificado :</a:t>
            </a:r>
          </a:p>
        </p:txBody>
      </p:sp>
      <p:sp>
        <p:nvSpPr>
          <p:cNvPr id="636931" name="Text Box 3"/>
          <p:cNvSpPr txBox="1">
            <a:spLocks noChangeArrowheads="1"/>
          </p:cNvSpPr>
          <p:nvPr/>
        </p:nvSpPr>
        <p:spPr bwMode="auto">
          <a:xfrm>
            <a:off x="2286000" y="2228851"/>
            <a:ext cx="3048000" cy="5847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Compatible</a:t>
            </a: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6858000" y="2228850"/>
            <a:ext cx="3276600" cy="52322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800" b="1" i="0"/>
              <a:t>Incompatible</a:t>
            </a:r>
          </a:p>
        </p:txBody>
      </p:sp>
      <p:grpSp>
        <p:nvGrpSpPr>
          <p:cNvPr id="636933" name="Group 5"/>
          <p:cNvGrpSpPr>
            <a:grpSpLocks/>
          </p:cNvGrpSpPr>
          <p:nvPr/>
        </p:nvGrpSpPr>
        <p:grpSpPr bwMode="auto">
          <a:xfrm>
            <a:off x="3429000" y="1314450"/>
            <a:ext cx="5486400" cy="914400"/>
            <a:chOff x="1008" y="720"/>
            <a:chExt cx="3696" cy="576"/>
          </a:xfrm>
        </p:grpSpPr>
        <p:sp>
          <p:nvSpPr>
            <p:cNvPr id="111638" name="Line 6"/>
            <p:cNvSpPr>
              <a:spLocks noChangeShapeType="1"/>
            </p:cNvSpPr>
            <p:nvPr/>
          </p:nvSpPr>
          <p:spPr bwMode="auto">
            <a:xfrm>
              <a:off x="1008" y="1104"/>
              <a:ext cx="36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39" name="Line 7"/>
            <p:cNvSpPr>
              <a:spLocks noChangeShapeType="1"/>
            </p:cNvSpPr>
            <p:nvPr/>
          </p:nvSpPr>
          <p:spPr bwMode="auto">
            <a:xfrm flipV="1">
              <a:off x="2880" y="72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40" name="Line 8"/>
            <p:cNvSpPr>
              <a:spLocks noChangeShapeType="1"/>
            </p:cNvSpPr>
            <p:nvPr/>
          </p:nvSpPr>
          <p:spPr bwMode="auto">
            <a:xfrm>
              <a:off x="1008" y="11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41" name="Line 9"/>
            <p:cNvSpPr>
              <a:spLocks noChangeShapeType="1"/>
            </p:cNvSpPr>
            <p:nvPr/>
          </p:nvSpPr>
          <p:spPr bwMode="auto">
            <a:xfrm>
              <a:off x="4704" y="11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6938" name="Group 10"/>
          <p:cNvGrpSpPr>
            <a:grpSpLocks/>
          </p:cNvGrpSpPr>
          <p:nvPr/>
        </p:nvGrpSpPr>
        <p:grpSpPr bwMode="auto">
          <a:xfrm>
            <a:off x="2667000" y="2914650"/>
            <a:ext cx="4114800" cy="990600"/>
            <a:chOff x="720" y="1728"/>
            <a:chExt cx="2592" cy="624"/>
          </a:xfrm>
        </p:grpSpPr>
        <p:sp>
          <p:nvSpPr>
            <p:cNvPr id="111634" name="Line 11"/>
            <p:cNvSpPr>
              <a:spLocks noChangeShapeType="1"/>
            </p:cNvSpPr>
            <p:nvPr/>
          </p:nvSpPr>
          <p:spPr bwMode="auto">
            <a:xfrm>
              <a:off x="720" y="2112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35" name="Line 12"/>
            <p:cNvSpPr>
              <a:spLocks noChangeShapeType="1"/>
            </p:cNvSpPr>
            <p:nvPr/>
          </p:nvSpPr>
          <p:spPr bwMode="auto">
            <a:xfrm>
              <a:off x="1200" y="172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36" name="Line 13"/>
            <p:cNvSpPr>
              <a:spLocks noChangeShapeType="1"/>
            </p:cNvSpPr>
            <p:nvPr/>
          </p:nvSpPr>
          <p:spPr bwMode="auto">
            <a:xfrm>
              <a:off x="720" y="21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37" name="Line 14"/>
            <p:cNvSpPr>
              <a:spLocks noChangeShapeType="1"/>
            </p:cNvSpPr>
            <p:nvPr/>
          </p:nvSpPr>
          <p:spPr bwMode="auto">
            <a:xfrm>
              <a:off x="3312" y="21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36943" name="Text Box 15"/>
          <p:cNvSpPr txBox="1">
            <a:spLocks noChangeArrowheads="1"/>
          </p:cNvSpPr>
          <p:nvPr/>
        </p:nvSpPr>
        <p:spPr bwMode="auto">
          <a:xfrm>
            <a:off x="1600200" y="3905251"/>
            <a:ext cx="3048000" cy="5847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Determinado</a:t>
            </a:r>
          </a:p>
        </p:txBody>
      </p:sp>
      <p:sp>
        <p:nvSpPr>
          <p:cNvPr id="636944" name="Text Box 16"/>
          <p:cNvSpPr txBox="1">
            <a:spLocks noChangeArrowheads="1"/>
          </p:cNvSpPr>
          <p:nvPr/>
        </p:nvSpPr>
        <p:spPr bwMode="auto">
          <a:xfrm>
            <a:off x="5105400" y="3905251"/>
            <a:ext cx="3352800" cy="5847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Indeterminado</a:t>
            </a:r>
          </a:p>
        </p:txBody>
      </p:sp>
      <p:sp>
        <p:nvSpPr>
          <p:cNvPr id="636945" name="Line 17"/>
          <p:cNvSpPr>
            <a:spLocks noChangeShapeType="1"/>
          </p:cNvSpPr>
          <p:nvPr/>
        </p:nvSpPr>
        <p:spPr bwMode="auto">
          <a:xfrm>
            <a:off x="2667000" y="459105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46" name="Text Box 18"/>
          <p:cNvSpPr txBox="1">
            <a:spLocks noChangeArrowheads="1"/>
          </p:cNvSpPr>
          <p:nvPr/>
        </p:nvSpPr>
        <p:spPr bwMode="auto">
          <a:xfrm>
            <a:off x="1676400" y="5048251"/>
            <a:ext cx="2286000" cy="136842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Solución</a:t>
            </a:r>
            <a:endParaRPr lang="es-ES_tradnl" b="1" i="0"/>
          </a:p>
          <a:p>
            <a:r>
              <a:rPr lang="es-ES_tradnl" sz="3200" b="1" i="0"/>
              <a:t>única</a:t>
            </a:r>
          </a:p>
        </p:txBody>
      </p:sp>
      <p:sp>
        <p:nvSpPr>
          <p:cNvPr id="636947" name="Text Box 19"/>
          <p:cNvSpPr txBox="1">
            <a:spLocks noChangeArrowheads="1"/>
          </p:cNvSpPr>
          <p:nvPr/>
        </p:nvSpPr>
        <p:spPr bwMode="auto">
          <a:xfrm>
            <a:off x="5303838" y="5048250"/>
            <a:ext cx="2468562" cy="107721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Infinitas soluciones</a:t>
            </a:r>
            <a:endParaRPr lang="es-ES_tradnl" b="1" i="0"/>
          </a:p>
        </p:txBody>
      </p:sp>
      <p:sp>
        <p:nvSpPr>
          <p:cNvPr id="636948" name="Line 20"/>
          <p:cNvSpPr>
            <a:spLocks noChangeShapeType="1"/>
          </p:cNvSpPr>
          <p:nvPr/>
        </p:nvSpPr>
        <p:spPr bwMode="auto">
          <a:xfrm>
            <a:off x="6781800" y="459105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49" name="Text Box 21"/>
          <p:cNvSpPr txBox="1">
            <a:spLocks noChangeArrowheads="1"/>
          </p:cNvSpPr>
          <p:nvPr/>
        </p:nvSpPr>
        <p:spPr bwMode="auto">
          <a:xfrm>
            <a:off x="8153400" y="5048250"/>
            <a:ext cx="2286000" cy="107721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No tiene solución</a:t>
            </a:r>
            <a:endParaRPr lang="es-ES_tradnl" b="1" i="0"/>
          </a:p>
        </p:txBody>
      </p:sp>
      <p:sp>
        <p:nvSpPr>
          <p:cNvPr id="636950" name="Line 22"/>
          <p:cNvSpPr>
            <a:spLocks noChangeShapeType="1"/>
          </p:cNvSpPr>
          <p:nvPr/>
        </p:nvSpPr>
        <p:spPr bwMode="auto">
          <a:xfrm>
            <a:off x="8915400" y="29146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31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1632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1633" name="AutoShape 2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2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6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6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6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6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6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6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6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6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6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6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6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6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6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6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36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6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6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6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6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6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6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36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36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36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930" grpId="0" animBg="1" autoUpdateAnimBg="0"/>
      <p:bldP spid="636931" grpId="0" animBg="1" autoUpdateAnimBg="0"/>
      <p:bldP spid="636932" grpId="0" animBg="1" autoUpdateAnimBg="0"/>
      <p:bldP spid="636943" grpId="0" animBg="1" autoUpdateAnimBg="0"/>
      <p:bldP spid="636944" grpId="0" animBg="1" autoUpdateAnimBg="0"/>
      <p:bldP spid="636945" grpId="0" animBg="1"/>
      <p:bldP spid="636946" grpId="0" animBg="1" autoUpdateAnimBg="0"/>
      <p:bldP spid="636947" grpId="0" animBg="1" autoUpdateAnimBg="0"/>
      <p:bldP spid="636948" grpId="0" animBg="1"/>
      <p:bldP spid="636949" grpId="0" animBg="1" autoUpdateAnimBg="0"/>
      <p:bldP spid="6369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3968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SISTEMAS DE ECUACIONES LINEALES EN FORMA MATRICIAL</a:t>
            </a:r>
          </a:p>
        </p:txBody>
      </p:sp>
      <p:graphicFrame>
        <p:nvGraphicFramePr>
          <p:cNvPr id="638979" name="Object 3"/>
          <p:cNvGraphicFramePr>
            <a:graphicFrameLocks noChangeAspect="1"/>
          </p:cNvGraphicFramePr>
          <p:nvPr/>
        </p:nvGraphicFramePr>
        <p:xfrm>
          <a:off x="3071813" y="2060575"/>
          <a:ext cx="6019800" cy="319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7" name="Ecuación" r:id="rId4" imgW="2286000" imgH="1358640" progId="Equation.3">
                  <p:embed/>
                </p:oleObj>
              </mc:Choice>
              <mc:Fallback>
                <p:oleObj name="Ecuación" r:id="rId4" imgW="2286000" imgH="1358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060575"/>
                        <a:ext cx="6019800" cy="319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8980" name="Text Box 4"/>
          <p:cNvSpPr txBox="1">
            <a:spLocks noChangeArrowheads="1"/>
          </p:cNvSpPr>
          <p:nvPr/>
        </p:nvSpPr>
        <p:spPr bwMode="auto">
          <a:xfrm>
            <a:off x="1774825" y="1052514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Matriz (A) del sistema formada por los coeficientes de las incógnitas del sistema dado.</a:t>
            </a:r>
          </a:p>
        </p:txBody>
      </p:sp>
      <p:sp>
        <p:nvSpPr>
          <p:cNvPr id="1136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367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6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8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8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8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8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8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78" grpId="0" autoUpdateAnimBg="0"/>
      <p:bldP spid="63898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1026" name="Object 2"/>
          <p:cNvGraphicFramePr>
            <a:graphicFrameLocks noChangeAspect="1"/>
          </p:cNvGraphicFramePr>
          <p:nvPr/>
        </p:nvGraphicFramePr>
        <p:xfrm>
          <a:off x="3432175" y="2708275"/>
          <a:ext cx="6013450" cy="338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1" name="Ecuación" r:id="rId4" imgW="2514600" imgH="1384200" progId="Equation.3">
                  <p:embed/>
                </p:oleObj>
              </mc:Choice>
              <mc:Fallback>
                <p:oleObj name="Ecuación" r:id="rId4" imgW="2514600" imgH="13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2708275"/>
                        <a:ext cx="6013450" cy="338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1027" name="Text Box 3"/>
          <p:cNvSpPr txBox="1">
            <a:spLocks noChangeArrowheads="1"/>
          </p:cNvSpPr>
          <p:nvPr/>
        </p:nvSpPr>
        <p:spPr bwMode="auto">
          <a:xfrm>
            <a:off x="1703388" y="1196976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Matriz Ampliada (A, B) formada por los elementos de la matriz A del sistema y la columna de términos independientes.</a:t>
            </a:r>
          </a:p>
        </p:txBody>
      </p:sp>
      <p:sp>
        <p:nvSpPr>
          <p:cNvPr id="11571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Beginning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571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5718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41031" name="Text Box 7"/>
          <p:cNvSpPr txBox="1">
            <a:spLocks noChangeArrowheads="1"/>
          </p:cNvSpPr>
          <p:nvPr/>
        </p:nvSpPr>
        <p:spPr bwMode="auto">
          <a:xfrm>
            <a:off x="1524000" y="304801"/>
            <a:ext cx="9144000" cy="3968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SISTEMAS DE ECUACIONES LINEALES EN FORMA MATRICIAL</a:t>
            </a:r>
          </a:p>
        </p:txBody>
      </p:sp>
    </p:spTree>
    <p:extLst>
      <p:ext uri="{BB962C8B-B14F-4D97-AF65-F5344CB8AC3E}">
        <p14:creationId xmlns:p14="http://schemas.microsoft.com/office/powerpoint/2010/main" val="410394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102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1774825" y="404814"/>
            <a:ext cx="8642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s-ES" sz="3200" b="1" i="0"/>
          </a:p>
        </p:txBody>
      </p:sp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847850" y="1268414"/>
            <a:ext cx="8642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1847851" y="1125539"/>
            <a:ext cx="8569325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s-ES" sz="2800" b="1" i="0"/>
              <a:t> </a:t>
            </a:r>
            <a:r>
              <a:rPr lang="es-ES" sz="2400" b="1" i="0"/>
              <a:t>Al  efectuar el producto matricial AX = B en el cual A es la matriz del sistema,  X es la matriz columna de las incógnitas y B es la matriz columna de los términos independientes; se obtiene el  sistema de ecuaciones lineales inicial.</a:t>
            </a:r>
          </a:p>
          <a:p>
            <a:pPr algn="just" eaLnBrk="1" hangingPunct="1">
              <a:buFontTx/>
              <a:buChar char="•"/>
            </a:pPr>
            <a:r>
              <a:rPr lang="es-ES" sz="2400" b="1" i="0"/>
              <a:t> Si  B </a:t>
            </a:r>
            <a:r>
              <a:rPr lang="es-ES" sz="2400" b="1" i="0">
                <a:cs typeface="Arial" panose="020B0604020202020204" pitchFamily="34" charset="0"/>
              </a:rPr>
              <a:t>≠ 0,  la  ecuación   representa  un  sistema  de ecuaciones  lineales  no  homogéneo.</a:t>
            </a:r>
          </a:p>
          <a:p>
            <a:pPr algn="just" eaLnBrk="1" hangingPunct="1">
              <a:buFontTx/>
              <a:buChar char="•"/>
            </a:pPr>
            <a:r>
              <a:rPr lang="es-ES" sz="2400" b="1" i="0">
                <a:cs typeface="Arial" panose="020B0604020202020204" pitchFamily="34" charset="0"/>
              </a:rPr>
              <a:t> Si B = 0, la ecuación matricial AX = 0 representa un          sistema  de  ecuaciones  lineales homogéneo en el que   X = 0 es siempre solución de dicho sistema.</a:t>
            </a:r>
          </a:p>
        </p:txBody>
      </p:sp>
      <p:sp>
        <p:nvSpPr>
          <p:cNvPr id="11776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7766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43079" name="Text Box 7"/>
          <p:cNvSpPr txBox="1">
            <a:spLocks noChangeArrowheads="1"/>
          </p:cNvSpPr>
          <p:nvPr/>
        </p:nvSpPr>
        <p:spPr bwMode="auto">
          <a:xfrm>
            <a:off x="1524000" y="304801"/>
            <a:ext cx="9144000" cy="3968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SISTEMAS DE ECUACIONES LINEALES EN FORMA MATRICIAL</a:t>
            </a:r>
          </a:p>
        </p:txBody>
      </p:sp>
      <p:sp>
        <p:nvSpPr>
          <p:cNvPr id="643080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460416" y="6283217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0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3076" grpId="0" autoUpdateAnimBg="0"/>
      <p:bldP spid="643079" grpId="0" autoUpdateAnimBg="0"/>
      <p:bldP spid="6430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Line 2"/>
          <p:cNvSpPr>
            <a:spLocks noChangeShapeType="1"/>
          </p:cNvSpPr>
          <p:nvPr/>
        </p:nvSpPr>
        <p:spPr bwMode="auto">
          <a:xfrm flipH="1" flipV="1">
            <a:off x="2854326" y="2420938"/>
            <a:ext cx="5400675" cy="27368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23" name="Text Box 3"/>
          <p:cNvSpPr txBox="1">
            <a:spLocks noChangeArrowheads="1"/>
          </p:cNvSpPr>
          <p:nvPr/>
        </p:nvSpPr>
        <p:spPr bwMode="auto">
          <a:xfrm>
            <a:off x="1524000" y="1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dos incógnitas.</a:t>
            </a:r>
          </a:p>
        </p:txBody>
      </p:sp>
      <p:sp>
        <p:nvSpPr>
          <p:cNvPr id="645124" name="Line 4"/>
          <p:cNvSpPr>
            <a:spLocks noChangeShapeType="1"/>
          </p:cNvSpPr>
          <p:nvPr/>
        </p:nvSpPr>
        <p:spPr bwMode="auto">
          <a:xfrm flipV="1">
            <a:off x="3862388" y="1916114"/>
            <a:ext cx="3600450" cy="3457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25" name="Text Box 5"/>
          <p:cNvSpPr txBox="1">
            <a:spLocks noChangeArrowheads="1"/>
          </p:cNvSpPr>
          <p:nvPr/>
        </p:nvSpPr>
        <p:spPr bwMode="auto">
          <a:xfrm>
            <a:off x="7464425" y="155733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rgbClr val="FF3300"/>
                </a:solidFill>
              </a:rPr>
              <a:t>x - y = 1</a:t>
            </a:r>
          </a:p>
        </p:txBody>
      </p:sp>
      <p:sp>
        <p:nvSpPr>
          <p:cNvPr id="645126" name="Text Box 6"/>
          <p:cNvSpPr txBox="1">
            <a:spLocks noChangeArrowheads="1"/>
          </p:cNvSpPr>
          <p:nvPr/>
        </p:nvSpPr>
        <p:spPr bwMode="auto">
          <a:xfrm>
            <a:off x="8040688" y="5157788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>
                <a:solidFill>
                  <a:schemeClr val="accent2"/>
                </a:solidFill>
              </a:rPr>
              <a:t>x + 2y = 4</a:t>
            </a:r>
          </a:p>
        </p:txBody>
      </p:sp>
      <p:sp>
        <p:nvSpPr>
          <p:cNvPr id="645127" name="Oval 7"/>
          <p:cNvSpPr>
            <a:spLocks noChangeArrowheads="1"/>
          </p:cNvSpPr>
          <p:nvPr/>
        </p:nvSpPr>
        <p:spPr bwMode="auto">
          <a:xfrm>
            <a:off x="5446713" y="3716338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645128" name="Group 8"/>
          <p:cNvGrpSpPr>
            <a:grpSpLocks/>
          </p:cNvGrpSpPr>
          <p:nvPr/>
        </p:nvGrpSpPr>
        <p:grpSpPr bwMode="auto">
          <a:xfrm>
            <a:off x="2566988" y="981076"/>
            <a:ext cx="6742112" cy="4479925"/>
            <a:chOff x="720" y="643"/>
            <a:chExt cx="4512" cy="3341"/>
          </a:xfrm>
        </p:grpSpPr>
        <p:sp>
          <p:nvSpPr>
            <p:cNvPr id="119832" name="Line 9"/>
            <p:cNvSpPr>
              <a:spLocks noChangeShapeType="1"/>
            </p:cNvSpPr>
            <p:nvPr/>
          </p:nvSpPr>
          <p:spPr bwMode="auto">
            <a:xfrm>
              <a:off x="1968" y="350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Line 10"/>
            <p:cNvSpPr>
              <a:spLocks noChangeShapeType="1"/>
            </p:cNvSpPr>
            <p:nvPr/>
          </p:nvSpPr>
          <p:spPr bwMode="auto">
            <a:xfrm>
              <a:off x="1968" y="384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9834" name="Group 11"/>
            <p:cNvGrpSpPr>
              <a:grpSpLocks/>
            </p:cNvGrpSpPr>
            <p:nvPr/>
          </p:nvGrpSpPr>
          <p:grpSpPr bwMode="auto">
            <a:xfrm>
              <a:off x="720" y="643"/>
              <a:ext cx="4512" cy="3341"/>
              <a:chOff x="720" y="643"/>
              <a:chExt cx="4512" cy="3341"/>
            </a:xfrm>
          </p:grpSpPr>
          <p:sp>
            <p:nvSpPr>
              <p:cNvPr id="119835" name="Line 12"/>
              <p:cNvSpPr>
                <a:spLocks noChangeShapeType="1"/>
              </p:cNvSpPr>
              <p:nvPr/>
            </p:nvSpPr>
            <p:spPr bwMode="auto">
              <a:xfrm flipV="1">
                <a:off x="2352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36" name="Line 13"/>
              <p:cNvSpPr>
                <a:spLocks noChangeShapeType="1"/>
              </p:cNvSpPr>
              <p:nvPr/>
            </p:nvSpPr>
            <p:spPr bwMode="auto">
              <a:xfrm flipV="1">
                <a:off x="2736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37" name="Line 14"/>
              <p:cNvSpPr>
                <a:spLocks noChangeShapeType="1"/>
              </p:cNvSpPr>
              <p:nvPr/>
            </p:nvSpPr>
            <p:spPr bwMode="auto">
              <a:xfrm flipV="1">
                <a:off x="3072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38" name="Line 15"/>
              <p:cNvSpPr>
                <a:spLocks noChangeShapeType="1"/>
              </p:cNvSpPr>
              <p:nvPr/>
            </p:nvSpPr>
            <p:spPr bwMode="auto">
              <a:xfrm flipV="1">
                <a:off x="3408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39" name="Line 16"/>
              <p:cNvSpPr>
                <a:spLocks noChangeShapeType="1"/>
              </p:cNvSpPr>
              <p:nvPr/>
            </p:nvSpPr>
            <p:spPr bwMode="auto">
              <a:xfrm flipV="1">
                <a:off x="3792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0" name="Line 17"/>
              <p:cNvSpPr>
                <a:spLocks noChangeShapeType="1"/>
              </p:cNvSpPr>
              <p:nvPr/>
            </p:nvSpPr>
            <p:spPr bwMode="auto">
              <a:xfrm flipV="1">
                <a:off x="4176" y="302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1" name="Line 18"/>
              <p:cNvSpPr>
                <a:spLocks noChangeShapeType="1"/>
              </p:cNvSpPr>
              <p:nvPr/>
            </p:nvSpPr>
            <p:spPr bwMode="auto">
              <a:xfrm>
                <a:off x="1968" y="273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2" name="Line 19"/>
              <p:cNvSpPr>
                <a:spLocks noChangeShapeType="1"/>
              </p:cNvSpPr>
              <p:nvPr/>
            </p:nvSpPr>
            <p:spPr bwMode="auto">
              <a:xfrm flipV="1">
                <a:off x="1968" y="1056"/>
                <a:ext cx="0" cy="29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3" name="Text Box 20"/>
              <p:cNvSpPr txBox="1">
                <a:spLocks noChangeArrowheads="1"/>
              </p:cNvSpPr>
              <p:nvPr/>
            </p:nvSpPr>
            <p:spPr bwMode="auto">
              <a:xfrm>
                <a:off x="4896" y="2879"/>
                <a:ext cx="336" cy="4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x</a:t>
                </a:r>
                <a:endParaRPr lang="es-ES_tradnl" sz="3200" b="1" i="0">
                  <a:solidFill>
                    <a:srgbClr val="FF3300"/>
                  </a:solidFill>
                </a:endParaRPr>
              </a:p>
            </p:txBody>
          </p:sp>
          <p:sp>
            <p:nvSpPr>
              <p:cNvPr id="119844" name="Text Box 21"/>
              <p:cNvSpPr txBox="1">
                <a:spLocks noChangeArrowheads="1"/>
              </p:cNvSpPr>
              <p:nvPr/>
            </p:nvSpPr>
            <p:spPr bwMode="auto">
              <a:xfrm>
                <a:off x="1872" y="643"/>
                <a:ext cx="336" cy="4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y</a:t>
                </a:r>
                <a:endParaRPr lang="es-ES_tradnl" sz="3200" b="1" i="0">
                  <a:solidFill>
                    <a:srgbClr val="FF3300"/>
                  </a:solidFill>
                </a:endParaRPr>
              </a:p>
            </p:txBody>
          </p:sp>
          <p:sp>
            <p:nvSpPr>
              <p:cNvPr id="119845" name="Line 22"/>
              <p:cNvSpPr>
                <a:spLocks noChangeShapeType="1"/>
              </p:cNvSpPr>
              <p:nvPr/>
            </p:nvSpPr>
            <p:spPr bwMode="auto">
              <a:xfrm>
                <a:off x="1968" y="129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6" name="Line 23"/>
              <p:cNvSpPr>
                <a:spLocks noChangeShapeType="1"/>
              </p:cNvSpPr>
              <p:nvPr/>
            </p:nvSpPr>
            <p:spPr bwMode="auto">
              <a:xfrm>
                <a:off x="1968" y="163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7" name="Line 24"/>
              <p:cNvSpPr>
                <a:spLocks noChangeShapeType="1"/>
              </p:cNvSpPr>
              <p:nvPr/>
            </p:nvSpPr>
            <p:spPr bwMode="auto">
              <a:xfrm>
                <a:off x="1968" y="201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8" name="Line 25"/>
              <p:cNvSpPr>
                <a:spLocks noChangeShapeType="1"/>
              </p:cNvSpPr>
              <p:nvPr/>
            </p:nvSpPr>
            <p:spPr bwMode="auto">
              <a:xfrm>
                <a:off x="1968" y="235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49" name="Line 26"/>
              <p:cNvSpPr>
                <a:spLocks noChangeShapeType="1"/>
              </p:cNvSpPr>
              <p:nvPr/>
            </p:nvSpPr>
            <p:spPr bwMode="auto">
              <a:xfrm>
                <a:off x="720" y="3120"/>
                <a:ext cx="41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45147" name="Group 27"/>
          <p:cNvGrpSpPr>
            <a:grpSpLocks/>
          </p:cNvGrpSpPr>
          <p:nvPr/>
        </p:nvGrpSpPr>
        <p:grpSpPr bwMode="auto">
          <a:xfrm>
            <a:off x="5735639" y="3573464"/>
            <a:ext cx="1800225" cy="427037"/>
            <a:chOff x="2832" y="2640"/>
            <a:chExt cx="1104" cy="269"/>
          </a:xfrm>
        </p:grpSpPr>
        <p:sp>
          <p:nvSpPr>
            <p:cNvPr id="119827" name="Freeform 28"/>
            <p:cNvSpPr>
              <a:spLocks/>
            </p:cNvSpPr>
            <p:nvPr/>
          </p:nvSpPr>
          <p:spPr bwMode="auto">
            <a:xfrm>
              <a:off x="2832" y="2640"/>
              <a:ext cx="1104" cy="195"/>
            </a:xfrm>
            <a:custGeom>
              <a:avLst/>
              <a:gdLst>
                <a:gd name="T0" fmla="*/ 905 w 2208"/>
                <a:gd name="T1" fmla="*/ 3 h 391"/>
                <a:gd name="T2" fmla="*/ 1104 w 2208"/>
                <a:gd name="T3" fmla="*/ 64 h 391"/>
                <a:gd name="T4" fmla="*/ 871 w 2208"/>
                <a:gd name="T5" fmla="*/ 137 h 391"/>
                <a:gd name="T6" fmla="*/ 911 w 2208"/>
                <a:gd name="T7" fmla="*/ 77 h 391"/>
                <a:gd name="T8" fmla="*/ 837 w 2208"/>
                <a:gd name="T9" fmla="*/ 46 h 391"/>
                <a:gd name="T10" fmla="*/ 800 w 2208"/>
                <a:gd name="T11" fmla="*/ 182 h 391"/>
                <a:gd name="T12" fmla="*/ 707 w 2208"/>
                <a:gd name="T13" fmla="*/ 50 h 391"/>
                <a:gd name="T14" fmla="*/ 548 w 2208"/>
                <a:gd name="T15" fmla="*/ 195 h 391"/>
                <a:gd name="T16" fmla="*/ 554 w 2208"/>
                <a:gd name="T17" fmla="*/ 65 h 391"/>
                <a:gd name="T18" fmla="*/ 494 w 2208"/>
                <a:gd name="T19" fmla="*/ 118 h 391"/>
                <a:gd name="T20" fmla="*/ 207 w 2208"/>
                <a:gd name="T21" fmla="*/ 95 h 391"/>
                <a:gd name="T22" fmla="*/ 136 w 2208"/>
                <a:gd name="T23" fmla="*/ 134 h 391"/>
                <a:gd name="T24" fmla="*/ 0 w 2208"/>
                <a:gd name="T25" fmla="*/ 121 h 391"/>
                <a:gd name="T26" fmla="*/ 100 w 2208"/>
                <a:gd name="T27" fmla="*/ 76 h 391"/>
                <a:gd name="T28" fmla="*/ 21 w 2208"/>
                <a:gd name="T29" fmla="*/ 11 h 391"/>
                <a:gd name="T30" fmla="*/ 153 w 2208"/>
                <a:gd name="T31" fmla="*/ 20 h 391"/>
                <a:gd name="T32" fmla="*/ 211 w 2208"/>
                <a:gd name="T33" fmla="*/ 67 h 391"/>
                <a:gd name="T34" fmla="*/ 472 w 2208"/>
                <a:gd name="T35" fmla="*/ 92 h 391"/>
                <a:gd name="T36" fmla="*/ 573 w 2208"/>
                <a:gd name="T37" fmla="*/ 15 h 391"/>
                <a:gd name="T38" fmla="*/ 587 w 2208"/>
                <a:gd name="T39" fmla="*/ 124 h 391"/>
                <a:gd name="T40" fmla="*/ 707 w 2208"/>
                <a:gd name="T41" fmla="*/ 5 h 391"/>
                <a:gd name="T42" fmla="*/ 787 w 2208"/>
                <a:gd name="T43" fmla="*/ 110 h 391"/>
                <a:gd name="T44" fmla="*/ 819 w 2208"/>
                <a:gd name="T45" fmla="*/ 0 h 391"/>
                <a:gd name="T46" fmla="*/ 918 w 2208"/>
                <a:gd name="T47" fmla="*/ 62 h 391"/>
                <a:gd name="T48" fmla="*/ 905 w 2208"/>
                <a:gd name="T49" fmla="*/ 3 h 39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208" h="391">
                  <a:moveTo>
                    <a:pt x="1809" y="6"/>
                  </a:moveTo>
                  <a:lnTo>
                    <a:pt x="2208" y="128"/>
                  </a:lnTo>
                  <a:lnTo>
                    <a:pt x="1741" y="275"/>
                  </a:lnTo>
                  <a:lnTo>
                    <a:pt x="1822" y="154"/>
                  </a:lnTo>
                  <a:lnTo>
                    <a:pt x="1673" y="93"/>
                  </a:lnTo>
                  <a:lnTo>
                    <a:pt x="1599" y="364"/>
                  </a:lnTo>
                  <a:lnTo>
                    <a:pt x="1414" y="101"/>
                  </a:lnTo>
                  <a:lnTo>
                    <a:pt x="1095" y="391"/>
                  </a:lnTo>
                  <a:lnTo>
                    <a:pt x="1108" y="130"/>
                  </a:lnTo>
                  <a:lnTo>
                    <a:pt x="988" y="237"/>
                  </a:lnTo>
                  <a:lnTo>
                    <a:pt x="414" y="190"/>
                  </a:lnTo>
                  <a:lnTo>
                    <a:pt x="271" y="269"/>
                  </a:lnTo>
                  <a:lnTo>
                    <a:pt x="0" y="243"/>
                  </a:lnTo>
                  <a:lnTo>
                    <a:pt x="199" y="153"/>
                  </a:lnTo>
                  <a:lnTo>
                    <a:pt x="41" y="23"/>
                  </a:lnTo>
                  <a:lnTo>
                    <a:pt x="306" y="41"/>
                  </a:lnTo>
                  <a:lnTo>
                    <a:pt x="421" y="135"/>
                  </a:lnTo>
                  <a:lnTo>
                    <a:pt x="943" y="184"/>
                  </a:lnTo>
                  <a:lnTo>
                    <a:pt x="1146" y="31"/>
                  </a:lnTo>
                  <a:lnTo>
                    <a:pt x="1174" y="248"/>
                  </a:lnTo>
                  <a:lnTo>
                    <a:pt x="1414" y="10"/>
                  </a:lnTo>
                  <a:lnTo>
                    <a:pt x="1573" y="221"/>
                  </a:lnTo>
                  <a:lnTo>
                    <a:pt x="1638" y="0"/>
                  </a:lnTo>
                  <a:lnTo>
                    <a:pt x="1835" y="125"/>
                  </a:lnTo>
                  <a:lnTo>
                    <a:pt x="1809" y="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828" name="Freeform 29"/>
            <p:cNvSpPr>
              <a:spLocks/>
            </p:cNvSpPr>
            <p:nvPr/>
          </p:nvSpPr>
          <p:spPr bwMode="auto">
            <a:xfrm>
              <a:off x="3347" y="2804"/>
              <a:ext cx="80" cy="68"/>
            </a:xfrm>
            <a:custGeom>
              <a:avLst/>
              <a:gdLst>
                <a:gd name="T0" fmla="*/ 0 w 161"/>
                <a:gd name="T1" fmla="*/ 0 h 136"/>
                <a:gd name="T2" fmla="*/ 25 w 161"/>
                <a:gd name="T3" fmla="*/ 49 h 136"/>
                <a:gd name="T4" fmla="*/ 80 w 161"/>
                <a:gd name="T5" fmla="*/ 10 h 136"/>
                <a:gd name="T6" fmla="*/ 16 w 161"/>
                <a:gd name="T7" fmla="*/ 68 h 136"/>
                <a:gd name="T8" fmla="*/ 0 w 161"/>
                <a:gd name="T9" fmla="*/ 0 h 1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1" h="136">
                  <a:moveTo>
                    <a:pt x="0" y="0"/>
                  </a:moveTo>
                  <a:lnTo>
                    <a:pt x="50" y="97"/>
                  </a:lnTo>
                  <a:lnTo>
                    <a:pt x="161" y="20"/>
                  </a:lnTo>
                  <a:lnTo>
                    <a:pt x="33" y="1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829" name="Freeform 30"/>
            <p:cNvSpPr>
              <a:spLocks/>
            </p:cNvSpPr>
            <p:nvPr/>
          </p:nvSpPr>
          <p:spPr bwMode="auto">
            <a:xfrm>
              <a:off x="3332" y="2839"/>
              <a:ext cx="81" cy="70"/>
            </a:xfrm>
            <a:custGeom>
              <a:avLst/>
              <a:gdLst>
                <a:gd name="T0" fmla="*/ 0 w 160"/>
                <a:gd name="T1" fmla="*/ 0 h 139"/>
                <a:gd name="T2" fmla="*/ 24 w 160"/>
                <a:gd name="T3" fmla="*/ 50 h 139"/>
                <a:gd name="T4" fmla="*/ 81 w 160"/>
                <a:gd name="T5" fmla="*/ 11 h 139"/>
                <a:gd name="T6" fmla="*/ 16 w 160"/>
                <a:gd name="T7" fmla="*/ 70 h 139"/>
                <a:gd name="T8" fmla="*/ 0 w 160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" h="139">
                  <a:moveTo>
                    <a:pt x="0" y="0"/>
                  </a:moveTo>
                  <a:lnTo>
                    <a:pt x="48" y="99"/>
                  </a:lnTo>
                  <a:lnTo>
                    <a:pt x="160" y="22"/>
                  </a:lnTo>
                  <a:lnTo>
                    <a:pt x="31" y="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830" name="Freeform 31"/>
            <p:cNvSpPr>
              <a:spLocks/>
            </p:cNvSpPr>
            <p:nvPr/>
          </p:nvSpPr>
          <p:spPr bwMode="auto">
            <a:xfrm>
              <a:off x="3040" y="2688"/>
              <a:ext cx="154" cy="25"/>
            </a:xfrm>
            <a:custGeom>
              <a:avLst/>
              <a:gdLst>
                <a:gd name="T0" fmla="*/ 0 w 309"/>
                <a:gd name="T1" fmla="*/ 0 h 51"/>
                <a:gd name="T2" fmla="*/ 21 w 309"/>
                <a:gd name="T3" fmla="*/ 9 h 51"/>
                <a:gd name="T4" fmla="*/ 141 w 309"/>
                <a:gd name="T5" fmla="*/ 20 h 51"/>
                <a:gd name="T6" fmla="*/ 154 w 309"/>
                <a:gd name="T7" fmla="*/ 25 h 51"/>
                <a:gd name="T8" fmla="*/ 17 w 309"/>
                <a:gd name="T9" fmla="*/ 13 h 51"/>
                <a:gd name="T10" fmla="*/ 0 w 309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9" h="51">
                  <a:moveTo>
                    <a:pt x="0" y="0"/>
                  </a:moveTo>
                  <a:lnTo>
                    <a:pt x="43" y="19"/>
                  </a:lnTo>
                  <a:lnTo>
                    <a:pt x="283" y="41"/>
                  </a:lnTo>
                  <a:lnTo>
                    <a:pt x="309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831" name="Freeform 32"/>
            <p:cNvSpPr>
              <a:spLocks/>
            </p:cNvSpPr>
            <p:nvPr/>
          </p:nvSpPr>
          <p:spPr bwMode="auto">
            <a:xfrm>
              <a:off x="3054" y="2676"/>
              <a:ext cx="155" cy="26"/>
            </a:xfrm>
            <a:custGeom>
              <a:avLst/>
              <a:gdLst>
                <a:gd name="T0" fmla="*/ 0 w 308"/>
                <a:gd name="T1" fmla="*/ 0 h 51"/>
                <a:gd name="T2" fmla="*/ 21 w 308"/>
                <a:gd name="T3" fmla="*/ 10 h 51"/>
                <a:gd name="T4" fmla="*/ 142 w 308"/>
                <a:gd name="T5" fmla="*/ 21 h 51"/>
                <a:gd name="T6" fmla="*/ 155 w 308"/>
                <a:gd name="T7" fmla="*/ 26 h 51"/>
                <a:gd name="T8" fmla="*/ 18 w 308"/>
                <a:gd name="T9" fmla="*/ 14 h 51"/>
                <a:gd name="T10" fmla="*/ 0 w 308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8" h="51">
                  <a:moveTo>
                    <a:pt x="0" y="0"/>
                  </a:moveTo>
                  <a:lnTo>
                    <a:pt x="42" y="19"/>
                  </a:lnTo>
                  <a:lnTo>
                    <a:pt x="282" y="41"/>
                  </a:lnTo>
                  <a:lnTo>
                    <a:pt x="308" y="51"/>
                  </a:lnTo>
                  <a:lnTo>
                    <a:pt x="35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53" name="Text Box 33"/>
          <p:cNvSpPr txBox="1">
            <a:spLocks noChangeArrowheads="1"/>
          </p:cNvSpPr>
          <p:nvPr/>
        </p:nvSpPr>
        <p:spPr bwMode="auto">
          <a:xfrm>
            <a:off x="7608888" y="2997201"/>
            <a:ext cx="2590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000" b="1" i="0"/>
              <a:t>Rectas que se cortan en un punto llamado intercepto</a:t>
            </a:r>
          </a:p>
        </p:txBody>
      </p:sp>
      <p:sp>
        <p:nvSpPr>
          <p:cNvPr id="645154" name="Text Box 34"/>
          <p:cNvSpPr txBox="1">
            <a:spLocks noChangeArrowheads="1"/>
          </p:cNvSpPr>
          <p:nvPr/>
        </p:nvSpPr>
        <p:spPr bwMode="auto">
          <a:xfrm>
            <a:off x="4438651" y="6021388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Tiene solución única S   (2,1)</a:t>
            </a:r>
          </a:p>
        </p:txBody>
      </p:sp>
      <p:sp>
        <p:nvSpPr>
          <p:cNvPr id="645155" name="AutoShape 35"/>
          <p:cNvSpPr>
            <a:spLocks/>
          </p:cNvSpPr>
          <p:nvPr/>
        </p:nvSpPr>
        <p:spPr bwMode="auto">
          <a:xfrm>
            <a:off x="7894638" y="6021389"/>
            <a:ext cx="144462" cy="503237"/>
          </a:xfrm>
          <a:prstGeom prst="leftBrace">
            <a:avLst>
              <a:gd name="adj1" fmla="val 2902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45156" name="AutoShape 36"/>
          <p:cNvSpPr>
            <a:spLocks/>
          </p:cNvSpPr>
          <p:nvPr/>
        </p:nvSpPr>
        <p:spPr bwMode="auto">
          <a:xfrm>
            <a:off x="8759825" y="6021389"/>
            <a:ext cx="215900" cy="503237"/>
          </a:xfrm>
          <a:prstGeom prst="rightBrace">
            <a:avLst>
              <a:gd name="adj1" fmla="val 194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45157" name="AutoShape 37"/>
          <p:cNvSpPr>
            <a:spLocks/>
          </p:cNvSpPr>
          <p:nvPr/>
        </p:nvSpPr>
        <p:spPr bwMode="auto">
          <a:xfrm>
            <a:off x="4872039" y="4581526"/>
            <a:ext cx="73025" cy="1223963"/>
          </a:xfrm>
          <a:prstGeom prst="leftBrace">
            <a:avLst>
              <a:gd name="adj1" fmla="val 1396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45158" name="Text Box 38"/>
          <p:cNvSpPr txBox="1">
            <a:spLocks noChangeArrowheads="1"/>
          </p:cNvSpPr>
          <p:nvPr/>
        </p:nvSpPr>
        <p:spPr bwMode="auto">
          <a:xfrm>
            <a:off x="4872039" y="4724401"/>
            <a:ext cx="1800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X – y = 1</a:t>
            </a:r>
          </a:p>
          <a:p>
            <a:pPr algn="l" eaLnBrk="1" hangingPunct="1"/>
            <a:r>
              <a:rPr lang="es-ES" sz="2400" b="1" i="0"/>
              <a:t>X + 2y = 4</a:t>
            </a:r>
          </a:p>
        </p:txBody>
      </p:sp>
      <p:sp>
        <p:nvSpPr>
          <p:cNvPr id="119824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9825" name="AutoShape 4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9826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567572" y="6368148"/>
            <a:ext cx="184730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6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4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4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4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4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4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4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4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4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22" grpId="0" animBg="1"/>
      <p:bldP spid="645123" grpId="0" autoUpdateAnimBg="0"/>
      <p:bldP spid="645124" grpId="0" animBg="1"/>
      <p:bldP spid="645125" grpId="0" autoUpdateAnimBg="0"/>
      <p:bldP spid="645126" grpId="0" autoUpdateAnimBg="0"/>
      <p:bldP spid="645127" grpId="0" animBg="1"/>
      <p:bldP spid="645153" grpId="0" autoUpdateAnimBg="0"/>
      <p:bldP spid="645154" grpId="0"/>
      <p:bldP spid="645155" grpId="0" animBg="1"/>
      <p:bldP spid="645156" grpId="0" animBg="1"/>
      <p:bldP spid="645157" grpId="0" animBg="1"/>
      <p:bldP spid="6451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Line 2"/>
          <p:cNvSpPr>
            <a:spLocks noChangeShapeType="1"/>
          </p:cNvSpPr>
          <p:nvPr/>
        </p:nvSpPr>
        <p:spPr bwMode="auto">
          <a:xfrm>
            <a:off x="4656139" y="5445125"/>
            <a:ext cx="223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59" name="Line 3"/>
          <p:cNvSpPr>
            <a:spLocks noChangeShapeType="1"/>
          </p:cNvSpPr>
          <p:nvPr/>
        </p:nvSpPr>
        <p:spPr bwMode="auto">
          <a:xfrm>
            <a:off x="4656138" y="58769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0" name="Line 4"/>
          <p:cNvSpPr>
            <a:spLocks noChangeShapeType="1"/>
          </p:cNvSpPr>
          <p:nvPr/>
        </p:nvSpPr>
        <p:spPr bwMode="auto">
          <a:xfrm flipV="1">
            <a:off x="5257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1" name="Line 5"/>
          <p:cNvSpPr>
            <a:spLocks noChangeShapeType="1"/>
          </p:cNvSpPr>
          <p:nvPr/>
        </p:nvSpPr>
        <p:spPr bwMode="auto">
          <a:xfrm flipV="1">
            <a:off x="58674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2" name="Line 6"/>
          <p:cNvSpPr>
            <a:spLocks noChangeShapeType="1"/>
          </p:cNvSpPr>
          <p:nvPr/>
        </p:nvSpPr>
        <p:spPr bwMode="auto">
          <a:xfrm flipV="1">
            <a:off x="6400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3" name="Line 7"/>
          <p:cNvSpPr>
            <a:spLocks noChangeShapeType="1"/>
          </p:cNvSpPr>
          <p:nvPr/>
        </p:nvSpPr>
        <p:spPr bwMode="auto">
          <a:xfrm flipV="1">
            <a:off x="69342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4" name="Line 8"/>
          <p:cNvSpPr>
            <a:spLocks noChangeShapeType="1"/>
          </p:cNvSpPr>
          <p:nvPr/>
        </p:nvSpPr>
        <p:spPr bwMode="auto">
          <a:xfrm flipV="1">
            <a:off x="7543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5" name="Line 9"/>
          <p:cNvSpPr>
            <a:spLocks noChangeShapeType="1"/>
          </p:cNvSpPr>
          <p:nvPr/>
        </p:nvSpPr>
        <p:spPr bwMode="auto">
          <a:xfrm flipV="1">
            <a:off x="81534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6" name="Line 10"/>
          <p:cNvSpPr>
            <a:spLocks noChangeShapeType="1"/>
          </p:cNvSpPr>
          <p:nvPr/>
        </p:nvSpPr>
        <p:spPr bwMode="auto">
          <a:xfrm>
            <a:off x="4648200" y="4343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7" name="Line 11"/>
          <p:cNvSpPr>
            <a:spLocks noChangeShapeType="1"/>
          </p:cNvSpPr>
          <p:nvPr/>
        </p:nvSpPr>
        <p:spPr bwMode="auto">
          <a:xfrm flipV="1">
            <a:off x="4656138" y="1676400"/>
            <a:ext cx="0" cy="4776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9296400" y="4572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x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21869" name="Text Box 13"/>
          <p:cNvSpPr txBox="1">
            <a:spLocks noChangeArrowheads="1"/>
          </p:cNvSpPr>
          <p:nvPr/>
        </p:nvSpPr>
        <p:spPr bwMode="auto">
          <a:xfrm>
            <a:off x="4495800" y="1020764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y</a:t>
            </a:r>
            <a:endParaRPr lang="es-ES_tradnl" sz="3200" b="1" i="0">
              <a:solidFill>
                <a:srgbClr val="FF3300"/>
              </a:solidFill>
            </a:endParaRPr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4648200" y="205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71" name="Line 15"/>
          <p:cNvSpPr>
            <a:spLocks noChangeShapeType="1"/>
          </p:cNvSpPr>
          <p:nvPr/>
        </p:nvSpPr>
        <p:spPr bwMode="auto">
          <a:xfrm>
            <a:off x="4648200" y="2590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72" name="Line 16"/>
          <p:cNvSpPr>
            <a:spLocks noChangeShapeType="1"/>
          </p:cNvSpPr>
          <p:nvPr/>
        </p:nvSpPr>
        <p:spPr bwMode="auto">
          <a:xfrm>
            <a:off x="4648200" y="3200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73" name="Line 17"/>
          <p:cNvSpPr>
            <a:spLocks noChangeShapeType="1"/>
          </p:cNvSpPr>
          <p:nvPr/>
        </p:nvSpPr>
        <p:spPr bwMode="auto">
          <a:xfrm>
            <a:off x="4648200" y="373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74" name="Line 18"/>
          <p:cNvSpPr>
            <a:spLocks noChangeShapeType="1"/>
          </p:cNvSpPr>
          <p:nvPr/>
        </p:nvSpPr>
        <p:spPr bwMode="auto">
          <a:xfrm>
            <a:off x="2667000" y="4953000"/>
            <a:ext cx="662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75" name="Line 19"/>
          <p:cNvSpPr>
            <a:spLocks noChangeShapeType="1"/>
          </p:cNvSpPr>
          <p:nvPr/>
        </p:nvSpPr>
        <p:spPr bwMode="auto">
          <a:xfrm>
            <a:off x="4656138" y="63817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7188" name="Rectangle 20"/>
          <p:cNvSpPr>
            <a:spLocks noChangeArrowheads="1"/>
          </p:cNvSpPr>
          <p:nvPr/>
        </p:nvSpPr>
        <p:spPr bwMode="auto">
          <a:xfrm>
            <a:off x="1524000" y="188914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2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Interpretación Geométrica de la solución de un Sistema de dos Ecuaciones Lineales con dos incógnitas.</a:t>
            </a:r>
          </a:p>
        </p:txBody>
      </p:sp>
      <p:grpSp>
        <p:nvGrpSpPr>
          <p:cNvPr id="121877" name="Group 21"/>
          <p:cNvGrpSpPr>
            <a:grpSpLocks/>
          </p:cNvGrpSpPr>
          <p:nvPr/>
        </p:nvGrpSpPr>
        <p:grpSpPr bwMode="auto">
          <a:xfrm>
            <a:off x="3359150" y="2565401"/>
            <a:ext cx="7308850" cy="4552951"/>
            <a:chOff x="1156" y="1616"/>
            <a:chExt cx="4604" cy="2868"/>
          </a:xfrm>
        </p:grpSpPr>
        <p:sp>
          <p:nvSpPr>
            <p:cNvPr id="121878" name="Text Box 22"/>
            <p:cNvSpPr txBox="1">
              <a:spLocks noChangeArrowheads="1"/>
            </p:cNvSpPr>
            <p:nvPr/>
          </p:nvSpPr>
          <p:spPr bwMode="auto">
            <a:xfrm>
              <a:off x="3969" y="2024"/>
              <a:ext cx="13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3300"/>
                  </a:solidFill>
                </a:rPr>
                <a:t>2x - 4y = 4</a:t>
              </a:r>
            </a:p>
          </p:txBody>
        </p:sp>
        <p:sp>
          <p:nvSpPr>
            <p:cNvPr id="121879" name="Line 23"/>
            <p:cNvSpPr>
              <a:spLocks noChangeShapeType="1"/>
            </p:cNvSpPr>
            <p:nvPr/>
          </p:nvSpPr>
          <p:spPr bwMode="auto">
            <a:xfrm flipV="1">
              <a:off x="1156" y="2296"/>
              <a:ext cx="3629" cy="145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0" name="Line 24"/>
            <p:cNvSpPr>
              <a:spLocks noChangeShapeType="1"/>
            </p:cNvSpPr>
            <p:nvPr/>
          </p:nvSpPr>
          <p:spPr bwMode="auto">
            <a:xfrm flipV="1">
              <a:off x="1655" y="2795"/>
              <a:ext cx="3266" cy="136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1" name="Text Box 25"/>
            <p:cNvSpPr txBox="1">
              <a:spLocks noChangeArrowheads="1"/>
            </p:cNvSpPr>
            <p:nvPr/>
          </p:nvSpPr>
          <p:spPr bwMode="auto">
            <a:xfrm>
              <a:off x="2744" y="1616"/>
              <a:ext cx="20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sz="2400" b="1" i="0"/>
                <a:t>Rectas Paralelas</a:t>
              </a:r>
            </a:p>
          </p:txBody>
        </p:sp>
        <p:sp>
          <p:nvSpPr>
            <p:cNvPr id="121882" name="AutoShape 26"/>
            <p:cNvSpPr>
              <a:spLocks/>
            </p:cNvSpPr>
            <p:nvPr/>
          </p:nvSpPr>
          <p:spPr bwMode="auto">
            <a:xfrm>
              <a:off x="3334" y="3621"/>
              <a:ext cx="136" cy="435"/>
            </a:xfrm>
            <a:prstGeom prst="leftBrace">
              <a:avLst>
                <a:gd name="adj1" fmla="val 3890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21883" name="Text Box 27"/>
            <p:cNvSpPr txBox="1">
              <a:spLocks noChangeArrowheads="1"/>
            </p:cNvSpPr>
            <p:nvPr/>
          </p:nvSpPr>
          <p:spPr bwMode="auto">
            <a:xfrm>
              <a:off x="3470" y="3612"/>
              <a:ext cx="1134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s-ES" sz="2400" b="1" i="0"/>
                <a:t>2x – 4y = 4 x – 2y = 6</a:t>
              </a:r>
            </a:p>
            <a:p>
              <a:pPr algn="l" eaLnBrk="1" hangingPunct="1"/>
              <a:endParaRPr lang="es-ES" sz="2400" b="1" i="0"/>
            </a:p>
          </p:txBody>
        </p:sp>
        <p:grpSp>
          <p:nvGrpSpPr>
            <p:cNvPr id="121884" name="Group 28"/>
            <p:cNvGrpSpPr>
              <a:grpSpLocks/>
            </p:cNvGrpSpPr>
            <p:nvPr/>
          </p:nvGrpSpPr>
          <p:grpSpPr bwMode="auto">
            <a:xfrm>
              <a:off x="4368" y="2568"/>
              <a:ext cx="1392" cy="1476"/>
              <a:chOff x="4368" y="2568"/>
              <a:chExt cx="1392" cy="1476"/>
            </a:xfrm>
          </p:grpSpPr>
          <p:sp>
            <p:nvSpPr>
              <p:cNvPr id="121885" name="Text Box 29"/>
              <p:cNvSpPr txBox="1">
                <a:spLocks noChangeArrowheads="1"/>
              </p:cNvSpPr>
              <p:nvPr/>
            </p:nvSpPr>
            <p:spPr bwMode="auto">
              <a:xfrm>
                <a:off x="4368" y="2568"/>
                <a:ext cx="13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chemeClr val="accent2"/>
                    </a:solidFill>
                  </a:rPr>
                  <a:t>x - 2y = 6</a:t>
                </a:r>
              </a:p>
            </p:txBody>
          </p:sp>
          <p:sp>
            <p:nvSpPr>
              <p:cNvPr id="121886" name="Text Box 30"/>
              <p:cNvSpPr txBox="1">
                <a:spLocks noChangeArrowheads="1"/>
              </p:cNvSpPr>
              <p:nvPr/>
            </p:nvSpPr>
            <p:spPr bwMode="auto">
              <a:xfrm>
                <a:off x="4558" y="3521"/>
                <a:ext cx="953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 eaLnBrk="1" hangingPunct="1"/>
                <a:r>
                  <a:rPr lang="es-ES" sz="2400" b="1" i="0"/>
                  <a:t>No tiene solución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3247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1418</Words>
  <Application>Microsoft Office PowerPoint</Application>
  <PresentationFormat>Panorámica</PresentationFormat>
  <Paragraphs>288</Paragraphs>
  <Slides>29</Slides>
  <Notes>29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29</vt:i4>
      </vt:variant>
    </vt:vector>
  </HeadingPairs>
  <TitlesOfParts>
    <vt:vector size="37" baseType="lpstr">
      <vt:lpstr>Arial</vt:lpstr>
      <vt:lpstr>Arial Unicode MS</vt:lpstr>
      <vt:lpstr>Calibri</vt:lpstr>
      <vt:lpstr>Calibri Light</vt:lpstr>
      <vt:lpstr>Times New Roman</vt:lpstr>
      <vt:lpstr>Tema de Office</vt:lpstr>
      <vt:lpstr>Ecuación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Aye</dc:creator>
  <cp:lastModifiedBy>Pampillo</cp:lastModifiedBy>
  <cp:revision>6</cp:revision>
  <dcterms:created xsi:type="dcterms:W3CDTF">2017-03-22T22:28:54Z</dcterms:created>
  <dcterms:modified xsi:type="dcterms:W3CDTF">2026-04-09T09:15:49Z</dcterms:modified>
</cp:coreProperties>
</file>