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notesMasterIdLst>
    <p:notesMasterId r:id="rId34"/>
  </p:notesMasterIdLst>
  <p:sldIdLst>
    <p:sldId id="272" r:id="rId2"/>
    <p:sldId id="257" r:id="rId3"/>
    <p:sldId id="258" r:id="rId4"/>
    <p:sldId id="259" r:id="rId5"/>
    <p:sldId id="260" r:id="rId6"/>
    <p:sldId id="261" r:id="rId7"/>
    <p:sldId id="262" r:id="rId8"/>
    <p:sldId id="271" r:id="rId9"/>
    <p:sldId id="264" r:id="rId10"/>
    <p:sldId id="265" r:id="rId11"/>
    <p:sldId id="266" r:id="rId12"/>
    <p:sldId id="267" r:id="rId13"/>
    <p:sldId id="268" r:id="rId14"/>
    <p:sldId id="269" r:id="rId15"/>
    <p:sldId id="273" r:id="rId16"/>
    <p:sldId id="270" r:id="rId17"/>
    <p:sldId id="274" r:id="rId18"/>
    <p:sldId id="275" r:id="rId19"/>
    <p:sldId id="286" r:id="rId20"/>
    <p:sldId id="276" r:id="rId21"/>
    <p:sldId id="277" r:id="rId22"/>
    <p:sldId id="284" r:id="rId23"/>
    <p:sldId id="278" r:id="rId24"/>
    <p:sldId id="279" r:id="rId25"/>
    <p:sldId id="280" r:id="rId26"/>
    <p:sldId id="285" r:id="rId27"/>
    <p:sldId id="281" r:id="rId28"/>
    <p:sldId id="282" r:id="rId29"/>
    <p:sldId id="283" r:id="rId30"/>
    <p:sldId id="287" r:id="rId31"/>
    <p:sldId id="288" r:id="rId32"/>
    <p:sldId id="289" r:id="rId3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3" d="100"/>
          <a:sy n="53" d="100"/>
        </p:scale>
        <p:origin x="614" y="-1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C986AC-D428-4550-ADFE-168191386E09}" type="datetimeFigureOut">
              <a:rPr lang="es-ES" smtClean="0"/>
              <a:t>05/sep.2025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4D8EE9-D6B7-43F5-BF2E-8AB6264571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149875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D5F1D8-F73B-4CC3-A96D-496F6169B9A3}" type="slidenum">
              <a:rPr lang="es-ES" smtClean="0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07106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979EBF0-80BB-40E7-8400-277BE5552E0F}" type="datetimeFigureOut">
              <a:rPr lang="es-ES" smtClean="0"/>
              <a:t>05/sep.2025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9895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05/sep.2025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3230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979EBF0-80BB-40E7-8400-277BE5552E0F}" type="datetimeFigureOut">
              <a:rPr lang="es-ES" smtClean="0"/>
              <a:t>05/sep.2025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8469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05/sep.2025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3470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05/sep.2025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9483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05/sep.2025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902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05/sep.2025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198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979EBF0-80BB-40E7-8400-277BE5552E0F}" type="datetimeFigureOut">
              <a:rPr lang="es-ES" smtClean="0"/>
              <a:t>05/sep.2025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3034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05/sep.2025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6577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05/sep.2025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65991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979EBF0-80BB-40E7-8400-277BE5552E0F}" type="datetimeFigureOut">
              <a:rPr lang="es-ES" smtClean="0"/>
              <a:t>05/sep.2025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7819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8979EBF0-80BB-40E7-8400-277BE5552E0F}" type="datetimeFigureOut">
              <a:rPr lang="es-ES" smtClean="0"/>
              <a:t>05/sep.2025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41294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jemplo.com&#8221;/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3633131" y="3531024"/>
            <a:ext cx="48896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200" dirty="0">
                <a:solidFill>
                  <a:schemeClr val="bg1"/>
                </a:solidFill>
              </a:rPr>
              <a:t>Ing. Dayanis Quintana Torres</a:t>
            </a:r>
          </a:p>
          <a:p>
            <a:pPr algn="ctr"/>
            <a:r>
              <a:rPr lang="es-ES" sz="3200" dirty="0">
                <a:solidFill>
                  <a:schemeClr val="bg1"/>
                </a:solidFill>
              </a:rPr>
              <a:t>Master en </a:t>
            </a:r>
            <a:r>
              <a:rPr lang="es-ES" sz="3200" dirty="0" smtClean="0">
                <a:solidFill>
                  <a:schemeClr val="bg1"/>
                </a:solidFill>
              </a:rPr>
              <a:t>Educación</a:t>
            </a:r>
            <a:endParaRPr lang="es-ES" sz="3200" dirty="0">
              <a:solidFill>
                <a:schemeClr val="bg1"/>
              </a:solidFill>
            </a:endParaRPr>
          </a:p>
          <a:p>
            <a:pPr algn="ctr"/>
            <a:r>
              <a:rPr lang="es-ES" sz="3200" dirty="0">
                <a:solidFill>
                  <a:schemeClr val="bg1"/>
                </a:solidFill>
              </a:rPr>
              <a:t>Profesora Asistente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93410" y="749282"/>
            <a:ext cx="10993549" cy="1475013"/>
          </a:xfrm>
        </p:spPr>
        <p:txBody>
          <a:bodyPr anchor="ctr">
            <a:normAutofit/>
          </a:bodyPr>
          <a:lstStyle/>
          <a:p>
            <a:pPr algn="ctr"/>
            <a:r>
              <a:rPr lang="es-MX" b="1" dirty="0"/>
              <a:t>ASIGNATURA: REDES INFORMÁTICAS</a:t>
            </a:r>
            <a:endParaRPr lang="en-U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uadroTexto 3"/>
          <p:cNvSpPr txBox="1"/>
          <p:nvPr/>
        </p:nvSpPr>
        <p:spPr>
          <a:xfrm>
            <a:off x="2015861" y="1901129"/>
            <a:ext cx="81242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600" b="1" cap="all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Conferencia Introductoria</a:t>
            </a:r>
            <a:endParaRPr lang="en-US" sz="3600" b="1" cap="all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4612647" y="5545942"/>
            <a:ext cx="26845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dirty="0" smtClean="0">
                <a:solidFill>
                  <a:schemeClr val="bg1"/>
                </a:solidFill>
              </a:rPr>
              <a:t>Artemisa, </a:t>
            </a:r>
            <a:r>
              <a:rPr lang="es-ES" sz="3200" dirty="0" smtClean="0">
                <a:solidFill>
                  <a:schemeClr val="bg1"/>
                </a:solidFill>
              </a:rPr>
              <a:t>2025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546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s-ES" b="1" dirty="0"/>
              <a:t>PLAN TEMÁTICO DE LA </a:t>
            </a:r>
            <a:r>
              <a:rPr lang="es-ES" b="1" dirty="0" smtClean="0"/>
              <a:t>ASIGNATURA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s-ES" sz="2800" dirty="0"/>
              <a:t>Introducción a las redes de computadoras. Elementos de una red. Arquitectura de redes. Modelo de referencia OSI. Arquitectura TCP/IP.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2800" dirty="0"/>
              <a:t>Principales servicios de una red. Intranet e Internet. 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2800" dirty="0"/>
              <a:t>Redes soportadas por la tecnología NT de Microsoft Windows y por GNU/Linux.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2800" dirty="0"/>
              <a:t>Redes inalámbricas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60725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s-ES" b="1" dirty="0"/>
              <a:t>EVALUACIÓN 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81193" y="2311400"/>
            <a:ext cx="11029615" cy="2429799"/>
          </a:xfrm>
        </p:spPr>
        <p:txBody>
          <a:bodyPr>
            <a:noAutofit/>
          </a:bodyPr>
          <a:lstStyle/>
          <a:p>
            <a:pPr algn="just"/>
            <a:r>
              <a:rPr lang="es-ES" sz="3200" dirty="0" smtClean="0"/>
              <a:t>Actividades sistemáticas</a:t>
            </a:r>
          </a:p>
          <a:p>
            <a:pPr algn="just"/>
            <a:r>
              <a:rPr lang="es-ES" sz="3200" dirty="0" smtClean="0"/>
              <a:t>Tareas o trabajos independientes</a:t>
            </a:r>
          </a:p>
          <a:p>
            <a:pPr algn="just"/>
            <a:r>
              <a:rPr lang="es-ES" sz="3200" dirty="0" smtClean="0"/>
              <a:t>Evaluaciones sistemáticas orales, escritas y/o prácticas</a:t>
            </a:r>
          </a:p>
          <a:p>
            <a:pPr algn="just"/>
            <a:r>
              <a:rPr lang="es-ES" sz="3200" dirty="0" smtClean="0"/>
              <a:t>Examen final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4402737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es-ES" sz="3200" b="1" dirty="0"/>
              <a:t>Tema 1: Introducción a las redes de </a:t>
            </a:r>
            <a:r>
              <a:rPr lang="es-ES" sz="3200" b="1" dirty="0" smtClean="0"/>
              <a:t>computadoras</a:t>
            </a:r>
            <a:endParaRPr lang="es-ES" dirty="0"/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220304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dirty="0" smtClean="0"/>
              <a:t>Contenido: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s-ES" sz="2800" dirty="0"/>
              <a:t>Introducción a las redes de datos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s-ES" sz="2800" dirty="0" smtClean="0"/>
              <a:t>Clasificación </a:t>
            </a:r>
            <a:r>
              <a:rPr lang="es-ES" sz="2800" dirty="0"/>
              <a:t>o topologías de red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s-ES" sz="2800" dirty="0" smtClean="0"/>
              <a:t>Componentes </a:t>
            </a:r>
            <a:r>
              <a:rPr lang="es-ES" sz="2800" dirty="0"/>
              <a:t>de la red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s-ES" sz="2800" dirty="0" smtClean="0"/>
              <a:t>El </a:t>
            </a:r>
            <a:r>
              <a:rPr lang="es-ES" sz="2800" dirty="0"/>
              <a:t>hardware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s-ES" sz="2800" dirty="0" smtClean="0"/>
              <a:t>La </a:t>
            </a:r>
            <a:r>
              <a:rPr lang="es-ES" sz="2800" dirty="0"/>
              <a:t>comunicación en redes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s-ES" sz="2800" dirty="0" smtClean="0"/>
              <a:t>Extensión </a:t>
            </a:r>
            <a:r>
              <a:rPr lang="es-ES" sz="2800" dirty="0"/>
              <a:t>de redes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s-ES" sz="2800" dirty="0" smtClean="0"/>
              <a:t>Modelo </a:t>
            </a:r>
            <a:r>
              <a:rPr lang="es-ES" sz="2800" dirty="0"/>
              <a:t>OSI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s-ES" sz="2800" dirty="0" smtClean="0"/>
              <a:t>Modelo </a:t>
            </a:r>
            <a:r>
              <a:rPr lang="es-ES" sz="2800" dirty="0"/>
              <a:t>TCP/IP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s-ES" sz="2800" dirty="0" smtClean="0"/>
              <a:t>Diferencias </a:t>
            </a:r>
            <a:r>
              <a:rPr lang="es-ES" sz="2800" dirty="0"/>
              <a:t>entre el modelo OSI y el protocolo TCP/IP </a:t>
            </a:r>
          </a:p>
        </p:txBody>
      </p:sp>
    </p:spTree>
    <p:extLst>
      <p:ext uri="{BB962C8B-B14F-4D97-AF65-F5344CB8AC3E}">
        <p14:creationId xmlns:p14="http://schemas.microsoft.com/office/powerpoint/2010/main" val="14880043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s-ES" dirty="0"/>
              <a:t>Introducción a las redes de computadoras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s-ES" sz="3200" dirty="0" smtClean="0"/>
              <a:t>Unidad </a:t>
            </a:r>
            <a:r>
              <a:rPr lang="es-ES" sz="3200" dirty="0"/>
              <a:t>temática 1 </a:t>
            </a:r>
          </a:p>
          <a:p>
            <a:pPr>
              <a:lnSpc>
                <a:spcPct val="150000"/>
              </a:lnSpc>
            </a:pPr>
            <a:r>
              <a:rPr lang="es-ES" sz="3200" dirty="0" smtClean="0"/>
              <a:t>Objetivo</a:t>
            </a:r>
            <a:r>
              <a:rPr lang="es-ES" sz="3200" dirty="0"/>
              <a:t>: Comprender los fundamentos de las redes informáticas, su evolución, tipos, componentes y protocolos.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517705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s-ES" dirty="0"/>
              <a:t>Introducción a las redes de computadoras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81193" y="2362200"/>
            <a:ext cx="11029615" cy="3166399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200" dirty="0" smtClean="0"/>
              <a:t>Contenido:</a:t>
            </a:r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s-ES" sz="3200" dirty="0" smtClean="0"/>
              <a:t>Introducción </a:t>
            </a:r>
            <a:r>
              <a:rPr lang="es-ES" sz="3200" dirty="0"/>
              <a:t>a las redes de </a:t>
            </a:r>
            <a:r>
              <a:rPr lang="es-ES" sz="3200" dirty="0" smtClean="0"/>
              <a:t>datos.</a:t>
            </a:r>
            <a:endParaRPr lang="es-ES" sz="3200" dirty="0"/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s-ES" sz="3200" dirty="0"/>
              <a:t>Clasificación y topologías de </a:t>
            </a:r>
            <a:r>
              <a:rPr lang="es-ES" sz="3200" dirty="0" smtClean="0"/>
              <a:t>red.</a:t>
            </a:r>
            <a:endParaRPr lang="es-ES" sz="3200" dirty="0"/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s-ES" sz="3200" dirty="0"/>
              <a:t>Componentes de una </a:t>
            </a:r>
            <a:r>
              <a:rPr lang="es-ES" sz="3200" dirty="0" smtClean="0"/>
              <a:t>red.</a:t>
            </a:r>
            <a:endParaRPr lang="es-ES" sz="3200" dirty="0"/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s-ES" sz="3200" dirty="0"/>
              <a:t>Comunicación en redes y </a:t>
            </a:r>
            <a:r>
              <a:rPr lang="es-ES" sz="3200" dirty="0" smtClean="0"/>
              <a:t>protocolos.</a:t>
            </a:r>
            <a:endParaRPr lang="es-ES" sz="3200" dirty="0"/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4883663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s-ES" dirty="0"/>
              <a:t>Qué es una red informática?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268430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dirty="0" smtClean="0"/>
              <a:t>Definición</a:t>
            </a:r>
            <a:r>
              <a:rPr lang="es-ES" sz="2800" dirty="0"/>
              <a:t>: Un sistema interconectado de dispositivos (computadoras, impresoras, servidores) que comparten recursos y datos a través de medios de </a:t>
            </a:r>
            <a:r>
              <a:rPr lang="es-ES" sz="2800" dirty="0" smtClean="0"/>
              <a:t>comunicación.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dirty="0" smtClean="0"/>
              <a:t>Propósito:</a:t>
            </a:r>
          </a:p>
          <a:p>
            <a:pPr lvl="1" algn="just">
              <a:spcBef>
                <a:spcPts val="0"/>
              </a:spcBef>
              <a:spcAft>
                <a:spcPts val="0"/>
              </a:spcAft>
            </a:pPr>
            <a:r>
              <a:rPr lang="es-ES" sz="2400" dirty="0" smtClean="0"/>
              <a:t>Facilitar </a:t>
            </a:r>
            <a:r>
              <a:rPr lang="es-ES" sz="2400" dirty="0"/>
              <a:t>la comunicación entre dispositivos.</a:t>
            </a:r>
          </a:p>
          <a:p>
            <a:pPr lvl="1" algn="just">
              <a:spcBef>
                <a:spcPts val="0"/>
              </a:spcBef>
              <a:spcAft>
                <a:spcPts val="0"/>
              </a:spcAft>
            </a:pPr>
            <a:r>
              <a:rPr lang="es-ES" sz="2400" dirty="0"/>
              <a:t>Permitir el intercambio de información (archivos, mensajes).</a:t>
            </a:r>
          </a:p>
          <a:p>
            <a:pPr lvl="1" algn="just">
              <a:spcBef>
                <a:spcPts val="0"/>
              </a:spcBef>
              <a:spcAft>
                <a:spcPts val="0"/>
              </a:spcAft>
            </a:pPr>
            <a:r>
              <a:rPr lang="es-ES" sz="2400" dirty="0"/>
              <a:t>Proporcionar acceso a recursos compartidos (impresoras, bases de datos</a:t>
            </a:r>
            <a:r>
              <a:rPr lang="es-ES" sz="2400" dirty="0" smtClean="0"/>
              <a:t>).</a:t>
            </a:r>
            <a:endParaRPr lang="es-ES" sz="2400" dirty="0"/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dirty="0"/>
              <a:t>Ejemplo</a:t>
            </a:r>
            <a:r>
              <a:rPr lang="es-ES" sz="2800" dirty="0" smtClean="0"/>
              <a:t>:</a:t>
            </a:r>
          </a:p>
          <a:p>
            <a:pPr lvl="1" algn="just">
              <a:spcBef>
                <a:spcPts val="0"/>
              </a:spcBef>
              <a:spcAft>
                <a:spcPts val="0"/>
              </a:spcAft>
            </a:pPr>
            <a:r>
              <a:rPr lang="es-ES" sz="2400" dirty="0"/>
              <a:t>Internet: Red global de redes.</a:t>
            </a:r>
          </a:p>
          <a:p>
            <a:pPr lvl="1" algn="just">
              <a:spcBef>
                <a:spcPts val="0"/>
              </a:spcBef>
              <a:spcAft>
                <a:spcPts val="0"/>
              </a:spcAft>
            </a:pPr>
            <a:r>
              <a:rPr lang="es-ES" sz="2400" dirty="0"/>
              <a:t>Redes empresariales: Conexión de oficinas.</a:t>
            </a:r>
          </a:p>
          <a:p>
            <a:pPr lvl="1" algn="just">
              <a:spcBef>
                <a:spcPts val="0"/>
              </a:spcBef>
              <a:spcAft>
                <a:spcPts val="0"/>
              </a:spcAft>
            </a:pPr>
            <a:r>
              <a:rPr lang="es-ES" sz="2400" dirty="0"/>
              <a:t>Redes domésticas: </a:t>
            </a:r>
            <a:r>
              <a:rPr lang="es-ES" sz="2400" dirty="0" err="1"/>
              <a:t>Wi</a:t>
            </a:r>
            <a:r>
              <a:rPr lang="es-ES" sz="2400" dirty="0"/>
              <a:t>-Fi para dispositivos en casa.</a:t>
            </a:r>
          </a:p>
        </p:txBody>
      </p:sp>
    </p:spTree>
    <p:extLst>
      <p:ext uri="{BB962C8B-B14F-4D97-AF65-F5344CB8AC3E}">
        <p14:creationId xmlns:p14="http://schemas.microsoft.com/office/powerpoint/2010/main" val="3584027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s-ES" dirty="0"/>
              <a:t>Evolución histórica de las </a:t>
            </a:r>
            <a:r>
              <a:rPr lang="es-ES" dirty="0" smtClean="0"/>
              <a:t>redes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s-ES" altLang="es-ES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1960s</a:t>
            </a:r>
            <a:r>
              <a:rPr lang="es-ES" altLang="es-E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ARPANET, primera red experimental, origen de Internet.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s-ES" altLang="es-E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1980s: Desarrollo de redes locales (LAN) y protocolos estandarizados como TCP/IP.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s-ES" altLang="es-E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1990s: Auge de Internet y la </a:t>
            </a:r>
            <a:r>
              <a:rPr lang="es-ES" altLang="es-ES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World</a:t>
            </a:r>
            <a:r>
              <a:rPr lang="es-ES" altLang="es-E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Wide Web (WWW), accesible al público.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s-ES" altLang="es-E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2000s-presente:</a:t>
            </a:r>
          </a:p>
          <a:p>
            <a:pPr marL="457200" lvl="1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s-ES" altLang="es-E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Redes inalámbricas (</a:t>
            </a:r>
            <a:r>
              <a:rPr lang="es-ES" altLang="es-ES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</a:t>
            </a:r>
            <a:r>
              <a:rPr lang="es-ES" altLang="es-E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-Fi).</a:t>
            </a:r>
          </a:p>
          <a:p>
            <a:pPr marL="457200" lvl="1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s-ES" altLang="es-E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Tecnologías avanzadas: 5G, Internet de las cosas (</a:t>
            </a:r>
            <a:r>
              <a:rPr lang="es-ES" altLang="es-ES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IoT</a:t>
            </a:r>
            <a:r>
              <a:rPr lang="es-ES" altLang="es-E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marL="457200" lvl="1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s-ES" altLang="es-E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Conexión masiva de dispositivos (</a:t>
            </a:r>
            <a:r>
              <a:rPr lang="es-ES" altLang="es-ES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smartphones</a:t>
            </a:r>
            <a:r>
              <a:rPr lang="es-ES" altLang="es-E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electrodomésticos).</a:t>
            </a:r>
          </a:p>
          <a:p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7099236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s-ES" dirty="0" smtClean="0"/>
              <a:t>Redes </a:t>
            </a:r>
            <a:r>
              <a:rPr lang="es-ES" dirty="0"/>
              <a:t>en la educación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92292" y="2082800"/>
            <a:ext cx="11029615" cy="3318799"/>
          </a:xfrm>
        </p:spPr>
        <p:txBody>
          <a:bodyPr>
            <a:normAutofit/>
          </a:bodyPr>
          <a:lstStyle/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s-ES" sz="2400" dirty="0" smtClean="0"/>
              <a:t>Acceso </a:t>
            </a:r>
            <a:r>
              <a:rPr lang="es-ES" sz="2400" dirty="0"/>
              <a:t>a recursos educativos en línea:</a:t>
            </a:r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s-ES" sz="2000" dirty="0"/>
              <a:t>Plataformas como </a:t>
            </a:r>
            <a:r>
              <a:rPr lang="es-ES" sz="2000" dirty="0" err="1"/>
              <a:t>Khan</a:t>
            </a:r>
            <a:r>
              <a:rPr lang="es-ES" sz="2000" dirty="0"/>
              <a:t> </a:t>
            </a:r>
            <a:r>
              <a:rPr lang="es-ES" sz="2000" dirty="0" err="1"/>
              <a:t>Academy</a:t>
            </a:r>
            <a:r>
              <a:rPr lang="es-ES" sz="2000" dirty="0"/>
              <a:t>, </a:t>
            </a:r>
            <a:r>
              <a:rPr lang="es-ES" sz="2000" dirty="0" err="1"/>
              <a:t>Coursera</a:t>
            </a:r>
            <a:r>
              <a:rPr lang="es-ES" sz="2000" dirty="0"/>
              <a:t>.</a:t>
            </a:r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s-ES" sz="2000" dirty="0"/>
              <a:t>Repositorios de documentos y bibliotecas digitales.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s-ES" sz="2400" dirty="0"/>
              <a:t>Colaboración en tiempo real:</a:t>
            </a:r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s-ES" sz="2000" dirty="0"/>
              <a:t>Herramientas como Google </a:t>
            </a:r>
            <a:r>
              <a:rPr lang="es-ES" sz="2000" dirty="0" err="1"/>
              <a:t>Classroom</a:t>
            </a:r>
            <a:r>
              <a:rPr lang="es-ES" sz="2000" dirty="0"/>
              <a:t>, Microsoft </a:t>
            </a:r>
            <a:r>
              <a:rPr lang="es-ES" sz="2000" dirty="0" err="1"/>
              <a:t>Teams</a:t>
            </a:r>
            <a:r>
              <a:rPr lang="es-ES" sz="2000" dirty="0"/>
              <a:t>.</a:t>
            </a:r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s-ES" sz="2000" dirty="0"/>
              <a:t>Trabajo en grupo a distancia.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s-ES" sz="2400" dirty="0"/>
              <a:t>Conexión global:</a:t>
            </a:r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s-ES" sz="2000" dirty="0"/>
              <a:t>Interacción entre estudiantes y profesores de diferentes países.</a:t>
            </a:r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s-ES" sz="2000" dirty="0"/>
              <a:t>Clases virtuales y </a:t>
            </a:r>
            <a:r>
              <a:rPr lang="es-ES" sz="2000" dirty="0" err="1"/>
              <a:t>webinars</a:t>
            </a:r>
            <a:r>
              <a:rPr lang="es-ES" sz="2000" dirty="0" smtClean="0"/>
              <a:t>.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6414103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s-ES" dirty="0"/>
              <a:t>Resumen de la </a:t>
            </a:r>
            <a:r>
              <a:rPr lang="es-ES" dirty="0" smtClean="0"/>
              <a:t>introducción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81192" y="2311400"/>
            <a:ext cx="11029615" cy="2772699"/>
          </a:xfrm>
        </p:spPr>
        <p:txBody>
          <a:bodyPr>
            <a:normAutofit/>
          </a:bodyPr>
          <a:lstStyle/>
          <a:p>
            <a:pPr lvl="1"/>
            <a:r>
              <a:rPr lang="es-ES" sz="2400" dirty="0" smtClean="0"/>
              <a:t>Redes </a:t>
            </a:r>
            <a:r>
              <a:rPr lang="es-ES" sz="2400" dirty="0"/>
              <a:t>informáticas: Conectan dispositivos para compartir recursos y datos.</a:t>
            </a:r>
          </a:p>
          <a:p>
            <a:pPr lvl="1"/>
            <a:r>
              <a:rPr lang="es-ES" sz="2400" dirty="0"/>
              <a:t>Evolución: Desde ARPANET (1960s) hasta redes modernas (</a:t>
            </a:r>
            <a:r>
              <a:rPr lang="es-ES" sz="2400" dirty="0" smtClean="0"/>
              <a:t>5G).</a:t>
            </a:r>
            <a:endParaRPr lang="es-ES" sz="2400" dirty="0"/>
          </a:p>
          <a:p>
            <a:pPr lvl="1"/>
            <a:r>
              <a:rPr lang="es-ES" sz="2400" dirty="0"/>
              <a:t>Educación: Facilitan acceso a recursos, colaboración y conexión global</a:t>
            </a:r>
            <a:r>
              <a:rPr lang="es-ES" sz="2400" dirty="0" smtClean="0"/>
              <a:t>.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5569763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s-ES" dirty="0"/>
              <a:t>Clasificación de redes por alcance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581192" y="2038346"/>
            <a:ext cx="11029616" cy="420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s-ES" altLang="es-ES" sz="2000" dirty="0"/>
              <a:t>LAN (Local </a:t>
            </a:r>
            <a:r>
              <a:rPr lang="es-ES" altLang="es-ES" sz="2000" dirty="0" err="1"/>
              <a:t>Area</a:t>
            </a:r>
            <a:r>
              <a:rPr lang="es-ES" altLang="es-ES" sz="2000" dirty="0"/>
              <a:t> Network):</a:t>
            </a:r>
          </a:p>
          <a:p>
            <a:pPr marL="324000" lvl="1" indent="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s-ES" altLang="es-ES" sz="2000" dirty="0"/>
              <a:t>Red de área local, cubre espacios pequeños (edificios, oficinas, casas).</a:t>
            </a:r>
          </a:p>
          <a:p>
            <a:pPr marL="324000" lvl="1" indent="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s-ES" altLang="es-ES" sz="2000" dirty="0"/>
              <a:t>Ejemplo: Red </a:t>
            </a:r>
            <a:r>
              <a:rPr lang="es-ES" altLang="es-ES" sz="2000" dirty="0" err="1"/>
              <a:t>Wi</a:t>
            </a:r>
            <a:r>
              <a:rPr lang="es-ES" altLang="es-ES" sz="2000" dirty="0"/>
              <a:t>-Fi en una casa o una escuela.</a:t>
            </a:r>
          </a:p>
          <a:p>
            <a:pPr marL="324000" lvl="1" indent="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s-ES" altLang="es-ES" sz="2000" dirty="0"/>
              <a:t>MAN (</a:t>
            </a:r>
            <a:r>
              <a:rPr lang="es-ES" altLang="es-ES" sz="2000" dirty="0" err="1"/>
              <a:t>Metropolitan</a:t>
            </a:r>
            <a:r>
              <a:rPr lang="es-ES" altLang="es-ES" sz="2000" dirty="0"/>
              <a:t> </a:t>
            </a:r>
            <a:r>
              <a:rPr lang="es-ES" altLang="es-ES" sz="2000" dirty="0" err="1"/>
              <a:t>Area</a:t>
            </a:r>
            <a:r>
              <a:rPr lang="es-ES" altLang="es-ES" sz="2000" dirty="0"/>
              <a:t> Network):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s-ES" altLang="es-ES" sz="2000" dirty="0"/>
              <a:t>Red de área metropolitana, conecta una ciudad o campus.</a:t>
            </a:r>
          </a:p>
          <a:p>
            <a:pPr marL="324000" lvl="1" indent="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s-ES" altLang="es-ES" sz="2000" dirty="0"/>
              <a:t>Ejemplo: Red de universidades o instituciones en una ciudad.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s-ES" altLang="es-ES" sz="2000" dirty="0"/>
              <a:t>WAN (Wide </a:t>
            </a:r>
            <a:r>
              <a:rPr lang="es-ES" altLang="es-ES" sz="2000" dirty="0" err="1"/>
              <a:t>Area</a:t>
            </a:r>
            <a:r>
              <a:rPr lang="es-ES" altLang="es-ES" sz="2000" dirty="0"/>
              <a:t> Network):</a:t>
            </a:r>
          </a:p>
          <a:p>
            <a:pPr marL="324000" lvl="1" indent="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s-ES" altLang="es-ES" sz="2000" dirty="0"/>
              <a:t>Red de área amplia, abarca países o continentes.</a:t>
            </a:r>
          </a:p>
          <a:p>
            <a:pPr marL="324000" lvl="1" indent="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s-ES" altLang="es-ES" sz="2000" dirty="0"/>
              <a:t>Ejemplo: Internet, redes corporativas globales</a:t>
            </a:r>
            <a:r>
              <a:rPr lang="es-ES" altLang="es-ES" sz="2000" dirty="0" smtClean="0"/>
              <a:t>.</a:t>
            </a:r>
            <a:endParaRPr kumimoji="0" lang="es-ES" altLang="es-E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21337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s-ES" dirty="0"/>
              <a:t>Topologías de </a:t>
            </a:r>
            <a:r>
              <a:rPr lang="es-ES" dirty="0" smtClean="0"/>
              <a:t>red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81192" y="2975627"/>
            <a:ext cx="11029615" cy="3678303"/>
          </a:xfrm>
        </p:spPr>
        <p:txBody>
          <a:bodyPr>
            <a:noAutofit/>
          </a:bodyPr>
          <a:lstStyle/>
          <a:p>
            <a:r>
              <a:rPr lang="es-ES" sz="2800" dirty="0" smtClean="0"/>
              <a:t>Bus: Todos </a:t>
            </a:r>
            <a:r>
              <a:rPr lang="es-ES" sz="2800" dirty="0"/>
              <a:t>los dispositivos conectados a un solo cable principal.</a:t>
            </a:r>
          </a:p>
          <a:p>
            <a:r>
              <a:rPr lang="es-ES" sz="2800" dirty="0" smtClean="0"/>
              <a:t>Estrella: Dispositivos </a:t>
            </a:r>
            <a:r>
              <a:rPr lang="es-ES" sz="2800" dirty="0"/>
              <a:t>conectados a un punto central (</a:t>
            </a:r>
            <a:r>
              <a:rPr lang="es-ES" sz="2800" dirty="0" err="1"/>
              <a:t>switch</a:t>
            </a:r>
            <a:r>
              <a:rPr lang="es-ES" sz="2800" dirty="0"/>
              <a:t> o </a:t>
            </a:r>
            <a:r>
              <a:rPr lang="es-ES" sz="2800" dirty="0" err="1"/>
              <a:t>router</a:t>
            </a:r>
            <a:r>
              <a:rPr lang="es-ES" sz="2800" dirty="0"/>
              <a:t>).</a:t>
            </a:r>
          </a:p>
          <a:p>
            <a:r>
              <a:rPr lang="es-ES" sz="2800" dirty="0"/>
              <a:t>Ejemplo: Redes modernas en hogares y empresas.</a:t>
            </a:r>
          </a:p>
          <a:p>
            <a:r>
              <a:rPr lang="es-ES" sz="2800" dirty="0" smtClean="0"/>
              <a:t>Anillo: Cada </a:t>
            </a:r>
            <a:r>
              <a:rPr lang="es-ES" sz="2800" dirty="0"/>
              <a:t>dispositivo conectado al siguiente, formando un círculo cerrado.</a:t>
            </a:r>
          </a:p>
          <a:p>
            <a:r>
              <a:rPr lang="es-ES" sz="2800" dirty="0" smtClean="0"/>
              <a:t>Malla: Múltiples </a:t>
            </a:r>
            <a:r>
              <a:rPr lang="es-ES" sz="2800" dirty="0"/>
              <a:t>conexiones entre dispositivos, alta redundancia.</a:t>
            </a:r>
          </a:p>
          <a:p>
            <a:r>
              <a:rPr lang="es-ES" sz="2800" dirty="0" smtClean="0"/>
              <a:t>Híbrida: Combinación </a:t>
            </a:r>
            <a:r>
              <a:rPr lang="es-ES" sz="2800" dirty="0"/>
              <a:t>de varias topologías para mayor flexibilidad.</a:t>
            </a:r>
          </a:p>
          <a:p>
            <a:r>
              <a:rPr lang="es-ES" sz="2800" dirty="0"/>
              <a:t>Ejemplo: Redes en campus universitarios.</a:t>
            </a:r>
          </a:p>
          <a:p>
            <a:endParaRPr lang="es-ES" sz="2800" dirty="0"/>
          </a:p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28826607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" y="0"/>
            <a:ext cx="121729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1810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s-ES" dirty="0"/>
              <a:t>Ventajas y desventajas de </a:t>
            </a:r>
            <a:r>
              <a:rPr lang="es-ES" dirty="0" smtClean="0"/>
              <a:t>topologías</a:t>
            </a:r>
            <a:endParaRPr lang="es-ES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581192" y="2246106"/>
            <a:ext cx="10272338" cy="4262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s-ES" altLang="es-ES" sz="3200" dirty="0" smtClean="0"/>
              <a:t>Bus</a:t>
            </a:r>
            <a:r>
              <a:rPr lang="es-ES" altLang="es-ES" sz="3200" dirty="0"/>
              <a:t>: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s-ES" altLang="es-ES" sz="3200" dirty="0"/>
              <a:t>Ventaja: Barato y fácil de instalar.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s-ES" altLang="es-ES" sz="3200" dirty="0"/>
              <a:t>Desventaja: Un fallo en el cable principal afecta toda la red.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s-ES" altLang="es-ES" sz="3200" dirty="0"/>
              <a:t>Estrella:</a:t>
            </a:r>
          </a:p>
          <a:p>
            <a:pPr marL="457200" lvl="1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s-ES" altLang="es-ES" sz="3200" dirty="0"/>
              <a:t>Ventaja: Fácil de gestionar y añadir dispositivos.</a:t>
            </a:r>
          </a:p>
          <a:p>
            <a:pPr marL="457200" lvl="1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s-ES" altLang="es-ES" sz="3200" dirty="0"/>
              <a:t>Desventaja: Depende del nodo central; si falla, la red colapsa.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76562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s-ES" dirty="0"/>
              <a:t>Ventajas y desventajas de </a:t>
            </a:r>
            <a:r>
              <a:rPr lang="es-ES" dirty="0" smtClean="0"/>
              <a:t>topologías</a:t>
            </a:r>
            <a:endParaRPr lang="es-ES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581192" y="2061439"/>
            <a:ext cx="10272338" cy="4632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Anillo:</a:t>
            </a:r>
          </a:p>
          <a:p>
            <a:pPr marL="457200" marR="0" lvl="1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Ventaja: Transmisión ordenada, evita colisiones de datos.</a:t>
            </a:r>
          </a:p>
          <a:p>
            <a:pPr marL="457200" marR="0" lvl="1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Desventaja: Un fallo en un dispositivo puede interrumpir la red.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Malla:</a:t>
            </a:r>
          </a:p>
          <a:p>
            <a:pPr marL="457200" marR="0" lvl="1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Ventaja: Muy confiable, múltiples rutas para datos.</a:t>
            </a:r>
          </a:p>
          <a:p>
            <a:pPr marL="457200" marR="0" lvl="1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Desventaja: Costosa por la cantidad de cables/conexiones.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Híbrida:</a:t>
            </a:r>
          </a:p>
          <a:p>
            <a:pPr marL="457200" marR="0" lvl="1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Ventaja: Flexible, combina lo mejor de otras topologías.</a:t>
            </a:r>
          </a:p>
          <a:p>
            <a:pPr marL="457200" marR="0" lvl="1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Desventaja: Compleja de diseñar y mantener.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3569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Puntos </a:t>
            </a:r>
            <a:r>
              <a:rPr lang="es-ES" dirty="0" smtClean="0"/>
              <a:t>clave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399208"/>
          </a:xfrm>
        </p:spPr>
        <p:txBody>
          <a:bodyPr>
            <a:normAutofit/>
          </a:bodyPr>
          <a:lstStyle/>
          <a:p>
            <a:r>
              <a:rPr lang="es-ES" sz="2800" dirty="0"/>
              <a:t>Clasificación de redes</a:t>
            </a:r>
            <a:r>
              <a:rPr lang="es-ES" sz="2800" dirty="0" smtClean="0"/>
              <a:t>:</a:t>
            </a:r>
          </a:p>
          <a:p>
            <a:pPr lvl="1"/>
            <a:r>
              <a:rPr lang="es-ES" sz="2400" dirty="0" smtClean="0"/>
              <a:t>LAN</a:t>
            </a:r>
            <a:r>
              <a:rPr lang="es-ES" sz="2400" dirty="0"/>
              <a:t>: Áreas pequeñas (casas, oficinas).</a:t>
            </a:r>
          </a:p>
          <a:p>
            <a:pPr lvl="1"/>
            <a:r>
              <a:rPr lang="es-ES" sz="2400" dirty="0"/>
              <a:t>MAN: Ciudades o campus.</a:t>
            </a:r>
          </a:p>
          <a:p>
            <a:pPr lvl="1"/>
            <a:r>
              <a:rPr lang="es-ES" sz="2400" dirty="0"/>
              <a:t>WAN: Regiones amplias (Internet).</a:t>
            </a:r>
          </a:p>
          <a:p>
            <a:r>
              <a:rPr lang="es-ES" sz="2800" dirty="0" smtClean="0"/>
              <a:t>Topologías: Bus</a:t>
            </a:r>
            <a:r>
              <a:rPr lang="es-ES" sz="2800" dirty="0"/>
              <a:t>, estrella, anillo, malla, híbrida.</a:t>
            </a:r>
          </a:p>
          <a:p>
            <a:r>
              <a:rPr lang="es-ES" sz="2800" dirty="0" smtClean="0"/>
              <a:t>Contexto: Cada </a:t>
            </a:r>
            <a:r>
              <a:rPr lang="es-ES" sz="2800" dirty="0"/>
              <a:t>topología tiene ventajas y limitaciones según el tamaño y necesidades de la red.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610092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3200" dirty="0"/>
              <a:t>Componentes de una </a:t>
            </a:r>
            <a:r>
              <a:rPr lang="es-ES" sz="3200" dirty="0" smtClean="0"/>
              <a:t>red</a:t>
            </a:r>
            <a:br>
              <a:rPr lang="es-ES" sz="3200" dirty="0" smtClean="0"/>
            </a:br>
            <a:r>
              <a:rPr lang="es-ES" sz="3200" dirty="0"/>
              <a:t>Dispositivos de </a:t>
            </a:r>
            <a:r>
              <a:rPr lang="es-ES" sz="3200" dirty="0" smtClean="0"/>
              <a:t>red</a:t>
            </a:r>
            <a:endParaRPr lang="es-ES" sz="3200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581192" y="2392286"/>
            <a:ext cx="10689782" cy="3493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3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Router</a:t>
            </a:r>
            <a:r>
              <a:rPr kumimoji="0" lang="es-ES" altLang="es-E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marL="324000" lvl="1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es-ES" altLang="es-E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Conecta redes diferentes (ej. LAN a Internet).</a:t>
            </a:r>
          </a:p>
          <a:p>
            <a:pPr marL="324000" lvl="1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es-ES" altLang="es-E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Dirige el tráfico de datos entre redes.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3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Switch</a:t>
            </a:r>
            <a:r>
              <a:rPr kumimoji="0" lang="es-ES" altLang="es-E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marL="324000" lvl="1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es-ES" altLang="es-E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Conecta dispositivos dentro de una misma red.</a:t>
            </a:r>
          </a:p>
          <a:p>
            <a:pPr marL="324000" lvl="1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es-ES" altLang="es-E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Envía datos solo al dispositivo destino.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44652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3200" dirty="0"/>
              <a:t>Componentes de una </a:t>
            </a:r>
            <a:r>
              <a:rPr lang="es-ES" sz="3200" dirty="0" smtClean="0"/>
              <a:t>red</a:t>
            </a:r>
            <a:br>
              <a:rPr lang="es-ES" sz="3200" dirty="0" smtClean="0"/>
            </a:br>
            <a:r>
              <a:rPr lang="es-ES" sz="3200" dirty="0"/>
              <a:t>Dispositivos de </a:t>
            </a:r>
            <a:r>
              <a:rPr lang="es-ES" sz="3200" dirty="0" smtClean="0"/>
              <a:t>red</a:t>
            </a:r>
            <a:endParaRPr lang="es-ES" sz="3200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581192" y="2199937"/>
            <a:ext cx="11029616" cy="4355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Punto de acceso: </a:t>
            </a:r>
          </a:p>
          <a:p>
            <a:pPr marL="324000" lvl="1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Permite conexiones inalámbricas (</a:t>
            </a:r>
            <a:r>
              <a:rPr kumimoji="0" lang="es-ES" altLang="es-ES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Wi</a:t>
            </a: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-Fi).</a:t>
            </a:r>
          </a:p>
          <a:p>
            <a:pPr marL="324000" lvl="1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Conecta dispositivos móviles a la red.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Hub</a:t>
            </a: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marL="324000" lvl="1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Conecta dispositivos, pero envía datos a todos (menos eficiente).</a:t>
            </a:r>
          </a:p>
          <a:p>
            <a:pPr marL="324000" lvl="1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Uso limitado en redes modernas.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MODEM: </a:t>
            </a:r>
          </a:p>
          <a:p>
            <a:pPr marL="324000" lvl="1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Convierte señales digitales a analógicas y viceversa.</a:t>
            </a:r>
          </a:p>
          <a:p>
            <a:pPr marL="324000" lvl="1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Conecta la red local a Internet.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47374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58 Sol"/>
          <p:cNvSpPr/>
          <p:nvPr/>
        </p:nvSpPr>
        <p:spPr>
          <a:xfrm>
            <a:off x="3546223" y="-99019"/>
            <a:ext cx="1056076" cy="1250126"/>
          </a:xfrm>
          <a:prstGeom prst="su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Elipse"/>
          <p:cNvSpPr/>
          <p:nvPr/>
        </p:nvSpPr>
        <p:spPr>
          <a:xfrm>
            <a:off x="5046324" y="2132856"/>
            <a:ext cx="2232248" cy="20162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/>
              <a:t>MEDIOS DE TRANSMISIÒN</a:t>
            </a:r>
          </a:p>
        </p:txBody>
      </p:sp>
      <p:sp>
        <p:nvSpPr>
          <p:cNvPr id="5" name="4 Elipse"/>
          <p:cNvSpPr/>
          <p:nvPr/>
        </p:nvSpPr>
        <p:spPr>
          <a:xfrm>
            <a:off x="6826585" y="1246847"/>
            <a:ext cx="1584176" cy="1224136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dirty="0"/>
              <a:t>GUIADOS</a:t>
            </a:r>
          </a:p>
        </p:txBody>
      </p:sp>
      <p:sp>
        <p:nvSpPr>
          <p:cNvPr id="6" name="5 Elipse"/>
          <p:cNvSpPr/>
          <p:nvPr/>
        </p:nvSpPr>
        <p:spPr>
          <a:xfrm>
            <a:off x="3590822" y="4343788"/>
            <a:ext cx="1584176" cy="1224136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dirty="0"/>
              <a:t>NO GUIADOS</a:t>
            </a:r>
          </a:p>
        </p:txBody>
      </p:sp>
      <p:cxnSp>
        <p:nvCxnSpPr>
          <p:cNvPr id="10" name="9 Conector recto"/>
          <p:cNvCxnSpPr>
            <a:stCxn id="5" idx="3"/>
            <a:endCxn id="4" idx="7"/>
          </p:cNvCxnSpPr>
          <p:nvPr/>
        </p:nvCxnSpPr>
        <p:spPr>
          <a:xfrm flipH="1">
            <a:off x="6951668" y="2291713"/>
            <a:ext cx="106915" cy="136413"/>
          </a:xfrm>
          <a:prstGeom prst="line">
            <a:avLst/>
          </a:prstGeom>
          <a:ln w="571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11 Conector recto"/>
          <p:cNvCxnSpPr>
            <a:stCxn id="4" idx="3"/>
            <a:endCxn id="6" idx="7"/>
          </p:cNvCxnSpPr>
          <p:nvPr/>
        </p:nvCxnSpPr>
        <p:spPr>
          <a:xfrm flipH="1">
            <a:off x="4943001" y="3853811"/>
            <a:ext cx="430228" cy="669248"/>
          </a:xfrm>
          <a:prstGeom prst="line">
            <a:avLst/>
          </a:prstGeom>
          <a:ln w="571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13 Elipse"/>
          <p:cNvSpPr/>
          <p:nvPr/>
        </p:nvSpPr>
        <p:spPr>
          <a:xfrm>
            <a:off x="7475757" y="2470983"/>
            <a:ext cx="1656184" cy="864096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200" dirty="0"/>
              <a:t>PARES TRENZADOS</a:t>
            </a:r>
          </a:p>
        </p:txBody>
      </p:sp>
      <p:sp>
        <p:nvSpPr>
          <p:cNvPr id="15" name="14 Elipse"/>
          <p:cNvSpPr/>
          <p:nvPr/>
        </p:nvSpPr>
        <p:spPr>
          <a:xfrm>
            <a:off x="8112224" y="491604"/>
            <a:ext cx="1656184" cy="864096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/>
              <a:t>CABLE COAXIAL</a:t>
            </a:r>
          </a:p>
        </p:txBody>
      </p:sp>
      <p:sp>
        <p:nvSpPr>
          <p:cNvPr id="16" name="15 Elipse"/>
          <p:cNvSpPr/>
          <p:nvPr/>
        </p:nvSpPr>
        <p:spPr>
          <a:xfrm>
            <a:off x="5041148" y="526767"/>
            <a:ext cx="1656184" cy="864096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/>
              <a:t>FIBRA </a:t>
            </a:r>
            <a:r>
              <a:rPr lang="en-US" sz="1400" dirty="0"/>
              <a:t> Ó</a:t>
            </a:r>
            <a:r>
              <a:rPr lang="es-ES" sz="1400" dirty="0"/>
              <a:t>PTICA</a:t>
            </a:r>
          </a:p>
        </p:txBody>
      </p:sp>
      <p:sp>
        <p:nvSpPr>
          <p:cNvPr id="18" name="17 Elipse"/>
          <p:cNvSpPr/>
          <p:nvPr/>
        </p:nvSpPr>
        <p:spPr>
          <a:xfrm>
            <a:off x="5807968" y="4668783"/>
            <a:ext cx="1800200" cy="864096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MICROONDAS</a:t>
            </a:r>
          </a:p>
        </p:txBody>
      </p:sp>
      <p:sp>
        <p:nvSpPr>
          <p:cNvPr id="19" name="18 Elipse"/>
          <p:cNvSpPr/>
          <p:nvPr/>
        </p:nvSpPr>
        <p:spPr>
          <a:xfrm>
            <a:off x="2067390" y="3479692"/>
            <a:ext cx="1656184" cy="864096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ONDAS DE RADIO</a:t>
            </a:r>
            <a:endParaRPr lang="es-ES" sz="1400" dirty="0"/>
          </a:p>
        </p:txBody>
      </p:sp>
      <p:sp>
        <p:nvSpPr>
          <p:cNvPr id="20" name="19 Elipse"/>
          <p:cNvSpPr/>
          <p:nvPr/>
        </p:nvSpPr>
        <p:spPr>
          <a:xfrm>
            <a:off x="2391125" y="5880532"/>
            <a:ext cx="1683136" cy="864096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INFRARROJO</a:t>
            </a:r>
            <a:endParaRPr lang="es-ES" sz="1200" dirty="0"/>
          </a:p>
        </p:txBody>
      </p:sp>
      <p:sp>
        <p:nvSpPr>
          <p:cNvPr id="21" name="20 Elipse"/>
          <p:cNvSpPr/>
          <p:nvPr/>
        </p:nvSpPr>
        <p:spPr>
          <a:xfrm>
            <a:off x="8040216" y="3957087"/>
            <a:ext cx="1800200" cy="864096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TERRESTRES</a:t>
            </a:r>
          </a:p>
        </p:txBody>
      </p:sp>
      <p:sp>
        <p:nvSpPr>
          <p:cNvPr id="22" name="21 Elipse"/>
          <p:cNvSpPr/>
          <p:nvPr/>
        </p:nvSpPr>
        <p:spPr>
          <a:xfrm>
            <a:off x="8040216" y="5639644"/>
            <a:ext cx="1800200" cy="864096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SATELITE</a:t>
            </a:r>
          </a:p>
        </p:txBody>
      </p:sp>
      <p:cxnSp>
        <p:nvCxnSpPr>
          <p:cNvPr id="24" name="23 Conector recto"/>
          <p:cNvCxnSpPr>
            <a:stCxn id="5" idx="1"/>
            <a:endCxn id="16" idx="5"/>
          </p:cNvCxnSpPr>
          <p:nvPr/>
        </p:nvCxnSpPr>
        <p:spPr>
          <a:xfrm flipH="1" flipV="1">
            <a:off x="6454790" y="1264320"/>
            <a:ext cx="603793" cy="161799"/>
          </a:xfrm>
          <a:prstGeom prst="line">
            <a:avLst/>
          </a:prstGeom>
          <a:ln w="571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25 Conector recto"/>
          <p:cNvCxnSpPr>
            <a:stCxn id="5" idx="7"/>
            <a:endCxn id="15" idx="3"/>
          </p:cNvCxnSpPr>
          <p:nvPr/>
        </p:nvCxnSpPr>
        <p:spPr>
          <a:xfrm flipV="1">
            <a:off x="8178765" y="1229156"/>
            <a:ext cx="176003" cy="196962"/>
          </a:xfrm>
          <a:prstGeom prst="line">
            <a:avLst/>
          </a:prstGeom>
          <a:ln w="571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27 Conector recto"/>
          <p:cNvCxnSpPr>
            <a:stCxn id="5" idx="5"/>
            <a:endCxn id="14" idx="0"/>
          </p:cNvCxnSpPr>
          <p:nvPr/>
        </p:nvCxnSpPr>
        <p:spPr>
          <a:xfrm>
            <a:off x="8178765" y="2291713"/>
            <a:ext cx="125085" cy="179271"/>
          </a:xfrm>
          <a:prstGeom prst="line">
            <a:avLst/>
          </a:prstGeom>
          <a:ln w="571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29 Conector recto"/>
          <p:cNvCxnSpPr>
            <a:stCxn id="18" idx="7"/>
            <a:endCxn id="21" idx="2"/>
          </p:cNvCxnSpPr>
          <p:nvPr/>
        </p:nvCxnSpPr>
        <p:spPr>
          <a:xfrm flipV="1">
            <a:off x="7344536" y="4389135"/>
            <a:ext cx="695681" cy="406192"/>
          </a:xfrm>
          <a:prstGeom prst="line">
            <a:avLst/>
          </a:prstGeom>
          <a:ln w="571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31 Conector recto"/>
          <p:cNvCxnSpPr>
            <a:stCxn id="18" idx="5"/>
            <a:endCxn id="22" idx="1"/>
          </p:cNvCxnSpPr>
          <p:nvPr/>
        </p:nvCxnSpPr>
        <p:spPr>
          <a:xfrm>
            <a:off x="7344535" y="5406336"/>
            <a:ext cx="959314" cy="359853"/>
          </a:xfrm>
          <a:prstGeom prst="line">
            <a:avLst/>
          </a:prstGeom>
          <a:ln w="571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33 Conector recto"/>
          <p:cNvCxnSpPr>
            <a:stCxn id="6" idx="6"/>
            <a:endCxn id="18" idx="2"/>
          </p:cNvCxnSpPr>
          <p:nvPr/>
        </p:nvCxnSpPr>
        <p:spPr>
          <a:xfrm>
            <a:off x="5174998" y="4955857"/>
            <a:ext cx="632970" cy="144975"/>
          </a:xfrm>
          <a:prstGeom prst="line">
            <a:avLst/>
          </a:prstGeom>
          <a:ln w="571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35 Conector recto"/>
          <p:cNvCxnSpPr>
            <a:stCxn id="6" idx="1"/>
            <a:endCxn id="19" idx="5"/>
          </p:cNvCxnSpPr>
          <p:nvPr/>
        </p:nvCxnSpPr>
        <p:spPr>
          <a:xfrm flipH="1" flipV="1">
            <a:off x="3481031" y="4217245"/>
            <a:ext cx="341788" cy="305815"/>
          </a:xfrm>
          <a:prstGeom prst="line">
            <a:avLst/>
          </a:prstGeom>
          <a:ln w="571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37 Conector recto"/>
          <p:cNvCxnSpPr>
            <a:stCxn id="6" idx="3"/>
            <a:endCxn id="20" idx="0"/>
          </p:cNvCxnSpPr>
          <p:nvPr/>
        </p:nvCxnSpPr>
        <p:spPr>
          <a:xfrm flipH="1">
            <a:off x="3232693" y="5388654"/>
            <a:ext cx="590126" cy="491879"/>
          </a:xfrm>
          <a:prstGeom prst="line">
            <a:avLst/>
          </a:prstGeom>
          <a:ln w="571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40 Conector recto"/>
          <p:cNvCxnSpPr/>
          <p:nvPr/>
        </p:nvCxnSpPr>
        <p:spPr>
          <a:xfrm>
            <a:off x="2359968" y="1772817"/>
            <a:ext cx="0" cy="6553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41 Conector recto"/>
          <p:cNvCxnSpPr/>
          <p:nvPr/>
        </p:nvCxnSpPr>
        <p:spPr>
          <a:xfrm>
            <a:off x="2855640" y="1772817"/>
            <a:ext cx="0" cy="6553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42 Conector recto"/>
          <p:cNvCxnSpPr/>
          <p:nvPr/>
        </p:nvCxnSpPr>
        <p:spPr>
          <a:xfrm>
            <a:off x="2517063" y="2100471"/>
            <a:ext cx="0" cy="6553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43 Conector recto"/>
          <p:cNvCxnSpPr/>
          <p:nvPr/>
        </p:nvCxnSpPr>
        <p:spPr>
          <a:xfrm>
            <a:off x="3188060" y="1902233"/>
            <a:ext cx="0" cy="3276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46 Conector recto"/>
          <p:cNvCxnSpPr/>
          <p:nvPr/>
        </p:nvCxnSpPr>
        <p:spPr>
          <a:xfrm>
            <a:off x="3527756" y="1607555"/>
            <a:ext cx="0" cy="6553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47 Conector recto"/>
          <p:cNvCxnSpPr/>
          <p:nvPr/>
        </p:nvCxnSpPr>
        <p:spPr>
          <a:xfrm>
            <a:off x="3056632" y="1902232"/>
            <a:ext cx="0" cy="5258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49 Conector recto"/>
          <p:cNvCxnSpPr/>
          <p:nvPr/>
        </p:nvCxnSpPr>
        <p:spPr>
          <a:xfrm>
            <a:off x="3005909" y="2428125"/>
            <a:ext cx="0" cy="4800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51 Conector recto"/>
          <p:cNvCxnSpPr/>
          <p:nvPr/>
        </p:nvCxnSpPr>
        <p:spPr>
          <a:xfrm>
            <a:off x="2207568" y="2132857"/>
            <a:ext cx="0" cy="6553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52 Conector recto"/>
          <p:cNvCxnSpPr/>
          <p:nvPr/>
        </p:nvCxnSpPr>
        <p:spPr>
          <a:xfrm>
            <a:off x="3863752" y="1772816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53 Conector recto"/>
          <p:cNvCxnSpPr/>
          <p:nvPr/>
        </p:nvCxnSpPr>
        <p:spPr>
          <a:xfrm>
            <a:off x="3359696" y="2108905"/>
            <a:ext cx="0" cy="6553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54 Conector recto"/>
          <p:cNvCxnSpPr/>
          <p:nvPr/>
        </p:nvCxnSpPr>
        <p:spPr>
          <a:xfrm>
            <a:off x="4016152" y="1509870"/>
            <a:ext cx="0" cy="6553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55 Conector recto"/>
          <p:cNvCxnSpPr/>
          <p:nvPr/>
        </p:nvCxnSpPr>
        <p:spPr>
          <a:xfrm>
            <a:off x="3719736" y="2182854"/>
            <a:ext cx="0" cy="4852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60 Nube"/>
          <p:cNvSpPr/>
          <p:nvPr/>
        </p:nvSpPr>
        <p:spPr>
          <a:xfrm>
            <a:off x="1026856" y="249497"/>
            <a:ext cx="2463374" cy="1409164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2" name="61 Rayo"/>
          <p:cNvSpPr/>
          <p:nvPr/>
        </p:nvSpPr>
        <p:spPr>
          <a:xfrm>
            <a:off x="2459405" y="1556862"/>
            <a:ext cx="546505" cy="1670784"/>
          </a:xfrm>
          <a:prstGeom prst="lightningBol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5" name="64 Elipse"/>
          <p:cNvSpPr/>
          <p:nvPr/>
        </p:nvSpPr>
        <p:spPr>
          <a:xfrm>
            <a:off x="9192344" y="2860541"/>
            <a:ext cx="1296144" cy="73421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4 Mbps,  3 MHz, 2-</a:t>
            </a:r>
            <a:r>
              <a:rPr lang="es-ES" sz="1200" dirty="0"/>
              <a:t>10 km</a:t>
            </a:r>
          </a:p>
        </p:txBody>
      </p:sp>
      <p:cxnSp>
        <p:nvCxnSpPr>
          <p:cNvPr id="66" name="65 Conector recto"/>
          <p:cNvCxnSpPr>
            <a:stCxn id="65" idx="2"/>
            <a:endCxn id="14" idx="5"/>
          </p:cNvCxnSpPr>
          <p:nvPr/>
        </p:nvCxnSpPr>
        <p:spPr>
          <a:xfrm flipH="1" flipV="1">
            <a:off x="8889398" y="3208536"/>
            <a:ext cx="302946" cy="19111"/>
          </a:xfrm>
          <a:prstGeom prst="line">
            <a:avLst/>
          </a:prstGeom>
          <a:ln w="571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4" name="73 Elipse"/>
          <p:cNvSpPr/>
          <p:nvPr/>
        </p:nvSpPr>
        <p:spPr>
          <a:xfrm>
            <a:off x="9058414" y="1647137"/>
            <a:ext cx="1296144" cy="73421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10 Mbps,  350 MHz, 1-</a:t>
            </a:r>
            <a:r>
              <a:rPr lang="es-ES" sz="1200" dirty="0"/>
              <a:t>10 km</a:t>
            </a:r>
          </a:p>
        </p:txBody>
      </p:sp>
      <p:sp>
        <p:nvSpPr>
          <p:cNvPr id="75" name="74 Elipse"/>
          <p:cNvSpPr/>
          <p:nvPr/>
        </p:nvSpPr>
        <p:spPr>
          <a:xfrm>
            <a:off x="6708068" y="124499"/>
            <a:ext cx="1296144" cy="73421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2 </a:t>
            </a:r>
            <a:r>
              <a:rPr lang="en-US" sz="1200" dirty="0" err="1"/>
              <a:t>Gbps</a:t>
            </a:r>
            <a:r>
              <a:rPr lang="en-US" sz="1200" dirty="0"/>
              <a:t>,  2 GHz, 10-100</a:t>
            </a:r>
            <a:r>
              <a:rPr lang="es-ES" sz="1200" dirty="0"/>
              <a:t> km</a:t>
            </a:r>
          </a:p>
        </p:txBody>
      </p:sp>
      <p:cxnSp>
        <p:nvCxnSpPr>
          <p:cNvPr id="76" name="75 Conector recto"/>
          <p:cNvCxnSpPr>
            <a:stCxn id="16" idx="7"/>
            <a:endCxn id="75" idx="2"/>
          </p:cNvCxnSpPr>
          <p:nvPr/>
        </p:nvCxnSpPr>
        <p:spPr>
          <a:xfrm flipV="1">
            <a:off x="6454790" y="491605"/>
            <a:ext cx="253279" cy="161707"/>
          </a:xfrm>
          <a:prstGeom prst="line">
            <a:avLst/>
          </a:prstGeom>
          <a:ln w="571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78 Conector recto"/>
          <p:cNvCxnSpPr>
            <a:stCxn id="74" idx="0"/>
            <a:endCxn id="15" idx="5"/>
          </p:cNvCxnSpPr>
          <p:nvPr/>
        </p:nvCxnSpPr>
        <p:spPr>
          <a:xfrm flipH="1" flipV="1">
            <a:off x="9525866" y="1229157"/>
            <a:ext cx="180621" cy="417981"/>
          </a:xfrm>
          <a:prstGeom prst="line">
            <a:avLst/>
          </a:prstGeom>
          <a:ln w="571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9" name="48 Elipse"/>
          <p:cNvSpPr/>
          <p:nvPr/>
        </p:nvSpPr>
        <p:spPr>
          <a:xfrm>
            <a:off x="3232694" y="2590492"/>
            <a:ext cx="1583305" cy="540099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100" dirty="0"/>
              <a:t>Omnidireccional, sin interferencias</a:t>
            </a:r>
            <a:endParaRPr lang="es-ES" sz="1100" dirty="0"/>
          </a:p>
        </p:txBody>
      </p:sp>
      <p:cxnSp>
        <p:nvCxnSpPr>
          <p:cNvPr id="51" name="50 Conector recto"/>
          <p:cNvCxnSpPr>
            <a:stCxn id="19" idx="0"/>
            <a:endCxn id="49" idx="3"/>
          </p:cNvCxnSpPr>
          <p:nvPr/>
        </p:nvCxnSpPr>
        <p:spPr>
          <a:xfrm flipV="1">
            <a:off x="2895483" y="3051494"/>
            <a:ext cx="569081" cy="428198"/>
          </a:xfrm>
          <a:prstGeom prst="line">
            <a:avLst/>
          </a:prstGeom>
          <a:ln w="571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56 Conector recto"/>
          <p:cNvCxnSpPr>
            <a:stCxn id="20" idx="1"/>
            <a:endCxn id="58" idx="4"/>
          </p:cNvCxnSpPr>
          <p:nvPr/>
        </p:nvCxnSpPr>
        <p:spPr>
          <a:xfrm flipH="1" flipV="1">
            <a:off x="2459405" y="5406336"/>
            <a:ext cx="178211" cy="600741"/>
          </a:xfrm>
          <a:prstGeom prst="line">
            <a:avLst/>
          </a:prstGeom>
          <a:ln w="571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8" name="57 Elipse"/>
          <p:cNvSpPr/>
          <p:nvPr/>
        </p:nvSpPr>
        <p:spPr>
          <a:xfrm>
            <a:off x="1667752" y="4866237"/>
            <a:ext cx="1583305" cy="540099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100" dirty="0"/>
              <a:t>direccional, no atraviesa objetos opacos</a:t>
            </a:r>
            <a:endParaRPr lang="es-ES" sz="1100" dirty="0"/>
          </a:p>
        </p:txBody>
      </p:sp>
      <p:sp>
        <p:nvSpPr>
          <p:cNvPr id="60" name="59 Elipse"/>
          <p:cNvSpPr/>
          <p:nvPr/>
        </p:nvSpPr>
        <p:spPr>
          <a:xfrm>
            <a:off x="9131942" y="4867408"/>
            <a:ext cx="1583305" cy="540099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dirty="0"/>
              <a:t>Transmisión direccional</a:t>
            </a:r>
            <a:endParaRPr lang="es-ES" sz="1200" dirty="0"/>
          </a:p>
        </p:txBody>
      </p:sp>
      <p:cxnSp>
        <p:nvCxnSpPr>
          <p:cNvPr id="63" name="62 Conector recto"/>
          <p:cNvCxnSpPr>
            <a:stCxn id="21" idx="6"/>
            <a:endCxn id="60" idx="0"/>
          </p:cNvCxnSpPr>
          <p:nvPr/>
        </p:nvCxnSpPr>
        <p:spPr>
          <a:xfrm>
            <a:off x="9840416" y="4389135"/>
            <a:ext cx="83178" cy="478272"/>
          </a:xfrm>
          <a:prstGeom prst="line">
            <a:avLst/>
          </a:prstGeom>
          <a:ln w="571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63 Conector recto"/>
          <p:cNvCxnSpPr>
            <a:stCxn id="22" idx="7"/>
            <a:endCxn id="60" idx="4"/>
          </p:cNvCxnSpPr>
          <p:nvPr/>
        </p:nvCxnSpPr>
        <p:spPr>
          <a:xfrm flipV="1">
            <a:off x="9576784" y="5407506"/>
            <a:ext cx="346811" cy="358682"/>
          </a:xfrm>
          <a:prstGeom prst="line">
            <a:avLst/>
          </a:prstGeom>
          <a:ln w="571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7387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s-ES" dirty="0"/>
              <a:t>Medios de </a:t>
            </a:r>
            <a:r>
              <a:rPr lang="es-ES" dirty="0" smtClean="0"/>
              <a:t>transmisión</a:t>
            </a:r>
            <a:endParaRPr lang="es-ES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530339" y="2164024"/>
            <a:ext cx="11080469" cy="41088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Cableado:</a:t>
            </a:r>
          </a:p>
          <a:p>
            <a:pPr marL="324000" lvl="1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Cables de cobre (UTP, STP): Económicos, usados en redes LAN.</a:t>
            </a:r>
          </a:p>
          <a:p>
            <a:pPr marL="324000" lvl="1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Ejemplo: Cable Ethernet en oficinas.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Fibra óptica:</a:t>
            </a:r>
          </a:p>
          <a:p>
            <a:pPr marL="324000" lvl="1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Alta velocidad, ideal para largas distancias.</a:t>
            </a:r>
          </a:p>
          <a:p>
            <a:pPr marL="324000" lvl="1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Ejemplo: Conexiones de Internet de alta velocidad.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Inalámbrico:</a:t>
            </a:r>
          </a:p>
          <a:p>
            <a:pPr marL="324000" lvl="1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es-ES" altLang="es-ES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Wi</a:t>
            </a: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-Fi, ondas de radio: Flexibilidad y movilidad.</a:t>
            </a:r>
          </a:p>
          <a:p>
            <a:pPr marL="324000" lvl="1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Ejemplo: Redes </a:t>
            </a:r>
            <a:r>
              <a:rPr kumimoji="0" lang="es-ES" altLang="es-ES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Wi</a:t>
            </a: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-Fi en hogares y cafés.</a:t>
            </a:r>
            <a:endParaRPr kumimoji="0" lang="es-ES" altLang="es-E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04975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s-ES" dirty="0"/>
              <a:t>Otros componentes de </a:t>
            </a:r>
            <a:r>
              <a:rPr lang="es-ES" dirty="0" smtClean="0"/>
              <a:t>hardware</a:t>
            </a:r>
            <a:endParaRPr lang="es-ES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581191" y="2100546"/>
            <a:ext cx="11247393" cy="4355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Tarjetas de red:</a:t>
            </a:r>
          </a:p>
          <a:p>
            <a:pPr marL="324000" lvl="1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Permiten a dispositivos conectarse a la red (cableada o inalámbrica).</a:t>
            </a:r>
          </a:p>
          <a:p>
            <a:pPr marL="324000" lvl="1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Ejemplo: Tarjeta </a:t>
            </a:r>
            <a:r>
              <a:rPr kumimoji="0" lang="es-ES" altLang="es-ES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Wi</a:t>
            </a: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-Fi en laptops.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Nodos:</a:t>
            </a:r>
          </a:p>
          <a:p>
            <a:pPr marL="324000" lvl="1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Puntos de conexión (computadoras, impresoras, servidores).</a:t>
            </a:r>
          </a:p>
          <a:p>
            <a:pPr marL="324000" lvl="1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Cada dispositivo en la red es un nodo.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Conectores:</a:t>
            </a:r>
          </a:p>
          <a:p>
            <a:pPr marL="324000" lvl="1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RJ45 (para cables UTP), conectores de fibra óptica.</a:t>
            </a:r>
          </a:p>
          <a:p>
            <a:pPr marL="324000" lvl="1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Conectan dispositivos a medios de transmisión.</a:t>
            </a:r>
            <a:endParaRPr kumimoji="0" lang="es-ES" altLang="es-E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91748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s-ES" dirty="0"/>
              <a:t>Otros componentes de </a:t>
            </a:r>
            <a:r>
              <a:rPr lang="es-ES" dirty="0" smtClean="0"/>
              <a:t>hardware</a:t>
            </a:r>
            <a:endParaRPr lang="es-ES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581191" y="2192885"/>
            <a:ext cx="11247393" cy="4170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Servidores:</a:t>
            </a:r>
          </a:p>
          <a:p>
            <a:pPr marL="324000" lvl="1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es-ES" altLang="es-E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Proveen servicios (web, correo, almacenamiento de archivos).</a:t>
            </a:r>
          </a:p>
          <a:p>
            <a:pPr marL="324000" lvl="1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es-ES" altLang="es-E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Ejemplo: Servidor web para una página en Internet.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Estaciones de trabajo:</a:t>
            </a:r>
          </a:p>
          <a:p>
            <a:pPr marL="324000" lvl="1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es-ES" altLang="es-E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Computadoras de usuarios conectadas a la red.</a:t>
            </a:r>
          </a:p>
          <a:p>
            <a:pPr marL="324000" lvl="1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es-ES" altLang="es-E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Ejemplo: </a:t>
            </a:r>
            <a:r>
              <a:rPr kumimoji="0" lang="es-ES" altLang="es-ES" sz="3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PCs</a:t>
            </a:r>
            <a:r>
              <a:rPr kumimoji="0" lang="es-ES" altLang="es-E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en una oficina.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9444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s-ES" dirty="0"/>
              <a:t>Resumen de </a:t>
            </a:r>
            <a:r>
              <a:rPr lang="es-ES" dirty="0" smtClean="0"/>
              <a:t>componentes</a:t>
            </a:r>
            <a:endParaRPr lang="es-ES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581192" y="2042192"/>
            <a:ext cx="11029616" cy="3954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Dispositivos clave: </a:t>
            </a:r>
          </a:p>
          <a:p>
            <a:pPr marL="324000" lvl="1" indent="0" algn="just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es-ES" altLang="es-ES" sz="3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Routers</a:t>
            </a:r>
            <a:r>
              <a:rPr kumimoji="0" lang="es-ES" altLang="es-E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es-ES" altLang="es-ES" sz="3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switches</a:t>
            </a:r>
            <a:r>
              <a:rPr kumimoji="0" lang="es-ES" altLang="es-E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puntos de acceso, MODEM, </a:t>
            </a:r>
            <a:r>
              <a:rPr kumimoji="0" lang="es-ES" altLang="es-ES" sz="3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hubs</a:t>
            </a:r>
            <a:r>
              <a:rPr kumimoji="0" lang="es-ES" altLang="es-E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Medios de transmisión: </a:t>
            </a:r>
          </a:p>
          <a:p>
            <a:pPr marL="324000" lvl="1" indent="0" algn="just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es-ES" altLang="es-E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Cableado (UTP, STP), fibra óptica, inalámbrico (</a:t>
            </a:r>
            <a:r>
              <a:rPr kumimoji="0" lang="es-ES" altLang="es-ES" sz="3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Wi</a:t>
            </a:r>
            <a:r>
              <a:rPr kumimoji="0" lang="es-ES" altLang="es-E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-Fi).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Hardware: </a:t>
            </a:r>
          </a:p>
          <a:p>
            <a:pPr marL="324000" lvl="1" indent="0" algn="just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es-ES" altLang="es-E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Tarjetas de red, nodos, conectores (RJ45, fibra), servidores, estaciones de trabajo.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34888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s-ES" dirty="0"/>
              <a:t>Comunicación en redes y </a:t>
            </a:r>
            <a:r>
              <a:rPr lang="es-ES" dirty="0" smtClean="0"/>
              <a:t>protocolos</a:t>
            </a:r>
            <a:endParaRPr lang="es-ES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581192" y="2037666"/>
            <a:ext cx="11029616" cy="4539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s-ES" altLang="es-E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¿Qué es un protocolo?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s-ES" altLang="es-E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Definición: Conjunto de reglas que define cómo los dispositivos se comunican en una red.</a:t>
            </a:r>
          </a:p>
          <a:p>
            <a:pPr marL="324000" lvl="1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Ejemplos:</a:t>
            </a:r>
          </a:p>
          <a:p>
            <a:pPr marL="727200" lvl="2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TCP/IP: Base de Internet.</a:t>
            </a:r>
          </a:p>
          <a:p>
            <a:pPr marL="727200" lvl="2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HTTP: Para cargar páginas web.</a:t>
            </a:r>
          </a:p>
          <a:p>
            <a:pPr marL="727200" lvl="2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FTP: Para transferencia de archivos.</a:t>
            </a:r>
          </a:p>
          <a:p>
            <a:pPr marL="324000" lvl="1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Función:</a:t>
            </a:r>
          </a:p>
          <a:p>
            <a:pPr marL="727200" lvl="2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Garantiza comunicación efectiva, estandarizada y ordenada.</a:t>
            </a:r>
          </a:p>
          <a:p>
            <a:pPr marL="727200" lvl="2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Permite que dispositivos de diferentes marcas interactúen.</a:t>
            </a:r>
            <a:endParaRPr kumimoji="0" lang="es-ES" altLang="es-E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61128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s-ES" dirty="0"/>
              <a:t>Características clave de los </a:t>
            </a:r>
            <a:r>
              <a:rPr lang="es-ES" dirty="0" smtClean="0"/>
              <a:t>protocolos</a:t>
            </a:r>
            <a:endParaRPr lang="es-ES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581192" y="2519234"/>
            <a:ext cx="11029616" cy="3000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Estandarización:</a:t>
            </a:r>
          </a:p>
          <a:p>
            <a:pPr marL="324000" lvl="1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es-ES" altLang="es-E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Compatibilidad entre dispositivos de distintos fabricantes.</a:t>
            </a:r>
          </a:p>
          <a:p>
            <a:pPr marL="324000" lvl="1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es-ES" altLang="es-E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Ejemplo: TCP/IP usado globalmente.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Confiabilidad:</a:t>
            </a:r>
          </a:p>
          <a:p>
            <a:pPr marL="324000" lvl="1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es-ES" altLang="es-E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Aseguran que los datos lleguen completos y sin errores.</a:t>
            </a:r>
          </a:p>
          <a:p>
            <a:pPr marL="324000" lvl="1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es-ES" altLang="es-E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Ejemplo: TCP verifica la entrega de datos.</a:t>
            </a:r>
          </a:p>
        </p:txBody>
      </p:sp>
    </p:spTree>
    <p:extLst>
      <p:ext uri="{BB962C8B-B14F-4D97-AF65-F5344CB8AC3E}">
        <p14:creationId xmlns:p14="http://schemas.microsoft.com/office/powerpoint/2010/main" val="23067312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s-ES" dirty="0"/>
              <a:t>Características clave de los </a:t>
            </a:r>
            <a:r>
              <a:rPr lang="es-ES" dirty="0" smtClean="0"/>
              <a:t>protocolos</a:t>
            </a:r>
            <a:endParaRPr lang="es-ES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581192" y="2519234"/>
            <a:ext cx="11029616" cy="3000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Escalabilidad:</a:t>
            </a:r>
          </a:p>
          <a:p>
            <a:pPr marL="324000" lvl="1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es-ES" altLang="es-E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Permiten que las redes crezcan sin perder eficiencia.</a:t>
            </a:r>
          </a:p>
          <a:p>
            <a:pPr marL="324000" lvl="1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es-ES" altLang="es-E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Ejemplo: Internet soporta millones de dispositivos.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Seguridad:</a:t>
            </a:r>
          </a:p>
          <a:p>
            <a:pPr marL="324000" lvl="1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es-ES" altLang="es-E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Protegen datos durante la transmisión.</a:t>
            </a:r>
          </a:p>
          <a:p>
            <a:pPr marL="324000" lvl="1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es-ES" altLang="es-E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Ejemplo: HTTPS cifra datos en páginas web.</a:t>
            </a:r>
            <a:endParaRPr kumimoji="0" lang="es-ES" altLang="es-E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59330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s-ES" dirty="0"/>
              <a:t>Funciones de los </a:t>
            </a:r>
            <a:r>
              <a:rPr lang="es-ES" dirty="0" smtClean="0"/>
              <a:t>protocolos</a:t>
            </a:r>
            <a:endParaRPr lang="es-ES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581192" y="2079194"/>
            <a:ext cx="11029616" cy="4355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Funciones principales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Establecer conexiones: Iniciar y mantener comunicación entre dispositivos.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Formatear y transmitir datos: Estructurar datos para que sean entendibles.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Detectar y corregir errores: Verificar si los datos llegan correctamente.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Ejemplo: TCP reenvía datos perdidos.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Gestionar el flujo de datos: Controlar la velocidad para evitar saturación.</a:t>
            </a:r>
            <a:endParaRPr kumimoji="0" lang="es-ES" altLang="es-E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77363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Ejemplo </a:t>
            </a:r>
            <a:r>
              <a:rPr lang="es-ES" dirty="0" smtClean="0"/>
              <a:t>práctico</a:t>
            </a:r>
            <a:br>
              <a:rPr lang="es-ES" dirty="0" smtClean="0"/>
            </a:br>
            <a:r>
              <a:rPr lang="es-ES" dirty="0" smtClean="0"/>
              <a:t>Protocolos </a:t>
            </a:r>
            <a:r>
              <a:rPr lang="es-ES" dirty="0"/>
              <a:t>en </a:t>
            </a:r>
            <a:r>
              <a:rPr lang="es-ES" dirty="0" smtClean="0"/>
              <a:t>acción</a:t>
            </a:r>
            <a:endParaRPr lang="es-ES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581192" y="2215479"/>
            <a:ext cx="11029616" cy="3985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s-ES" altLang="es-E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Ejemplo: Cómo un navegador usa HTTP para cargar una página web.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s-ES" altLang="es-E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Pasos: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s-ES" altLang="es-E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 navegador envía una solicitud HTTP al servidor (ej. “</a:t>
            </a:r>
            <a:r>
              <a:rPr kumimoji="0" lang="es-ES" altLang="es-E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www.ejemplo.com”</a:t>
            </a:r>
            <a:r>
              <a:rPr kumimoji="0" lang="es-ES" altLang="es-E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2"/>
              <a:tabLst/>
            </a:pPr>
            <a:r>
              <a:rPr kumimoji="0" lang="es-ES" altLang="es-E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 servidor responde con datos (HTML, imágenes).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3"/>
              <a:tabLst/>
            </a:pPr>
            <a:r>
              <a:rPr kumimoji="0" lang="es-ES" altLang="es-E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 navegador muestra la página web.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s-ES" altLang="es-E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Protocolos involucrados: HTTP (web), TCP/IP (transmisión).</a:t>
            </a:r>
            <a:endParaRPr kumimoji="0" lang="es-ES" altLang="es-E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56677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s-ES" dirty="0"/>
              <a:t>Resumen de </a:t>
            </a:r>
            <a:r>
              <a:rPr lang="es-ES" dirty="0" smtClean="0"/>
              <a:t>protocolos</a:t>
            </a:r>
            <a:endParaRPr lang="es-ES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581192" y="2519238"/>
            <a:ext cx="11029616" cy="3000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es-ES" altLang="es-E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Protocolos: Reglas que permiten la comunicación en redes.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es-ES" altLang="es-E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Características: Estandarización, confiabilidad, escalabilidad, seguridad.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es-ES" altLang="es-E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Funciones: Establecer conexiones, transmitir datos, corregir errores, gestionar flujo.</a:t>
            </a:r>
            <a:endParaRPr kumimoji="0" lang="es-ES" altLang="es-E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12440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s-ES" dirty="0" smtClean="0"/>
              <a:t>Resumen general</a:t>
            </a:r>
            <a:endParaRPr lang="es-ES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581192" y="2001788"/>
            <a:ext cx="11029616" cy="4355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Redes: Sistemas que conectan dispositivos para compartir recursos y datos.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Tipos: LAN, MAN, WAN; topologías como bus, estrella, anillo, malla, híbrida.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Componentes: 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Dispositivos (</a:t>
            </a:r>
            <a:r>
              <a:rPr kumimoji="0" lang="es-ES" altLang="es-ES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routers</a:t>
            </a: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es-ES" altLang="es-ES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switches</a:t>
            </a: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puntos de acceso).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Medios (cableado, fibra, inalámbrico).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Hardware (tarjetas de red, servidores, estaciones).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Protocolos: Reglas esenciales para una comunicación efectiva y segura.</a:t>
            </a:r>
            <a:endParaRPr kumimoji="0" lang="es-ES" altLang="es-E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86083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s-ES" dirty="0"/>
              <a:t>Estudio Independiente Evaluativo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81192" y="2412724"/>
            <a:ext cx="11029615" cy="3678303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s-ES" sz="2800" dirty="0"/>
              <a:t>Análisis de una red en tu </a:t>
            </a:r>
            <a:r>
              <a:rPr lang="es-ES" sz="2800" dirty="0" smtClean="0"/>
              <a:t>entorno</a:t>
            </a:r>
            <a:endParaRPr lang="es-ES" sz="2400" dirty="0" smtClean="0"/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s-ES" sz="2400" dirty="0" smtClean="0"/>
              <a:t>Instrucciones: Observa una red en tu entorno (casa, escuela, trabajo) y describe los siguientes elementos:</a:t>
            </a:r>
            <a:endParaRPr lang="es-ES" sz="2000" dirty="0" smtClean="0"/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s-ES" sz="2000" dirty="0" smtClean="0"/>
              <a:t>Tipo </a:t>
            </a:r>
            <a:r>
              <a:rPr lang="es-ES" sz="2000" dirty="0"/>
              <a:t>de red: Identifica si es LAN, MAN o WAN. Justifica tu respuesta con base en el alcance geográfico.</a:t>
            </a:r>
            <a:endParaRPr lang="es-ES" sz="1800" dirty="0"/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s-ES" sz="2000" dirty="0"/>
              <a:t>Topología: Deduce la topología probable (bus, estrella, anillo, malla o híbrida) y explica por qué crees que se usa esa topología.</a:t>
            </a:r>
            <a:endParaRPr lang="es-ES" sz="1800" dirty="0"/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s-ES" sz="2000" dirty="0"/>
              <a:t>Componentes:</a:t>
            </a:r>
            <a:endParaRPr lang="es-ES" sz="1800" dirty="0"/>
          </a:p>
          <a:p>
            <a:pPr lvl="3">
              <a:spcBef>
                <a:spcPts val="0"/>
              </a:spcBef>
              <a:spcAft>
                <a:spcPts val="0"/>
              </a:spcAft>
            </a:pPr>
            <a:r>
              <a:rPr lang="es-ES" sz="1800" dirty="0"/>
              <a:t>Lista al menos tres dispositivos de red (ej. </a:t>
            </a:r>
            <a:r>
              <a:rPr lang="es-ES" sz="1800" dirty="0" err="1"/>
              <a:t>router</a:t>
            </a:r>
            <a:r>
              <a:rPr lang="es-ES" sz="1800" dirty="0"/>
              <a:t>, </a:t>
            </a:r>
            <a:r>
              <a:rPr lang="es-ES" sz="1800" dirty="0" err="1"/>
              <a:t>switch</a:t>
            </a:r>
            <a:r>
              <a:rPr lang="es-ES" sz="1800" dirty="0"/>
              <a:t>, punto de acceso) que observes.</a:t>
            </a:r>
            <a:endParaRPr lang="es-ES" sz="1600" dirty="0"/>
          </a:p>
          <a:p>
            <a:pPr lvl="3">
              <a:spcBef>
                <a:spcPts val="0"/>
              </a:spcBef>
              <a:spcAft>
                <a:spcPts val="0"/>
              </a:spcAft>
            </a:pPr>
            <a:r>
              <a:rPr lang="es-ES" sz="1800" dirty="0"/>
              <a:t>Identifica el medio de transmisión principal (cableado, fibra óptica, inalámbrico).</a:t>
            </a:r>
            <a:endParaRPr lang="es-ES" sz="1600" dirty="0"/>
          </a:p>
          <a:p>
            <a:pPr lvl="3">
              <a:spcBef>
                <a:spcPts val="0"/>
              </a:spcBef>
              <a:spcAft>
                <a:spcPts val="0"/>
              </a:spcAft>
            </a:pPr>
            <a:r>
              <a:rPr lang="es-ES" sz="1800" dirty="0"/>
              <a:t>Menciona al menos un ejemplo de hardware adicional (tarjeta de red, servidor, estación de trabajo).</a:t>
            </a:r>
            <a:endParaRPr lang="es-ES" sz="1600" dirty="0"/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s-ES" sz="2000" dirty="0"/>
              <a:t>Protocolos: Basándote en el uso de la red (ej. navegar por Internet, enviar correos), infiere al menos dos protocolos que podrían estar en uso (ej. HTTP, TCP/IP</a:t>
            </a:r>
            <a:r>
              <a:rPr lang="es-ES" sz="2000" dirty="0" smtClean="0"/>
              <a:t>).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20717761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s-ES" sz="2800" dirty="0" smtClean="0"/>
              <a:t>Investiga </a:t>
            </a:r>
            <a:r>
              <a:rPr lang="es-ES" sz="2800" dirty="0"/>
              <a:t>el modelo OSI y responde las siguientes preguntas:</a:t>
            </a:r>
            <a:endParaRPr lang="es-ES" sz="2400" dirty="0"/>
          </a:p>
          <a:p>
            <a:pPr lvl="2"/>
            <a:r>
              <a:rPr lang="es-ES" sz="2400" dirty="0"/>
              <a:t>¿Qué es el modelo OSI y cuál es su propósito principal?</a:t>
            </a:r>
            <a:endParaRPr lang="es-ES" sz="2000" dirty="0"/>
          </a:p>
          <a:p>
            <a:pPr lvl="2"/>
            <a:r>
              <a:rPr lang="es-ES" sz="2400" dirty="0"/>
              <a:t>Menciona las 7 capas del modelo OSI (en orden) y describe brevemente la función de cada una (1-2 oraciones por capa).</a:t>
            </a:r>
            <a:endParaRPr lang="es-ES" sz="2000" dirty="0"/>
          </a:p>
          <a:p>
            <a:pPr lvl="2"/>
            <a:r>
              <a:rPr lang="es-ES" sz="2400" dirty="0"/>
              <a:t>Da un ejemplo práctico de un dispositivo o protocolo asociado con al menos tres capas (ej. capa física, capa de enlace, capa de aplicación).</a:t>
            </a:r>
            <a:endParaRPr lang="es-ES" sz="2000" dirty="0"/>
          </a:p>
          <a:p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4286025434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o">
  <a:themeElements>
    <a:clrScheme name="Dividendo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o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o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Dividendo</Template>
  <TotalTime>185</TotalTime>
  <Words>1835</Words>
  <Application>Microsoft Office PowerPoint</Application>
  <PresentationFormat>Panorámica</PresentationFormat>
  <Paragraphs>243</Paragraphs>
  <Slides>32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37" baseType="lpstr">
      <vt:lpstr>Arial</vt:lpstr>
      <vt:lpstr>Calibri</vt:lpstr>
      <vt:lpstr>Gill Sans MT</vt:lpstr>
      <vt:lpstr>Wingdings 2</vt:lpstr>
      <vt:lpstr>Dividendo</vt:lpstr>
      <vt:lpstr>ASIGNATURA: REDES INFORMÁTICAS</vt:lpstr>
      <vt:lpstr>PLAN TEMÁTICO DE LA ASIGNATURA</vt:lpstr>
      <vt:lpstr>EVALUACIÓN </vt:lpstr>
      <vt:lpstr>Tema 1: Introducción a las redes de computadoras</vt:lpstr>
      <vt:lpstr>Introducción a las redes de computadoras</vt:lpstr>
      <vt:lpstr>Introducción a las redes de computadoras</vt:lpstr>
      <vt:lpstr>Qué es una red informática?</vt:lpstr>
      <vt:lpstr>Evolución histórica de las redes</vt:lpstr>
      <vt:lpstr>Redes en la educación</vt:lpstr>
      <vt:lpstr>Resumen de la introducción</vt:lpstr>
      <vt:lpstr>Clasificación de redes por alcance</vt:lpstr>
      <vt:lpstr>Topologías de red</vt:lpstr>
      <vt:lpstr>Presentación de PowerPoint</vt:lpstr>
      <vt:lpstr>Ventajas y desventajas de topologías</vt:lpstr>
      <vt:lpstr>Ventajas y desventajas de topologías</vt:lpstr>
      <vt:lpstr>Puntos clave</vt:lpstr>
      <vt:lpstr>Componentes de una red Dispositivos de red</vt:lpstr>
      <vt:lpstr>Componentes de una red Dispositivos de red</vt:lpstr>
      <vt:lpstr>Presentación de PowerPoint</vt:lpstr>
      <vt:lpstr>Medios de transmisión</vt:lpstr>
      <vt:lpstr>Otros componentes de hardware</vt:lpstr>
      <vt:lpstr>Otros componentes de hardware</vt:lpstr>
      <vt:lpstr>Resumen de componentes</vt:lpstr>
      <vt:lpstr>Comunicación en redes y protocolos</vt:lpstr>
      <vt:lpstr>Características clave de los protocolos</vt:lpstr>
      <vt:lpstr>Características clave de los protocolos</vt:lpstr>
      <vt:lpstr>Funciones de los protocolos</vt:lpstr>
      <vt:lpstr>Ejemplo práctico Protocolos en acción</vt:lpstr>
      <vt:lpstr>Resumen de protocolos</vt:lpstr>
      <vt:lpstr>Resumen general</vt:lpstr>
      <vt:lpstr>Estudio Independiente Evaluativo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ASIGNATURA: REDES INFORMÁTICAS</dc:title>
  <dc:creator>Dr.</dc:creator>
  <cp:lastModifiedBy>Dr.</cp:lastModifiedBy>
  <cp:revision>27</cp:revision>
  <dcterms:created xsi:type="dcterms:W3CDTF">2025-09-05T22:17:33Z</dcterms:created>
  <dcterms:modified xsi:type="dcterms:W3CDTF">2025-09-06T01:24:23Z</dcterms:modified>
</cp:coreProperties>
</file>