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97" r:id="rId2"/>
    <p:sldId id="305" r:id="rId3"/>
    <p:sldId id="298" r:id="rId4"/>
    <p:sldId id="300" r:id="rId5"/>
    <p:sldId id="301" r:id="rId6"/>
    <p:sldId id="30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F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03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145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350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5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6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66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175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7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44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18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86217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184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4031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5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63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90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7AA65B-0DB5-4A21-9B09-233A5A09BF63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9ADE543-A406-459A-BDA2-D726AE4EC6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36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600200" y="228600"/>
            <a:ext cx="7010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Seminario</a:t>
            </a:r>
          </a:p>
          <a:p>
            <a:pPr>
              <a:defRPr/>
            </a:pPr>
            <a:endParaRPr lang="es-ES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s-ES" sz="4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s-ES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Relación </a:t>
            </a:r>
            <a:r>
              <a:rPr lang="es-ES" sz="4800" b="1" dirty="0">
                <a:latin typeface="Arial" panose="020B0604020202020204" pitchFamily="34" charset="0"/>
                <a:cs typeface="Arial" panose="020B0604020202020204" pitchFamily="34" charset="0"/>
              </a:rPr>
              <a:t>educación, </a:t>
            </a:r>
          </a:p>
          <a:p>
            <a:pPr>
              <a:defRPr/>
            </a:pPr>
            <a:r>
              <a:rPr lang="es-ES" sz="4800" b="1" dirty="0">
                <a:latin typeface="Arial" panose="020B0604020202020204" pitchFamily="34" charset="0"/>
                <a:cs typeface="Arial" panose="020B0604020202020204" pitchFamily="34" charset="0"/>
              </a:rPr>
              <a:t>comunicación y sociedad</a:t>
            </a:r>
            <a:endParaRPr lang="es-E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s-E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419600"/>
            <a:ext cx="2514600" cy="181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08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62000" y="571500"/>
            <a:ext cx="8077200" cy="5715000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…»las naciones marchan hacia el término de su grandeza con el mismo paso que camina la educación.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Ellas vuelan si ella vuela; retrogradan, si retrograda; se precipitan y se hunden en la oscuridad, si se corrompe o absolutamente se abandona».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E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Simón Bolívar</a:t>
            </a:r>
            <a:endParaRPr lang="es-E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991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71600" y="533400"/>
            <a:ext cx="7543800" cy="1143000"/>
          </a:xfrm>
        </p:spPr>
        <p:txBody>
          <a:bodyPr>
            <a:normAutofit/>
          </a:bodyPr>
          <a:lstStyle/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Análisis de la lectura de los siguientes artículos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66800" y="1371600"/>
            <a:ext cx="7543800" cy="44497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1.-“El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cruce comunicación-educación: un diálogo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ermanente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para una Latinoamérica en transformación”.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0" indent="0">
              <a:buNone/>
            </a:pP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Entrevista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a Jorge </a:t>
            </a:r>
            <a:r>
              <a:rPr lang="es-E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Huergo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 por Patricia Peña M. 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2.-«Desafíos </a:t>
            </a:r>
            <a:r>
              <a:rPr lang="es-MX" sz="2400" b="1" dirty="0">
                <a:latin typeface="Arial" panose="020B0604020202020204" pitchFamily="34" charset="0"/>
                <a:cs typeface="Arial" panose="020B0604020202020204" pitchFamily="34" charset="0"/>
              </a:rPr>
              <a:t>y posibilidades de la educación en  el ecosistema </a:t>
            </a: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comunicacional»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>
              <a:buNone/>
            </a:pPr>
            <a:r>
              <a:rPr lang="es-MX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Guillermo Orozco Gómez.  </a:t>
            </a:r>
            <a:endParaRPr lang="es-E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s-ES_tradn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3.-«Comunicación </a:t>
            </a:r>
            <a:r>
              <a:rPr lang="es-ES_tradnl" sz="2400" b="1" dirty="0">
                <a:latin typeface="Arial" panose="020B0604020202020204" pitchFamily="34" charset="0"/>
                <a:cs typeface="Arial" panose="020B0604020202020204" pitchFamily="34" charset="0"/>
              </a:rPr>
              <a:t>y Educación: cambiar las reglas del </a:t>
            </a:r>
            <a:r>
              <a:rPr lang="es-ES_tradn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juego». </a:t>
            </a:r>
          </a:p>
          <a:p>
            <a:pPr marL="0" lvl="0" indent="0">
              <a:buNone/>
            </a:pPr>
            <a:r>
              <a:rPr lang="es-ES_tradn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s-ES_tradnl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Rayza</a:t>
            </a:r>
            <a:r>
              <a:rPr lang="es-ES_tradnl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Portal.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275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52600" y="274638"/>
            <a:ext cx="6019800" cy="792162"/>
          </a:xfrm>
        </p:spPr>
        <p:txBody>
          <a:bodyPr>
            <a:normAutofit/>
          </a:bodyPr>
          <a:lstStyle/>
          <a:p>
            <a:pPr algn="l"/>
            <a:r>
              <a:rPr lang="es-ES_tradnl" sz="2400" b="1" dirty="0">
                <a:latin typeface="Arial" panose="020B0604020202020204" pitchFamily="34" charset="0"/>
                <a:cs typeface="Arial" panose="020B0604020202020204" pitchFamily="34" charset="0"/>
              </a:rPr>
              <a:t>Jorge </a:t>
            </a:r>
            <a:r>
              <a:rPr lang="es-ES_tradnl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Huergo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295400" y="1066800"/>
            <a:ext cx="7543800" cy="5562600"/>
          </a:xfrm>
        </p:spPr>
        <p:txBody>
          <a:bodyPr>
            <a:normAutofit fontScale="32500" lnSpcReduction="20000"/>
          </a:bodyPr>
          <a:lstStyle/>
          <a:p>
            <a:pPr lvl="0" algn="just">
              <a:lnSpc>
                <a:spcPct val="170000"/>
              </a:lnSpc>
            </a:pP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Cuáles son los autores claves que han aportado al desarrollo del campo </a:t>
            </a:r>
            <a:r>
              <a:rPr lang="es-ES_tradnl" sz="5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educomunicativo</a:t>
            </a: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</a:pP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 qué en </a:t>
            </a: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los nuevos escenarios se debe “repensar los modelos tradicionales  para proponer otros esfuerzos estratégicos para la liberación”. </a:t>
            </a: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70000"/>
              </a:lnSpc>
            </a:pP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Cuáles son los nuevos enfoques para seguir desarrollando el cruce Comunicación/Educación</a:t>
            </a: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70000"/>
              </a:lnSpc>
            </a:pP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Cuáles son las temáticas </a:t>
            </a: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fundamentales que se abordan desde el cruce educación/comunicación.</a:t>
            </a: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70000"/>
              </a:lnSpc>
            </a:pP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Qué actores o sujetos intervienen en el cruce </a:t>
            </a: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educación/comunicación. </a:t>
            </a: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20083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09800" y="150719"/>
            <a:ext cx="2971800" cy="868362"/>
          </a:xfrm>
        </p:spPr>
        <p:txBody>
          <a:bodyPr>
            <a:normAutofit/>
          </a:bodyPr>
          <a:lstStyle/>
          <a:p>
            <a:pPr algn="l"/>
            <a:r>
              <a:rPr lang="es-ES_tradnl" sz="2400" b="1" dirty="0">
                <a:latin typeface="Arial" panose="020B0604020202020204" pitchFamily="34" charset="0"/>
                <a:cs typeface="Arial" panose="020B0604020202020204" pitchFamily="34" charset="0"/>
              </a:rPr>
              <a:t>Guillermo Orozco</a:t>
            </a: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90600" y="1009982"/>
            <a:ext cx="7772400" cy="5676900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Definición </a:t>
            </a: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sobre Sociedad de la </a:t>
            </a: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Educación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Qué </a:t>
            </a: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papel juegan los medios de comunicación masiva y las relaciones sociales. 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Contradicciones </a:t>
            </a: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que se presentan  en países latinoamericanos y africanos ( acceso y uso de la información</a:t>
            </a: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Explicar </a:t>
            </a: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los paradigmas que plantea este autor: </a:t>
            </a:r>
            <a:endParaRPr lang="es-ES_tradnl" sz="5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lvl="0" indent="0">
              <a:buNone/>
            </a:pPr>
            <a:r>
              <a:rPr lang="es-ES_tradnl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Centrado en la imitación de modelos</a:t>
            </a:r>
            <a:endParaRPr lang="es-ES" sz="5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lvl="0" indent="0">
              <a:buNone/>
            </a:pPr>
            <a:r>
              <a:rPr lang="es-ES_tradnl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Experimentación</a:t>
            </a:r>
            <a:endParaRPr lang="es-ES" sz="5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lvl="0" indent="0">
              <a:buNone/>
            </a:pPr>
            <a:r>
              <a:rPr lang="es-ES_tradnl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Desafíos de la </a:t>
            </a:r>
            <a:r>
              <a:rPr lang="es-ES_tradnl" sz="5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r>
              <a:rPr lang="es-ES_tradnl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-comunicación</a:t>
            </a:r>
            <a:endParaRPr lang="es-ES" sz="5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7188" indent="0">
              <a:buNone/>
            </a:pPr>
            <a:r>
              <a:rPr lang="es-ES_tradnl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Rol del </a:t>
            </a:r>
            <a:r>
              <a:rPr lang="es-ES_tradnl" sz="5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r>
              <a:rPr lang="es-ES_tradnl" sz="5500" dirty="0" smtClean="0">
                <a:latin typeface="Arial" panose="020B0604020202020204" pitchFamily="34" charset="0"/>
                <a:cs typeface="Arial" panose="020B0604020202020204" pitchFamily="34" charset="0"/>
              </a:rPr>
              <a:t>-comunicador</a:t>
            </a:r>
            <a:endParaRPr lang="es-ES_tradnl" sz="55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  <a:spcBef>
                <a:spcPts val="0"/>
              </a:spcBef>
            </a:pPr>
            <a:r>
              <a:rPr lang="es-ES_tradnl" sz="5500" b="1" dirty="0">
                <a:latin typeface="Arial" panose="020B0604020202020204" pitchFamily="34" charset="0"/>
                <a:cs typeface="Arial" panose="020B0604020202020204" pitchFamily="34" charset="0"/>
              </a:rPr>
              <a:t>Desafíos de la </a:t>
            </a:r>
            <a:r>
              <a:rPr lang="es-ES_tradnl" sz="55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r>
              <a:rPr lang="es-ES_tradnl" sz="5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-comunicación.</a:t>
            </a:r>
            <a:endParaRPr lang="es-ES" sz="5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endParaRPr lang="es-ES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48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086100" y="533400"/>
            <a:ext cx="3276600" cy="636242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sz="2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Rayza</a:t>
            </a:r>
            <a:r>
              <a:rPr lang="es-ES_tradnl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2200" b="1" dirty="0">
                <a:latin typeface="Arial" panose="020B0604020202020204" pitchFamily="34" charset="0"/>
                <a:cs typeface="Arial" panose="020B0604020202020204" pitchFamily="34" charset="0"/>
              </a:rPr>
              <a:t>Portal</a:t>
            </a:r>
            <a: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2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b="1" dirty="0"/>
              <a:t> 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09600" y="1169642"/>
            <a:ext cx="8229600" cy="5075859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endParaRPr lang="es-ES_tradnl" sz="5100" b="1" dirty="0" smtClean="0"/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s-E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Según </a:t>
            </a:r>
            <a:r>
              <a:rPr lang="es-ES" sz="6400" dirty="0">
                <a:latin typeface="Arial" panose="020B0604020202020204" pitchFamily="34" charset="0"/>
                <a:cs typeface="Arial" panose="020B0604020202020204" pitchFamily="34" charset="0"/>
              </a:rPr>
              <a:t>Martín-Barbero una de las funciones de la comunicación es: </a:t>
            </a:r>
          </a:p>
          <a:p>
            <a:pPr marL="265113" indent="-265113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es-ES" sz="6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“(...)</a:t>
            </a:r>
            <a:r>
              <a:rPr lang="es-ES_tradnl" sz="6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6400" b="1" i="1" dirty="0">
                <a:latin typeface="Arial" panose="020B0604020202020204" pitchFamily="34" charset="0"/>
                <a:cs typeface="Arial" panose="020B0604020202020204" pitchFamily="34" charset="0"/>
              </a:rPr>
              <a:t>hacer posible que unos hombres reconozcan a otros y ello en doble sentido: les reconozcan el derecho a vivir y pensar diferente, y se reconozcan como hombres en esa diferencia”</a:t>
            </a:r>
            <a:r>
              <a:rPr lang="es-ES_tradnl" sz="6400" dirty="0">
                <a:latin typeface="Arial" panose="020B0604020202020204" pitchFamily="34" charset="0"/>
                <a:cs typeface="Arial" panose="020B0604020202020204" pitchFamily="34" charset="0"/>
              </a:rPr>
              <a:t> (Martín Barbero: 1990). Argumente </a:t>
            </a:r>
            <a:endParaRPr lang="es-ES_tradnl" sz="6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endParaRPr lang="es-ES_tradnl" sz="6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s-ES_tradnl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Comunicación </a:t>
            </a:r>
            <a:r>
              <a:rPr lang="es-ES_tradnl" sz="6400" dirty="0">
                <a:latin typeface="Arial" panose="020B0604020202020204" pitchFamily="34" charset="0"/>
                <a:cs typeface="Arial" panose="020B0604020202020204" pitchFamily="34" charset="0"/>
              </a:rPr>
              <a:t>y Educación </a:t>
            </a:r>
            <a:r>
              <a:rPr lang="es-ES" sz="6400" b="1" i="1" dirty="0">
                <a:latin typeface="Arial" panose="020B0604020202020204" pitchFamily="34" charset="0"/>
                <a:cs typeface="Arial" panose="020B0604020202020204" pitchFamily="34" charset="0"/>
              </a:rPr>
              <a:t>“(…) son los mecanismos sociales por los que se genera y reproduce constantemente la cultura, sistema de sistemas de significación y valoración convencionalmente adoptados para interpretar la vida en todas sus dimensiones.”(</a:t>
            </a:r>
            <a:r>
              <a:rPr lang="es-ES" sz="6400" dirty="0">
                <a:latin typeface="Arial" panose="020B0604020202020204" pitchFamily="34" charset="0"/>
                <a:cs typeface="Arial" panose="020B0604020202020204" pitchFamily="34" charset="0"/>
              </a:rPr>
              <a:t>Fuentes Navarro: </a:t>
            </a:r>
            <a:r>
              <a:rPr lang="es-E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2003. Argumente</a:t>
            </a: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es-ES" sz="6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s-ES_tradnl" sz="6400" b="1" dirty="0">
                <a:latin typeface="Arial" panose="020B0604020202020204" pitchFamily="34" charset="0"/>
                <a:cs typeface="Arial" panose="020B0604020202020204" pitchFamily="34" charset="0"/>
              </a:rPr>
              <a:t>Retos para la educación a partir de la introducción de las  </a:t>
            </a:r>
            <a:r>
              <a:rPr lang="es-ES_tradnl" sz="6400" b="1" dirty="0" err="1">
                <a:latin typeface="Arial" panose="020B0604020202020204" pitchFamily="34" charset="0"/>
                <a:cs typeface="Arial" panose="020B0604020202020204" pitchFamily="34" charset="0"/>
              </a:rPr>
              <a:t>TICs</a:t>
            </a:r>
            <a:endParaRPr lang="es-ES_tradnl" sz="6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es-ES" sz="6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s-ES_tradnl" sz="6400" b="1" dirty="0">
                <a:latin typeface="Arial" panose="020B0604020202020204" pitchFamily="34" charset="0"/>
                <a:cs typeface="Arial" panose="020B0604020202020204" pitchFamily="34" charset="0"/>
              </a:rPr>
              <a:t>Según la autora qué podemos definir como comunidades de aprendizajes? </a:t>
            </a:r>
            <a:endParaRPr lang="es-ES" sz="6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es-ES" sz="5600" b="1" dirty="0"/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es-ES" sz="5600" dirty="0"/>
          </a:p>
          <a:p>
            <a:pPr marL="0" indent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es-PE" b="1" dirty="0"/>
              <a:t> 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880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818</TotalTime>
  <Words>384</Words>
  <Application>Microsoft Office PowerPoint</Application>
  <PresentationFormat>Presentación en pantalla (4:3)</PresentationFormat>
  <Paragraphs>52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Espiral</vt:lpstr>
      <vt:lpstr>Presentación de PowerPoint</vt:lpstr>
      <vt:lpstr>Presentación de PowerPoint</vt:lpstr>
      <vt:lpstr>Análisis de la lectura de los siguientes artículos</vt:lpstr>
      <vt:lpstr>Jorge Huergo</vt:lpstr>
      <vt:lpstr>Guillermo Orozco</vt:lpstr>
      <vt:lpstr>Rayza Portal  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TrabajoEducativo-Político Ideológico</dc:title>
  <dc:creator>delanoval</dc:creator>
  <cp:lastModifiedBy>ALOIMA</cp:lastModifiedBy>
  <cp:revision>89</cp:revision>
  <dcterms:created xsi:type="dcterms:W3CDTF">2015-07-09T15:43:02Z</dcterms:created>
  <dcterms:modified xsi:type="dcterms:W3CDTF">2026-09-18T15:29:27Z</dcterms:modified>
</cp:coreProperties>
</file>