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60" r:id="rId3"/>
    <p:sldId id="261" r:id="rId4"/>
    <p:sldId id="263" r:id="rId5"/>
    <p:sldId id="308" r:id="rId6"/>
    <p:sldId id="270" r:id="rId7"/>
    <p:sldId id="282" r:id="rId8"/>
    <p:sldId id="28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18/06/2023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eila@uart.edu.c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428604"/>
            <a:ext cx="8501122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+mj-lt"/>
              </a:rPr>
              <a:t>Conferencia No.5</a:t>
            </a:r>
            <a:br>
              <a:rPr lang="es-ES" sz="4400" dirty="0">
                <a:latin typeface="+mj-lt"/>
              </a:rPr>
            </a:br>
            <a:endParaRPr lang="es-ES" sz="4400" dirty="0">
              <a:latin typeface="+mj-lt"/>
            </a:endParaRPr>
          </a:p>
          <a:p>
            <a:pPr algn="ctr"/>
            <a:r>
              <a:rPr lang="es-ES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Modelación de alternativas didácticas  dirigidas a la solución de los problemas profesionales empleando las vías de trabajo metodológico a partir del carácter sistémico de los </a:t>
            </a:r>
            <a:r>
              <a:rPr lang="es-ES" sz="3600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componentes didácticos.</a:t>
            </a:r>
            <a:endParaRPr lang="es-ES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Ponente: </a:t>
            </a:r>
            <a:r>
              <a:rPr lang="es-ES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DrC.</a:t>
            </a:r>
            <a:r>
              <a:rPr lang="es-E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Deila</a:t>
            </a:r>
            <a:r>
              <a:rPr lang="es-E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Vázquez Abella</a:t>
            </a:r>
          </a:p>
          <a:p>
            <a:r>
              <a:rPr lang="es-E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Prof. Titular. </a:t>
            </a:r>
          </a:p>
          <a:p>
            <a:r>
              <a:rPr lang="es-E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2"/>
              </a:rPr>
              <a:t>E-mail: deila@uart.edu.cu</a:t>
            </a:r>
            <a:endParaRPr lang="es-ES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r>
              <a:rPr lang="es-ES" sz="2400" b="1" dirty="0">
                <a:latin typeface="Arial" pitchFamily="34" charset="0"/>
                <a:cs typeface="Arial" pitchFamily="34" charset="0"/>
              </a:rPr>
              <a:t> </a:t>
            </a:r>
            <a:endParaRPr lang="es-ES" sz="2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SUMARIO                 OBJETIVO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lvl="0" algn="ctr"/>
            <a:r>
              <a:rPr lang="es-ES" sz="3500" dirty="0">
                <a:latin typeface="+mj-lt"/>
                <a:cs typeface="Arial" panose="020B0604020202020204" pitchFamily="34" charset="0"/>
              </a:rPr>
              <a:t>Modelar como habilidad profesional</a:t>
            </a:r>
          </a:p>
          <a:p>
            <a:pPr lvl="0" algn="ctr"/>
            <a:r>
              <a:rPr lang="es-ES" sz="3500" dirty="0">
                <a:latin typeface="+mj-lt"/>
                <a:cs typeface="Arial" panose="020B0604020202020204" pitchFamily="34" charset="0"/>
              </a:rPr>
              <a:t>Alternativas didácticas empleadas por el psicopedagogo para la solución de problemas profesionales</a:t>
            </a:r>
          </a:p>
          <a:p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s-ES" sz="2800" dirty="0">
                <a:latin typeface="+mj-lt"/>
                <a:cs typeface="Arial" panose="020B0604020202020204" pitchFamily="34" charset="0"/>
              </a:rPr>
              <a:t>Caracterizar las diferentes alternativas didácticas que el psicopedagogo puede emplear para la solución de los problemas profesionales que se encuentran en su eslabón de base de la profesión.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98568"/>
            <a:ext cx="4978896" cy="1248520"/>
          </a:xfrm>
        </p:spPr>
        <p:txBody>
          <a:bodyPr>
            <a:noAutofit/>
          </a:bodyPr>
          <a:lstStyle/>
          <a:p>
            <a:r>
              <a:rPr lang="es-ES" sz="3200" dirty="0"/>
              <a:t>Para caracterizar el estudiante debe: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4058" y="2276872"/>
            <a:ext cx="8229600" cy="4389120"/>
          </a:xfrm>
        </p:spPr>
        <p:txBody>
          <a:bodyPr>
            <a:norm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Analizar el objeto (alternativas didácticas)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Determinar lo esencial del objeto (estructura de las acciones, estrategias, programas y proyectos)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Comparar con otros objetos de su clase (establecer semejanzas y diferencias entre las alternativas didácticas)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Seleccionar los elementos que lo distinguen de los demás</a:t>
            </a:r>
          </a:p>
        </p:txBody>
      </p:sp>
      <p:pic>
        <p:nvPicPr>
          <p:cNvPr id="4" name="Picture 1" descr="E:\Imágenes de competencias\images67.jpg"/>
          <p:cNvPicPr/>
          <p:nvPr/>
        </p:nvPicPr>
        <p:blipFill>
          <a:blip r:embed="rId2"/>
          <a:stretch/>
        </p:blipFill>
        <p:spPr>
          <a:xfrm>
            <a:off x="6372200" y="0"/>
            <a:ext cx="2642094" cy="2000264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5114932" cy="1132732"/>
          </a:xfrm>
        </p:spPr>
        <p:txBody>
          <a:bodyPr>
            <a:no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es Modelar?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3" y="2060848"/>
            <a:ext cx="8133247" cy="4533136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es-ES" dirty="0"/>
              <a:t>Una habilidad profesional pedagógica</a:t>
            </a:r>
          </a:p>
          <a:p>
            <a:pPr lvl="0" algn="just"/>
            <a:r>
              <a:rPr lang="es-ES" dirty="0"/>
              <a:t>Cuenta con los siguientes pasos metodológicos:</a:t>
            </a:r>
          </a:p>
          <a:p>
            <a:pPr marL="0" lvl="0" indent="0" algn="just">
              <a:buNone/>
            </a:pPr>
            <a:r>
              <a:rPr lang="es-ES" dirty="0"/>
              <a:t>-Caracterizar el problema esencial que deben tratar de solucionar em la actividad modelada</a:t>
            </a:r>
          </a:p>
          <a:p>
            <a:pPr marL="0" lvl="0" indent="0" algn="just">
              <a:buNone/>
            </a:pPr>
            <a:r>
              <a:rPr lang="es-ES" dirty="0"/>
              <a:t>-Analizar las condiciones previas para la modelación de una actividad</a:t>
            </a:r>
          </a:p>
          <a:p>
            <a:pPr marL="0" lvl="0" indent="0" algn="just">
              <a:buNone/>
            </a:pPr>
            <a:r>
              <a:rPr lang="es-ES" dirty="0"/>
              <a:t>-Determinar el objetivo de la actividad</a:t>
            </a:r>
          </a:p>
          <a:p>
            <a:pPr marL="0" lvl="0" indent="0" algn="just">
              <a:buNone/>
            </a:pPr>
            <a:r>
              <a:rPr lang="es-ES" dirty="0"/>
              <a:t>-Determinar el contenido</a:t>
            </a:r>
          </a:p>
          <a:p>
            <a:pPr marL="0" lvl="0" indent="0" algn="just">
              <a:buNone/>
            </a:pPr>
            <a:r>
              <a:rPr lang="es-ES" dirty="0"/>
              <a:t>-Seleccionar la forma de organización, los métodos, procedimientos y medios que se utilizarán</a:t>
            </a:r>
          </a:p>
          <a:p>
            <a:pPr marL="0" lvl="0" indent="0" algn="just">
              <a:buNone/>
            </a:pPr>
            <a:r>
              <a:rPr lang="es-ES" dirty="0"/>
              <a:t>-Determinar las variantes y alternativas metodológicas de desarrollo de la actividad</a:t>
            </a:r>
          </a:p>
          <a:p>
            <a:pPr marL="0" lvl="0" indent="0" algn="just">
              <a:buNone/>
            </a:pPr>
            <a:r>
              <a:rPr lang="es-ES" dirty="0"/>
              <a:t>-Determinar la forma de control</a:t>
            </a:r>
          </a:p>
          <a:p>
            <a:pPr marL="0" lvl="0" indent="0" algn="just">
              <a:buNone/>
            </a:pPr>
            <a:r>
              <a:rPr lang="es-ES" dirty="0"/>
              <a:t>-Elaborar por escrito el diseño de la actividad</a:t>
            </a:r>
          </a:p>
          <a:p>
            <a:pPr marL="0" lvl="0" indent="0" algn="just">
              <a:buNone/>
            </a:pPr>
            <a:r>
              <a:rPr lang="es-ES" dirty="0"/>
              <a:t>-Comunicar las concepciones básicas del modelo proyectado</a:t>
            </a:r>
          </a:p>
          <a:p>
            <a:pPr marL="0" lvl="0" indent="0" algn="just">
              <a:buNone/>
            </a:pPr>
            <a:endParaRPr lang="es-ES" dirty="0"/>
          </a:p>
          <a:p>
            <a:pPr lvl="0"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1805" y="-17338"/>
            <a:ext cx="3429000" cy="1934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5114932" cy="1132732"/>
          </a:xfrm>
        </p:spPr>
        <p:txBody>
          <a:bodyPr>
            <a:no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actividades modela el psicopedagogo?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dirty="0"/>
              <a:t>Clases para la Escuela Pedagógica Formadora de Maestros o para la Educación Superior</a:t>
            </a:r>
          </a:p>
          <a:p>
            <a:pPr lvl="0" algn="just"/>
            <a:r>
              <a:rPr lang="es-ES" dirty="0"/>
              <a:t>Situaciones de aprendizaje para atender estudiantes</a:t>
            </a:r>
          </a:p>
          <a:p>
            <a:pPr lvl="0" algn="just"/>
            <a:r>
              <a:rPr lang="es-ES" dirty="0"/>
              <a:t>Alternativas didácticas para solucionar problemas profesionales: Acciones, estrategias, programas y proyectos de orientación educativa</a:t>
            </a:r>
          </a:p>
          <a:p>
            <a:pPr lvl="0" algn="just"/>
            <a:r>
              <a:rPr lang="es-ES" dirty="0"/>
              <a:t>Actividades pedagógicas profesionales: tratamientos psicopedagógicos, estudios de casos…</a:t>
            </a:r>
          </a:p>
          <a:p>
            <a:pPr lvl="0" algn="just"/>
            <a:endParaRPr lang="es-ES" dirty="0"/>
          </a:p>
          <a:p>
            <a:pPr lvl="0"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2752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5338936" cy="1082384"/>
          </a:xfrm>
        </p:spPr>
        <p:txBody>
          <a:bodyPr>
            <a:noAutofit/>
          </a:bodyPr>
          <a:lstStyle/>
          <a:p>
            <a:r>
              <a:rPr lang="es-ES" sz="3200" b="1" dirty="0"/>
              <a:t>Trabajo Independiente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3200" dirty="0">
                <a:latin typeface="+mj-lt"/>
                <a:cs typeface="Arial" pitchFamily="34" charset="0"/>
              </a:rPr>
              <a:t>Selecciona una de las acciones que presentaste en el informe de la Práctica laboral recientemente finalizada.</a:t>
            </a:r>
          </a:p>
          <a:p>
            <a:pPr algn="just"/>
            <a:r>
              <a:rPr lang="es-ES" sz="3200" dirty="0">
                <a:latin typeface="+mj-lt"/>
                <a:cs typeface="Arial" pitchFamily="34" charset="0"/>
              </a:rPr>
              <a:t>Modela la actividad que desarrollarías para asesorar al docente o para orientar al educando.</a:t>
            </a:r>
          </a:p>
          <a:p>
            <a:pPr algn="just"/>
            <a:endParaRPr lang="es-ES" sz="3200" dirty="0">
              <a:latin typeface="+mj-lt"/>
              <a:cs typeface="Arial" pitchFamily="34" charset="0"/>
            </a:endParaRPr>
          </a:p>
          <a:p>
            <a:pPr algn="just"/>
            <a:endParaRPr lang="es-ES_tradnl" sz="3200" dirty="0">
              <a:latin typeface="+mj-lt"/>
              <a:cs typeface="Arial" pitchFamily="34" charset="0"/>
            </a:endParaRPr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0"/>
            <a:ext cx="2714645" cy="194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85728"/>
            <a:ext cx="7891490" cy="596922"/>
          </a:xfrm>
        </p:spPr>
        <p:txBody>
          <a:bodyPr>
            <a:normAutofit fontScale="90000"/>
          </a:bodyPr>
          <a:lstStyle/>
          <a:p>
            <a:r>
              <a:rPr lang="es-US" b="1" dirty="0">
                <a:solidFill>
                  <a:srgbClr val="FF0000"/>
                </a:solidFill>
              </a:rPr>
              <a:t>CONCLUSIONES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Cxmutovompany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Logo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28600" y="1916832"/>
            <a:ext cx="8305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MX" sz="2800" dirty="0">
                <a:latin typeface="+mj-lt"/>
              </a:rPr>
              <a:t>La modelación de alternativas didácticas en las instituciones educativas constituye la herramienta fundamental del psicopedagogo para cumplir con sus funciones profesionales.</a:t>
            </a:r>
          </a:p>
          <a:p>
            <a:pPr algn="just">
              <a:buFont typeface="Arial" pitchFamily="34" charset="0"/>
              <a:buChar char="•"/>
            </a:pPr>
            <a:r>
              <a:rPr lang="es-MX" sz="2800" dirty="0">
                <a:latin typeface="+mj-lt"/>
              </a:rPr>
              <a:t>La vía fundamental para instrumentar las alternativas didácticas lo constituye el trabajo metodológico que se desarrolla en los diferentes departamentos, ciclos, grados.</a:t>
            </a:r>
          </a:p>
          <a:p>
            <a:pPr algn="just"/>
            <a:endParaRPr lang="es-MX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1181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10" y="285728"/>
            <a:ext cx="7891490" cy="596922"/>
          </a:xfrm>
        </p:spPr>
        <p:txBody>
          <a:bodyPr>
            <a:normAutofit fontScale="90000"/>
          </a:bodyPr>
          <a:lstStyle/>
          <a:p>
            <a:r>
              <a:rPr lang="es-US" b="1" dirty="0">
                <a:solidFill>
                  <a:srgbClr val="FF0000"/>
                </a:solidFill>
              </a:rPr>
              <a:t>BIBLIOGRAFÍA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Cxmutovompany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Logo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28600" y="1916832"/>
            <a:ext cx="8305800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MX" sz="3200" dirty="0">
                <a:latin typeface="+mj-lt"/>
              </a:rPr>
              <a:t>Libro Didáctica: teoría y práctica. Fátima </a:t>
            </a:r>
            <a:r>
              <a:rPr lang="es-MX" sz="3200" dirty="0" err="1">
                <a:latin typeface="+mj-lt"/>
              </a:rPr>
              <a:t>Addine</a:t>
            </a:r>
            <a:r>
              <a:rPr lang="es-MX" sz="3200" dirty="0">
                <a:latin typeface="+mj-lt"/>
              </a:rPr>
              <a:t> Fernández. Compiladora. 2004</a:t>
            </a:r>
          </a:p>
          <a:p>
            <a:pPr algn="just">
              <a:buFont typeface="Arial" pitchFamily="34" charset="0"/>
              <a:buChar char="•"/>
            </a:pPr>
            <a:r>
              <a:rPr lang="es-ES" sz="3200" dirty="0">
                <a:latin typeface="+mj-lt"/>
              </a:rPr>
              <a:t>Resolución 200/2014  del MINED</a:t>
            </a:r>
          </a:p>
          <a:p>
            <a:pPr algn="just">
              <a:buFont typeface="Arial" pitchFamily="34" charset="0"/>
              <a:buChar char="•"/>
            </a:pPr>
            <a:r>
              <a:rPr lang="es-ES" sz="3200" dirty="0">
                <a:latin typeface="+mj-lt"/>
              </a:rPr>
              <a:t>Resolución 47/2022 del MES</a:t>
            </a:r>
            <a:endParaRPr lang="es-MX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5528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1976</TotalTime>
  <Words>423</Words>
  <Application>Microsoft Office PowerPoint</Application>
  <PresentationFormat>Presentación en pantalla (4:3)</PresentationFormat>
  <Paragraphs>53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Constantia</vt:lpstr>
      <vt:lpstr>Wingdings 2</vt:lpstr>
      <vt:lpstr>Flujo</vt:lpstr>
      <vt:lpstr>Presentación de PowerPoint</vt:lpstr>
      <vt:lpstr>SUMARIO                 OBJETIVO</vt:lpstr>
      <vt:lpstr>Para caracterizar el estudiante debe:</vt:lpstr>
      <vt:lpstr>¿Qué es Modelar?</vt:lpstr>
      <vt:lpstr>¿Qué actividades modela el psicopedagogo?</vt:lpstr>
      <vt:lpstr>Trabajo Independiente</vt:lpstr>
      <vt:lpstr>CONCLUSIONES</vt:lpstr>
      <vt:lpstr>BIBLIOGRAFÍA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ujc</dc:creator>
  <cp:lastModifiedBy>Andres</cp:lastModifiedBy>
  <cp:revision>293</cp:revision>
  <dcterms:created xsi:type="dcterms:W3CDTF">2023-02-11T08:47:13Z</dcterms:created>
  <dcterms:modified xsi:type="dcterms:W3CDTF">2023-06-18T12:20:16Z</dcterms:modified>
</cp:coreProperties>
</file>