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84" r:id="rId1"/>
  </p:sldMasterIdLst>
  <p:notesMasterIdLst>
    <p:notesMasterId r:id="rId2"/>
  </p:notesMasterIdLst>
  <p:sldIdLst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Omar" initials="O" lastIdx="0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731" autoAdjust="0"/>
    <p:restoredTop sz="94660"/>
  </p:normalViewPr>
  <p:slideViewPr>
    <p:cSldViewPr>
      <p:cViewPr varScale="1">
        <p:scale>
          <a:sx n="69" d="100"/>
          <a:sy n="69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commentAuthors" Target="commentAuthor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Diapositiva de título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7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algn="l" indent="0" marL="27432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048588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9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91" name="7 Elipse"/>
          <p:cNvSpPr/>
          <p:nvPr/>
        </p:nvSpPr>
        <p:spPr>
          <a:xfrm>
            <a:off x="921433" y="1413802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92" name="8 Elipse"/>
          <p:cNvSpPr/>
          <p:nvPr/>
        </p:nvSpPr>
        <p:spPr>
          <a:xfrm>
            <a:off x="1157176" y="1345016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ítulo y objetos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99" name="2 Marcador de contenido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00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01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2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Encabezado de secció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6 Rectángulo"/>
          <p:cNvSpPr/>
          <p:nvPr/>
        </p:nvSpPr>
        <p:spPr>
          <a:xfrm>
            <a:off x="2282890" y="-54"/>
            <a:ext cx="68580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0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b="1" cap="all" sz="40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1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indent="0" marL="18288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5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5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5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55" name="9 Rectángulo"/>
          <p:cNvSpPr/>
          <p:nvPr/>
        </p:nvSpPr>
        <p:spPr bwMode="invGray">
          <a:xfrm>
            <a:off x="2286000" y="0"/>
            <a:ext cx="76200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6" name="7 Elipse"/>
          <p:cNvSpPr/>
          <p:nvPr/>
        </p:nvSpPr>
        <p:spPr>
          <a:xfrm>
            <a:off x="2172321" y="2814656"/>
            <a:ext cx="210312" cy="210312"/>
          </a:xfrm>
          <a:prstGeom prst="ellipse"/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57" name="8 Elipse"/>
          <p:cNvSpPr/>
          <p:nvPr/>
        </p:nvSpPr>
        <p:spPr>
          <a:xfrm>
            <a:off x="2408064" y="2745870"/>
            <a:ext cx="64008" cy="64008"/>
          </a:xfrm>
          <a:prstGeom prst="ellipse"/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Dos objetos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59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0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1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62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63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ación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baseline="0" b="1" cap="none" sz="45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65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66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algn="l" indent="0" marL="64008">
              <a:lnSpc>
                <a:spcPct val="100000"/>
              </a:lnSpc>
              <a:spcBef>
                <a:spcPts val="100"/>
              </a:spcBef>
              <a:buNone/>
              <a:defRPr b="0" sz="1900">
                <a:solidFill>
                  <a:schemeClr val="tx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67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8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indent="-274320" marL="393192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69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0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1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Sólo el título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27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28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9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blank">
  <p:cSld name="En blanco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4 Rectángulo"/>
          <p:cNvSpPr/>
          <p:nvPr/>
        </p:nvSpPr>
        <p:spPr>
          <a:xfrm>
            <a:off x="1014984" y="0"/>
            <a:ext cx="8129016" cy="6858000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73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7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7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7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ido con título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baseline="0" b="1" cap="all" sz="22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78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indent="0" marL="4572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48679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80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81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82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Imagen con título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b="1" sz="2100">
                <a:effectLst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6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7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8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639" name="7 Rectángulo"/>
          <p:cNvSpPr/>
          <p:nvPr/>
        </p:nvSpPr>
        <p:spPr>
          <a:xfrm>
            <a:off x="762000" y="1066800"/>
            <a:ext cx="4572000" cy="4572000"/>
          </a:xfrm>
          <a:prstGeom prst="rect"/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algn="tl" blurRad="55500" dir="5400000" dist="18500" rotWithShape="0">
              <a:srgbClr val="000000">
                <a:alpha val="3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anchor="t" lIns="91440" rtlCol="0" tIns="274320">
            <a:normAutofit/>
          </a:bodyPr>
          <a:p>
            <a:pPr algn="l" eaLnBrk="1" hangingPunct="1" indent="-283464" latinLnBrk="0" marL="0" rtl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dirty="0" sz="3200" kern="1200"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40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anchor="t" lIns="91440" tIns="274320"/>
          <a:lstStyle>
            <a:lvl1pPr indent="0">
              <a:buNone/>
              <a:defRPr sz="3200"/>
            </a:lvl1pPr>
          </a:lstStyle>
          <a:p>
            <a:pPr algn="l" eaLnBrk="1" hangingPunct="1" latinLnBrk="0" marL="0"/>
            <a:r>
              <a:rPr dirty="0" kumimoji="0" lang="es-ES" smtClean="0"/>
              <a:t>Haga clic en el icono para agregar una imagen</a:t>
            </a:r>
            <a:endParaRPr dirty="0" kumimoji="0" lang="en-US"/>
          </a:p>
        </p:txBody>
      </p:sp>
      <p:sp>
        <p:nvSpPr>
          <p:cNvPr id="1048641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2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/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algn="tl" blurRad="25400" dir="3300000" dist="25400" rotWithShape="0" sx="96000" sy="9600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643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algn="l" indent="0" marL="0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ítulo y texto vertical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Título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45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46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47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48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ítulo vertical y texto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631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p>
            <a:pPr eaLnBrk="1" hangingPunct="1" latinLnBrk="0" lvl="0"/>
            <a:r>
              <a:rPr lang="es-ES" smtClean="0"/>
              <a:t>Haga clic para modificar el estilo de texto del patrón</a:t>
            </a:r>
          </a:p>
          <a:p>
            <a:pPr eaLnBrk="1" hangingPunct="1" latinLnBrk="0" lvl="1"/>
            <a:r>
              <a:rPr lang="es-ES" smtClean="0"/>
              <a:t>Segundo nivel</a:t>
            </a:r>
          </a:p>
          <a:p>
            <a:pPr eaLnBrk="1" hangingPunct="1" latinLnBrk="0" lvl="2"/>
            <a:r>
              <a:rPr lang="es-ES" smtClean="0"/>
              <a:t>Tercer nivel</a:t>
            </a:r>
          </a:p>
          <a:p>
            <a:pPr eaLnBrk="1" hangingPunct="1" latinLnBrk="0" lvl="3"/>
            <a:r>
              <a:rPr lang="es-ES" smtClean="0"/>
              <a:t>Cuarto nivel</a:t>
            </a:r>
          </a:p>
          <a:p>
            <a:pPr eaLnBrk="1" hangingPunct="1" latinLnBrk="0" lvl="4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4863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63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3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D475AB2-4B80-4A79-A432-D24494CE451A}" type="slidenum">
              <a:rPr lang="en-US" smtClean="0"/>
            </a:fld>
            <a:endParaRPr dirty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7" name="7 Elipse"/>
          <p:cNvSpPr/>
          <p:nvPr/>
        </p:nvSpPr>
        <p:spPr>
          <a:xfrm>
            <a:off x="168816" y="21102"/>
            <a:ext cx="1702191" cy="1702191"/>
          </a:xfrm>
          <a:prstGeom prst="ellipse"/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algn="tl" blurRad="25400" dir="5400000" dist="25400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8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algn="tl" blurRad="12700" dir="4500000" dist="15000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79" name="11 Rectángulo"/>
          <p:cNvSpPr/>
          <p:nvPr/>
        </p:nvSpPr>
        <p:spPr>
          <a:xfrm>
            <a:off x="1012873" y="-54"/>
            <a:ext cx="8131127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  <p:sp>
        <p:nvSpPr>
          <p:cNvPr id="1048580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rmAutofit/>
          </a:bodyPr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048581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/>
        </p:spPr>
        <p:txBody>
          <a:bodyPr>
            <a:normAutofit/>
          </a:bodyPr>
          <a:p>
            <a:pPr eaLnBrk="1" hangingPunct="1" latinLnBrk="0" lvl="0"/>
            <a:r>
              <a:rPr kumimoji="0" lang="es-ES" smtClean="0"/>
              <a:t>Haga clic para modificar el estilo de texto del patrón</a:t>
            </a:r>
          </a:p>
          <a:p>
            <a:pPr eaLnBrk="1" hangingPunct="1" latinLnBrk="0" lvl="1"/>
            <a:r>
              <a:rPr kumimoji="0" lang="es-ES" smtClean="0"/>
              <a:t>Segundo nivel</a:t>
            </a:r>
          </a:p>
          <a:p>
            <a:pPr eaLnBrk="1" hangingPunct="1" latinLnBrk="0" lvl="2"/>
            <a:r>
              <a:rPr kumimoji="0" lang="es-ES" smtClean="0"/>
              <a:t>Tercer nivel</a:t>
            </a:r>
          </a:p>
          <a:p>
            <a:pPr eaLnBrk="1" hangingPunct="1" latinLnBrk="0" lvl="3"/>
            <a:r>
              <a:rPr kumimoji="0" lang="es-ES" smtClean="0"/>
              <a:t>Cuarto nivel</a:t>
            </a:r>
          </a:p>
          <a:p>
            <a:pPr eaLnBrk="1" hangingPunct="1" latinLnBrk="0" lvl="4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48582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/>
        </p:spPr>
        <p:txBody>
          <a:bodyPr anchor="b"/>
          <a:lstStyle>
            <a:lvl1pPr algn="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1CC5CE51-32EF-407B-A83D-60096ADEC0E6}" type="datetimeFigureOut">
              <a:rPr lang="en-US" smtClean="0"/>
            </a:fld>
            <a:endParaRPr dirty="0" lang="en-US"/>
          </a:p>
        </p:txBody>
      </p:sp>
      <p:sp>
        <p:nvSpPr>
          <p:cNvPr id="1048583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/>
        </p:spPr>
        <p:txBody>
          <a:bodyPr anchor="b"/>
          <a:lstStyle>
            <a:lvl1pPr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dirty="0" lang="en-US"/>
          </a:p>
        </p:txBody>
      </p:sp>
      <p:sp>
        <p:nvSpPr>
          <p:cNvPr id="1048584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/>
        </p:spPr>
        <p:txBody>
          <a:bodyPr anchor="b"/>
          <a:lstStyle>
            <a:lvl1pPr algn="ctr" eaLnBrk="1" hangingPunct="1" latinLnBrk="0">
              <a:defRPr sz="1200" kumimoji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BD475AB2-4B80-4A79-A432-D24494CE451A}" type="slidenum">
              <a:rPr lang="en-US" smtClean="0"/>
            </a:fld>
            <a:endParaRPr dirty="0" lang="en-US"/>
          </a:p>
        </p:txBody>
      </p:sp>
      <p:sp>
        <p:nvSpPr>
          <p:cNvPr id="104858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/>
          <a:solidFill>
            <a:schemeClr val="bg1"/>
          </a:solidFill>
          <a:ln w="25400" cap="rnd" cmpd="sng" algn="ctr">
            <a:noFill/>
            <a:prstDash val="solid"/>
          </a:ln>
          <a:effectLst>
            <a:outerShdw algn="tl" blurRad="38550" dir="10800000" dist="38000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dirty="0" kumimoji="0"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eaLnBrk="1" hangingPunct="1" latinLnBrk="0" rtl="0">
        <a:spcBef>
          <a:spcPct val="0"/>
        </a:spcBef>
        <a:buNone/>
        <a:defRPr sz="4300" kern="1200" kumimoji="0">
          <a:solidFill>
            <a:schemeClr val="tx2">
              <a:satMod val="130000"/>
            </a:schemeClr>
          </a:solidFill>
          <a:effectLst>
            <a:outerShdw algn="tl" blurRad="50000" dir="5400000" dist="30000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83464" latinLnBrk="0" marL="365760" rtl="0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37744" latinLnBrk="0" marL="640080" rtl="0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86968" rtl="0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173736" latinLnBrk="0" marL="1097280" rtl="0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182880" latinLnBrk="0" marL="1298448" rtl="0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182880" latinLnBrk="0" marL="1508760" rtl="0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71907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1920240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130552" rtl="0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1 Título"/>
          <p:cNvSpPr>
            <a:spLocks noGrp="1"/>
          </p:cNvSpPr>
          <p:nvPr>
            <p:ph type="ctrTitle"/>
          </p:nvPr>
        </p:nvSpPr>
        <p:spPr>
          <a:xfrm>
            <a:off x="1262964" y="85725"/>
            <a:ext cx="5976036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pecuari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y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</a:t>
            </a: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0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537554"/>
          </a:xfrm>
        </p:spPr>
        <p:txBody>
          <a:bodyPr>
            <a:normAutofit/>
          </a:bodyPr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y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Sistema de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4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612" name="Rectangle 3"/>
          <p:cNvSpPr>
            <a:spLocks noChangeArrowheads="1"/>
          </p:cNvSpPr>
          <p:nvPr/>
        </p:nvSpPr>
        <p:spPr bwMode="auto">
          <a:xfrm>
            <a:off x="0" y="12382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5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613" name="CuadroTexto 4"/>
          <p:cNvSpPr txBox="1"/>
          <p:nvPr/>
        </p:nvSpPr>
        <p:spPr>
          <a:xfrm>
            <a:off x="4191000" y="5038725"/>
            <a:ext cx="4422156" cy="389256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r>
              <a:rPr dirty="0" lang="es-ES" smtClean="0"/>
              <a:t>.</a:t>
            </a:r>
            <a:endParaRPr dirty="0"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ítulo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66800"/>
          </a:xfrm>
        </p:spPr>
        <p:txBody>
          <a:bodyPr>
            <a:noAutofit/>
          </a:bodyPr>
          <a:p>
            <a:pPr algn="ctr"/>
            <a:r>
              <a:rPr b="1" dirty="0" sz="20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FUNCIONES Y RESPONSABLIDADES DE LOS USUARIOS INTERNOS Y EXTERNOS DEL </a:t>
            </a:r>
            <a:r>
              <a:rPr b="1" dirty="0" sz="2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SCI</a:t>
            </a:r>
            <a:endParaRPr dirty="0" sz="2000" lang="es-ES">
              <a:solidFill>
                <a:schemeClr val="tx2">
                  <a:lumMod val="60000"/>
                  <a:lumOff val="40000"/>
                </a:schemeClr>
              </a:solidFill>
              <a:effectLst/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15" name="Marcador de contenido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943600"/>
          </a:xfrm>
        </p:spPr>
        <p:txBody>
          <a:bodyPr>
            <a:normAutofit/>
          </a:bodyPr>
          <a:p>
            <a:pPr indent="0" marL="82296">
              <a:buNone/>
            </a:pPr>
            <a:r>
              <a:rPr dirty="0" sz="2400" lang="es-ES" smtClean="0"/>
              <a:t>El </a:t>
            </a:r>
            <a:r>
              <a:rPr dirty="0" sz="2400" lang="es-ES"/>
              <a:t>Sistema de Control Interno </a:t>
            </a:r>
            <a:r>
              <a:rPr dirty="0" sz="2400" lang="es-ES" smtClean="0"/>
              <a:t>se puede realizar por </a:t>
            </a:r>
            <a:r>
              <a:rPr dirty="0" sz="2400" lang="es-ES"/>
              <a:t>diferentes personas, cada una con responsabilidades importantes. </a:t>
            </a:r>
            <a:endParaRPr dirty="0" sz="2400" lang="es-ES"/>
          </a:p>
        </p:txBody>
      </p:sp>
      <p:sp>
        <p:nvSpPr>
          <p:cNvPr id="1048616" name="Rectángulo redondeado 3"/>
          <p:cNvSpPr/>
          <p:nvPr/>
        </p:nvSpPr>
        <p:spPr>
          <a:xfrm>
            <a:off x="990600" y="2362200"/>
            <a:ext cx="3886200" cy="4461164"/>
          </a:xfrm>
          <a:prstGeom prst="round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s-ES"/>
          </a:p>
        </p:txBody>
      </p:sp>
      <p:sp>
        <p:nvSpPr>
          <p:cNvPr id="1048617" name="Rectángulo redondeado 4"/>
          <p:cNvSpPr/>
          <p:nvPr/>
        </p:nvSpPr>
        <p:spPr>
          <a:xfrm>
            <a:off x="5140037" y="2362200"/>
            <a:ext cx="3997036" cy="4461164"/>
          </a:xfrm>
          <a:prstGeom prst="round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s-ES"/>
          </a:p>
        </p:txBody>
      </p:sp>
      <p:sp>
        <p:nvSpPr>
          <p:cNvPr id="1048618" name="CuadroTexto 5"/>
          <p:cNvSpPr txBox="1"/>
          <p:nvPr/>
        </p:nvSpPr>
        <p:spPr>
          <a:xfrm>
            <a:off x="1235707" y="2659932"/>
            <a:ext cx="3318163" cy="3843020"/>
          </a:xfrm>
          <a:prstGeom prst="rect"/>
          <a:noFill/>
        </p:spPr>
        <p:txBody>
          <a:bodyPr rtlCol="0" wrap="square">
            <a:spAutoFit/>
          </a:bodyPr>
          <a:p>
            <a:pPr indent="0" marL="82296">
              <a:buNone/>
            </a:pPr>
            <a:r>
              <a:rPr dirty="0" sz="2000" lang="es-ES">
                <a:latin typeface="Arial" panose="020B0604020202020204" pitchFamily="34" charset="0"/>
                <a:cs typeface="Arial" panose="020B0604020202020204" pitchFamily="34" charset="0"/>
              </a:rPr>
              <a:t>Las personas pertenecientes a una organización forman parte del sistema. Contribuyen, cada una a su manera, a un control interno efectivo, es decir, a proporcionar un grado razonable de seguridad de que se alcancen los objetivos específicos de la entidad.</a:t>
            </a:r>
            <a:endParaRPr dirty="0" sz="2000" i="1"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dirty="0" sz="2000" lang="es-ES"/>
          </a:p>
        </p:txBody>
      </p:sp>
      <p:sp>
        <p:nvSpPr>
          <p:cNvPr id="1048619" name="CuadroTexto 6"/>
          <p:cNvSpPr txBox="1"/>
          <p:nvPr/>
        </p:nvSpPr>
        <p:spPr>
          <a:xfrm>
            <a:off x="5486400" y="2469123"/>
            <a:ext cx="3447288" cy="4317365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1800" lang="es-ES">
                <a:latin typeface="Arial" panose="020B0604020202020204" pitchFamily="34" charset="0"/>
                <a:cs typeface="Arial" panose="020B0604020202020204" pitchFamily="34" charset="0"/>
              </a:rPr>
              <a:t>Los terceros también pueden ayudar a que la entidad consiga sus objetivos realizando acciones que proporcionen información útil para el control interno, o contribuyan de forma independiente al cumplimiento de sus objetivos. No obstante, el mero hecho de contribuir, directa o indirectamente, a alcanzar los objetivos de la entidad no implica la pertenencia a su Sistema de Control Interno</a:t>
            </a:r>
            <a:endParaRPr dirty="0" sz="1800" i="1"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dirty="0" sz="1800"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ítulo 1"/>
          <p:cNvSpPr>
            <a:spLocks noGrp="1"/>
          </p:cNvSpPr>
          <p:nvPr>
            <p:ph type="title"/>
          </p:nvPr>
        </p:nvSpPr>
        <p:spPr>
          <a:xfrm>
            <a:off x="1202137" y="194564"/>
            <a:ext cx="7498080" cy="1444584"/>
          </a:xfrm>
        </p:spPr>
        <p:txBody>
          <a:bodyPr>
            <a:noAutofit/>
          </a:bodyPr>
          <a:p>
            <a:pPr algn="ctr"/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Responsables pertenecientes a la entidad</a:t>
            </a:r>
            <a:endParaRPr b="1" dirty="0" sz="32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21" name="Marcador de contenido 2"/>
          <p:cNvSpPr>
            <a:spLocks noGrp="1"/>
          </p:cNvSpPr>
          <p:nvPr>
            <p:ph idx="1"/>
          </p:nvPr>
        </p:nvSpPr>
        <p:spPr>
          <a:xfrm>
            <a:off x="990600" y="990600"/>
            <a:ext cx="8153400" cy="5867400"/>
          </a:xfrm>
        </p:spPr>
        <p:txBody>
          <a:bodyPr>
            <a:normAutofit/>
          </a:bodyPr>
          <a:p>
            <a:endParaRPr b="1" dirty="0" sz="2800" lang="es-ES" smtClean="0"/>
          </a:p>
          <a:p>
            <a:endParaRPr b="1" dirty="0" sz="2800" lang="es-ES" smtClean="0"/>
          </a:p>
          <a:p>
            <a:r>
              <a:rPr b="1" dirty="0" sz="2800" lang="es-ES" smtClean="0"/>
              <a:t>La </a:t>
            </a:r>
            <a:r>
              <a:rPr b="1" dirty="0" sz="2800" lang="es-ES"/>
              <a:t>Dirección</a:t>
            </a:r>
            <a:endParaRPr dirty="0" sz="2800" i="1" lang="es-ES"/>
          </a:p>
          <a:p>
            <a:r>
              <a:rPr b="1" dirty="0" sz="2800" lang="es-ES"/>
              <a:t>Responsable de las funciones financieras</a:t>
            </a:r>
            <a:endParaRPr dirty="0" sz="2800" i="1" lang="es-ES"/>
          </a:p>
          <a:p>
            <a:r>
              <a:rPr b="1" dirty="0" sz="2800" lang="es-ES"/>
              <a:t>Consejo de </a:t>
            </a:r>
            <a:r>
              <a:rPr b="1" dirty="0" sz="2800" lang="es-ES" smtClean="0"/>
              <a:t>Administración</a:t>
            </a:r>
            <a:endParaRPr dirty="0" sz="2800" i="1" lang="es-ES"/>
          </a:p>
          <a:p>
            <a:r>
              <a:rPr b="1" dirty="0" sz="2800" lang="es-ES"/>
              <a:t>Comité de Auditoría</a:t>
            </a:r>
            <a:endParaRPr dirty="0" sz="2800" i="1" lang="es-ES"/>
          </a:p>
          <a:p>
            <a:r>
              <a:rPr b="1" dirty="0" sz="2800" lang="es-ES"/>
              <a:t>Comité de Finanzas</a:t>
            </a:r>
            <a:endParaRPr dirty="0" sz="2800" i="1" lang="es-ES"/>
          </a:p>
          <a:p>
            <a:r>
              <a:rPr b="1" dirty="0" sz="2800" lang="es-ES"/>
              <a:t>Comité de Nombramientos</a:t>
            </a:r>
            <a:endParaRPr dirty="0" sz="2800" i="1" lang="es-ES"/>
          </a:p>
          <a:p>
            <a:r>
              <a:rPr b="1" dirty="0" sz="2800" lang="es-ES"/>
              <a:t>Auditores internos</a:t>
            </a:r>
            <a:endParaRPr dirty="0" sz="2800" i="1" lang="es-ES"/>
          </a:p>
          <a:p>
            <a:endParaRPr dirty="0" sz="2800" i="1"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ítulo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143000"/>
          </a:xfrm>
        </p:spPr>
        <p:txBody>
          <a:bodyPr>
            <a:noAutofit/>
          </a:bodyPr>
          <a:p>
            <a:pPr algn="ctr"/>
            <a:r>
              <a:rPr b="1" dirty="0" sz="4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b="1" dirty="0" sz="4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b="1" dirty="0" sz="40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Terceros ajenos a la entidad</a:t>
            </a:r>
            <a:endParaRPr b="1" dirty="0" sz="4000" lang="es-E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23" name="Marcador de contenido 2"/>
          <p:cNvSpPr>
            <a:spLocks noGrp="1"/>
          </p:cNvSpPr>
          <p:nvPr>
            <p:ph idx="1"/>
          </p:nvPr>
        </p:nvSpPr>
        <p:spPr>
          <a:xfrm>
            <a:off x="990600" y="838200"/>
            <a:ext cx="8153400" cy="5715000"/>
          </a:xfrm>
        </p:spPr>
        <p:txBody>
          <a:bodyPr>
            <a:normAutofit/>
          </a:bodyPr>
          <a:p>
            <a:endParaRPr b="1" dirty="0" sz="2800" lang="es-ES" smtClean="0"/>
          </a:p>
          <a:p>
            <a:endParaRPr b="1" dirty="0" sz="2800" lang="es-ES"/>
          </a:p>
          <a:p>
            <a:endParaRPr b="1" dirty="0" sz="2800" lang="es-ES" smtClean="0"/>
          </a:p>
          <a:p>
            <a:r>
              <a:rPr b="1" dirty="0" sz="2800" lang="es-ES" smtClean="0"/>
              <a:t>Auditores </a:t>
            </a:r>
            <a:r>
              <a:rPr b="1" dirty="0" sz="2800" lang="es-ES"/>
              <a:t>externos</a:t>
            </a:r>
            <a:endParaRPr dirty="0" sz="2800" i="1" lang="es-ES"/>
          </a:p>
          <a:p>
            <a:r>
              <a:rPr b="1" dirty="0" sz="2800" lang="es-ES"/>
              <a:t>Legislados y organismos de control</a:t>
            </a:r>
            <a:endParaRPr dirty="0" sz="2800" i="1" lang="es-ES"/>
          </a:p>
          <a:p>
            <a:r>
              <a:rPr b="1" dirty="0" sz="2800" lang="es-ES"/>
              <a:t>Terceros relacionados con la entidad</a:t>
            </a:r>
            <a:endParaRPr dirty="0" sz="2800" lang="es-E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ítulo 1"/>
          <p:cNvSpPr>
            <a:spLocks noGrp="1"/>
          </p:cNvSpPr>
          <p:nvPr>
            <p:ph type="title"/>
          </p:nvPr>
        </p:nvSpPr>
        <p:spPr>
          <a:xfrm>
            <a:off x="990600" y="-228600"/>
            <a:ext cx="7943088" cy="1066800"/>
          </a:xfrm>
        </p:spPr>
        <p:txBody>
          <a:bodyPr>
            <a:noAutofit/>
          </a:bodyPr>
          <a:p>
            <a:pPr algn="ctr"/>
            <a:r>
              <a:rPr b="1" dirty="0" sz="32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b="1" dirty="0" sz="32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/>
            </a:r>
            <a:b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b="1" dirty="0" sz="3200" lang="es-ES" smtClean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Elementos que conforman el Control Interno</a:t>
            </a:r>
            <a:endParaRPr b="1" dirty="0" sz="32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25" name="Marcador de contenido 2"/>
          <p:cNvSpPr>
            <a:spLocks noGrp="1"/>
          </p:cNvSpPr>
          <p:nvPr>
            <p:ph idx="1"/>
          </p:nvPr>
        </p:nvSpPr>
        <p:spPr>
          <a:xfrm>
            <a:off x="990600" y="914400"/>
            <a:ext cx="8153400" cy="5943600"/>
          </a:xfrm>
        </p:spPr>
        <p:txBody>
          <a:bodyPr>
            <a:normAutofit fontScale="65781" lnSpcReduction="20000"/>
          </a:bodyPr>
          <a:p>
            <a:endParaRPr dirty="0" lang="es-ES" smtClean="0"/>
          </a:p>
          <a:p>
            <a:endParaRPr dirty="0" lang="es-ES"/>
          </a:p>
          <a:p>
            <a:r>
              <a:rPr dirty="0" lang="es-ES" smtClean="0"/>
              <a:t>1</a:t>
            </a:r>
            <a:r>
              <a:rPr dirty="0" lang="es-ES"/>
              <a:t>. Definición de los objetivos y las metas, tanto generales como específicos, además de la formulación de los </a:t>
            </a:r>
            <a:r>
              <a:rPr dirty="0" lang="es-ES" smtClean="0"/>
              <a:t>planes operativos que </a:t>
            </a:r>
            <a:r>
              <a:rPr dirty="0" lang="es-ES"/>
              <a:t>sean necesarios.</a:t>
            </a:r>
          </a:p>
          <a:p>
            <a:r>
              <a:rPr dirty="0" lang="es-ES"/>
              <a:t>2. Definición de políticas y procedimientos utilizados como guías de acción para la ejecución de los procesos.</a:t>
            </a:r>
          </a:p>
          <a:p>
            <a:r>
              <a:rPr dirty="0" lang="es-ES"/>
              <a:t>3. Delimitación precisa de la autoridad y los niveles de responsabilidad.</a:t>
            </a:r>
          </a:p>
          <a:p>
            <a:r>
              <a:rPr dirty="0" lang="es-ES"/>
              <a:t>4. Adopción de normas para la protección y utilización racional de recursos.</a:t>
            </a:r>
          </a:p>
          <a:p>
            <a:r>
              <a:rPr dirty="0" lang="es-ES"/>
              <a:t>5. Dirección y administración de personal adecuados a un sistema de valuación.</a:t>
            </a:r>
          </a:p>
          <a:p>
            <a:r>
              <a:rPr dirty="0" lang="es-ES"/>
              <a:t>6. Establecimiento de sistemas modernos de información que faciliten la gestión y el control administrativo.</a:t>
            </a:r>
          </a:p>
          <a:p>
            <a:r>
              <a:rPr dirty="0" lang="es-ES"/>
              <a:t>7. Establecimiento de programas de inducción, capacitación y actualización dirigidos al personal de la organización ya sus necesidades.</a:t>
            </a:r>
          </a:p>
          <a:p>
            <a:r>
              <a:rPr dirty="0" lang="es-ES"/>
              <a:t>8. Simplificación y actualización de normas y procedimientos.</a:t>
            </a:r>
          </a:p>
          <a:p>
            <a:pPr algn="ctr" indent="0" marL="82296">
              <a:buNone/>
            </a:pPr>
            <a:endParaRPr dirty="0" lang="es-E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/>
            <a:r>
              <a:rPr b="1" dirty="0" sz="36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Responsabilidad del control interno</a:t>
            </a:r>
            <a:endParaRPr dirty="0" sz="36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08" name="Marcador de contenido 2"/>
          <p:cNvSpPr>
            <a:spLocks noGrp="1"/>
          </p:cNvSpPr>
          <p:nvPr>
            <p:ph idx="1"/>
          </p:nvPr>
        </p:nvSpPr>
        <p:spPr>
          <a:xfrm>
            <a:off x="990600" y="1295400"/>
            <a:ext cx="7943088" cy="5562600"/>
          </a:xfrm>
        </p:spPr>
        <p:txBody>
          <a:bodyPr>
            <a:normAutofit fontScale="81094" lnSpcReduction="20000"/>
          </a:bodyPr>
          <a:p>
            <a:endParaRPr dirty="0" lang="es-ES" smtClean="0"/>
          </a:p>
          <a:p>
            <a:r>
              <a:rPr dirty="0" lang="es-ES" smtClean="0"/>
              <a:t>El control interno es </a:t>
            </a:r>
            <a:r>
              <a:rPr dirty="0" lang="es-ES"/>
              <a:t>fundamentalmente una responsabilidad gerencial, desarrollada en forma autónoma que, para que rinda verdaderos frutos, debe ajustarse a las necesidades y requerimientos de cada organización</a:t>
            </a:r>
          </a:p>
          <a:p>
            <a:r>
              <a:rPr dirty="0" lang="es-ES"/>
              <a:t>Desde el punto de vista del cumplimiento del objeto social y las funciones asignadas a las organizaciones, el control interno es parte indispensable e indelegable de la responsabilidad gerencial, ya que ésta no termina con la formulación de objetivos y metas, sino con la verificación de que éstos se han cumplido.</a:t>
            </a:r>
          </a:p>
          <a:p>
            <a:endParaRPr dirty="0"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/>
            <a:r>
              <a:rPr b="1" dirty="0" sz="3600" lang="es-E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Responsabilidades Específicas</a:t>
            </a: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06" name="Marcador de contenido 2"/>
          <p:cNvSpPr>
            <a:spLocks noGrp="1"/>
          </p:cNvSpPr>
          <p:nvPr>
            <p:ph idx="1"/>
          </p:nvPr>
        </p:nvSpPr>
        <p:spPr>
          <a:xfrm>
            <a:off x="1079376" y="1300899"/>
            <a:ext cx="7866888" cy="5440362"/>
          </a:xfrm>
        </p:spPr>
        <p:txBody>
          <a:bodyPr>
            <a:normAutofit fontScale="85469" lnSpcReduction="20000"/>
          </a:bodyPr>
          <a:p>
            <a:endParaRPr dirty="0" lang="es-ES" smtClean="0"/>
          </a:p>
          <a:p>
            <a:r>
              <a:rPr dirty="0" lang="es-ES" smtClean="0"/>
              <a:t>1</a:t>
            </a:r>
            <a:r>
              <a:rPr dirty="0" lang="es-ES"/>
              <a:t>. La responsabilidad de establecer, mantener y perfeccionar el SCI debe ser competencia de la máxima autoridad de la organización.</a:t>
            </a:r>
          </a:p>
          <a:p>
            <a:r>
              <a:rPr dirty="0" lang="es-ES"/>
              <a:t>2. En cada área de la organización, el encargado de dirigirla debe ser el responsable de acuerdo con los niveles de autoridad y líneas de responsabilidad establecidos.</a:t>
            </a:r>
          </a:p>
          <a:p>
            <a:r>
              <a:rPr dirty="0" lang="es-ES"/>
              <a:t>3. La </a:t>
            </a:r>
            <a:r>
              <a:rPr dirty="0" lang="es-ES" smtClean="0"/>
              <a:t>auditoría interna o </a:t>
            </a:r>
            <a:r>
              <a:rPr dirty="0" lang="es-ES"/>
              <a:t>la unidad de control interno correspondiente, debe ser la encargada de evaluar de manera independiente el SCI de la organización, proponiéndole a la gerencia las recomendaciones para mejorarlo.</a:t>
            </a:r>
          </a:p>
          <a:p>
            <a:endParaRPr dirty="0"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ítulo 1"/>
          <p:cNvSpPr>
            <a:spLocks noGrp="1"/>
          </p:cNvSpPr>
          <p:nvPr/>
        </p:nvSpPr>
        <p:spPr>
          <a:xfrm>
            <a:off x="1435608" y="274638"/>
            <a:ext cx="7498080" cy="1143000"/>
          </a:xfrm>
          <a:prstGeom prst="rect"/>
        </p:spPr>
        <p:txBody>
          <a:bodyPr anchor="ctr">
            <a:noAutofit/>
          </a:bodyPr>
          <a:lstStyle>
            <a:lvl1pPr algn="l" eaLnBrk="1" hangingPunct="1" latinLnBrk="0" rtl="0">
              <a:spcBef>
                <a:spcPct val="0"/>
              </a:spcBef>
              <a:buNone/>
              <a:defRPr sz="4300" kern="1200" kumimoji="0">
                <a:solidFill>
                  <a:schemeClr val="tx2">
                    <a:satMod val="130000"/>
                  </a:schemeClr>
                </a:solidFill>
                <a:effectLst>
                  <a:outerShdw algn="tl" blurRad="50000" dir="5400000" dist="30000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E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s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t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u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d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io 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I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n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d</a:t>
            </a:r>
            <a:r>
              <a:rPr altLang="es-ES" b="1" dirty="0" sz="3600" lang="en-US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abic Typesetting" panose="03020402040406030203" pitchFamily="66" charset="-78"/>
                <a:cs typeface="Arabic Typesetting" panose="03020402040406030203" pitchFamily="66" charset="-78"/>
              </a:rPr>
              <a:t>ependiente </a:t>
            </a:r>
            <a:endParaRPr b="1" dirty="0" sz="3600" lang="es-ES">
              <a:solidFill>
                <a:schemeClr val="tx2">
                  <a:lumMod val="60000"/>
                  <a:lumOff val="40000"/>
                </a:schemeClr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048604" name="Marcador de contenido 2"/>
          <p:cNvSpPr>
            <a:spLocks noGrp="1"/>
          </p:cNvSpPr>
          <p:nvPr/>
        </p:nvSpPr>
        <p:spPr>
          <a:xfrm>
            <a:off x="1079376" y="1300899"/>
            <a:ext cx="7866888" cy="3533629"/>
          </a:xfrm>
          <a:prstGeom prst="rect"/>
        </p:spPr>
        <p:txBody>
          <a:bodyPr>
            <a:normAutofit/>
          </a:bodyPr>
          <a:lstStyle>
            <a:lvl1pPr algn="l" eaLnBrk="1" hangingPunct="1" indent="-283464" latinLnBrk="0" marL="365760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sz="32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eaLnBrk="1" hangingPunct="1" indent="-237744" latinLnBrk="0" marL="640080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sz="28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eaLnBrk="1" hangingPunct="1" indent="-228600" latinLnBrk="0" marL="886968" rtl="0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sz="24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eaLnBrk="1" hangingPunct="1" indent="-173736" latinLnBrk="0" marL="1097280" rtl="0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eaLnBrk="1" hangingPunct="1" indent="-182880" latinLnBrk="0" marL="1298448" rtl="0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eaLnBrk="1" hangingPunct="1" indent="-182880" latinLnBrk="0" marL="1508760" rtl="0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eaLnBrk="1" hangingPunct="1" indent="-182880" latinLnBrk="0" marL="1719072" rtl="0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eaLnBrk="1" hangingPunct="1" indent="-182880" latinLnBrk="0" marL="1920240" rtl="0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eaLnBrk="1" hangingPunct="1" indent="-182880" latinLnBrk="0" marL="2130552" rtl="0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sz="2000" kern="1200" kumimoj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dirty="0" lang="es-ES" smtClean="0"/>
          </a:p>
          <a:p>
            <a:r>
              <a:rPr altLang="es-ES" dirty="0" lang="en-US" smtClean="0"/>
              <a:t>I</a:t>
            </a:r>
            <a:r>
              <a:rPr altLang="es-ES" dirty="0" lang="en-US" smtClean="0"/>
              <a:t>n</a:t>
            </a:r>
            <a:r>
              <a:rPr altLang="es-ES" dirty="0" lang="en-US" smtClean="0"/>
              <a:t>v</a:t>
            </a:r>
            <a:r>
              <a:rPr altLang="es-ES" dirty="0" lang="en-US" smtClean="0"/>
              <a:t>e</a:t>
            </a:r>
            <a:r>
              <a:rPr altLang="es-ES" dirty="0" lang="en-US" smtClean="0"/>
              <a:t>s</a:t>
            </a:r>
            <a:r>
              <a:rPr altLang="es-ES" dirty="0" lang="en-US" smtClean="0"/>
              <a:t>t</a:t>
            </a:r>
            <a:r>
              <a:rPr altLang="es-ES" dirty="0" lang="en-US" smtClean="0"/>
              <a:t>i</a:t>
            </a:r>
            <a:r>
              <a:rPr altLang="es-ES" dirty="0" lang="en-US" smtClean="0"/>
              <a:t>g</a:t>
            </a:r>
            <a:r>
              <a:rPr altLang="es-ES" dirty="0" lang="en-US" smtClean="0"/>
              <a:t>u</a:t>
            </a:r>
            <a:r>
              <a:rPr altLang="es-ES" dirty="0" lang="en-US" smtClean="0"/>
              <a:t>e </a:t>
            </a:r>
            <a:r>
              <a:rPr altLang="es-ES" dirty="0" lang="en-US" smtClean="0"/>
              <a:t>l</a:t>
            </a:r>
            <a:r>
              <a:rPr altLang="es-ES" dirty="0" lang="en-US" smtClean="0"/>
              <a:t>o</a:t>
            </a:r>
            <a:r>
              <a:rPr altLang="es-ES" dirty="0" lang="en-US" smtClean="0"/>
              <a:t>s</a:t>
            </a:r>
            <a:r>
              <a:rPr altLang="es-ES" dirty="0" lang="en-US" smtClean="0"/>
              <a:t> </a:t>
            </a:r>
            <a:r>
              <a:rPr altLang="es-ES" dirty="0" lang="en-US" smtClean="0"/>
              <a:t>a</a:t>
            </a:r>
            <a:r>
              <a:rPr altLang="es-ES" dirty="0" lang="en-US" smtClean="0"/>
              <a:t>n</a:t>
            </a:r>
            <a:r>
              <a:rPr altLang="es-ES" dirty="0" lang="en-US" smtClean="0"/>
              <a:t>t</a:t>
            </a:r>
            <a:r>
              <a:rPr altLang="es-ES" dirty="0" lang="en-US" smtClean="0"/>
              <a:t>e</a:t>
            </a:r>
            <a:r>
              <a:rPr altLang="es-ES" dirty="0" lang="en-US" smtClean="0"/>
              <a:t>cedentes </a:t>
            </a:r>
            <a:r>
              <a:rPr altLang="es-ES" dirty="0" lang="en-US" smtClean="0"/>
              <a:t>h</a:t>
            </a:r>
            <a:r>
              <a:rPr altLang="es-ES" dirty="0" lang="en-US" smtClean="0"/>
              <a:t>i</a:t>
            </a:r>
            <a:r>
              <a:rPr altLang="es-ES" dirty="0" lang="en-US" smtClean="0"/>
              <a:t>stóricos </a:t>
            </a:r>
            <a:r>
              <a:rPr altLang="es-ES" dirty="0" lang="en-US" smtClean="0"/>
              <a:t>d</a:t>
            </a:r>
            <a:r>
              <a:rPr altLang="es-ES" dirty="0" lang="en-US" smtClean="0"/>
              <a:t>e</a:t>
            </a:r>
            <a:r>
              <a:rPr altLang="es-ES" dirty="0" lang="en-US" smtClean="0"/>
              <a:t> </a:t>
            </a:r>
            <a:r>
              <a:rPr altLang="es-ES" dirty="0" lang="en-US" smtClean="0"/>
              <a:t>l</a:t>
            </a:r>
            <a:r>
              <a:rPr altLang="es-ES" dirty="0" lang="en-US" smtClean="0"/>
              <a:t>a</a:t>
            </a:r>
            <a:r>
              <a:rPr altLang="es-ES" dirty="0" lang="en-US" smtClean="0"/>
              <a:t> </a:t>
            </a:r>
            <a:r>
              <a:rPr altLang="es-ES" dirty="0" lang="en-US" smtClean="0"/>
              <a:t>A</a:t>
            </a:r>
            <a:r>
              <a:rPr altLang="es-ES" dirty="0" lang="en-US" smtClean="0"/>
              <a:t>u</a:t>
            </a:r>
            <a:r>
              <a:rPr altLang="es-ES" dirty="0" lang="en-US" smtClean="0"/>
              <a:t>d</a:t>
            </a:r>
            <a:r>
              <a:rPr altLang="es-ES" dirty="0" lang="en-US" smtClean="0"/>
              <a:t>itorí</a:t>
            </a:r>
            <a:r>
              <a:rPr altLang="es-ES" dirty="0" lang="en-US" smtClean="0"/>
              <a:t>a</a:t>
            </a:r>
            <a:r>
              <a:rPr altLang="es-ES" dirty="0" lang="en-US" smtClean="0"/>
              <a:t>.</a:t>
            </a:r>
            <a:endParaRPr dirty="0" lang="es-ES"/>
          </a:p>
          <a:p>
            <a:r>
              <a:rPr altLang="es-ES" dirty="0" lang="en-US" smtClean="0"/>
              <a:t>Res</a:t>
            </a:r>
            <a:r>
              <a:rPr altLang="es-ES" dirty="0" lang="en-US" smtClean="0"/>
              <a:t>um</a:t>
            </a:r>
            <a:r>
              <a:rPr altLang="es-ES" dirty="0" lang="en-US" smtClean="0"/>
              <a:t>a</a:t>
            </a:r>
            <a:r>
              <a:rPr altLang="es-ES" dirty="0" lang="en-US" smtClean="0"/>
              <a:t> </a:t>
            </a:r>
            <a:r>
              <a:rPr altLang="es-ES" dirty="0" lang="en-US" smtClean="0"/>
              <a:t>l</a:t>
            </a:r>
            <a:r>
              <a:rPr altLang="es-ES" dirty="0" lang="en-US" smtClean="0"/>
              <a:t>a</a:t>
            </a:r>
            <a:r>
              <a:rPr altLang="es-ES" dirty="0" lang="en-US" smtClean="0"/>
              <a:t> </a:t>
            </a:r>
            <a:r>
              <a:rPr altLang="en-US" dirty="0" lang="es-ES" smtClean="0"/>
              <a:t>ética </a:t>
            </a:r>
            <a:r>
              <a:rPr altLang="es-ES" dirty="0" lang="en-US" smtClean="0"/>
              <a:t>del </a:t>
            </a:r>
            <a:r>
              <a:rPr altLang="es-ES" dirty="0" lang="en-US" smtClean="0"/>
              <a:t>a</a:t>
            </a:r>
            <a:r>
              <a:rPr altLang="es-ES" dirty="0" lang="en-US" smtClean="0"/>
              <a:t>u</a:t>
            </a:r>
            <a:r>
              <a:rPr altLang="es-ES" dirty="0" lang="en-US" smtClean="0"/>
              <a:t>d</a:t>
            </a:r>
            <a:r>
              <a:rPr altLang="es-ES" dirty="0" lang="en-US" smtClean="0"/>
              <a:t>i</a:t>
            </a:r>
            <a:r>
              <a:rPr altLang="es-ES" dirty="0" lang="en-US" smtClean="0"/>
              <a:t>t</a:t>
            </a:r>
            <a:r>
              <a:rPr altLang="es-ES" dirty="0" lang="en-US" smtClean="0"/>
              <a:t>o</a:t>
            </a:r>
            <a:r>
              <a:rPr altLang="es-ES" dirty="0" lang="en-US" smtClean="0"/>
              <a:t>r</a:t>
            </a:r>
            <a:r>
              <a:rPr altLang="es-ES" dirty="0" lang="en-US" smtClean="0"/>
              <a:t>.</a:t>
            </a:r>
            <a:endParaRPr dirty="0" lang="es-ES"/>
          </a:p>
          <a:p>
            <a:r>
              <a:rPr altLang="es-ES" dirty="0" lang="en-US" smtClean="0"/>
              <a:t>Del Laboratorio de ejercicios hacer el 1.1, 1.2 y 1.3
</a:t>
            </a:r>
            <a:endParaRPr dirty="0" lang="es-E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1 Título"/>
          <p:cNvSpPr>
            <a:spLocks noGrp="1"/>
          </p:cNvSpPr>
          <p:nvPr>
            <p:ph type="ctrTitle"/>
          </p:nvPr>
        </p:nvSpPr>
        <p:spPr>
          <a:xfrm>
            <a:off x="1262964" y="85725"/>
            <a:ext cx="5976036" cy="1971675"/>
          </a:xfrm>
        </p:spPr>
        <p:txBody>
          <a:bodyPr>
            <a:noAutofit/>
          </a:bodyPr>
          <a:p>
            <a:pPr algn="ctr"/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36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dirty="0" sz="28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Universidad de Artemisa 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Facultad de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cias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g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r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o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pecuari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Técnicas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y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altLang="es-ES" b="1" dirty="0" sz="2000" lang="en-U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Económicas</a:t>
            </a: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b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b="1" dirty="0" sz="2000" lang="es-ES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Departamento de Ciencias Económicas</a:t>
            </a:r>
            <a:r>
              <a:rPr dirty="0" sz="2600" lang="en-US" smtClean="0">
                <a:solidFill>
                  <a:schemeClr val="tx1"/>
                </a:solidFill>
              </a:rPr>
              <a:t/>
            </a:r>
            <a:br>
              <a:rPr dirty="0" sz="2600" lang="en-US" smtClean="0">
                <a:solidFill>
                  <a:schemeClr val="tx1"/>
                </a:solidFill>
              </a:rPr>
            </a:br>
            <a:endParaRPr dirty="0" sz="2600" lang="en-US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4" name="2 Subtítulo"/>
          <p:cNvSpPr>
            <a:spLocks noGrp="1"/>
          </p:cNvSpPr>
          <p:nvPr>
            <p:ph type="subTitle" idx="1"/>
          </p:nvPr>
        </p:nvSpPr>
        <p:spPr>
          <a:xfrm>
            <a:off x="990600" y="2390775"/>
            <a:ext cx="7924800" cy="1537554"/>
          </a:xfrm>
        </p:spPr>
        <p:txBody>
          <a:bodyPr>
            <a:normAutofit/>
          </a:bodyPr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Auditor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í</a:t>
            </a:r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y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dirty="0" sz="3200" lang="es-E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Sistema de Control Interno</a:t>
            </a:r>
            <a:endParaRPr dirty="0" sz="3200" lang="en-US" smtClean="0">
              <a:latin typeface="Arial" pitchFamily="34" charset="0"/>
              <a:cs typeface="Arial" pitchFamily="34" charset="0"/>
            </a:endParaRPr>
          </a:p>
          <a:p>
            <a:pPr algn="r"/>
            <a:endParaRPr dirty="0" sz="3200" lang="es-ES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59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2" name="Imagen 1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7034561" y="85725"/>
            <a:ext cx="1880839" cy="1524000"/>
          </a:xfrm>
          <a:prstGeom prst="rect"/>
          <a:noFill/>
        </p:spPr>
      </p:pic>
      <p:sp>
        <p:nvSpPr>
          <p:cNvPr id="1048596" name="Rectangle 3"/>
          <p:cNvSpPr>
            <a:spLocks noChangeArrowheads="1"/>
          </p:cNvSpPr>
          <p:nvPr/>
        </p:nvSpPr>
        <p:spPr bwMode="auto">
          <a:xfrm>
            <a:off x="0" y="1238250"/>
            <a:ext cx="9144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none">
            <a:prstTxWarp prst="textNoShape"/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baseline="0" b="0" cap="none" sz="1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97153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1143000" y="4755594"/>
            <a:ext cx="2867025" cy="1590675"/>
          </a:xfrm>
          <a:prstGeom prst="rect"/>
          <a:noFill/>
          <a:ln>
            <a:noFill/>
          </a:ln>
        </p:spPr>
      </p:pic>
      <p:sp>
        <p:nvSpPr>
          <p:cNvPr id="1048597" name="CuadroTexto 4"/>
          <p:cNvSpPr txBox="1"/>
          <p:nvPr/>
        </p:nvSpPr>
        <p:spPr>
          <a:xfrm>
            <a:off x="4191000" y="5038725"/>
            <a:ext cx="4422156" cy="389256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sz="2000" lang="es-ES" smtClean="0">
                <a:latin typeface="Century Gothic" panose="020B0502020202020204" pitchFamily="34" charset="0"/>
              </a:rPr>
              <a:t>Profesor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s</a:t>
            </a:r>
            <a:r>
              <a:rPr dirty="0" sz="2000" lang="es-ES" smtClean="0">
                <a:latin typeface="Century Gothic" panose="020B0502020202020204" pitchFamily="34" charset="0"/>
              </a:rPr>
              <a:t>: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c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.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Y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e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n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l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i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Padilla </a:t>
            </a:r>
            <a:r>
              <a:rPr altLang="es-ES" dirty="0" sz="2000" lang="en-US" smtClean="0">
                <a:latin typeface="Century Gothic" panose="020B0502020202020204" pitchFamily="34" charset="0"/>
              </a:rPr>
              <a:t>Triana </a:t>
            </a:r>
            <a:r>
              <a:rPr dirty="0" lang="es-ES" smtClean="0"/>
              <a:t>.</a:t>
            </a:r>
            <a:endParaRPr dirty="0" lang="es-E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Solsticio">
      <a:dk1>
        <a:sysClr lastClr="000000" val="windowText"/>
      </a:dk1>
      <a:lt1>
        <a:sysClr lastClr="FFFFFF" val="window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r="5400000" dist="254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dir="tl" rig="brightRoom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algn="tl" flip="xy" sx="90000" sy="9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Universidad de Artemisa  Facultad: Ingeniería y Ciencias Empresariales.</dc:title>
  <dc:creator>Osvaldo Borges</dc:creator>
  <cp:lastModifiedBy>Usuario de Windows</cp:lastModifiedBy>
  <dcterms:created xsi:type="dcterms:W3CDTF">2017-11-06T20:12:46Z</dcterms:created>
  <dcterms:modified xsi:type="dcterms:W3CDTF">2026-09-04T16:20:44Z</dcterms:modified>
</cp:coreProperties>
</file>