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4" r:id="rId5"/>
    <p:sldId id="261" r:id="rId6"/>
    <p:sldId id="262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56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5BC9"/>
    <a:srgbClr val="E3C9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4" d="100"/>
          <a:sy n="64" d="100"/>
        </p:scale>
        <p:origin x="90" y="204"/>
      </p:cViewPr>
      <p:guideLst>
        <p:guide orient="horz" pos="1956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643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759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090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3109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2827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5705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80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1167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0763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7332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5785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716057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9448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36637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3670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81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8581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tx2">
                <a:lumMod val="60000"/>
                <a:lumOff val="4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E5039AA-C418-40F3-A4D8-0605DE472D3B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11D7301-C0DE-4877-985D-28971864D27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63001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5698" y="732079"/>
            <a:ext cx="11347422" cy="543990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DISCIPLINA: </a:t>
            </a: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>TEORÍA </a:t>
            </a:r>
            <a:r>
              <a:rPr lang="es-ES" b="1" dirty="0">
                <a:solidFill>
                  <a:schemeClr val="bg1"/>
                </a:solidFill>
              </a:rPr>
              <a:t>E INVESTIGACIÓN EN COMUNICACIÓN           </a:t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/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/>
            </a:r>
            <a:br>
              <a:rPr lang="es-ES" b="1" dirty="0" smtClean="0">
                <a:solidFill>
                  <a:schemeClr val="bg1"/>
                </a:solidFill>
              </a:rPr>
            </a:br>
            <a:r>
              <a:rPr lang="es-ES" b="1" dirty="0" smtClean="0">
                <a:solidFill>
                  <a:schemeClr val="bg1"/>
                </a:solidFill>
              </a:rPr>
              <a:t>Asignatura</a:t>
            </a:r>
            <a:r>
              <a:rPr lang="es-ES" b="1" dirty="0" smtClean="0">
                <a:solidFill>
                  <a:schemeClr val="bg1"/>
                </a:solidFill>
              </a:rPr>
              <a:t>: </a:t>
            </a:r>
            <a:r>
              <a:rPr lang="es-ES" b="1" dirty="0">
                <a:solidFill>
                  <a:schemeClr val="bg1"/>
                </a:solidFill>
              </a:rPr>
              <a:t>Teoría de la Comunicación I</a:t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> </a:t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>Tema: </a:t>
            </a:r>
            <a:r>
              <a:rPr lang="es-ES" b="1" dirty="0" smtClean="0">
                <a:solidFill>
                  <a:schemeClr val="bg1"/>
                </a:solidFill>
              </a:rPr>
              <a:t>Elementos </a:t>
            </a:r>
            <a:r>
              <a:rPr lang="es-ES" b="1" dirty="0">
                <a:solidFill>
                  <a:schemeClr val="bg1"/>
                </a:solidFill>
              </a:rPr>
              <a:t>de la comunicación.</a:t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/>
              <a:t> 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071" y="1888837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2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1"/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:\Users\Casa\Downloads\elementos-de-la-comunicacio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301" y="468922"/>
            <a:ext cx="11443398" cy="5920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497" y="774778"/>
            <a:ext cx="1296143" cy="102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59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34" t="-254" r="-10692" b="39012"/>
          <a:stretch/>
        </p:blipFill>
        <p:spPr>
          <a:xfrm>
            <a:off x="2590799" y="423863"/>
            <a:ext cx="6858001" cy="2516988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35426" y="4852860"/>
            <a:ext cx="109728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mensaje es mucho más que las palabras habladas o escritas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78970" y="3845960"/>
            <a:ext cx="113429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 ser intencionado o no, </a:t>
            </a:r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todo trasmite: la postura, la apariencia, los gestos, la mirada</a:t>
            </a:r>
            <a:endParaRPr lang="es-E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478970" y="5859760"/>
            <a:ext cx="111252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tono de la voz influye </a:t>
            </a:r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forma en que nuestros mensajes son recibidos y percibidos</a:t>
            </a:r>
          </a:p>
          <a:p>
            <a:r>
              <a:rPr lang="es-E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33399" y="2940851"/>
            <a:ext cx="64116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Mensaje  claro, preciso, directo</a:t>
            </a:r>
            <a:endParaRPr lang="es-E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56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8049" y="468011"/>
            <a:ext cx="6108473" cy="101237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s-ES" b="1" dirty="0" smtClean="0">
                <a:solidFill>
                  <a:schemeClr val="bg1"/>
                </a:solidFill>
              </a:rPr>
              <a:t>    El arco de la distorsión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idx="1"/>
          </p:nvPr>
        </p:nvSpPr>
        <p:spPr>
          <a:xfrm>
            <a:off x="1001088" y="1842579"/>
            <a:ext cx="8382397" cy="4492171"/>
          </a:xfrm>
          <a:solidFill>
            <a:schemeClr val="accent5">
              <a:alpha val="75000"/>
            </a:schemeClr>
          </a:solidFill>
        </p:spPr>
        <p:txBody>
          <a:bodyPr>
            <a:noAutofit/>
          </a:bodyPr>
          <a:lstStyle/>
          <a:p>
            <a:r>
              <a:rPr lang="es-ES" sz="3200" dirty="0" smtClean="0"/>
              <a:t>Lo que quiero decir</a:t>
            </a:r>
          </a:p>
          <a:p>
            <a:r>
              <a:rPr lang="es-ES" sz="3200" dirty="0" smtClean="0"/>
              <a:t>Lo que realmente digo</a:t>
            </a:r>
          </a:p>
          <a:p>
            <a:r>
              <a:rPr lang="es-ES" sz="3200" dirty="0" smtClean="0"/>
              <a:t>Lo que el otro oye</a:t>
            </a:r>
          </a:p>
          <a:p>
            <a:r>
              <a:rPr lang="es-ES" sz="3200" dirty="0"/>
              <a:t>L</a:t>
            </a:r>
            <a:r>
              <a:rPr lang="es-ES" sz="3200" dirty="0" smtClean="0"/>
              <a:t>o que el otro escucha</a:t>
            </a:r>
          </a:p>
          <a:p>
            <a:r>
              <a:rPr lang="es-ES" sz="3200" dirty="0" smtClean="0"/>
              <a:t>Lo que el otro entiende</a:t>
            </a:r>
          </a:p>
          <a:p>
            <a:r>
              <a:rPr lang="es-ES" sz="3200" dirty="0" smtClean="0"/>
              <a:t>Lo que el otro retiene</a:t>
            </a:r>
          </a:p>
          <a:p>
            <a:r>
              <a:rPr lang="es-ES" sz="3200" dirty="0" smtClean="0"/>
              <a:t>Lo que es capaz de repetir</a:t>
            </a:r>
            <a:endParaRPr lang="es-ES" sz="3200" dirty="0"/>
          </a:p>
        </p:txBody>
      </p:sp>
      <p:graphicFrame>
        <p:nvGraphicFramePr>
          <p:cNvPr id="25" name="Objec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100122"/>
              </p:ext>
            </p:extLst>
          </p:nvPr>
        </p:nvGraphicFramePr>
        <p:xfrm>
          <a:off x="10245253" y="894159"/>
          <a:ext cx="1289983" cy="1172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ClipArt" r:id="rId3" imgW="8851900" imgH="2603500" progId="MS_ClipArt_Gallery.2">
                  <p:embed/>
                </p:oleObj>
              </mc:Choice>
              <mc:Fallback>
                <p:oleObj name="ClipArt" r:id="rId3" imgW="8851900" imgH="2603500" progId="MS_ClipArt_Gallery.2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45253" y="894159"/>
                        <a:ext cx="1289983" cy="11724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894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671458" y="1363277"/>
            <a:ext cx="24275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CANAL</a:t>
            </a:r>
            <a:endParaRPr lang="es-E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55" y="669471"/>
            <a:ext cx="3729489" cy="20954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383" y="3234418"/>
            <a:ext cx="8675234" cy="303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1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517" y="366426"/>
            <a:ext cx="2215626" cy="222634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808354" y="1386842"/>
            <a:ext cx="1992052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LINGÜÍSTICOS</a:t>
            </a:r>
            <a:endParaRPr lang="es-E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596695" y="3605145"/>
            <a:ext cx="1060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</a:t>
            </a:r>
            <a:endParaRPr lang="es-E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248709" y="366425"/>
            <a:ext cx="3235590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CÓDIGOS</a:t>
            </a:r>
            <a:endParaRPr lang="es-E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6542087" y="1447307"/>
            <a:ext cx="2743130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s-E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LINGÜÍSTICOS</a:t>
            </a:r>
            <a:r>
              <a:rPr lang="es-ES" sz="2000" dirty="0" smtClean="0"/>
              <a:t>. </a:t>
            </a:r>
            <a:endParaRPr lang="es-E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18355" y="3605145"/>
            <a:ext cx="13072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ESCRITO</a:t>
            </a:r>
            <a:endParaRPr lang="es-ES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747594" y="4896462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 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424135" y="3417729"/>
            <a:ext cx="65466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VISUALES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transmiten mediante imágenes o movimientos y se perciben con los ojos. </a:t>
            </a:r>
            <a:endParaRPr lang="es-ES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las señales de humo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37478" y="4517662"/>
            <a:ext cx="63199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AUDITIVOS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transmiten mediante sonidos y se perciben con los oídos. </a:t>
            </a:r>
            <a:endParaRPr lang="es-ES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los aullidos de los lobos</a:t>
            </a:r>
            <a:r>
              <a:rPr lang="es-ES" dirty="0">
                <a:solidFill>
                  <a:schemeClr val="bg1"/>
                </a:solidFill>
              </a:rPr>
              <a:t/>
            </a:r>
            <a:br>
              <a:rPr lang="es-ES" dirty="0">
                <a:solidFill>
                  <a:schemeClr val="bg1"/>
                </a:solidFill>
              </a:rPr>
            </a:br>
            <a:endParaRPr lang="es-ES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489008" y="5631847"/>
            <a:ext cx="6325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GESTUALES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producen mediante gestos, generalmente voluntarios. </a:t>
            </a:r>
            <a:endParaRPr lang="es-ES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una sonrisa</a:t>
            </a:r>
            <a:r>
              <a:rPr lang="es-ES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774931" y="2303544"/>
            <a:ext cx="50074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 de signos que no son palabras, como imágenes y sonidos</a:t>
            </a:r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lecha derecha 13"/>
          <p:cNvSpPr/>
          <p:nvPr/>
        </p:nvSpPr>
        <p:spPr>
          <a:xfrm rot="5400000">
            <a:off x="2410559" y="1851649"/>
            <a:ext cx="434491" cy="35315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derecha 15"/>
          <p:cNvSpPr/>
          <p:nvPr/>
        </p:nvSpPr>
        <p:spPr>
          <a:xfrm rot="5400000">
            <a:off x="7581545" y="1895299"/>
            <a:ext cx="434491" cy="353151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657664" y="2303992"/>
            <a:ext cx="394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Conjunto de signos que necesita del 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lenguaje, ya sea oral o </a:t>
            </a:r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escrito</a:t>
            </a:r>
            <a:endParaRPr lang="es-E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lecha derecha 17"/>
          <p:cNvSpPr/>
          <p:nvPr/>
        </p:nvSpPr>
        <p:spPr>
          <a:xfrm rot="7174048">
            <a:off x="744748" y="3047478"/>
            <a:ext cx="387964" cy="27537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 derecha 18"/>
          <p:cNvSpPr/>
          <p:nvPr/>
        </p:nvSpPr>
        <p:spPr>
          <a:xfrm rot="3928658">
            <a:off x="3618396" y="3060641"/>
            <a:ext cx="364020" cy="28174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17" y="4241559"/>
            <a:ext cx="1514926" cy="1347274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18" y="3879394"/>
            <a:ext cx="2314575" cy="1971675"/>
          </a:xfrm>
          <a:prstGeom prst="rect">
            <a:avLst/>
          </a:prstGeom>
        </p:spPr>
      </p:pic>
      <p:sp>
        <p:nvSpPr>
          <p:cNvPr id="22" name="Flecha derecha 21"/>
          <p:cNvSpPr/>
          <p:nvPr/>
        </p:nvSpPr>
        <p:spPr>
          <a:xfrm rot="16806805" flipH="1">
            <a:off x="6008678" y="3043412"/>
            <a:ext cx="513512" cy="25262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Flecha derecha 22"/>
          <p:cNvSpPr/>
          <p:nvPr/>
        </p:nvSpPr>
        <p:spPr>
          <a:xfrm rot="15345337" flipH="1">
            <a:off x="9093399" y="3023795"/>
            <a:ext cx="546805" cy="29185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Flecha derecha 23"/>
          <p:cNvSpPr/>
          <p:nvPr/>
        </p:nvSpPr>
        <p:spPr>
          <a:xfrm rot="16200000" flipH="1">
            <a:off x="7570755" y="3012542"/>
            <a:ext cx="533732" cy="284834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868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r="-11064" b="17504"/>
          <a:stretch/>
        </p:blipFill>
        <p:spPr>
          <a:xfrm>
            <a:off x="0" y="-19256"/>
            <a:ext cx="13650685" cy="687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34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9"/>
            <a:ext cx="6495256" cy="6662057"/>
          </a:xfrm>
          <a:prstGeom prst="rect">
            <a:avLst/>
          </a:prstGeom>
        </p:spPr>
      </p:pic>
      <p:sp>
        <p:nvSpPr>
          <p:cNvPr id="5" name="Marcador de texto 4"/>
          <p:cNvSpPr>
            <a:spLocks noGrp="1"/>
          </p:cNvSpPr>
          <p:nvPr>
            <p:ph type="body" sz="half" idx="2"/>
          </p:nvPr>
        </p:nvSpPr>
        <p:spPr>
          <a:xfrm>
            <a:off x="7041470" y="317272"/>
            <a:ext cx="4758645" cy="6150429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s-ES" sz="2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de códigos incorrectos</a:t>
            </a:r>
          </a:p>
          <a:p>
            <a:endParaRPr lang="es-ES" sz="2400" b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Ilegibilidad de un texto</a:t>
            </a:r>
          </a:p>
          <a:p>
            <a:endParaRPr lang="es-ES" sz="2400" b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Rumores falsos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s-ES" sz="2400" b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Perturbación sonora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ráfico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maquinaria industrial,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música alta,</a:t>
            </a:r>
            <a:endParaRPr lang="es-ES" b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Interferencia radial, televisiva o telefónica</a:t>
            </a:r>
          </a:p>
          <a:p>
            <a:r>
              <a:rPr lang="es-ES" sz="2400" b="1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endParaRPr lang="es-ES" sz="2400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onector angular 8"/>
          <p:cNvCxnSpPr/>
          <p:nvPr/>
        </p:nvCxnSpPr>
        <p:spPr>
          <a:xfrm>
            <a:off x="4201886" y="674914"/>
            <a:ext cx="2656114" cy="370115"/>
          </a:xfrm>
          <a:prstGeom prst="bentConnector3">
            <a:avLst/>
          </a:prstGeom>
          <a:ln w="79375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41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44" y="355827"/>
            <a:ext cx="9971315" cy="6073322"/>
          </a:xfrm>
        </p:spPr>
      </p:pic>
    </p:spTree>
    <p:extLst>
      <p:ext uri="{BB962C8B-B14F-4D97-AF65-F5344CB8AC3E}">
        <p14:creationId xmlns:p14="http://schemas.microsoft.com/office/powerpoint/2010/main" val="130740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1068</TotalTime>
  <Words>218</Words>
  <Application>Microsoft Office PowerPoint</Application>
  <PresentationFormat>Panorámica</PresentationFormat>
  <Paragraphs>40</Paragraphs>
  <Slides>9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Wingdings 3</vt:lpstr>
      <vt:lpstr>Sector</vt:lpstr>
      <vt:lpstr>ClipArt</vt:lpstr>
      <vt:lpstr>DISCIPLINA:  TEORÍA E INVESTIGACIÓN EN COMUNICACIÓN                 Asignatura: Teoría de la Comunicación I   Tema: Elementos de la comunicación.  </vt:lpstr>
      <vt:lpstr>Presentación de PowerPoint</vt:lpstr>
      <vt:lpstr>Presentación de PowerPoint</vt:lpstr>
      <vt:lpstr>    El arco de la distorsión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DISCIPLINA: TEORÍA E INVESTIGACIÓN EN COMUNICACIÓN             Asignatura Teoría de la Comunicación I   Tema: El proceso de la comunicación.             Elementos de la comunicación.</dc:title>
  <dc:creator>ALOIMA</dc:creator>
  <cp:lastModifiedBy>ALOIMA</cp:lastModifiedBy>
  <cp:revision>67</cp:revision>
  <dcterms:created xsi:type="dcterms:W3CDTF">2024-09-23T16:30:26Z</dcterms:created>
  <dcterms:modified xsi:type="dcterms:W3CDTF">2026-09-05T21:08:24Z</dcterms:modified>
</cp:coreProperties>
</file>