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31" r:id="rId1"/>
  </p:sldMasterIdLst>
  <p:notesMasterIdLst>
    <p:notesMasterId r:id="rId14"/>
  </p:notesMasterIdLst>
  <p:sldIdLst>
    <p:sldId id="372" r:id="rId2"/>
    <p:sldId id="440" r:id="rId3"/>
    <p:sldId id="432" r:id="rId4"/>
    <p:sldId id="441" r:id="rId5"/>
    <p:sldId id="443" r:id="rId6"/>
    <p:sldId id="444" r:id="rId7"/>
    <p:sldId id="445" r:id="rId8"/>
    <p:sldId id="447" r:id="rId9"/>
    <p:sldId id="448" r:id="rId10"/>
    <p:sldId id="449" r:id="rId11"/>
    <p:sldId id="435" r:id="rId12"/>
    <p:sldId id="43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C8D5"/>
    <a:srgbClr val="008AF2"/>
    <a:srgbClr val="33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8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" y="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7838C7-7C24-4232-8C78-B76DD2F9E5FD}" type="doc">
      <dgm:prSet loTypeId="urn:microsoft.com/office/officeart/2005/8/layout/list1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A1C6EB05-29AA-447B-86CA-353B44CFF69D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Evolución del pensamiento ético</a:t>
          </a:r>
          <a:endParaRPr lang="es-MX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AA9113-9A1E-4C10-BF85-527180E47F0C}" type="parTrans" cxnId="{3D38526D-3391-4D92-85D0-F96630DC05CE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539ECA-80AD-47FA-B8F7-199CEEC36C76}" type="sibTrans" cxnId="{3D38526D-3391-4D92-85D0-F96630DC05CE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D96937-D808-4F86-9938-B051036BD9CB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ética del Marxismo</a:t>
          </a:r>
          <a:endParaRPr lang="es-MX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B767C7-C880-4C34-9FC9-6C60E022264F}" type="parTrans" cxnId="{09625116-BFC4-49EC-A69F-5552F43B3843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F5F49-D45D-4700-AF5E-914FA8C9A3EE}" type="sibTrans" cxnId="{09625116-BFC4-49EC-A69F-5552F43B3843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16C465-FDA8-4DE2-BE4A-B4C005399A85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tradición ética nacional</a:t>
          </a:r>
          <a:endParaRPr lang="es-MX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298051-4749-48D6-9266-8A89215B1984}" type="parTrans" cxnId="{0CB8DF1E-1EDF-4812-9FF1-38C8FAA2ECC2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9031A2-469E-4177-B671-68F1AA2AAEC5}" type="sibTrans" cxnId="{0CB8DF1E-1EDF-4812-9FF1-38C8FAA2ECC2}">
      <dgm:prSet/>
      <dgm:spPr/>
      <dgm:t>
        <a:bodyPr/>
        <a:lstStyle/>
        <a:p>
          <a:endParaRPr lang="es-MX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353090-6224-417F-AA25-CFF3F04FC820}" type="pres">
      <dgm:prSet presAssocID="{107838C7-7C24-4232-8C78-B76DD2F9E5F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4DD444D-84D2-4201-BB4E-EAF98D3396EF}" type="pres">
      <dgm:prSet presAssocID="{A1C6EB05-29AA-447B-86CA-353B44CFF69D}" presName="parentLin" presStyleCnt="0"/>
      <dgm:spPr/>
    </dgm:pt>
    <dgm:pt modelId="{3E4A1D00-6916-42B4-9832-5AA22A361A66}" type="pres">
      <dgm:prSet presAssocID="{A1C6EB05-29AA-447B-86CA-353B44CFF69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0FA0C879-69CC-4221-B3C4-A0A6A4583194}" type="pres">
      <dgm:prSet presAssocID="{A1C6EB05-29AA-447B-86CA-353B44CFF69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0B0876-F0AD-4379-A30A-C0C6C2ECF199}" type="pres">
      <dgm:prSet presAssocID="{A1C6EB05-29AA-447B-86CA-353B44CFF69D}" presName="negativeSpace" presStyleCnt="0"/>
      <dgm:spPr/>
    </dgm:pt>
    <dgm:pt modelId="{AEC2F25E-87F0-4BF1-B150-AC55B71DEE6F}" type="pres">
      <dgm:prSet presAssocID="{A1C6EB05-29AA-447B-86CA-353B44CFF69D}" presName="childText" presStyleLbl="conFgAcc1" presStyleIdx="0" presStyleCnt="3">
        <dgm:presLayoutVars>
          <dgm:bulletEnabled val="1"/>
        </dgm:presLayoutVars>
      </dgm:prSet>
      <dgm:spPr/>
    </dgm:pt>
    <dgm:pt modelId="{72C3A12B-F4DB-47A7-B6F6-C549C34CC51F}" type="pres">
      <dgm:prSet presAssocID="{20539ECA-80AD-47FA-B8F7-199CEEC36C76}" presName="spaceBetweenRectangles" presStyleCnt="0"/>
      <dgm:spPr/>
    </dgm:pt>
    <dgm:pt modelId="{DE554BEA-5289-4895-BF5D-79C2ECD3753F}" type="pres">
      <dgm:prSet presAssocID="{BED96937-D808-4F86-9938-B051036BD9CB}" presName="parentLin" presStyleCnt="0"/>
      <dgm:spPr/>
    </dgm:pt>
    <dgm:pt modelId="{9CF1EB4E-C242-40D6-A6E4-60704ECC1BF8}" type="pres">
      <dgm:prSet presAssocID="{BED96937-D808-4F86-9938-B051036BD9C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D98FA789-2494-42DC-AB62-1EFA23739C5C}" type="pres">
      <dgm:prSet presAssocID="{BED96937-D808-4F86-9938-B051036BD9C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C304B8-87B1-4499-9766-0F12824BD37C}" type="pres">
      <dgm:prSet presAssocID="{BED96937-D808-4F86-9938-B051036BD9CB}" presName="negativeSpace" presStyleCnt="0"/>
      <dgm:spPr/>
    </dgm:pt>
    <dgm:pt modelId="{22D417FD-0069-4ADB-B7E5-918A77894FA0}" type="pres">
      <dgm:prSet presAssocID="{BED96937-D808-4F86-9938-B051036BD9CB}" presName="childText" presStyleLbl="conFgAcc1" presStyleIdx="1" presStyleCnt="3">
        <dgm:presLayoutVars>
          <dgm:bulletEnabled val="1"/>
        </dgm:presLayoutVars>
      </dgm:prSet>
      <dgm:spPr/>
    </dgm:pt>
    <dgm:pt modelId="{D823F8AF-608E-4BF4-9FA8-39CE0EEAFF4A}" type="pres">
      <dgm:prSet presAssocID="{FC5F5F49-D45D-4700-AF5E-914FA8C9A3EE}" presName="spaceBetweenRectangles" presStyleCnt="0"/>
      <dgm:spPr/>
    </dgm:pt>
    <dgm:pt modelId="{E26A4C0F-5683-417E-9A95-62D2BDD1573A}" type="pres">
      <dgm:prSet presAssocID="{8116C465-FDA8-4DE2-BE4A-B4C005399A85}" presName="parentLin" presStyleCnt="0"/>
      <dgm:spPr/>
    </dgm:pt>
    <dgm:pt modelId="{BF9EC409-2DEA-49C6-874D-9CE9AFBC6918}" type="pres">
      <dgm:prSet presAssocID="{8116C465-FDA8-4DE2-BE4A-B4C005399A85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1FFBC91-487C-421D-A149-25937A3DC1CA}" type="pres">
      <dgm:prSet presAssocID="{8116C465-FDA8-4DE2-BE4A-B4C005399A8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FE205B-0EE3-4DAF-BCB5-35CA71B9D3B8}" type="pres">
      <dgm:prSet presAssocID="{8116C465-FDA8-4DE2-BE4A-B4C005399A85}" presName="negativeSpace" presStyleCnt="0"/>
      <dgm:spPr/>
    </dgm:pt>
    <dgm:pt modelId="{CBEC1AF0-8D7F-43DF-BF17-71737CC6A772}" type="pres">
      <dgm:prSet presAssocID="{8116C465-FDA8-4DE2-BE4A-B4C005399A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1090A76-8527-47EC-9055-98705360163B}" type="presOf" srcId="{A1C6EB05-29AA-447B-86CA-353B44CFF69D}" destId="{0FA0C879-69CC-4221-B3C4-A0A6A4583194}" srcOrd="1" destOrd="0" presId="urn:microsoft.com/office/officeart/2005/8/layout/list1"/>
    <dgm:cxn modelId="{9D9249DF-E039-4A4B-9CE6-3823E768D4C7}" type="presOf" srcId="{BED96937-D808-4F86-9938-B051036BD9CB}" destId="{D98FA789-2494-42DC-AB62-1EFA23739C5C}" srcOrd="1" destOrd="0" presId="urn:microsoft.com/office/officeart/2005/8/layout/list1"/>
    <dgm:cxn modelId="{09625116-BFC4-49EC-A69F-5552F43B3843}" srcId="{107838C7-7C24-4232-8C78-B76DD2F9E5FD}" destId="{BED96937-D808-4F86-9938-B051036BD9CB}" srcOrd="1" destOrd="0" parTransId="{DBB767C7-C880-4C34-9FC9-6C60E022264F}" sibTransId="{FC5F5F49-D45D-4700-AF5E-914FA8C9A3EE}"/>
    <dgm:cxn modelId="{0CB8DF1E-1EDF-4812-9FF1-38C8FAA2ECC2}" srcId="{107838C7-7C24-4232-8C78-B76DD2F9E5FD}" destId="{8116C465-FDA8-4DE2-BE4A-B4C005399A85}" srcOrd="2" destOrd="0" parTransId="{24298051-4749-48D6-9266-8A89215B1984}" sibTransId="{749031A2-469E-4177-B671-68F1AA2AAEC5}"/>
    <dgm:cxn modelId="{ED4F7FB4-034E-4451-9E56-8913E3E751EB}" type="presOf" srcId="{BED96937-D808-4F86-9938-B051036BD9CB}" destId="{9CF1EB4E-C242-40D6-A6E4-60704ECC1BF8}" srcOrd="0" destOrd="0" presId="urn:microsoft.com/office/officeart/2005/8/layout/list1"/>
    <dgm:cxn modelId="{3D38526D-3391-4D92-85D0-F96630DC05CE}" srcId="{107838C7-7C24-4232-8C78-B76DD2F9E5FD}" destId="{A1C6EB05-29AA-447B-86CA-353B44CFF69D}" srcOrd="0" destOrd="0" parTransId="{DFAA9113-9A1E-4C10-BF85-527180E47F0C}" sibTransId="{20539ECA-80AD-47FA-B8F7-199CEEC36C76}"/>
    <dgm:cxn modelId="{2C3D3CA8-EFCA-44AF-928C-1FD526818448}" type="presOf" srcId="{A1C6EB05-29AA-447B-86CA-353B44CFF69D}" destId="{3E4A1D00-6916-42B4-9832-5AA22A361A66}" srcOrd="0" destOrd="0" presId="urn:microsoft.com/office/officeart/2005/8/layout/list1"/>
    <dgm:cxn modelId="{2CF9C809-51C5-4D6B-A611-D3BD3A182F41}" type="presOf" srcId="{8116C465-FDA8-4DE2-BE4A-B4C005399A85}" destId="{BF9EC409-2DEA-49C6-874D-9CE9AFBC6918}" srcOrd="0" destOrd="0" presId="urn:microsoft.com/office/officeart/2005/8/layout/list1"/>
    <dgm:cxn modelId="{8867DB7A-6B10-472B-AA65-B4A13B301510}" type="presOf" srcId="{107838C7-7C24-4232-8C78-B76DD2F9E5FD}" destId="{47353090-6224-417F-AA25-CFF3F04FC820}" srcOrd="0" destOrd="0" presId="urn:microsoft.com/office/officeart/2005/8/layout/list1"/>
    <dgm:cxn modelId="{01F690AB-D1C6-48BA-9BE6-E88164906746}" type="presOf" srcId="{8116C465-FDA8-4DE2-BE4A-B4C005399A85}" destId="{D1FFBC91-487C-421D-A149-25937A3DC1CA}" srcOrd="1" destOrd="0" presId="urn:microsoft.com/office/officeart/2005/8/layout/list1"/>
    <dgm:cxn modelId="{7E9D78FE-76C5-4F2D-9D99-67E7CB611E9C}" type="presParOf" srcId="{47353090-6224-417F-AA25-CFF3F04FC820}" destId="{14DD444D-84D2-4201-BB4E-EAF98D3396EF}" srcOrd="0" destOrd="0" presId="urn:microsoft.com/office/officeart/2005/8/layout/list1"/>
    <dgm:cxn modelId="{576983C6-7FD4-4099-A5A5-01F7C6EFE096}" type="presParOf" srcId="{14DD444D-84D2-4201-BB4E-EAF98D3396EF}" destId="{3E4A1D00-6916-42B4-9832-5AA22A361A66}" srcOrd="0" destOrd="0" presId="urn:microsoft.com/office/officeart/2005/8/layout/list1"/>
    <dgm:cxn modelId="{7C8E0EDA-DF34-47A9-BD16-67B4269BA652}" type="presParOf" srcId="{14DD444D-84D2-4201-BB4E-EAF98D3396EF}" destId="{0FA0C879-69CC-4221-B3C4-A0A6A4583194}" srcOrd="1" destOrd="0" presId="urn:microsoft.com/office/officeart/2005/8/layout/list1"/>
    <dgm:cxn modelId="{1C378441-F5C3-49B9-AEDD-43ED9D024A45}" type="presParOf" srcId="{47353090-6224-417F-AA25-CFF3F04FC820}" destId="{8B0B0876-F0AD-4379-A30A-C0C6C2ECF199}" srcOrd="1" destOrd="0" presId="urn:microsoft.com/office/officeart/2005/8/layout/list1"/>
    <dgm:cxn modelId="{583D8C4C-9344-419C-9187-962795505D5D}" type="presParOf" srcId="{47353090-6224-417F-AA25-CFF3F04FC820}" destId="{AEC2F25E-87F0-4BF1-B150-AC55B71DEE6F}" srcOrd="2" destOrd="0" presId="urn:microsoft.com/office/officeart/2005/8/layout/list1"/>
    <dgm:cxn modelId="{E56CC989-697E-41EE-8B28-E6A230492E91}" type="presParOf" srcId="{47353090-6224-417F-AA25-CFF3F04FC820}" destId="{72C3A12B-F4DB-47A7-B6F6-C549C34CC51F}" srcOrd="3" destOrd="0" presId="urn:microsoft.com/office/officeart/2005/8/layout/list1"/>
    <dgm:cxn modelId="{DA282FC0-B181-4F22-BDB4-0F66205F94DD}" type="presParOf" srcId="{47353090-6224-417F-AA25-CFF3F04FC820}" destId="{DE554BEA-5289-4895-BF5D-79C2ECD3753F}" srcOrd="4" destOrd="0" presId="urn:microsoft.com/office/officeart/2005/8/layout/list1"/>
    <dgm:cxn modelId="{191213B0-D878-40DD-ACC3-08BF7C0187BB}" type="presParOf" srcId="{DE554BEA-5289-4895-BF5D-79C2ECD3753F}" destId="{9CF1EB4E-C242-40D6-A6E4-60704ECC1BF8}" srcOrd="0" destOrd="0" presId="urn:microsoft.com/office/officeart/2005/8/layout/list1"/>
    <dgm:cxn modelId="{5538D816-2140-4E54-9D4F-371DF7592584}" type="presParOf" srcId="{DE554BEA-5289-4895-BF5D-79C2ECD3753F}" destId="{D98FA789-2494-42DC-AB62-1EFA23739C5C}" srcOrd="1" destOrd="0" presId="urn:microsoft.com/office/officeart/2005/8/layout/list1"/>
    <dgm:cxn modelId="{EBB6D314-F27A-4D9B-B610-63132F051267}" type="presParOf" srcId="{47353090-6224-417F-AA25-CFF3F04FC820}" destId="{E2C304B8-87B1-4499-9766-0F12824BD37C}" srcOrd="5" destOrd="0" presId="urn:microsoft.com/office/officeart/2005/8/layout/list1"/>
    <dgm:cxn modelId="{C0F5332F-0D0E-4A5F-ABC1-DD43C102EA5A}" type="presParOf" srcId="{47353090-6224-417F-AA25-CFF3F04FC820}" destId="{22D417FD-0069-4ADB-B7E5-918A77894FA0}" srcOrd="6" destOrd="0" presId="urn:microsoft.com/office/officeart/2005/8/layout/list1"/>
    <dgm:cxn modelId="{21DC3D3B-2B5B-4BD8-A2A8-6E50931959F6}" type="presParOf" srcId="{47353090-6224-417F-AA25-CFF3F04FC820}" destId="{D823F8AF-608E-4BF4-9FA8-39CE0EEAFF4A}" srcOrd="7" destOrd="0" presId="urn:microsoft.com/office/officeart/2005/8/layout/list1"/>
    <dgm:cxn modelId="{C818BCB8-6A21-4A60-BD59-F183F369BC80}" type="presParOf" srcId="{47353090-6224-417F-AA25-CFF3F04FC820}" destId="{E26A4C0F-5683-417E-9A95-62D2BDD1573A}" srcOrd="8" destOrd="0" presId="urn:microsoft.com/office/officeart/2005/8/layout/list1"/>
    <dgm:cxn modelId="{67E9648F-2C1A-40BC-A674-8F48A386102A}" type="presParOf" srcId="{E26A4C0F-5683-417E-9A95-62D2BDD1573A}" destId="{BF9EC409-2DEA-49C6-874D-9CE9AFBC6918}" srcOrd="0" destOrd="0" presId="urn:microsoft.com/office/officeart/2005/8/layout/list1"/>
    <dgm:cxn modelId="{2482EA58-143D-4ECF-B31D-96F3BD2BFAA8}" type="presParOf" srcId="{E26A4C0F-5683-417E-9A95-62D2BDD1573A}" destId="{D1FFBC91-487C-421D-A149-25937A3DC1CA}" srcOrd="1" destOrd="0" presId="urn:microsoft.com/office/officeart/2005/8/layout/list1"/>
    <dgm:cxn modelId="{0A3D4064-EBDA-4BF9-8FD8-0ED4E34E84FC}" type="presParOf" srcId="{47353090-6224-417F-AA25-CFF3F04FC820}" destId="{9EFE205B-0EE3-4DAF-BCB5-35CA71B9D3B8}" srcOrd="9" destOrd="0" presId="urn:microsoft.com/office/officeart/2005/8/layout/list1"/>
    <dgm:cxn modelId="{1CFBACA9-B4AC-4EBA-A494-B028E2921319}" type="presParOf" srcId="{47353090-6224-417F-AA25-CFF3F04FC820}" destId="{CBEC1AF0-8D7F-43DF-BF17-71737CC6A7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2F25E-87F0-4BF1-B150-AC55B71DEE6F}">
      <dsp:nvSpPr>
        <dsp:cNvPr id="0" name=""/>
        <dsp:cNvSpPr/>
      </dsp:nvSpPr>
      <dsp:spPr>
        <a:xfrm>
          <a:off x="0" y="635553"/>
          <a:ext cx="9134764" cy="103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A0C879-69CC-4221-B3C4-A0A6A4583194}">
      <dsp:nvSpPr>
        <dsp:cNvPr id="0" name=""/>
        <dsp:cNvSpPr/>
      </dsp:nvSpPr>
      <dsp:spPr>
        <a:xfrm>
          <a:off x="456738" y="30393"/>
          <a:ext cx="6394334" cy="12103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691" tIns="0" rIns="24169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Evolución del pensamiento ético</a:t>
          </a:r>
          <a:endParaRPr lang="es-MX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5821" y="89476"/>
        <a:ext cx="6276168" cy="1092154"/>
      </dsp:txXfrm>
    </dsp:sp>
    <dsp:sp modelId="{22D417FD-0069-4ADB-B7E5-918A77894FA0}">
      <dsp:nvSpPr>
        <dsp:cNvPr id="0" name=""/>
        <dsp:cNvSpPr/>
      </dsp:nvSpPr>
      <dsp:spPr>
        <a:xfrm>
          <a:off x="0" y="2495313"/>
          <a:ext cx="9134764" cy="103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8FA789-2494-42DC-AB62-1EFA23739C5C}">
      <dsp:nvSpPr>
        <dsp:cNvPr id="0" name=""/>
        <dsp:cNvSpPr/>
      </dsp:nvSpPr>
      <dsp:spPr>
        <a:xfrm>
          <a:off x="456738" y="1890153"/>
          <a:ext cx="6394334" cy="12103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691" tIns="0" rIns="24169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ética del Marxismo</a:t>
          </a:r>
          <a:endParaRPr lang="es-MX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5821" y="1949236"/>
        <a:ext cx="6276168" cy="1092154"/>
      </dsp:txXfrm>
    </dsp:sp>
    <dsp:sp modelId="{CBEC1AF0-8D7F-43DF-BF17-71737CC6A772}">
      <dsp:nvSpPr>
        <dsp:cNvPr id="0" name=""/>
        <dsp:cNvSpPr/>
      </dsp:nvSpPr>
      <dsp:spPr>
        <a:xfrm>
          <a:off x="0" y="4355073"/>
          <a:ext cx="9134764" cy="103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FFBC91-487C-421D-A149-25937A3DC1CA}">
      <dsp:nvSpPr>
        <dsp:cNvPr id="0" name=""/>
        <dsp:cNvSpPr/>
      </dsp:nvSpPr>
      <dsp:spPr>
        <a:xfrm>
          <a:off x="456738" y="3749913"/>
          <a:ext cx="6394334" cy="12103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691" tIns="0" rIns="24169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tradición ética nacional</a:t>
          </a:r>
          <a:endParaRPr lang="es-MX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5821" y="3808996"/>
        <a:ext cx="6276168" cy="1092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B757-651A-4CE4-901A-D3648AFAB002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731EB-DD61-43FA-9B71-056C283B7C5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51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E23C71-ECEE-4BAF-B828-6A12179C7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8095E25-DF61-43FE-80CD-04D3EB20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81040D-E6BE-468D-962B-3BADAAC3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D93B6F7-C30B-46CF-BE0E-4152FDA26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6B250FC-EB01-467D-8038-2B36728A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92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C392B73-3406-40D1-900C-7F88C3FD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E4658D7-6437-43DB-A346-C3308502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29E262E-4231-4100-802A-3E223B15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3ED08B-660E-4FF1-A250-D2B9E63A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0F2FDAE-6F74-4F3C-BD7C-9ECAD808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161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D10DFC-0B76-40D9-8BF4-D82DBA74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A87453F-0BCA-432E-9985-DB7FA9EF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E0C6AF4-16EF-40EA-8B22-D67C4140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7B57B57-983E-49A2-B15C-6C3D0907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94B1E3A-56D6-4B4E-8399-C117E5CC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153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D7364-DEFA-41A7-AD9D-2878F23E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FE39E05-02DE-4A6B-8B62-7A0BC9234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EBBEFAA-486D-4496-9E1C-E1887EAC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D1BC887-9EC6-4156-AF35-CBFBB0C5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00BD40-0ECA-4D23-A97D-FC206F10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C7DB766-6111-44BA-A425-C9B25EDE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214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D39B07-CE81-400A-BE65-D1F75B7C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2306AC9-DB82-47B2-A24A-7E2883238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0C7B2E7-F0EF-473C-8347-C3C93F541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CA01459-A6BD-4984-9FAE-D02023E24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A6AFB40-A130-49E0-BA14-1AEA8B58A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3644C04-3EC3-46C0-BCDF-35D950E2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A7FFD382-B7A0-4898-BF5E-01E98961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B740BB8-CED5-4B43-80CE-A7CBB8DA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84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574626-DE86-45E4-A515-A0798556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F0ABEC0-095E-4EE0-976F-5D9B8DC7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331D658-DCD1-43BA-B70D-D85C130B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B2372E28-20BE-49ED-9D7A-6B18E80F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36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5B3D242-FCD2-411A-8931-A1D812FA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A7B7FE35-CFC4-4269-81DB-CA8BDD03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DF655CF-7EB9-45A8-B7BC-5DCEA0EE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25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4F0CAD-6E2E-4D02-B714-FE9F5BB8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8A0877A-5D8A-4465-8D23-131160C9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7C24AA5-2B81-43CB-A8EA-F2571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EFDC5EA-B615-4C17-9455-DFF498FE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80CB718-B4C6-4E44-BADC-807A1B0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100F103-61B8-4A34-A53E-DA8661BA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68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A6AB58-9F3A-45BC-B9F2-6EF9C872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A8372A8-2CCC-424B-A168-950CAA223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0445B2A-98E4-4F46-8C2C-4EF1C40B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3EED7B-ACA9-4555-AFAC-B3E411AA5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A3BCA74-69E1-4481-8899-B9772552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9E91C83-8D5E-4A1F-A5EB-44378066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604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ECBF03-B29C-4756-BB3C-30B708D4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A3A4A41-C0EF-4981-98CB-56CF2908B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E2DD5D-FDBF-4C8E-A0FC-677009D0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94256EE-FAA4-4216-B6DD-E979B12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3A176A8-4C30-4B53-A18E-29A60DB5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85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5969F57-B27F-4669-A2F3-0DD799836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0A20B10-07D3-458C-A496-131662A4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22F69C6-E2DA-4642-BE80-798C6E2C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0FE8956-98D2-4518-AC1E-727C6C02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319282-2294-429E-9A29-30B0E472F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75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E5936E38-1ACD-481D-8B20-616B42F2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416897-4239-46E1-9032-98A7AFF0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3F464D-BC9C-40EA-B6C4-41405DA59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AE27-4618-48B8-8D7D-AC2473BEBD63}" type="datetimeFigureOut">
              <a:rPr lang="es-MX" smtClean="0"/>
              <a:pPr/>
              <a:t>17/09/2026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C1C7855-8F63-4763-B590-E7BBFC015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66BC5D9-2FFD-4A91-B07F-166A6DC6C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61F2DEF0-39E7-45DF-A14C-2C9262345AC3}"/>
              </a:ext>
            </a:extLst>
          </p:cNvPr>
          <p:cNvSpPr txBox="1">
            <a:spLocks/>
          </p:cNvSpPr>
          <p:nvPr/>
        </p:nvSpPr>
        <p:spPr>
          <a:xfrm>
            <a:off x="0" y="2899996"/>
            <a:ext cx="9656617" cy="15100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DO" sz="4000" b="1" dirty="0">
                <a:solidFill>
                  <a:schemeClr val="tx2">
                    <a:lumMod val="75000"/>
                  </a:schemeClr>
                </a:solidFill>
                <a:latin typeface="Cooper Black" panose="0208090404030B020404" pitchFamily="18" charset="0"/>
                <a:ea typeface="Times New Roman" panose="02020603050405020304" pitchFamily="18" charset="0"/>
              </a:rPr>
              <a:t>ASIGNATURA: ÉTICA Y DEONTOLOGÍA</a:t>
            </a:r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274"/>
            <a:ext cx="12192000" cy="2263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dirty="0"/>
          </a:p>
        </p:txBody>
      </p:sp>
      <p:sp>
        <p:nvSpPr>
          <p:cNvPr id="15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89101"/>
            <a:ext cx="12192000" cy="6381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cxnSp>
        <p:nvCxnSpPr>
          <p:cNvPr id="19" name="Conector recto 18">
            <a:extLst>
              <a:ext uri="{FF2B5EF4-FFF2-40B4-BE49-F238E27FC236}">
                <a16:creationId xmlns="" xmlns:a16="http://schemas.microsoft.com/office/drawing/2014/main" id="{3D5E39D4-FB39-4929-82E8-EC8A948F69E7}"/>
              </a:ext>
            </a:extLst>
          </p:cNvPr>
          <p:cNvCxnSpPr>
            <a:cxnSpLocks/>
          </p:cNvCxnSpPr>
          <p:nvPr/>
        </p:nvCxnSpPr>
        <p:spPr>
          <a:xfrm>
            <a:off x="9989135" y="2542390"/>
            <a:ext cx="0" cy="3505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F59483F0-6C99-4053-9D4B-211BB8936A77}"/>
              </a:ext>
            </a:extLst>
          </p:cNvPr>
          <p:cNvSpPr/>
          <p:nvPr/>
        </p:nvSpPr>
        <p:spPr>
          <a:xfrm>
            <a:off x="466857" y="722895"/>
            <a:ext cx="906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CARRERA: Comunicación social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E9400B5-4B57-4EE3-9D18-C47406C18C06}"/>
              </a:ext>
            </a:extLst>
          </p:cNvPr>
          <p:cNvSpPr txBox="1"/>
          <p:nvPr/>
        </p:nvSpPr>
        <p:spPr>
          <a:xfrm>
            <a:off x="10364225" y="3837707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CURSO </a:t>
            </a:r>
          </a:p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2026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48006" y="4826376"/>
            <a:ext cx="7346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latin typeface="Cooper Black" panose="0208090404030B020404" pitchFamily="18" charset="0"/>
                <a:ea typeface="Times New Roman" panose="02020603050405020304" pitchFamily="18" charset="0"/>
              </a:rPr>
              <a:t>Tema 2:  Historia </a:t>
            </a:r>
            <a:r>
              <a:rPr lang="es-ES" sz="2800" dirty="0">
                <a:latin typeface="Cooper Black" panose="0208090404030B020404" pitchFamily="18" charset="0"/>
                <a:ea typeface="Times New Roman" panose="02020603050405020304" pitchFamily="18" charset="0"/>
              </a:rPr>
              <a:t>del pensamiento ético</a:t>
            </a:r>
            <a:endParaRPr lang="es-419" sz="2800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2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4">
            <a:extLst>
              <a:ext uri="{FF2B5EF4-FFF2-40B4-BE49-F238E27FC236}">
                <a16:creationId xmlns:a16="http://schemas.microsoft.com/office/drawing/2014/main" xmlns="" id="{0C1098EC-353B-4D0D-A919-C9EFBAD4F675}"/>
              </a:ext>
            </a:extLst>
          </p:cNvPr>
          <p:cNvSpPr/>
          <p:nvPr/>
        </p:nvSpPr>
        <p:spPr>
          <a:xfrm>
            <a:off x="547930" y="1471961"/>
            <a:ext cx="11250060" cy="52299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campo de estudio de la Ética se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ensanchado y adquirido personalidad propia. Es parte de la filosofía y tiene como principal </a:t>
            </a:r>
            <a:r>
              <a:rPr lang="es-E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objeto el estudio </a:t>
            </a:r>
            <a:r>
              <a:rPr lang="es-ES" sz="3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teórico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origen y desarrollo de los valores morales y de las normas de conducta, de las nociones del bien y del mal, de lo aceptable e inaceptable socialmente, y de sus correspondientes regulaciones.</a:t>
            </a:r>
          </a:p>
          <a:p>
            <a:pPr algn="just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ÉTICA ES DEONTOLÓGICA,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tanto procura siempre orientar la conducta del ser humano en relación con los deberes, con el deber ser.</a:t>
            </a:r>
            <a:endParaRPr lang="es-MX" sz="32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C208B0B1-FB15-4019-9F8B-EAE0B48F4E29}"/>
              </a:ext>
            </a:extLst>
          </p:cNvPr>
          <p:cNvSpPr/>
          <p:nvPr/>
        </p:nvSpPr>
        <p:spPr>
          <a:xfrm>
            <a:off x="0" y="-9"/>
            <a:ext cx="12192001" cy="124894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Arial Rounded MT Bold" panose="020F0704030504030204" pitchFamily="34" charset="0"/>
              </a:rPr>
              <a:t>CAMPO DE ESTUDIO DE LA ÉTICA </a:t>
            </a:r>
          </a:p>
        </p:txBody>
      </p:sp>
    </p:spTree>
    <p:extLst>
      <p:ext uri="{BB962C8B-B14F-4D97-AF65-F5344CB8AC3E}">
        <p14:creationId xmlns:p14="http://schemas.microsoft.com/office/powerpoint/2010/main" val="1045493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1" y="-9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Arial Rounded MT Bold" panose="020F0704030504030204" pitchFamily="34" charset="0"/>
              </a:rPr>
              <a:t>HISTORIA DEL PENSAMIENTO ÉTICO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="" xmlns:a16="http://schemas.microsoft.com/office/drawing/2014/main" id="{4198FEF1-3940-42B0-8CEA-2EDB18FA13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3628263"/>
              </p:ext>
            </p:extLst>
          </p:nvPr>
        </p:nvGraphicFramePr>
        <p:xfrm>
          <a:off x="2032000" y="1093739"/>
          <a:ext cx="91347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24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1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6862" y="224134"/>
            <a:ext cx="114411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 práctica:</a:t>
            </a:r>
          </a:p>
          <a:p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“La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felicidad es el fin último de la vida humana; es una actividad del alma conforme a la virtud, en una vida completa.”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Ética a Nicómaco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 Libro I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419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" y="3613666"/>
            <a:ext cx="1138989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1.-¿Por qué Aristóteles considera la felicidad como el fin </a:t>
            </a:r>
            <a:r>
              <a:rPr lang="es-ES" altLang="es-ES" sz="2400" dirty="0">
                <a:latin typeface="Arial" panose="020B0604020202020204" pitchFamily="34" charset="0"/>
              </a:rPr>
              <a:t>ú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ltimo de la vida?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2400" dirty="0">
              <a:latin typeface="Arial" panose="020B0604020202020204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2.-¿Qué significa que la felicidad sea una “actividad del alma conforme a la virtud”?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3.-¿Cómo se diferencia esta visión de la felicidad de la idea contemporánea de placer inmediato?</a:t>
            </a:r>
          </a:p>
        </p:txBody>
      </p:sp>
    </p:spTree>
    <p:extLst>
      <p:ext uri="{BB962C8B-B14F-4D97-AF65-F5344CB8AC3E}">
        <p14:creationId xmlns:p14="http://schemas.microsoft.com/office/powerpoint/2010/main" val="13588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>
          <a:xfrm>
            <a:off x="7181386" y="762000"/>
            <a:ext cx="5010614" cy="609600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582287"/>
              </p:ext>
            </p:extLst>
          </p:nvPr>
        </p:nvGraphicFramePr>
        <p:xfrm>
          <a:off x="447472" y="788020"/>
          <a:ext cx="6800819" cy="6004560"/>
        </p:xfrm>
        <a:graphic>
          <a:graphicData uri="http://schemas.openxmlformats.org/drawingml/2006/table">
            <a:tbl>
              <a:tblPr/>
              <a:tblGrid>
                <a:gridCol w="1705817"/>
                <a:gridCol w="1694592"/>
                <a:gridCol w="1700205"/>
                <a:gridCol w="1700205"/>
              </a:tblGrid>
              <a:tr h="517186"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ENFOQUE</a:t>
                      </a:r>
                      <a:endParaRPr lang="es-E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PRINCIPIO CENTRAL</a:t>
                      </a:r>
                      <a:endParaRPr lang="es-E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 PRÁCTICO</a:t>
                      </a:r>
                      <a:endParaRPr lang="es-E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chemeClr val="tx1">
                              <a:alpha val="99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CLAVE</a:t>
                      </a:r>
                      <a:endParaRPr lang="es-ES" sz="2000" b="1" dirty="0">
                        <a:ln>
                          <a:noFill/>
                        </a:ln>
                        <a:solidFill>
                          <a:schemeClr val="tx1">
                            <a:alpha val="99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79345">
                <a:tc>
                  <a:txBody>
                    <a:bodyPr/>
                    <a:lstStyle/>
                    <a:p>
                      <a:r>
                        <a:rPr lang="es-ES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Eudemonismo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felicidad como meta de la vida buena.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Cultivar el carácter y la sabiduría en la comunicación.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>
                              <a:alpha val="99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Bienestar y virtud.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81722">
                <a:tc>
                  <a:txBody>
                    <a:bodyPr/>
                    <a:lstStyle/>
                    <a:p>
                      <a:r>
                        <a:rPr lang="es-ES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Utilitarismo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mayor bien para el mayor número.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Decisiones que beneficien a la sociedad en su conjunto.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>
                              <a:alpha val="99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Máxima utilidad.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76968">
                <a:tc>
                  <a:txBody>
                    <a:bodyPr/>
                    <a:lstStyle/>
                    <a:p>
                      <a:r>
                        <a:rPr lang="es-ES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Ética del deber (Kant)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Actuar por obligación moral universal.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Decir siempre la verdad, aunque sea incómodo.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>
                              <a:alpha val="99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Obligación y deber.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79345">
                <a:tc>
                  <a:txBody>
                    <a:bodyPr/>
                    <a:lstStyle/>
                    <a:p>
                      <a:r>
                        <a:rPr lang="es-ES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Ética del placer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Buscar el goce y la satisfacción personal.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Promover mensajes que generen bienestar emocional.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ln>
                            <a:noFill/>
                          </a:ln>
                          <a:solidFill>
                            <a:schemeClr val="tx1">
                              <a:alpha val="99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Satisfacción personal.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9FB323FC-3641-46DA-B8B1-E26213FED0E5}"/>
              </a:ext>
            </a:extLst>
          </p:cNvPr>
          <p:cNvSpPr/>
          <p:nvPr/>
        </p:nvSpPr>
        <p:spPr>
          <a:xfrm>
            <a:off x="0" y="0"/>
            <a:ext cx="12192000" cy="76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GRANDES ENFOQUES ÉTICOS</a:t>
            </a:r>
            <a:endParaRPr lang="es-MX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2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" y="0"/>
            <a:ext cx="583777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38" y="0"/>
            <a:ext cx="6024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9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4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423745" y="1165539"/>
          <a:ext cx="11508059" cy="5146050"/>
        </p:xfrm>
        <a:graphic>
          <a:graphicData uri="http://schemas.openxmlformats.org/drawingml/2006/table">
            <a:tbl>
              <a:tblPr/>
              <a:tblGrid>
                <a:gridCol w="3739533"/>
                <a:gridCol w="3932506"/>
                <a:gridCol w="3836020"/>
              </a:tblGrid>
              <a:tr h="894965"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Black" panose="020B0A04020102020204" pitchFamily="34" charset="0"/>
                        </a:rPr>
                        <a:t>Aspecto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>
                          <a:latin typeface="Arial Black" panose="020B0A04020102020204" pitchFamily="34" charset="0"/>
                        </a:rPr>
                        <a:t>Ética del deber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latin typeface="Arial Black" panose="020B0A04020102020204" pitchFamily="34" charset="0"/>
                        </a:rPr>
                        <a:t>Ética del placer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</a:tr>
              <a:tr h="894965"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Fundamento moral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Razón y deber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Satisfacción y deseo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</a:tr>
              <a:tr h="894965"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Motivación del acto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Obligación racional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Búsqueda del goce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</a:tr>
              <a:tr h="894965">
                <a:tc>
                  <a:txBody>
                    <a:bodyPr/>
                    <a:lstStyle/>
                    <a:p>
                      <a:r>
                        <a:rPr lang="es-ES" sz="2400" b="1">
                          <a:latin typeface="Arial Black" panose="020B0A04020102020204" pitchFamily="34" charset="0"/>
                        </a:rPr>
                        <a:t>Tipo de ética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Deontológica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Hedonista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</a:tr>
              <a:tr h="1566190">
                <a:tc>
                  <a:txBody>
                    <a:bodyPr/>
                    <a:lstStyle/>
                    <a:p>
                      <a:r>
                        <a:rPr lang="es-ES" sz="2400" b="1">
                          <a:latin typeface="Arial Black" panose="020B0A04020102020204" pitchFamily="34" charset="0"/>
                        </a:rPr>
                        <a:t>Ejemplo comunicacional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>
                          <a:latin typeface="Arial Black" panose="020B0A04020102020204" pitchFamily="34" charset="0"/>
                        </a:rPr>
                        <a:t>Decir la verdad aunque perjudique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latin typeface="Arial Black" panose="020B0A04020102020204" pitchFamily="34" charset="0"/>
                        </a:rPr>
                        <a:t>Promover contenidos que generen placer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  <a:alpha val="9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8058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MX" altLang="es-MX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COMPARACION</a:t>
            </a:r>
            <a:endParaRPr lang="es-MX" altLang="es-MX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88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A833C728-6B65-428A-97D7-5147C7967F24}"/>
              </a:ext>
            </a:extLst>
          </p:cNvPr>
          <p:cNvSpPr/>
          <p:nvPr/>
        </p:nvSpPr>
        <p:spPr>
          <a:xfrm>
            <a:off x="211873" y="5528975"/>
            <a:ext cx="11768254" cy="13290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tradición cubana de ética del deber, se enfrenta históricamente al utilitarismo y el pragmatismo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 promueve en otros sistemas, 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cimiento teórico esencial de nuestra identidad y de nuestra ética de comunicación.</a:t>
            </a:r>
            <a:endParaRPr lang="es-MX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82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0" y="-9"/>
            <a:ext cx="12192001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Arial Rounded MT Bold" panose="020F0704030504030204" pitchFamily="34" charset="0"/>
              </a:rPr>
              <a:t>COMUNICACIÓN SOCIAL Y VALORES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16C2FAC-BE3B-42AE-B8D2-BF1CDA81AC0A}"/>
              </a:ext>
            </a:extLst>
          </p:cNvPr>
          <p:cNvSpPr/>
          <p:nvPr/>
        </p:nvSpPr>
        <p:spPr>
          <a:xfrm>
            <a:off x="221674" y="817403"/>
            <a:ext cx="11776362" cy="5915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estudiosos de este asunto consideran como valores fundamentales los siguientes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ser humano, la dignidad y el valor de la persona, es la norma en el uso de los medios de comunicación.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humanización, a su vez, es la meta de los medios de comunicación social.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exige competencia y responsabilidad tanto en la emisión como en la recepción de la comunicación.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comunicación debe estar ajustada a la ley fundamental de la sinceridad, la honradez y la verdad.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equilibrio entre formación, información y recreación debe ser un objetivo a alcanzar por los medios.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comunicación social es el ambiente propicio para construir una persona humana consciente y crítica.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solidaridad universal.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libertad de comunicación dentro del orden jurídico establecido de modo justo es condición para la realización plena de los medios y su misión social.</a:t>
            </a:r>
            <a:endParaRPr lang="es-MX" sz="2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3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0" y="-9"/>
            <a:ext cx="12192001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Arial Rounded MT Bold" panose="020F0704030504030204" pitchFamily="34" charset="0"/>
              </a:rPr>
              <a:t>LO MORAL Y LO DEONTOLÓGICO DESDE LA COMUNICACIÓN 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16C2FAC-BE3B-42AE-B8D2-BF1CDA81AC0A}"/>
              </a:ext>
            </a:extLst>
          </p:cNvPr>
          <p:cNvSpPr/>
          <p:nvPr/>
        </p:nvSpPr>
        <p:spPr>
          <a:xfrm>
            <a:off x="-1" y="858968"/>
            <a:ext cx="12108871" cy="4682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deontológico tiene importancia como emanación e interpretación de lo axiológico a nivel social.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cuerpos deontológicos pueden tener vigencia si los sujetos de la acción moral de que se trate, una comunidad profesional, por ejemplo, han participado en su elaboración y los reconocen conscientemente como suyos.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deontológico a su vez, nutre y fortalece lo axiológico, al darle asideros concretos con la realidad concreta y sus problemas.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cuerpos deontológicos, dinámicos y cambiantes, permiten el ajuste incesante del sistema de valores  a las transformaciones que tienen lugar en el entorno.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a lo deontológico, ya se trate de códigos recogidos formalmente o de formas espontáneas y no escritas, los sistemas  de comunicación aprenden de la realidad y fijan sus experiencias como parte  de un proceso de culturización de tipo ético y profesional.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00ECBAD-2ABF-49E0-A0AD-F74DC87EEDCB}"/>
              </a:ext>
            </a:extLst>
          </p:cNvPr>
          <p:cNvSpPr/>
          <p:nvPr/>
        </p:nvSpPr>
        <p:spPr>
          <a:xfrm>
            <a:off x="110836" y="5638799"/>
            <a:ext cx="11998035" cy="11360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Cuba se consideran los códigos útiles y válidos si están subordinados a un sistema de valores real y si los sujetos que deben cumplirlo participaron en su elaboración e implementación.</a:t>
            </a:r>
            <a:endParaRPr lang="es-MX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17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6696</TotalTime>
  <Words>745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Arial Rounded MT Bold</vt:lpstr>
      <vt:lpstr>Calibri</vt:lpstr>
      <vt:lpstr>Calibri Light</vt:lpstr>
      <vt:lpstr>Cooper Black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Lídice</dc:creator>
  <cp:lastModifiedBy>ALOIMA</cp:lastModifiedBy>
  <cp:revision>416</cp:revision>
  <dcterms:created xsi:type="dcterms:W3CDTF">2023-01-05T01:00:46Z</dcterms:created>
  <dcterms:modified xsi:type="dcterms:W3CDTF">2026-09-17T15:36:31Z</dcterms:modified>
</cp:coreProperties>
</file>