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wav" ContentType="audio/x-wav"/>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80" r:id="rId2"/>
    <p:sldId id="260" r:id="rId3"/>
    <p:sldId id="271" r:id="rId4"/>
    <p:sldId id="296" r:id="rId5"/>
    <p:sldId id="305" r:id="rId6"/>
    <p:sldId id="314" r:id="rId7"/>
    <p:sldId id="263" r:id="rId8"/>
    <p:sldId id="316" r:id="rId9"/>
    <p:sldId id="315" r:id="rId10"/>
    <p:sldId id="317" r:id="rId11"/>
    <p:sldId id="312" r:id="rId12"/>
    <p:sldId id="313" r:id="rId13"/>
    <p:sldId id="318" r:id="rId14"/>
    <p:sldId id="319" r:id="rId15"/>
    <p:sldId id="320" r:id="rId16"/>
    <p:sldId id="327" r:id="rId17"/>
    <p:sldId id="322" r:id="rId18"/>
    <p:sldId id="321" r:id="rId19"/>
    <p:sldId id="324" r:id="rId20"/>
    <p:sldId id="326" r:id="rId21"/>
    <p:sldId id="323" r:id="rId22"/>
    <p:sldId id="325" r:id="rId23"/>
    <p:sldId id="311" r:id="rId24"/>
    <p:sldId id="328" r:id="rId25"/>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0C0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varScale="1">
        <p:scale>
          <a:sx n="74" d="100"/>
          <a:sy n="74" d="100"/>
        </p:scale>
        <p:origin x="-1266"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7.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Ref idx="1002">
        <a:schemeClr val="bg2"/>
      </p:bgRef>
    </p:bg>
    <p:spTree>
      <p:nvGrpSpPr>
        <p:cNvPr id="1" name=""/>
        <p:cNvGrpSpPr/>
        <p:nvPr/>
      </p:nvGrpSpPr>
      <p:grpSpPr>
        <a:xfrm>
          <a:off x="0" y="0"/>
          <a:ext cx="0" cy="0"/>
          <a:chOff x="0" y="0"/>
          <a:chExt cx="0" cy="0"/>
        </a:xfrm>
      </p:grpSpPr>
      <p:sp>
        <p:nvSpPr>
          <p:cNvPr id="9" name="8 Título"/>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s-ES" smtClean="0"/>
              <a:t>Haga clic para modificar el estilo de título del patrón</a:t>
            </a:r>
            <a:endParaRPr kumimoji="0" lang="en-US"/>
          </a:p>
        </p:txBody>
      </p:sp>
      <p:sp>
        <p:nvSpPr>
          <p:cNvPr id="17" name="16 Subtítulo"/>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30" name="29 Marcador de fecha"/>
          <p:cNvSpPr>
            <a:spLocks noGrp="1"/>
          </p:cNvSpPr>
          <p:nvPr>
            <p:ph type="dt" sz="half" idx="10"/>
          </p:nvPr>
        </p:nvSpPr>
        <p:spPr/>
        <p:txBody>
          <a:bodyPr/>
          <a:lstStyle/>
          <a:p>
            <a:fld id="{7A847CFC-816F-41D0-AAC0-9BF4FEBC753E}" type="datetimeFigureOut">
              <a:rPr lang="es-ES" smtClean="0"/>
              <a:pPr/>
              <a:t>24/10/2026</a:t>
            </a:fld>
            <a:endParaRPr lang="es-ES"/>
          </a:p>
        </p:txBody>
      </p:sp>
      <p:sp>
        <p:nvSpPr>
          <p:cNvPr id="19" name="18 Marcador de pie de página"/>
          <p:cNvSpPr>
            <a:spLocks noGrp="1"/>
          </p:cNvSpPr>
          <p:nvPr>
            <p:ph type="ftr" sz="quarter" idx="11"/>
          </p:nvPr>
        </p:nvSpPr>
        <p:spPr/>
        <p:txBody>
          <a:bodyPr/>
          <a:lstStyle/>
          <a:p>
            <a:endParaRPr lang="es-ES"/>
          </a:p>
        </p:txBody>
      </p:sp>
      <p:sp>
        <p:nvSpPr>
          <p:cNvPr id="27" name="26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7A847CFC-816F-41D0-AAC0-9BF4FEBC753E}" type="datetimeFigureOut">
              <a:rPr lang="es-ES" smtClean="0"/>
              <a:pPr/>
              <a:t>24/10/2026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bg>
      <p:bgRef idx="1002">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p:txBody>
          <a:bodyPr/>
          <a:lstStyle/>
          <a:p>
            <a:fld id="{7A847CFC-816F-41D0-AAC0-9BF4FEBC753E}" type="datetimeFigureOut">
              <a:rPr lang="es-ES" smtClean="0"/>
              <a:pPr/>
              <a:t>24/10/2026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1143000"/>
          </a:xfrm>
        </p:spPr>
        <p:txBody>
          <a:bodyPr/>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7A847CFC-816F-41D0-AAC0-9BF4FEBC753E}" type="datetimeFigureOut">
              <a:rPr lang="es-ES" smtClean="0"/>
              <a:pPr/>
              <a:t>24/10/2026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1143000"/>
          </a:xfrm>
        </p:spPr>
        <p:txBody>
          <a:bodyPr tIns="45720" anchor="b"/>
          <a:lstStyle>
            <a:lvl1pPr>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p:txBody>
          <a:bodyPr/>
          <a:lstStyle/>
          <a:p>
            <a:fld id="{7A847CFC-816F-41D0-AAC0-9BF4FEBC753E}" type="datetimeFigureOut">
              <a:rPr lang="es-ES" smtClean="0"/>
              <a:pPr/>
              <a:t>24/10/2026</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p>
            <a:fld id="{7A847CFC-816F-41D0-AAC0-9BF4FEBC753E}" type="datetimeFigureOut">
              <a:rPr lang="es-ES" smtClean="0"/>
              <a:pPr/>
              <a:t>24/10/2026</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A847CFC-816F-41D0-AAC0-9BF4FEBC753E}" type="datetimeFigureOut">
              <a:rPr lang="es-ES" smtClean="0"/>
              <a:pPr/>
              <a:t>24/10/2026</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7A847CFC-816F-41D0-AAC0-9BF4FEBC753E}" type="datetimeFigureOut">
              <a:rPr lang="es-ES" smtClean="0"/>
              <a:pPr/>
              <a:t>24/10/2026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Recortar y redondear rectángulo de esquina sencilla"/>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11 Triángulo rectángulo"/>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1 Título"/>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s-ES" smtClean="0"/>
              <a:t>Haga clic para modificar el estilo de título del patrón</a:t>
            </a:r>
            <a:endParaRPr kumimoji="0" lang="en-US"/>
          </a:p>
        </p:txBody>
      </p:sp>
      <p:sp>
        <p:nvSpPr>
          <p:cNvPr id="4" name="3 Marcador de texto"/>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
        <p:nvSpPr>
          <p:cNvPr id="5" name="4 Marcador de fecha"/>
          <p:cNvSpPr>
            <a:spLocks noGrp="1"/>
          </p:cNvSpPr>
          <p:nvPr>
            <p:ph type="dt" sz="half" idx="10"/>
          </p:nvPr>
        </p:nvSpPr>
        <p:spPr/>
        <p:txBody>
          <a:bodyPr/>
          <a:lstStyle/>
          <a:p>
            <a:fld id="{7A847CFC-816F-41D0-AAC0-9BF4FEBC753E}" type="datetimeFigureOut">
              <a:rPr lang="es-ES" smtClean="0"/>
              <a:pPr/>
              <a:t>24/10/2026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a:xfrm>
            <a:off x="8077200" y="6356350"/>
            <a:ext cx="609600" cy="365125"/>
          </a:xfrm>
        </p:spPr>
        <p:txBody>
          <a:bodyPr/>
          <a:lstStyle/>
          <a:p>
            <a:fld id="{132FADFE-3B8F-471C-ABF0-DBC7717ECBBC}" type="slidenum">
              <a:rPr lang="es-ES" smtClean="0"/>
              <a:pPr/>
              <a:t>‹Nº›</a:t>
            </a:fld>
            <a:endParaRPr lang="es-ES"/>
          </a:p>
        </p:txBody>
      </p:sp>
      <p:sp>
        <p:nvSpPr>
          <p:cNvPr id="3" name="2 Marcador de posición de imagen"/>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s-ES" smtClean="0"/>
              <a:t>Haga clic en el icono para agregar una imagen</a:t>
            </a:r>
            <a:endParaRPr kumimoji="0" lang="en-US" dirty="0"/>
          </a:p>
        </p:txBody>
      </p:sp>
      <p:sp>
        <p:nvSpPr>
          <p:cNvPr id="10" name="9 Forma libre"/>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10 Forma libre"/>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7A847CFC-816F-41D0-AAC0-9BF4FEBC753E}" type="datetimeFigureOut">
              <a:rPr lang="es-ES" smtClean="0"/>
              <a:pPr/>
              <a:t>24/10/2026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914401"/>
            <a:ext cx="2057400" cy="5211763"/>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914401"/>
            <a:ext cx="6019800" cy="5211763"/>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7A847CFC-816F-41D0-AAC0-9BF4FEBC753E}" type="datetimeFigureOut">
              <a:rPr lang="es-ES" smtClean="0"/>
              <a:pPr/>
              <a:t>24/10/2026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6 Forma libre"/>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7 Forma libre"/>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8 Marcador de título"/>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s-ES" smtClean="0"/>
              <a:t>Haga clic para modificar el estilo de título del patrón</a:t>
            </a:r>
            <a:endParaRPr kumimoji="0" lang="en-US"/>
          </a:p>
        </p:txBody>
      </p:sp>
      <p:sp>
        <p:nvSpPr>
          <p:cNvPr id="30" name="29 Marcador de texto"/>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0" name="9 Marcador de fecha"/>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7A847CFC-816F-41D0-AAC0-9BF4FEBC753E}" type="datetimeFigureOut">
              <a:rPr lang="es-ES" smtClean="0"/>
              <a:pPr/>
              <a:t>24/10/2026</a:t>
            </a:fld>
            <a:endParaRPr lang="es-ES"/>
          </a:p>
        </p:txBody>
      </p:sp>
      <p:sp>
        <p:nvSpPr>
          <p:cNvPr id="22" name="21 Marcador de pie de página"/>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s-ES"/>
          </a:p>
        </p:txBody>
      </p:sp>
      <p:sp>
        <p:nvSpPr>
          <p:cNvPr id="18" name="17 Marcador de número de diapositiva"/>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132FADFE-3B8F-471C-ABF0-DBC7717ECBBC}" type="slidenum">
              <a:rPr lang="es-ES" smtClean="0"/>
              <a:pPr/>
              <a:t>‹Nº›</a:t>
            </a:fld>
            <a:endParaRPr lang="es-ES"/>
          </a:p>
        </p:txBody>
      </p:sp>
      <p:grpSp>
        <p:nvGrpSpPr>
          <p:cNvPr id="2" name="1 Grupo"/>
          <p:cNvGrpSpPr/>
          <p:nvPr/>
        </p:nvGrpSpPr>
        <p:grpSpPr>
          <a:xfrm>
            <a:off x="-19017" y="202408"/>
            <a:ext cx="9180548" cy="649224"/>
            <a:chOff x="-19045" y="216550"/>
            <a:chExt cx="9180548" cy="649224"/>
          </a:xfrm>
        </p:grpSpPr>
        <p:sp>
          <p:nvSpPr>
            <p:cNvPr id="12" name="11 Forma libre"/>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Forma libre"/>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deila@uart.edu.cu" TargetMode="Externa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png"/><Relationship Id="rId3" Type="http://schemas.openxmlformats.org/officeDocument/2006/relationships/image" Target="../media/image6.gif"/><Relationship Id="rId7" Type="http://schemas.openxmlformats.org/officeDocument/2006/relationships/image" Target="../media/image10.jpeg"/><Relationship Id="rId12" Type="http://schemas.openxmlformats.org/officeDocument/2006/relationships/image" Target="../media/image15.png"/><Relationship Id="rId2" Type="http://schemas.openxmlformats.org/officeDocument/2006/relationships/image" Target="../media/image5.gif"/><Relationship Id="rId1" Type="http://schemas.openxmlformats.org/officeDocument/2006/relationships/slideLayout" Target="../slideLayouts/slideLayout2.xml"/><Relationship Id="rId6" Type="http://schemas.openxmlformats.org/officeDocument/2006/relationships/image" Target="../media/image9.gif"/><Relationship Id="rId11" Type="http://schemas.openxmlformats.org/officeDocument/2006/relationships/image" Target="../media/image14.wmf"/><Relationship Id="rId5" Type="http://schemas.openxmlformats.org/officeDocument/2006/relationships/image" Target="../media/image8.gif"/><Relationship Id="rId10" Type="http://schemas.openxmlformats.org/officeDocument/2006/relationships/image" Target="../media/image13.png"/><Relationship Id="rId4" Type="http://schemas.openxmlformats.org/officeDocument/2006/relationships/image" Target="../media/image7.gif"/><Relationship Id="rId9" Type="http://schemas.openxmlformats.org/officeDocument/2006/relationships/image" Target="../media/image12.gi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17.wmf"/><Relationship Id="rId5" Type="http://schemas.openxmlformats.org/officeDocument/2006/relationships/oleObject" Target="../embeddings/oleObject1.bin"/><Relationship Id="rId4" Type="http://schemas.openxmlformats.org/officeDocument/2006/relationships/audio" Target="../media/audio2.wav"/></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428596" y="428604"/>
            <a:ext cx="8501122" cy="8925520"/>
          </a:xfrm>
          <a:prstGeom prst="rect">
            <a:avLst/>
          </a:prstGeom>
          <a:noFill/>
        </p:spPr>
        <p:txBody>
          <a:bodyPr wrap="square" rtlCol="0">
            <a:spAutoFit/>
          </a:bodyPr>
          <a:lstStyle/>
          <a:p>
            <a:pPr algn="ctr"/>
            <a:r>
              <a:rPr lang="es-ES" sz="4400" b="1" dirty="0" smtClean="0">
                <a:solidFill>
                  <a:srgbClr val="002060"/>
                </a:solidFill>
                <a:latin typeface="+mj-lt"/>
              </a:rPr>
              <a:t>Conferencia No.6:</a:t>
            </a:r>
            <a:r>
              <a:rPr lang="es-ES" sz="4400" dirty="0" smtClean="0">
                <a:latin typeface="+mj-lt"/>
              </a:rPr>
              <a:t/>
            </a:r>
            <a:br>
              <a:rPr lang="es-ES" sz="4400" dirty="0" smtClean="0">
                <a:latin typeface="+mj-lt"/>
              </a:rPr>
            </a:br>
            <a:endParaRPr lang="es-ES" sz="4400" dirty="0" smtClean="0">
              <a:latin typeface="+mj-lt"/>
            </a:endParaRPr>
          </a:p>
          <a:p>
            <a:pPr algn="ctr"/>
            <a:r>
              <a:rPr lang="es-ES" sz="5400" dirty="0" smtClean="0">
                <a:solidFill>
                  <a:srgbClr val="FF0000"/>
                </a:solidFill>
                <a:latin typeface="+mj-lt"/>
              </a:rPr>
              <a:t> Los componentes MÉTODOS y MEDIOS del PEA</a:t>
            </a:r>
            <a:endParaRPr lang="es-ES" sz="3600" dirty="0" smtClean="0">
              <a:latin typeface="+mj-lt"/>
            </a:endParaRPr>
          </a:p>
          <a:p>
            <a:endParaRPr lang="es-ES" sz="3600" b="1" dirty="0" smtClean="0">
              <a:latin typeface="+mj-lt"/>
            </a:endParaRPr>
          </a:p>
          <a:p>
            <a:r>
              <a:rPr lang="es-ES" sz="3600" b="1" dirty="0" smtClean="0">
                <a:solidFill>
                  <a:srgbClr val="FF0000"/>
                </a:solidFill>
                <a:latin typeface="+mj-lt"/>
              </a:rPr>
              <a:t>Ponente: </a:t>
            </a:r>
            <a:r>
              <a:rPr lang="es-ES" sz="3600" b="1" dirty="0" err="1" smtClean="0">
                <a:solidFill>
                  <a:srgbClr val="FF0000"/>
                </a:solidFill>
                <a:latin typeface="+mj-lt"/>
              </a:rPr>
              <a:t>DrC.</a:t>
            </a:r>
            <a:r>
              <a:rPr lang="es-ES" sz="3600" b="1" dirty="0" smtClean="0">
                <a:solidFill>
                  <a:srgbClr val="FF0000"/>
                </a:solidFill>
                <a:latin typeface="+mj-lt"/>
              </a:rPr>
              <a:t> </a:t>
            </a:r>
            <a:r>
              <a:rPr lang="es-ES" sz="3600" b="1" dirty="0" err="1" smtClean="0">
                <a:solidFill>
                  <a:srgbClr val="FF0000"/>
                </a:solidFill>
                <a:latin typeface="+mj-lt"/>
              </a:rPr>
              <a:t>Deila</a:t>
            </a:r>
            <a:r>
              <a:rPr lang="es-ES" sz="3600" b="1" dirty="0" smtClean="0">
                <a:solidFill>
                  <a:srgbClr val="FF0000"/>
                </a:solidFill>
                <a:latin typeface="+mj-lt"/>
              </a:rPr>
              <a:t> Vázquez Abella</a:t>
            </a:r>
          </a:p>
          <a:p>
            <a:r>
              <a:rPr lang="es-ES" sz="3600" b="1" dirty="0" smtClean="0">
                <a:solidFill>
                  <a:srgbClr val="FF0000"/>
                </a:solidFill>
                <a:latin typeface="+mj-lt"/>
              </a:rPr>
              <a:t>Prof. Titular. </a:t>
            </a:r>
          </a:p>
          <a:p>
            <a:r>
              <a:rPr lang="es-ES" sz="3600" b="1" dirty="0" smtClean="0">
                <a:latin typeface="+mj-lt"/>
                <a:hlinkClick r:id="rId2"/>
              </a:rPr>
              <a:t>E-mail: deila@uart.edu.cu</a:t>
            </a:r>
            <a:endParaRPr lang="es-ES" sz="3600" b="1" dirty="0" smtClean="0">
              <a:latin typeface="+mj-lt"/>
            </a:endParaRPr>
          </a:p>
          <a:p>
            <a:endParaRPr lang="es-ES" sz="3600" b="1" dirty="0" smtClean="0">
              <a:latin typeface="+mj-lt"/>
            </a:endParaRPr>
          </a:p>
          <a:p>
            <a:r>
              <a:rPr lang="es-ES" sz="3600" b="1" dirty="0" smtClean="0">
                <a:latin typeface="+mj-lt"/>
              </a:rPr>
              <a:t> </a:t>
            </a:r>
            <a:endParaRPr lang="es-ES" sz="3200" dirty="0" smtClean="0">
              <a:solidFill>
                <a:schemeClr val="accent1">
                  <a:lumMod val="75000"/>
                </a:schemeClr>
              </a:solidFill>
              <a:latin typeface="+mj-lt"/>
              <a:cs typeface="Times New Roman" pitchFamily="18" charset="0"/>
            </a:endParaRPr>
          </a:p>
          <a:p>
            <a:endParaRPr lang="es-ES" sz="3600" dirty="0" smtClean="0">
              <a:latin typeface="+mj-lt"/>
            </a:endParaRPr>
          </a:p>
          <a:p>
            <a:endParaRPr lang="es-ES" sz="3600" dirty="0" smtClean="0">
              <a:latin typeface="+mj-lt"/>
            </a:endParaRPr>
          </a:p>
          <a:p>
            <a:endParaRPr lang="es-ES" dirty="0" smtClean="0"/>
          </a:p>
          <a:p>
            <a:endParaRPr lang="es-ES" dirty="0" smtClean="0"/>
          </a:p>
          <a:p>
            <a:endParaRPr lang="es-ES" dirty="0" smtClean="0"/>
          </a:p>
          <a:p>
            <a:endParaRPr lang="es-ES" dirty="0" smtClean="0"/>
          </a:p>
          <a:p>
            <a:endParaRPr lang="es-E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SUMARIO                 OBJETIVO</a:t>
            </a:r>
            <a:endParaRPr lang="es-ES" dirty="0"/>
          </a:p>
        </p:txBody>
      </p:sp>
      <p:sp>
        <p:nvSpPr>
          <p:cNvPr id="3" name="2 Marcador de contenido"/>
          <p:cNvSpPr>
            <a:spLocks noGrp="1"/>
          </p:cNvSpPr>
          <p:nvPr>
            <p:ph sz="half" idx="1"/>
          </p:nvPr>
        </p:nvSpPr>
        <p:spPr/>
        <p:txBody>
          <a:bodyPr>
            <a:normAutofit fontScale="92500"/>
          </a:bodyPr>
          <a:lstStyle/>
          <a:p>
            <a:pPr lvl="0"/>
            <a:r>
              <a:rPr lang="es-ES" dirty="0" smtClean="0">
                <a:latin typeface="Arial" panose="020B0604020202020204" pitchFamily="34" charset="0"/>
                <a:cs typeface="Arial" panose="020B0604020202020204" pitchFamily="34" charset="0"/>
              </a:rPr>
              <a:t>Los componentes Métodos y Medios del PEA</a:t>
            </a:r>
          </a:p>
          <a:p>
            <a:pPr lvl="0"/>
            <a:r>
              <a:rPr lang="es-ES" dirty="0" smtClean="0">
                <a:latin typeface="Arial" panose="020B0604020202020204" pitchFamily="34" charset="0"/>
                <a:cs typeface="Arial" panose="020B0604020202020204" pitchFamily="34" charset="0"/>
              </a:rPr>
              <a:t>Clasificación de métodos y su relación con los demás componentes</a:t>
            </a:r>
          </a:p>
          <a:p>
            <a:pPr lvl="0"/>
            <a:r>
              <a:rPr lang="es-ES" dirty="0" smtClean="0">
                <a:latin typeface="Arial" panose="020B0604020202020204" pitchFamily="34" charset="0"/>
                <a:cs typeface="Arial" panose="020B0604020202020204" pitchFamily="34" charset="0"/>
              </a:rPr>
              <a:t>Tipos de medios de enseñanza y aprendizaje</a:t>
            </a:r>
          </a:p>
          <a:p>
            <a:endParaRPr lang="es-ES" dirty="0"/>
          </a:p>
        </p:txBody>
      </p:sp>
      <p:sp>
        <p:nvSpPr>
          <p:cNvPr id="4" name="3 Marcador de contenido"/>
          <p:cNvSpPr>
            <a:spLocks noGrp="1"/>
          </p:cNvSpPr>
          <p:nvPr>
            <p:ph sz="half" idx="2"/>
          </p:nvPr>
        </p:nvSpPr>
        <p:spPr/>
        <p:txBody>
          <a:bodyPr>
            <a:normAutofit fontScale="92500"/>
          </a:bodyPr>
          <a:lstStyle/>
          <a:p>
            <a:r>
              <a:rPr lang="es-ES" sz="2800" dirty="0" smtClean="0">
                <a:latin typeface="+mj-lt"/>
              </a:rPr>
              <a:t>Analizar las características de los componentes </a:t>
            </a:r>
            <a:r>
              <a:rPr lang="es-ES" sz="2800" dirty="0" err="1" smtClean="0">
                <a:latin typeface="+mj-lt"/>
              </a:rPr>
              <a:t>mediatizadores</a:t>
            </a:r>
            <a:r>
              <a:rPr lang="es-ES" sz="2800" dirty="0" smtClean="0">
                <a:latin typeface="+mj-lt"/>
              </a:rPr>
              <a:t> del PEA MÉTODOS Y MEDIOS, permitiéndoles su preparación para la asesoría psicopedagógica a los directivos y docentes en su eslabón de base de la profesión.</a:t>
            </a:r>
          </a:p>
          <a:p>
            <a:endParaRPr lang="es-E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0" y="0"/>
            <a:ext cx="9144000" cy="369332"/>
          </a:xfrm>
          <a:prstGeom prst="rect">
            <a:avLst/>
          </a:prstGeom>
          <a:noFill/>
        </p:spPr>
        <p:txBody>
          <a:bodyPr wrap="square" rtlCol="0">
            <a:spAutoFit/>
          </a:bodyPr>
          <a:lstStyle/>
          <a:p>
            <a:endParaRPr lang="es-ES_tradnl" dirty="0"/>
          </a:p>
        </p:txBody>
      </p:sp>
      <p:grpSp>
        <p:nvGrpSpPr>
          <p:cNvPr id="2" name="Grupo 1"/>
          <p:cNvGrpSpPr/>
          <p:nvPr/>
        </p:nvGrpSpPr>
        <p:grpSpPr>
          <a:xfrm>
            <a:off x="391886" y="990600"/>
            <a:ext cx="8752114" cy="5867400"/>
            <a:chOff x="2716213" y="1014413"/>
            <a:chExt cx="6021387" cy="5030277"/>
          </a:xfrm>
          <a:noFill/>
        </p:grpSpPr>
        <p:sp>
          <p:nvSpPr>
            <p:cNvPr id="2055" name="Oval 7"/>
            <p:cNvSpPr>
              <a:spLocks noChangeArrowheads="1"/>
            </p:cNvSpPr>
            <p:nvPr/>
          </p:nvSpPr>
          <p:spPr bwMode="auto">
            <a:xfrm>
              <a:off x="5233988" y="3371850"/>
              <a:ext cx="1866900" cy="1747838"/>
            </a:xfrm>
            <a:prstGeom prst="ellipse">
              <a:avLst/>
            </a:prstGeom>
            <a:solidFill>
              <a:srgbClr val="002060">
                <a:alpha val="46000"/>
              </a:srgbClr>
            </a:solidFill>
            <a:ln w="28575">
              <a:solidFill>
                <a:srgbClr val="002060"/>
              </a:solidFill>
              <a:round/>
              <a:headEnd/>
              <a:tailEnd/>
            </a:ln>
          </p:spPr>
          <p:txBody>
            <a:bodyPr/>
            <a:lstStyle/>
            <a:p>
              <a:pPr>
                <a:defRPr/>
              </a:pPr>
              <a:endParaRPr lang="pt-BR" dirty="0">
                <a:solidFill>
                  <a:prstClr val="black"/>
                </a:solidFill>
                <a:latin typeface="Arial Black" panose="020B0A04020102020204" pitchFamily="34" charset="0"/>
              </a:endParaRPr>
            </a:p>
            <a:p>
              <a:pPr>
                <a:defRPr/>
              </a:pPr>
              <a:endParaRPr lang="pt-BR" dirty="0">
                <a:solidFill>
                  <a:prstClr val="black"/>
                </a:solidFill>
                <a:latin typeface="Arial Black" panose="020B0A04020102020204" pitchFamily="34" charset="0"/>
              </a:endParaRPr>
            </a:p>
            <a:p>
              <a:pPr>
                <a:defRPr/>
              </a:pPr>
              <a:endParaRPr lang="pt-BR" dirty="0">
                <a:solidFill>
                  <a:prstClr val="black"/>
                </a:solidFill>
                <a:latin typeface="Arial Black" panose="020B0A04020102020204" pitchFamily="34" charset="0"/>
              </a:endParaRPr>
            </a:p>
            <a:p>
              <a:pPr>
                <a:defRPr/>
              </a:pPr>
              <a:endParaRPr lang="pt-BR" dirty="0">
                <a:solidFill>
                  <a:prstClr val="black"/>
                </a:solidFill>
                <a:latin typeface="Arial Black" panose="020B0A04020102020204" pitchFamily="34" charset="0"/>
              </a:endParaRPr>
            </a:p>
            <a:p>
              <a:pPr>
                <a:defRPr/>
              </a:pPr>
              <a:endParaRPr lang="pt-BR" dirty="0">
                <a:solidFill>
                  <a:prstClr val="black"/>
                </a:solidFill>
                <a:latin typeface="Arial Black" panose="020B0A04020102020204" pitchFamily="34" charset="0"/>
              </a:endParaRPr>
            </a:p>
            <a:p>
              <a:pPr>
                <a:defRPr/>
              </a:pPr>
              <a:endParaRPr lang="pt-BR" dirty="0">
                <a:solidFill>
                  <a:prstClr val="black"/>
                </a:solidFill>
                <a:latin typeface="Arial Black" panose="020B0A04020102020204" pitchFamily="34" charset="0"/>
              </a:endParaRPr>
            </a:p>
            <a:p>
              <a:pPr>
                <a:defRPr/>
              </a:pPr>
              <a:r>
                <a:rPr lang="pt-BR" b="1" dirty="0">
                  <a:solidFill>
                    <a:prstClr val="black"/>
                  </a:solidFill>
                  <a:latin typeface="Arial Black" panose="020B0A04020102020204" pitchFamily="34" charset="0"/>
                </a:rPr>
                <a:t>             </a:t>
              </a:r>
            </a:p>
            <a:p>
              <a:pPr>
                <a:defRPr/>
              </a:pPr>
              <a:r>
                <a:rPr lang="pt-BR" b="1" dirty="0">
                  <a:solidFill>
                    <a:srgbClr val="FFFF00"/>
                  </a:solidFill>
                  <a:effectLst>
                    <a:outerShdw blurRad="38100" dist="38100" dir="2700000" algn="tl">
                      <a:srgbClr val="000000"/>
                    </a:outerShdw>
                  </a:effectLst>
                  <a:latin typeface="Arial Black" panose="020B0A04020102020204" pitchFamily="34" charset="0"/>
                </a:rPr>
                <a:t>        </a:t>
              </a:r>
              <a:r>
                <a:rPr lang="pt-BR" sz="1600" dirty="0">
                  <a:effectLst>
                    <a:outerShdw blurRad="38100" dist="38100" dir="2700000" algn="tl">
                      <a:srgbClr val="000000"/>
                    </a:outerShdw>
                  </a:effectLst>
                  <a:latin typeface="Arial Black" panose="020B0A04020102020204" pitchFamily="34" charset="0"/>
                </a:rPr>
                <a:t>PROFESOR</a:t>
              </a:r>
              <a:endParaRPr lang="pt-BR" dirty="0">
                <a:latin typeface="Arial Black" panose="020B0A04020102020204" pitchFamily="34" charset="0"/>
              </a:endParaRPr>
            </a:p>
          </p:txBody>
        </p:sp>
        <p:sp>
          <p:nvSpPr>
            <p:cNvPr id="26627" name="Oval 8" descr="70%"/>
            <p:cNvSpPr>
              <a:spLocks noChangeArrowheads="1"/>
            </p:cNvSpPr>
            <p:nvPr/>
          </p:nvSpPr>
          <p:spPr bwMode="auto">
            <a:xfrm>
              <a:off x="5341939" y="3656013"/>
              <a:ext cx="1646237" cy="914400"/>
            </a:xfrm>
            <a:prstGeom prst="ellipse">
              <a:avLst/>
            </a:prstGeom>
            <a:grpFill/>
            <a:ln w="28575">
              <a:solidFill>
                <a:srgbClr val="002060"/>
              </a:solidFill>
              <a:round/>
              <a:headEnd/>
              <a:tailEnd/>
            </a:ln>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endParaRPr lang="pt-BR" altLang="en-US" sz="1800" dirty="0">
                <a:solidFill>
                  <a:prstClr val="black"/>
                </a:solidFill>
                <a:latin typeface="Arial Black" panose="020B0A04020102020204" pitchFamily="34" charset="0"/>
                <a:cs typeface="Arial" panose="020B0604020202020204" pitchFamily="34" charset="0"/>
              </a:endParaRPr>
            </a:p>
            <a:p>
              <a:pPr eaLnBrk="1" fontAlgn="base" hangingPunct="1">
                <a:spcBef>
                  <a:spcPct val="0"/>
                </a:spcBef>
                <a:spcAft>
                  <a:spcPct val="0"/>
                </a:spcAft>
                <a:buFontTx/>
                <a:buNone/>
              </a:pPr>
              <a:endParaRPr lang="pt-BR" altLang="en-US" sz="1800" dirty="0">
                <a:solidFill>
                  <a:prstClr val="black"/>
                </a:solidFill>
                <a:latin typeface="Arial Black" panose="020B0A04020102020204" pitchFamily="34" charset="0"/>
                <a:cs typeface="Arial" panose="020B0604020202020204" pitchFamily="34" charset="0"/>
              </a:endParaRPr>
            </a:p>
            <a:p>
              <a:pPr eaLnBrk="1" fontAlgn="base" hangingPunct="1">
                <a:spcBef>
                  <a:spcPct val="0"/>
                </a:spcBef>
                <a:spcAft>
                  <a:spcPct val="0"/>
                </a:spcAft>
                <a:buFontTx/>
                <a:buNone/>
              </a:pPr>
              <a:endParaRPr lang="pt-BR" altLang="en-US" sz="1800" dirty="0">
                <a:solidFill>
                  <a:prstClr val="black"/>
                </a:solidFill>
                <a:latin typeface="Arial Black" panose="020B0A04020102020204" pitchFamily="34" charset="0"/>
                <a:cs typeface="Arial" panose="020B0604020202020204" pitchFamily="34" charset="0"/>
              </a:endParaRPr>
            </a:p>
            <a:p>
              <a:pPr eaLnBrk="1" fontAlgn="base" hangingPunct="1">
                <a:spcBef>
                  <a:spcPct val="0"/>
                </a:spcBef>
                <a:spcAft>
                  <a:spcPct val="0"/>
                </a:spcAft>
                <a:buFontTx/>
                <a:buNone/>
              </a:pPr>
              <a:r>
                <a:rPr lang="pt-BR" altLang="en-US" sz="1800" b="1" dirty="0">
                  <a:solidFill>
                    <a:prstClr val="black"/>
                  </a:solidFill>
                  <a:latin typeface="Arial Black" panose="020B0A04020102020204" pitchFamily="34" charset="0"/>
                  <a:cs typeface="Arial" panose="020B0604020202020204" pitchFamily="34" charset="0"/>
                </a:rPr>
                <a:t>        </a:t>
              </a:r>
              <a:r>
                <a:rPr lang="pt-BR" altLang="en-US" sz="1800" b="1" dirty="0">
                  <a:latin typeface="Arial Black" panose="020B0A04020102020204" pitchFamily="34" charset="0"/>
                  <a:cs typeface="Arial" panose="020B0604020202020204" pitchFamily="34" charset="0"/>
                </a:rPr>
                <a:t>GRUPO</a:t>
              </a:r>
            </a:p>
          </p:txBody>
        </p:sp>
        <p:sp>
          <p:nvSpPr>
            <p:cNvPr id="26628" name="Oval 9"/>
            <p:cNvSpPr>
              <a:spLocks noChangeArrowheads="1"/>
            </p:cNvSpPr>
            <p:nvPr/>
          </p:nvSpPr>
          <p:spPr bwMode="auto">
            <a:xfrm>
              <a:off x="5467350" y="3752850"/>
              <a:ext cx="1428749" cy="457200"/>
            </a:xfrm>
            <a:prstGeom prst="ellipse">
              <a:avLst/>
            </a:prstGeom>
            <a:grpFill/>
            <a:ln w="38100">
              <a:solidFill>
                <a:srgbClr val="002060"/>
              </a:solidFill>
              <a:round/>
              <a:headEnd/>
              <a:tailEnd/>
            </a:ln>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fontAlgn="base" hangingPunct="1">
                <a:spcBef>
                  <a:spcPct val="0"/>
                </a:spcBef>
                <a:spcAft>
                  <a:spcPct val="0"/>
                </a:spcAft>
                <a:buFontTx/>
                <a:buNone/>
              </a:pPr>
              <a:r>
                <a:rPr lang="es-ES" altLang="en-US" sz="1400" b="1" dirty="0" smtClean="0">
                  <a:latin typeface="Arial Black" panose="020B0A04020102020204" pitchFamily="34" charset="0"/>
                  <a:cs typeface="Arial" panose="020B0604020202020204" pitchFamily="34" charset="0"/>
                </a:rPr>
                <a:t>ESTUDIANTE</a:t>
              </a:r>
              <a:endParaRPr lang="es-ES" altLang="en-US" sz="1400" b="1" dirty="0">
                <a:latin typeface="Arial Black" panose="020B0A04020102020204" pitchFamily="34" charset="0"/>
                <a:cs typeface="Arial" panose="020B0604020202020204" pitchFamily="34" charset="0"/>
              </a:endParaRPr>
            </a:p>
          </p:txBody>
        </p:sp>
        <p:sp>
          <p:nvSpPr>
            <p:cNvPr id="26629" name="Line 23"/>
            <p:cNvSpPr>
              <a:spLocks noChangeShapeType="1"/>
            </p:cNvSpPr>
            <p:nvPr/>
          </p:nvSpPr>
          <p:spPr bwMode="auto">
            <a:xfrm>
              <a:off x="7905750" y="3752850"/>
              <a:ext cx="0" cy="0"/>
            </a:xfrm>
            <a:prstGeom prst="line">
              <a:avLst/>
            </a:prstGeom>
            <a:grpFill/>
            <a:ln w="9525">
              <a:solidFill>
                <a:srgbClr val="002060"/>
              </a:solidFill>
              <a:round/>
              <a:headEnd/>
              <a:tailEnd/>
            </a:ln>
          </p:spPr>
          <p:txBody>
            <a:bodyPr wrap="none" anchor="ctr"/>
            <a:lstStyle/>
            <a:p>
              <a:pPr fontAlgn="base">
                <a:spcBef>
                  <a:spcPct val="0"/>
                </a:spcBef>
                <a:spcAft>
                  <a:spcPct val="0"/>
                </a:spcAft>
              </a:pPr>
              <a:endParaRPr lang="es-ES_tradnl">
                <a:solidFill>
                  <a:prstClr val="black"/>
                </a:solidFill>
                <a:latin typeface="Arial Black" panose="020B0A04020102020204" pitchFamily="34" charset="0"/>
                <a:cs typeface="Arial" panose="020B0604020202020204" pitchFamily="34" charset="0"/>
              </a:endParaRPr>
            </a:p>
          </p:txBody>
        </p:sp>
        <p:sp>
          <p:nvSpPr>
            <p:cNvPr id="26630" name="Line 3"/>
            <p:cNvSpPr>
              <a:spLocks noChangeShapeType="1"/>
            </p:cNvSpPr>
            <p:nvPr/>
          </p:nvSpPr>
          <p:spPr bwMode="auto">
            <a:xfrm flipH="1">
              <a:off x="6229350" y="2743200"/>
              <a:ext cx="0" cy="2819400"/>
            </a:xfrm>
            <a:prstGeom prst="line">
              <a:avLst/>
            </a:prstGeom>
            <a:grpFill/>
            <a:ln w="38100">
              <a:solidFill>
                <a:srgbClr val="002060"/>
              </a:solidFill>
              <a:round/>
              <a:headEnd type="triangle" w="med" len="med"/>
              <a:tailEnd type="triangle" w="med" len="med"/>
            </a:ln>
          </p:spPr>
          <p:txBody>
            <a:bodyPr wrap="none" anchor="ctr"/>
            <a:lstStyle/>
            <a:p>
              <a:pPr fontAlgn="base">
                <a:spcBef>
                  <a:spcPct val="0"/>
                </a:spcBef>
                <a:spcAft>
                  <a:spcPct val="0"/>
                </a:spcAft>
              </a:pPr>
              <a:endParaRPr lang="es-ES_tradnl">
                <a:solidFill>
                  <a:prstClr val="black"/>
                </a:solidFill>
                <a:latin typeface="Arial Black" panose="020B0A04020102020204" pitchFamily="34" charset="0"/>
                <a:cs typeface="Arial" panose="020B0604020202020204" pitchFamily="34" charset="0"/>
              </a:endParaRPr>
            </a:p>
          </p:txBody>
        </p:sp>
        <p:sp>
          <p:nvSpPr>
            <p:cNvPr id="26631" name="Line 4"/>
            <p:cNvSpPr>
              <a:spLocks noChangeShapeType="1"/>
            </p:cNvSpPr>
            <p:nvPr/>
          </p:nvSpPr>
          <p:spPr bwMode="auto">
            <a:xfrm flipH="1">
              <a:off x="4449763" y="3295650"/>
              <a:ext cx="2819400" cy="838200"/>
            </a:xfrm>
            <a:prstGeom prst="line">
              <a:avLst/>
            </a:prstGeom>
            <a:grpFill/>
            <a:ln w="38100">
              <a:solidFill>
                <a:srgbClr val="002060"/>
              </a:solidFill>
              <a:round/>
              <a:headEnd type="triangle" w="med" len="med"/>
              <a:tailEnd type="triangle" w="med" len="med"/>
            </a:ln>
          </p:spPr>
          <p:txBody>
            <a:bodyPr wrap="none" anchor="ctr"/>
            <a:lstStyle/>
            <a:p>
              <a:pPr fontAlgn="base">
                <a:spcBef>
                  <a:spcPct val="0"/>
                </a:spcBef>
                <a:spcAft>
                  <a:spcPct val="0"/>
                </a:spcAft>
              </a:pPr>
              <a:endParaRPr lang="es-ES_tradnl">
                <a:solidFill>
                  <a:prstClr val="black"/>
                </a:solidFill>
                <a:latin typeface="Arial Black" panose="020B0A04020102020204" pitchFamily="34" charset="0"/>
                <a:cs typeface="Arial" panose="020B0604020202020204" pitchFamily="34" charset="0"/>
              </a:endParaRPr>
            </a:p>
          </p:txBody>
        </p:sp>
        <p:sp>
          <p:nvSpPr>
            <p:cNvPr id="26632" name="Line 5"/>
            <p:cNvSpPr>
              <a:spLocks noChangeShapeType="1"/>
            </p:cNvSpPr>
            <p:nvPr/>
          </p:nvSpPr>
          <p:spPr bwMode="auto">
            <a:xfrm>
              <a:off x="4933950" y="3219450"/>
              <a:ext cx="2667000" cy="971550"/>
            </a:xfrm>
            <a:prstGeom prst="line">
              <a:avLst/>
            </a:prstGeom>
            <a:grpFill/>
            <a:ln w="38100">
              <a:solidFill>
                <a:srgbClr val="002060"/>
              </a:solidFill>
              <a:round/>
              <a:headEnd type="triangle" w="med" len="med"/>
              <a:tailEnd type="triangle" w="med" len="med"/>
            </a:ln>
          </p:spPr>
          <p:txBody>
            <a:bodyPr wrap="none" anchor="ctr"/>
            <a:lstStyle/>
            <a:p>
              <a:pPr fontAlgn="base">
                <a:spcBef>
                  <a:spcPct val="0"/>
                </a:spcBef>
                <a:spcAft>
                  <a:spcPct val="0"/>
                </a:spcAft>
              </a:pPr>
              <a:endParaRPr lang="es-ES_tradnl">
                <a:solidFill>
                  <a:prstClr val="black"/>
                </a:solidFill>
                <a:latin typeface="Arial Black" panose="020B0A04020102020204" pitchFamily="34" charset="0"/>
                <a:cs typeface="Arial" panose="020B0604020202020204" pitchFamily="34" charset="0"/>
              </a:endParaRPr>
            </a:p>
          </p:txBody>
        </p:sp>
        <p:sp>
          <p:nvSpPr>
            <p:cNvPr id="26633" name="Line 6"/>
            <p:cNvSpPr>
              <a:spLocks noChangeShapeType="1"/>
            </p:cNvSpPr>
            <p:nvPr/>
          </p:nvSpPr>
          <p:spPr bwMode="auto">
            <a:xfrm flipH="1">
              <a:off x="4552950" y="4419600"/>
              <a:ext cx="2895600" cy="19050"/>
            </a:xfrm>
            <a:prstGeom prst="line">
              <a:avLst/>
            </a:prstGeom>
            <a:grpFill/>
            <a:ln w="38100">
              <a:solidFill>
                <a:srgbClr val="002060"/>
              </a:solidFill>
              <a:round/>
              <a:headEnd type="triangle" w="med" len="med"/>
              <a:tailEnd type="triangle" w="med" len="med"/>
            </a:ln>
          </p:spPr>
          <p:txBody>
            <a:bodyPr wrap="none" anchor="ctr"/>
            <a:lstStyle/>
            <a:p>
              <a:pPr fontAlgn="base">
                <a:spcBef>
                  <a:spcPct val="0"/>
                </a:spcBef>
                <a:spcAft>
                  <a:spcPct val="0"/>
                </a:spcAft>
              </a:pPr>
              <a:endParaRPr lang="es-ES_tradnl">
                <a:solidFill>
                  <a:prstClr val="black"/>
                </a:solidFill>
                <a:latin typeface="Arial Black" panose="020B0A04020102020204" pitchFamily="34" charset="0"/>
                <a:cs typeface="Arial" panose="020B0604020202020204" pitchFamily="34" charset="0"/>
              </a:endParaRPr>
            </a:p>
          </p:txBody>
        </p:sp>
        <p:sp>
          <p:nvSpPr>
            <p:cNvPr id="26634" name="Rectangle 14"/>
            <p:cNvSpPr>
              <a:spLocks noChangeArrowheads="1"/>
            </p:cNvSpPr>
            <p:nvPr/>
          </p:nvSpPr>
          <p:spPr bwMode="auto">
            <a:xfrm>
              <a:off x="7502526" y="4232275"/>
              <a:ext cx="1044575" cy="274638"/>
            </a:xfrm>
            <a:prstGeom prst="rect">
              <a:avLst/>
            </a:prstGeom>
            <a:grpFill/>
            <a:ln w="9525">
              <a:solidFill>
                <a:srgbClr val="002060"/>
              </a:solidFill>
              <a:miter lim="800000"/>
              <a:headEnd/>
              <a:tailEnd/>
            </a:ln>
            <a:effectLst>
              <a:outerShdw dist="107763" dir="2700000" algn="ctr" rotWithShape="0">
                <a:srgbClr val="808080"/>
              </a:outerShdw>
            </a:effec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pt-BR" altLang="en-US" sz="1800" b="1" dirty="0">
                  <a:solidFill>
                    <a:prstClr val="black"/>
                  </a:solidFill>
                  <a:latin typeface="Arial Black" panose="020B0A04020102020204" pitchFamily="34" charset="0"/>
                  <a:cs typeface="Arial" panose="020B0604020202020204" pitchFamily="34" charset="0"/>
                </a:rPr>
                <a:t>    </a:t>
              </a:r>
              <a:r>
                <a:rPr lang="pt-BR" altLang="en-US" sz="1800" b="1" dirty="0">
                  <a:solidFill>
                    <a:srgbClr val="FF0000"/>
                  </a:solidFill>
                  <a:latin typeface="Arial Black" panose="020B0A04020102020204" pitchFamily="34" charset="0"/>
                  <a:cs typeface="Arial" panose="020B0604020202020204" pitchFamily="34" charset="0"/>
                </a:rPr>
                <a:t>MEDIOS</a:t>
              </a:r>
            </a:p>
          </p:txBody>
        </p:sp>
        <p:sp>
          <p:nvSpPr>
            <p:cNvPr id="26635" name="Rectangle 10"/>
            <p:cNvSpPr>
              <a:spLocks noChangeArrowheads="1"/>
            </p:cNvSpPr>
            <p:nvPr/>
          </p:nvSpPr>
          <p:spPr bwMode="auto">
            <a:xfrm>
              <a:off x="5641975" y="1777937"/>
              <a:ext cx="1234538" cy="326641"/>
            </a:xfrm>
            <a:prstGeom prst="rect">
              <a:avLst/>
            </a:prstGeom>
            <a:grpFill/>
            <a:ln w="9525">
              <a:solidFill>
                <a:srgbClr val="002060"/>
              </a:solidFill>
              <a:miter lim="800000"/>
              <a:headEnd/>
              <a:tailEnd/>
            </a:ln>
            <a:effectLst>
              <a:outerShdw dist="107763" dir="2700000" algn="ctr" rotWithShape="0">
                <a:srgbClr val="808080"/>
              </a:outerShdw>
            </a:effec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pt-BR" altLang="en-US" sz="1800" b="1" dirty="0">
                  <a:solidFill>
                    <a:prstClr val="black"/>
                  </a:solidFill>
                  <a:latin typeface="Arial Black" panose="020B0A04020102020204" pitchFamily="34" charset="0"/>
                  <a:cs typeface="Arial" panose="020B0604020202020204" pitchFamily="34" charset="0"/>
                </a:rPr>
                <a:t> </a:t>
              </a:r>
              <a:r>
                <a:rPr lang="pt-BR" altLang="en-US" sz="1800" b="1" dirty="0">
                  <a:solidFill>
                    <a:srgbClr val="FF0000"/>
                  </a:solidFill>
                  <a:latin typeface="Arial Black" panose="020B0A04020102020204" pitchFamily="34" charset="0"/>
                  <a:cs typeface="Arial" panose="020B0604020202020204" pitchFamily="34" charset="0"/>
                </a:rPr>
                <a:t>PROBLEMA</a:t>
              </a:r>
            </a:p>
          </p:txBody>
        </p:sp>
        <p:sp>
          <p:nvSpPr>
            <p:cNvPr id="26636" name="Rectangle 11"/>
            <p:cNvSpPr>
              <a:spLocks noChangeArrowheads="1"/>
            </p:cNvSpPr>
            <p:nvPr/>
          </p:nvSpPr>
          <p:spPr bwMode="auto">
            <a:xfrm>
              <a:off x="5651501" y="2386307"/>
              <a:ext cx="1206288" cy="312443"/>
            </a:xfrm>
            <a:prstGeom prst="rect">
              <a:avLst/>
            </a:prstGeom>
            <a:grpFill/>
            <a:ln w="9525">
              <a:solidFill>
                <a:srgbClr val="002060"/>
              </a:solidFill>
              <a:miter lim="800000"/>
              <a:headEnd/>
              <a:tailEnd/>
            </a:ln>
            <a:effectLst>
              <a:outerShdw dist="107763" dir="2700000" algn="ctr" rotWithShape="0">
                <a:srgbClr val="808080"/>
              </a:outerShdw>
            </a:effec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pt-BR" altLang="en-US" sz="1800" b="1" dirty="0">
                  <a:solidFill>
                    <a:srgbClr val="FF0000"/>
                  </a:solidFill>
                  <a:latin typeface="Arial Black" panose="020B0A04020102020204" pitchFamily="34" charset="0"/>
                  <a:cs typeface="Arial" panose="020B0604020202020204" pitchFamily="34" charset="0"/>
                </a:rPr>
                <a:t>OBJETIVOS</a:t>
              </a:r>
            </a:p>
          </p:txBody>
        </p:sp>
        <p:sp>
          <p:nvSpPr>
            <p:cNvPr id="26638" name="Rectangle 13"/>
            <p:cNvSpPr>
              <a:spLocks noChangeArrowheads="1"/>
            </p:cNvSpPr>
            <p:nvPr/>
          </p:nvSpPr>
          <p:spPr bwMode="auto">
            <a:xfrm>
              <a:off x="7143751" y="2838450"/>
              <a:ext cx="1044575" cy="274638"/>
            </a:xfrm>
            <a:prstGeom prst="rect">
              <a:avLst/>
            </a:prstGeom>
            <a:grpFill/>
            <a:ln w="9525">
              <a:solidFill>
                <a:srgbClr val="002060"/>
              </a:solidFill>
              <a:miter lim="800000"/>
              <a:headEnd/>
              <a:tailEnd/>
            </a:ln>
            <a:effectLst>
              <a:outerShdw dist="107763" dir="2700000" algn="ctr" rotWithShape="0">
                <a:srgbClr val="808080"/>
              </a:outerShdw>
            </a:effec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pt-BR" altLang="en-US" sz="1800" b="1" dirty="0">
                  <a:solidFill>
                    <a:srgbClr val="FF0000"/>
                  </a:solidFill>
                  <a:latin typeface="Arial Black" panose="020B0A04020102020204" pitchFamily="34" charset="0"/>
                  <a:cs typeface="Arial" panose="020B0604020202020204" pitchFamily="34" charset="0"/>
                </a:rPr>
                <a:t>MÉTODOS</a:t>
              </a:r>
            </a:p>
          </p:txBody>
        </p:sp>
        <p:sp>
          <p:nvSpPr>
            <p:cNvPr id="26639" name="Rectangle 15"/>
            <p:cNvSpPr>
              <a:spLocks noChangeArrowheads="1"/>
            </p:cNvSpPr>
            <p:nvPr/>
          </p:nvSpPr>
          <p:spPr bwMode="auto">
            <a:xfrm>
              <a:off x="3095626" y="4084842"/>
              <a:ext cx="1298187" cy="269670"/>
            </a:xfrm>
            <a:prstGeom prst="rect">
              <a:avLst/>
            </a:prstGeom>
            <a:grpFill/>
            <a:ln w="9525">
              <a:solidFill>
                <a:srgbClr val="002060"/>
              </a:solidFill>
              <a:miter lim="800000"/>
              <a:headEnd/>
              <a:tailEnd/>
            </a:ln>
            <a:effectLst>
              <a:outerShdw dist="107763" dir="2700000" algn="ctr" rotWithShape="0">
                <a:srgbClr val="808080"/>
              </a:outerShdw>
            </a:effec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s-ES" altLang="en-US" sz="1600" b="1" dirty="0">
                  <a:solidFill>
                    <a:prstClr val="black"/>
                  </a:solidFill>
                  <a:latin typeface="Arial Black" panose="020B0A04020102020204" pitchFamily="34" charset="0"/>
                  <a:cs typeface="Arial" panose="020B0604020202020204" pitchFamily="34" charset="0"/>
                </a:rPr>
                <a:t> </a:t>
              </a:r>
              <a:r>
                <a:rPr lang="es-ES" altLang="en-US" sz="1600" b="1" dirty="0">
                  <a:solidFill>
                    <a:srgbClr val="FF0000"/>
                  </a:solidFill>
                  <a:latin typeface="Arial Black" panose="020B0A04020102020204" pitchFamily="34" charset="0"/>
                  <a:cs typeface="Arial" panose="020B0604020202020204" pitchFamily="34" charset="0"/>
                </a:rPr>
                <a:t>EVALUACIÓN</a:t>
              </a:r>
              <a:endParaRPr lang="es-ES" altLang="en-US" sz="1600" b="1" dirty="0">
                <a:solidFill>
                  <a:prstClr val="black"/>
                </a:solidFill>
                <a:latin typeface="Arial Black" panose="020B0A04020102020204" pitchFamily="34" charset="0"/>
                <a:cs typeface="Arial" panose="020B0604020202020204" pitchFamily="34" charset="0"/>
              </a:endParaRPr>
            </a:p>
          </p:txBody>
        </p:sp>
        <p:sp>
          <p:nvSpPr>
            <p:cNvPr id="26640" name="Rectangle 16"/>
            <p:cNvSpPr>
              <a:spLocks noChangeArrowheads="1"/>
            </p:cNvSpPr>
            <p:nvPr/>
          </p:nvSpPr>
          <p:spPr bwMode="auto">
            <a:xfrm>
              <a:off x="4918064" y="5718049"/>
              <a:ext cx="2621250" cy="326641"/>
            </a:xfrm>
            <a:prstGeom prst="rect">
              <a:avLst/>
            </a:prstGeom>
            <a:grpFill/>
            <a:ln w="9525">
              <a:solidFill>
                <a:srgbClr val="002060"/>
              </a:solidFill>
              <a:miter lim="800000"/>
              <a:headEnd/>
              <a:tailEnd/>
            </a:ln>
            <a:effectLst>
              <a:outerShdw dist="107763" dir="2700000" algn="ctr" rotWithShape="0">
                <a:srgbClr val="808080"/>
              </a:outerShdw>
            </a:effec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pt-BR" altLang="en-US" sz="1800" b="1" dirty="0">
                  <a:solidFill>
                    <a:prstClr val="black"/>
                  </a:solidFill>
                  <a:latin typeface="Arial Black" panose="020B0A04020102020204" pitchFamily="34" charset="0"/>
                  <a:cs typeface="Arial" panose="020B0604020202020204" pitchFamily="34" charset="0"/>
                </a:rPr>
                <a:t>    </a:t>
              </a:r>
              <a:r>
                <a:rPr lang="pt-BR" altLang="en-US" sz="1400" b="1" dirty="0">
                  <a:solidFill>
                    <a:srgbClr val="FF0000"/>
                  </a:solidFill>
                  <a:latin typeface="Arial Black" panose="020B0A04020102020204" pitchFamily="34" charset="0"/>
                  <a:cs typeface="Arial" panose="020B0604020202020204" pitchFamily="34" charset="0"/>
                </a:rPr>
                <a:t>FORMAS DE  ORG</a:t>
              </a:r>
              <a:r>
                <a:rPr lang="pt-BR" altLang="en-US" sz="1600" b="1" dirty="0">
                  <a:solidFill>
                    <a:srgbClr val="FF0000"/>
                  </a:solidFill>
                  <a:latin typeface="Arial Black" panose="020B0A04020102020204" pitchFamily="34" charset="0"/>
                  <a:cs typeface="Arial" panose="020B0604020202020204" pitchFamily="34" charset="0"/>
                </a:rPr>
                <a:t>ANIZACIÓN</a:t>
              </a:r>
              <a:endParaRPr lang="pt-BR" altLang="en-US" sz="1800" b="1" dirty="0">
                <a:solidFill>
                  <a:srgbClr val="FF0000"/>
                </a:solidFill>
                <a:latin typeface="Arial Black" panose="020B0A04020102020204" pitchFamily="34" charset="0"/>
                <a:cs typeface="Arial" panose="020B0604020202020204" pitchFamily="34" charset="0"/>
              </a:endParaRPr>
            </a:p>
            <a:p>
              <a:pPr eaLnBrk="1" fontAlgn="base" hangingPunct="1">
                <a:spcBef>
                  <a:spcPct val="0"/>
                </a:spcBef>
                <a:spcAft>
                  <a:spcPct val="0"/>
                </a:spcAft>
                <a:buFontTx/>
                <a:buNone/>
              </a:pPr>
              <a:endParaRPr lang="pt-BR" altLang="en-US" sz="1800" b="1" dirty="0">
                <a:solidFill>
                  <a:prstClr val="black"/>
                </a:solidFill>
                <a:latin typeface="Arial Black" panose="020B0A04020102020204" pitchFamily="34" charset="0"/>
                <a:cs typeface="Arial" panose="020B0604020202020204" pitchFamily="34" charset="0"/>
              </a:endParaRPr>
            </a:p>
          </p:txBody>
        </p:sp>
        <p:sp>
          <p:nvSpPr>
            <p:cNvPr id="26641" name="Rectangle 17"/>
            <p:cNvSpPr>
              <a:spLocks noChangeArrowheads="1"/>
            </p:cNvSpPr>
            <p:nvPr/>
          </p:nvSpPr>
          <p:spPr bwMode="auto">
            <a:xfrm>
              <a:off x="2716213" y="1014413"/>
              <a:ext cx="1905000" cy="381000"/>
            </a:xfrm>
            <a:prstGeom prst="rect">
              <a:avLst/>
            </a:prstGeom>
            <a:grpFill/>
            <a:ln w="9525">
              <a:solidFill>
                <a:srgbClr val="002060"/>
              </a:solidFill>
              <a:miter lim="800000"/>
              <a:headEnd/>
              <a:tailEnd/>
            </a:ln>
          </p:spPr>
          <p:txBody>
            <a:bodyPr wrap="none"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fontAlgn="base" hangingPunct="1">
                <a:spcBef>
                  <a:spcPct val="0"/>
                </a:spcBef>
                <a:spcAft>
                  <a:spcPct val="0"/>
                </a:spcAft>
                <a:buFontTx/>
                <a:buNone/>
              </a:pPr>
              <a:r>
                <a:rPr lang="pt-BR" altLang="en-US" sz="1800" b="1" dirty="0">
                  <a:solidFill>
                    <a:srgbClr val="FF0000"/>
                  </a:solidFill>
                  <a:latin typeface="Arial Black" panose="020B0A04020102020204" pitchFamily="34" charset="0"/>
                  <a:cs typeface="Arial" panose="020B0604020202020204" pitchFamily="34" charset="0"/>
                </a:rPr>
                <a:t>SOCIEDAD</a:t>
              </a:r>
              <a:endParaRPr lang="pt-BR" altLang="en-US" sz="1800" dirty="0">
                <a:solidFill>
                  <a:srgbClr val="FF0000"/>
                </a:solidFill>
                <a:latin typeface="Arial Black" panose="020B0A04020102020204" pitchFamily="34" charset="0"/>
                <a:cs typeface="Arial" panose="020B0604020202020204" pitchFamily="34" charset="0"/>
              </a:endParaRPr>
            </a:p>
          </p:txBody>
        </p:sp>
        <p:sp>
          <p:nvSpPr>
            <p:cNvPr id="26642" name="Line 18"/>
            <p:cNvSpPr>
              <a:spLocks noChangeShapeType="1"/>
            </p:cNvSpPr>
            <p:nvPr/>
          </p:nvSpPr>
          <p:spPr bwMode="auto">
            <a:xfrm>
              <a:off x="4697413" y="1295400"/>
              <a:ext cx="838200" cy="457200"/>
            </a:xfrm>
            <a:prstGeom prst="line">
              <a:avLst/>
            </a:prstGeom>
            <a:grpFill/>
            <a:ln w="76200">
              <a:solidFill>
                <a:srgbClr val="002060"/>
              </a:solidFill>
              <a:round/>
              <a:headEnd/>
              <a:tailEnd type="triangle" w="med" len="med"/>
            </a:ln>
          </p:spPr>
          <p:txBody>
            <a:bodyPr wrap="none" anchor="ctr"/>
            <a:lstStyle/>
            <a:p>
              <a:pPr fontAlgn="base">
                <a:spcBef>
                  <a:spcPct val="0"/>
                </a:spcBef>
                <a:spcAft>
                  <a:spcPct val="0"/>
                </a:spcAft>
              </a:pPr>
              <a:endParaRPr lang="es-ES_tradnl">
                <a:solidFill>
                  <a:prstClr val="black"/>
                </a:solidFill>
                <a:latin typeface="Arial Black" panose="020B0A04020102020204" pitchFamily="34" charset="0"/>
                <a:cs typeface="Arial" panose="020B0604020202020204" pitchFamily="34" charset="0"/>
              </a:endParaRPr>
            </a:p>
          </p:txBody>
        </p:sp>
        <p:sp>
          <p:nvSpPr>
            <p:cNvPr id="26643" name="Line 19"/>
            <p:cNvSpPr>
              <a:spLocks noChangeShapeType="1"/>
            </p:cNvSpPr>
            <p:nvPr/>
          </p:nvSpPr>
          <p:spPr bwMode="auto">
            <a:xfrm>
              <a:off x="6229350" y="2152650"/>
              <a:ext cx="0" cy="228600"/>
            </a:xfrm>
            <a:prstGeom prst="line">
              <a:avLst/>
            </a:prstGeom>
            <a:grpFill/>
            <a:ln w="76200">
              <a:solidFill>
                <a:srgbClr val="002060"/>
              </a:solidFill>
              <a:round/>
              <a:headEnd/>
              <a:tailEnd type="triangle" w="med" len="med"/>
            </a:ln>
          </p:spPr>
          <p:txBody>
            <a:bodyPr wrap="none" anchor="ctr"/>
            <a:lstStyle/>
            <a:p>
              <a:pPr fontAlgn="base">
                <a:spcBef>
                  <a:spcPct val="0"/>
                </a:spcBef>
                <a:spcAft>
                  <a:spcPct val="0"/>
                </a:spcAft>
              </a:pPr>
              <a:endParaRPr lang="es-ES_tradnl">
                <a:solidFill>
                  <a:prstClr val="black"/>
                </a:solidFill>
                <a:latin typeface="Arial Black" panose="020B0A04020102020204" pitchFamily="34" charset="0"/>
                <a:cs typeface="Arial" panose="020B0604020202020204" pitchFamily="34" charset="0"/>
              </a:endParaRPr>
            </a:p>
          </p:txBody>
        </p:sp>
        <p:sp>
          <p:nvSpPr>
            <p:cNvPr id="26644" name="Line 20"/>
            <p:cNvSpPr>
              <a:spLocks noChangeShapeType="1"/>
            </p:cNvSpPr>
            <p:nvPr/>
          </p:nvSpPr>
          <p:spPr bwMode="auto">
            <a:xfrm flipH="1">
              <a:off x="4857750" y="2628900"/>
              <a:ext cx="762000" cy="228600"/>
            </a:xfrm>
            <a:prstGeom prst="line">
              <a:avLst/>
            </a:prstGeom>
            <a:grpFill/>
            <a:ln w="38100">
              <a:solidFill>
                <a:srgbClr val="002060"/>
              </a:solidFill>
              <a:round/>
              <a:headEnd type="triangle" w="med" len="med"/>
              <a:tailEnd type="triangle" w="med" len="med"/>
            </a:ln>
          </p:spPr>
          <p:txBody>
            <a:bodyPr wrap="none" anchor="ctr"/>
            <a:lstStyle/>
            <a:p>
              <a:pPr fontAlgn="base">
                <a:spcBef>
                  <a:spcPct val="0"/>
                </a:spcBef>
                <a:spcAft>
                  <a:spcPct val="0"/>
                </a:spcAft>
              </a:pPr>
              <a:endParaRPr lang="es-ES_tradnl">
                <a:solidFill>
                  <a:prstClr val="black"/>
                </a:solidFill>
                <a:latin typeface="Arial Black" panose="020B0A04020102020204" pitchFamily="34" charset="0"/>
                <a:cs typeface="Arial" panose="020B0604020202020204" pitchFamily="34" charset="0"/>
              </a:endParaRPr>
            </a:p>
          </p:txBody>
        </p:sp>
        <p:sp>
          <p:nvSpPr>
            <p:cNvPr id="26645" name="Line 21"/>
            <p:cNvSpPr>
              <a:spLocks noChangeShapeType="1"/>
            </p:cNvSpPr>
            <p:nvPr/>
          </p:nvSpPr>
          <p:spPr bwMode="auto">
            <a:xfrm>
              <a:off x="6762750" y="2590800"/>
              <a:ext cx="533400" cy="228600"/>
            </a:xfrm>
            <a:prstGeom prst="line">
              <a:avLst/>
            </a:prstGeom>
            <a:grpFill/>
            <a:ln w="38100">
              <a:solidFill>
                <a:srgbClr val="002060"/>
              </a:solidFill>
              <a:round/>
              <a:headEnd type="triangle" w="med" len="med"/>
              <a:tailEnd type="triangle" w="med" len="med"/>
            </a:ln>
          </p:spPr>
          <p:txBody>
            <a:bodyPr wrap="none" anchor="ctr"/>
            <a:lstStyle/>
            <a:p>
              <a:pPr fontAlgn="base">
                <a:spcBef>
                  <a:spcPct val="0"/>
                </a:spcBef>
                <a:spcAft>
                  <a:spcPct val="0"/>
                </a:spcAft>
              </a:pPr>
              <a:endParaRPr lang="es-ES_tradnl">
                <a:solidFill>
                  <a:prstClr val="black"/>
                </a:solidFill>
                <a:latin typeface="Arial Black" panose="020B0A04020102020204" pitchFamily="34" charset="0"/>
                <a:cs typeface="Arial" panose="020B0604020202020204" pitchFamily="34" charset="0"/>
              </a:endParaRPr>
            </a:p>
          </p:txBody>
        </p:sp>
        <p:sp>
          <p:nvSpPr>
            <p:cNvPr id="26646" name="Line 22"/>
            <p:cNvSpPr>
              <a:spLocks noChangeShapeType="1"/>
            </p:cNvSpPr>
            <p:nvPr/>
          </p:nvSpPr>
          <p:spPr bwMode="auto">
            <a:xfrm>
              <a:off x="5086350" y="2990850"/>
              <a:ext cx="1905000" cy="0"/>
            </a:xfrm>
            <a:prstGeom prst="line">
              <a:avLst/>
            </a:prstGeom>
            <a:grpFill/>
            <a:ln w="38100">
              <a:solidFill>
                <a:srgbClr val="002060"/>
              </a:solidFill>
              <a:round/>
              <a:headEnd type="triangle" w="med" len="med"/>
              <a:tailEnd type="triangle" w="med" len="med"/>
            </a:ln>
          </p:spPr>
          <p:txBody>
            <a:bodyPr wrap="none" anchor="ctr"/>
            <a:lstStyle/>
            <a:p>
              <a:pPr fontAlgn="base">
                <a:spcBef>
                  <a:spcPct val="0"/>
                </a:spcBef>
                <a:spcAft>
                  <a:spcPct val="0"/>
                </a:spcAft>
              </a:pPr>
              <a:endParaRPr lang="es-ES_tradnl">
                <a:solidFill>
                  <a:prstClr val="black"/>
                </a:solidFill>
                <a:latin typeface="Arial Black" panose="020B0A04020102020204" pitchFamily="34" charset="0"/>
                <a:cs typeface="Arial" panose="020B0604020202020204" pitchFamily="34" charset="0"/>
              </a:endParaRPr>
            </a:p>
          </p:txBody>
        </p:sp>
        <p:sp>
          <p:nvSpPr>
            <p:cNvPr id="26647" name="Line 24"/>
            <p:cNvSpPr>
              <a:spLocks noChangeShapeType="1"/>
            </p:cNvSpPr>
            <p:nvPr/>
          </p:nvSpPr>
          <p:spPr bwMode="auto">
            <a:xfrm>
              <a:off x="7905750" y="3219450"/>
              <a:ext cx="152400" cy="838200"/>
            </a:xfrm>
            <a:prstGeom prst="line">
              <a:avLst/>
            </a:prstGeom>
            <a:grpFill/>
            <a:ln w="38100">
              <a:solidFill>
                <a:srgbClr val="002060"/>
              </a:solidFill>
              <a:round/>
              <a:headEnd type="triangle" w="med" len="med"/>
              <a:tailEnd type="triangle" w="med" len="med"/>
            </a:ln>
          </p:spPr>
          <p:txBody>
            <a:bodyPr wrap="none" anchor="ctr"/>
            <a:lstStyle/>
            <a:p>
              <a:pPr fontAlgn="base">
                <a:spcBef>
                  <a:spcPct val="0"/>
                </a:spcBef>
                <a:spcAft>
                  <a:spcPct val="0"/>
                </a:spcAft>
              </a:pPr>
              <a:endParaRPr lang="es-ES_tradnl">
                <a:solidFill>
                  <a:prstClr val="black"/>
                </a:solidFill>
                <a:latin typeface="Arial Black" panose="020B0A04020102020204" pitchFamily="34" charset="0"/>
                <a:cs typeface="Arial" panose="020B0604020202020204" pitchFamily="34" charset="0"/>
              </a:endParaRPr>
            </a:p>
          </p:txBody>
        </p:sp>
        <p:sp>
          <p:nvSpPr>
            <p:cNvPr id="26648" name="Freeform 25"/>
            <p:cNvSpPr>
              <a:spLocks/>
            </p:cNvSpPr>
            <p:nvPr/>
          </p:nvSpPr>
          <p:spPr bwMode="auto">
            <a:xfrm>
              <a:off x="6896100" y="2286000"/>
              <a:ext cx="1841500" cy="1778000"/>
            </a:xfrm>
            <a:custGeom>
              <a:avLst/>
              <a:gdLst>
                <a:gd name="T0" fmla="*/ 2147483647 w 1160"/>
                <a:gd name="T1" fmla="*/ 2147483647 h 1120"/>
                <a:gd name="T2" fmla="*/ 2147483647 w 1160"/>
                <a:gd name="T3" fmla="*/ 2147483647 h 1120"/>
                <a:gd name="T4" fmla="*/ 0 w 1160"/>
                <a:gd name="T5" fmla="*/ 2147483647 h 1120"/>
                <a:gd name="T6" fmla="*/ 0 60000 65536"/>
                <a:gd name="T7" fmla="*/ 0 60000 65536"/>
                <a:gd name="T8" fmla="*/ 0 60000 65536"/>
                <a:gd name="T9" fmla="*/ 0 w 1160"/>
                <a:gd name="T10" fmla="*/ 0 h 1120"/>
                <a:gd name="T11" fmla="*/ 1160 w 1160"/>
                <a:gd name="T12" fmla="*/ 1120 h 1120"/>
              </a:gdLst>
              <a:ahLst/>
              <a:cxnLst>
                <a:cxn ang="T6">
                  <a:pos x="T0" y="T1"/>
                </a:cxn>
                <a:cxn ang="T7">
                  <a:pos x="T2" y="T3"/>
                </a:cxn>
                <a:cxn ang="T8">
                  <a:pos x="T4" y="T5"/>
                </a:cxn>
              </a:cxnLst>
              <a:rect l="T9" t="T10" r="T11" b="T12"/>
              <a:pathLst>
                <a:path w="1160" h="1120">
                  <a:moveTo>
                    <a:pt x="912" y="1120"/>
                  </a:moveTo>
                  <a:cubicBezTo>
                    <a:pt x="1036" y="720"/>
                    <a:pt x="1160" y="320"/>
                    <a:pt x="1008" y="160"/>
                  </a:cubicBezTo>
                  <a:cubicBezTo>
                    <a:pt x="856" y="0"/>
                    <a:pt x="168" y="160"/>
                    <a:pt x="0" y="160"/>
                  </a:cubicBezTo>
                </a:path>
              </a:pathLst>
            </a:custGeom>
            <a:grpFill/>
            <a:ln w="38100">
              <a:solidFill>
                <a:srgbClr val="002060"/>
              </a:solidFill>
              <a:round/>
              <a:headEnd type="triangle" w="med" len="med"/>
              <a:tailEnd type="triangle" w="med" len="med"/>
            </a:ln>
          </p:spPr>
          <p:txBody>
            <a:bodyPr wrap="none" anchor="ctr"/>
            <a:lstStyle/>
            <a:p>
              <a:pPr fontAlgn="base">
                <a:spcBef>
                  <a:spcPct val="0"/>
                </a:spcBef>
                <a:spcAft>
                  <a:spcPct val="0"/>
                </a:spcAft>
              </a:pPr>
              <a:endParaRPr lang="es-ES_tradnl">
                <a:solidFill>
                  <a:srgbClr val="FFC000"/>
                </a:solidFill>
                <a:latin typeface="Arial Black" panose="020B0A04020102020204" pitchFamily="34" charset="0"/>
                <a:cs typeface="Arial" panose="020B0604020202020204" pitchFamily="34" charset="0"/>
              </a:endParaRPr>
            </a:p>
          </p:txBody>
        </p:sp>
        <p:sp>
          <p:nvSpPr>
            <p:cNvPr id="26649" name="Line 26"/>
            <p:cNvSpPr>
              <a:spLocks noChangeShapeType="1"/>
            </p:cNvSpPr>
            <p:nvPr/>
          </p:nvSpPr>
          <p:spPr bwMode="auto">
            <a:xfrm flipH="1">
              <a:off x="3687763" y="3295650"/>
              <a:ext cx="457200" cy="609600"/>
            </a:xfrm>
            <a:prstGeom prst="line">
              <a:avLst/>
            </a:prstGeom>
            <a:grpFill/>
            <a:ln w="38100">
              <a:solidFill>
                <a:srgbClr val="002060"/>
              </a:solidFill>
              <a:round/>
              <a:headEnd type="triangle" w="med" len="med"/>
              <a:tailEnd type="triangle" w="med" len="med"/>
            </a:ln>
          </p:spPr>
          <p:txBody>
            <a:bodyPr wrap="none" anchor="ctr"/>
            <a:lstStyle/>
            <a:p>
              <a:pPr fontAlgn="base">
                <a:spcBef>
                  <a:spcPct val="0"/>
                </a:spcBef>
                <a:spcAft>
                  <a:spcPct val="0"/>
                </a:spcAft>
              </a:pPr>
              <a:endParaRPr lang="es-ES_tradnl">
                <a:solidFill>
                  <a:prstClr val="black"/>
                </a:solidFill>
                <a:latin typeface="Arial Black" panose="020B0A04020102020204" pitchFamily="34" charset="0"/>
                <a:cs typeface="Arial" panose="020B0604020202020204" pitchFamily="34" charset="0"/>
              </a:endParaRPr>
            </a:p>
          </p:txBody>
        </p:sp>
        <p:sp>
          <p:nvSpPr>
            <p:cNvPr id="26650" name="Freeform 27"/>
            <p:cNvSpPr>
              <a:spLocks/>
            </p:cNvSpPr>
            <p:nvPr/>
          </p:nvSpPr>
          <p:spPr bwMode="auto">
            <a:xfrm>
              <a:off x="2952750" y="2133600"/>
              <a:ext cx="2514600" cy="1771650"/>
            </a:xfrm>
            <a:custGeom>
              <a:avLst/>
              <a:gdLst>
                <a:gd name="T0" fmla="*/ 2147483647 w 1536"/>
                <a:gd name="T1" fmla="*/ 2147483647 h 1208"/>
                <a:gd name="T2" fmla="*/ 2147483647 w 1536"/>
                <a:gd name="T3" fmla="*/ 2147483647 h 1208"/>
                <a:gd name="T4" fmla="*/ 2147483647 w 1536"/>
                <a:gd name="T5" fmla="*/ 2147483647 h 1208"/>
                <a:gd name="T6" fmla="*/ 0 60000 65536"/>
                <a:gd name="T7" fmla="*/ 0 60000 65536"/>
                <a:gd name="T8" fmla="*/ 0 60000 65536"/>
                <a:gd name="T9" fmla="*/ 0 w 1536"/>
                <a:gd name="T10" fmla="*/ 0 h 1208"/>
                <a:gd name="T11" fmla="*/ 1536 w 1536"/>
                <a:gd name="T12" fmla="*/ 1208 h 1208"/>
              </a:gdLst>
              <a:ahLst/>
              <a:cxnLst>
                <a:cxn ang="T6">
                  <a:pos x="T0" y="T1"/>
                </a:cxn>
                <a:cxn ang="T7">
                  <a:pos x="T2" y="T3"/>
                </a:cxn>
                <a:cxn ang="T8">
                  <a:pos x="T4" y="T5"/>
                </a:cxn>
              </a:cxnLst>
              <a:rect l="T9" t="T10" r="T11" b="T12"/>
              <a:pathLst>
                <a:path w="1536" h="1208">
                  <a:moveTo>
                    <a:pt x="384" y="1208"/>
                  </a:moveTo>
                  <a:cubicBezTo>
                    <a:pt x="192" y="756"/>
                    <a:pt x="0" y="304"/>
                    <a:pt x="192" y="152"/>
                  </a:cubicBezTo>
                  <a:cubicBezTo>
                    <a:pt x="384" y="0"/>
                    <a:pt x="960" y="148"/>
                    <a:pt x="1536" y="296"/>
                  </a:cubicBezTo>
                </a:path>
              </a:pathLst>
            </a:custGeom>
            <a:grpFill/>
            <a:ln w="38100">
              <a:solidFill>
                <a:srgbClr val="002060"/>
              </a:solidFill>
              <a:round/>
              <a:headEnd type="triangle" w="med" len="med"/>
              <a:tailEnd type="triangle" w="med" len="med"/>
            </a:ln>
          </p:spPr>
          <p:txBody>
            <a:bodyPr wrap="none" anchor="ctr"/>
            <a:lstStyle/>
            <a:p>
              <a:pPr fontAlgn="base">
                <a:spcBef>
                  <a:spcPct val="0"/>
                </a:spcBef>
                <a:spcAft>
                  <a:spcPct val="0"/>
                </a:spcAft>
              </a:pPr>
              <a:endParaRPr lang="es-ES_tradnl">
                <a:solidFill>
                  <a:prstClr val="black"/>
                </a:solidFill>
                <a:latin typeface="Arial Black" panose="020B0A04020102020204" pitchFamily="34" charset="0"/>
                <a:cs typeface="Arial" panose="020B0604020202020204" pitchFamily="34" charset="0"/>
              </a:endParaRPr>
            </a:p>
          </p:txBody>
        </p:sp>
        <p:sp>
          <p:nvSpPr>
            <p:cNvPr id="26651" name="Line 28"/>
            <p:cNvSpPr>
              <a:spLocks noChangeShapeType="1"/>
            </p:cNvSpPr>
            <p:nvPr/>
          </p:nvSpPr>
          <p:spPr bwMode="auto">
            <a:xfrm>
              <a:off x="4705350" y="3295650"/>
              <a:ext cx="762000" cy="2133600"/>
            </a:xfrm>
            <a:prstGeom prst="line">
              <a:avLst/>
            </a:prstGeom>
            <a:grpFill/>
            <a:ln w="38100">
              <a:solidFill>
                <a:srgbClr val="002060"/>
              </a:solidFill>
              <a:round/>
              <a:headEnd type="triangle" w="med" len="med"/>
              <a:tailEnd type="triangle" w="med" len="med"/>
            </a:ln>
          </p:spPr>
          <p:txBody>
            <a:bodyPr wrap="none" anchor="ctr"/>
            <a:lstStyle/>
            <a:p>
              <a:pPr fontAlgn="base">
                <a:spcBef>
                  <a:spcPct val="0"/>
                </a:spcBef>
                <a:spcAft>
                  <a:spcPct val="0"/>
                </a:spcAft>
              </a:pPr>
              <a:endParaRPr lang="es-ES_tradnl">
                <a:solidFill>
                  <a:prstClr val="black"/>
                </a:solidFill>
                <a:latin typeface="Arial Black" panose="020B0A04020102020204" pitchFamily="34" charset="0"/>
                <a:cs typeface="Arial" panose="020B0604020202020204" pitchFamily="34" charset="0"/>
              </a:endParaRPr>
            </a:p>
          </p:txBody>
        </p:sp>
        <p:sp>
          <p:nvSpPr>
            <p:cNvPr id="26652" name="Line 29"/>
            <p:cNvSpPr>
              <a:spLocks noChangeShapeType="1"/>
            </p:cNvSpPr>
            <p:nvPr/>
          </p:nvSpPr>
          <p:spPr bwMode="auto">
            <a:xfrm flipH="1">
              <a:off x="6953250" y="3295650"/>
              <a:ext cx="533400" cy="2133600"/>
            </a:xfrm>
            <a:prstGeom prst="line">
              <a:avLst/>
            </a:prstGeom>
            <a:grpFill/>
            <a:ln w="38100">
              <a:solidFill>
                <a:srgbClr val="002060"/>
              </a:solidFill>
              <a:round/>
              <a:headEnd type="triangle" w="med" len="med"/>
              <a:tailEnd type="triangle" w="med" len="med"/>
            </a:ln>
          </p:spPr>
          <p:txBody>
            <a:bodyPr wrap="none" anchor="ctr"/>
            <a:lstStyle/>
            <a:p>
              <a:pPr fontAlgn="base">
                <a:spcBef>
                  <a:spcPct val="0"/>
                </a:spcBef>
                <a:spcAft>
                  <a:spcPct val="0"/>
                </a:spcAft>
              </a:pPr>
              <a:endParaRPr lang="es-ES_tradnl">
                <a:solidFill>
                  <a:prstClr val="black"/>
                </a:solidFill>
                <a:latin typeface="Arial Black" panose="020B0A04020102020204" pitchFamily="34" charset="0"/>
                <a:cs typeface="Arial" panose="020B0604020202020204" pitchFamily="34" charset="0"/>
              </a:endParaRPr>
            </a:p>
          </p:txBody>
        </p:sp>
        <p:sp>
          <p:nvSpPr>
            <p:cNvPr id="26653" name="Line 30"/>
            <p:cNvSpPr>
              <a:spLocks noChangeShapeType="1"/>
            </p:cNvSpPr>
            <p:nvPr/>
          </p:nvSpPr>
          <p:spPr bwMode="auto">
            <a:xfrm flipH="1">
              <a:off x="7296150" y="4819650"/>
              <a:ext cx="685800" cy="609600"/>
            </a:xfrm>
            <a:prstGeom prst="line">
              <a:avLst/>
            </a:prstGeom>
            <a:grpFill/>
            <a:ln w="38100">
              <a:solidFill>
                <a:srgbClr val="002060"/>
              </a:solidFill>
              <a:round/>
              <a:headEnd type="triangle" w="med" len="med"/>
              <a:tailEnd type="triangle" w="med" len="med"/>
            </a:ln>
          </p:spPr>
          <p:txBody>
            <a:bodyPr wrap="none" anchor="ctr"/>
            <a:lstStyle/>
            <a:p>
              <a:pPr fontAlgn="base">
                <a:spcBef>
                  <a:spcPct val="0"/>
                </a:spcBef>
                <a:spcAft>
                  <a:spcPct val="0"/>
                </a:spcAft>
              </a:pPr>
              <a:endParaRPr lang="es-ES_tradnl">
                <a:solidFill>
                  <a:prstClr val="black"/>
                </a:solidFill>
                <a:latin typeface="Arial Black" panose="020B0A04020102020204" pitchFamily="34" charset="0"/>
                <a:cs typeface="Arial" panose="020B0604020202020204" pitchFamily="34" charset="0"/>
              </a:endParaRPr>
            </a:p>
          </p:txBody>
        </p:sp>
        <p:sp>
          <p:nvSpPr>
            <p:cNvPr id="26654" name="Line 31"/>
            <p:cNvSpPr>
              <a:spLocks noChangeShapeType="1"/>
            </p:cNvSpPr>
            <p:nvPr/>
          </p:nvSpPr>
          <p:spPr bwMode="auto">
            <a:xfrm>
              <a:off x="4171950" y="4591050"/>
              <a:ext cx="838200" cy="990600"/>
            </a:xfrm>
            <a:prstGeom prst="line">
              <a:avLst/>
            </a:prstGeom>
            <a:grpFill/>
            <a:ln w="38100">
              <a:solidFill>
                <a:srgbClr val="002060"/>
              </a:solidFill>
              <a:round/>
              <a:headEnd type="triangle" w="med" len="med"/>
              <a:tailEnd type="triangle" w="med" len="med"/>
            </a:ln>
          </p:spPr>
          <p:txBody>
            <a:bodyPr wrap="none" anchor="ctr"/>
            <a:lstStyle/>
            <a:p>
              <a:pPr fontAlgn="base">
                <a:spcBef>
                  <a:spcPct val="0"/>
                </a:spcBef>
                <a:spcAft>
                  <a:spcPct val="0"/>
                </a:spcAft>
              </a:pPr>
              <a:endParaRPr lang="es-ES_tradnl">
                <a:solidFill>
                  <a:prstClr val="black"/>
                </a:solidFill>
                <a:latin typeface="Arial Black" panose="020B0A04020102020204" pitchFamily="34" charset="0"/>
                <a:cs typeface="Arial" panose="020B0604020202020204" pitchFamily="34" charset="0"/>
              </a:endParaRPr>
            </a:p>
          </p:txBody>
        </p:sp>
      </p:grpSp>
      <p:sp>
        <p:nvSpPr>
          <p:cNvPr id="26655" name="7 CuadroTexto"/>
          <p:cNvSpPr txBox="1">
            <a:spLocks noChangeArrowheads="1"/>
          </p:cNvSpPr>
          <p:nvPr/>
        </p:nvSpPr>
        <p:spPr bwMode="auto">
          <a:xfrm>
            <a:off x="996044" y="119746"/>
            <a:ext cx="7756765" cy="800219"/>
          </a:xfrm>
          <a:prstGeom prst="rect">
            <a:avLst/>
          </a:prstGeom>
          <a:solidFill>
            <a:schemeClr val="bg1"/>
          </a:solidFill>
          <a:ln w="9525">
            <a:solidFill>
              <a:schemeClr val="tx1"/>
            </a:solidFill>
            <a:miter lim="800000"/>
            <a:headEnd/>
            <a:tailEnd/>
          </a:ln>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fontAlgn="base" hangingPunct="1">
              <a:lnSpc>
                <a:spcPct val="115000"/>
              </a:lnSpc>
              <a:spcBef>
                <a:spcPct val="0"/>
              </a:spcBef>
              <a:spcAft>
                <a:spcPts val="1000"/>
              </a:spcAft>
              <a:buNone/>
            </a:pPr>
            <a:r>
              <a:rPr lang="es-ES" altLang="en-US" sz="2000" b="1" dirty="0">
                <a:solidFill>
                  <a:srgbClr val="FF0000"/>
                </a:solidFill>
                <a:latin typeface="Arial Black" panose="020B0A04020102020204" pitchFamily="34" charset="0"/>
                <a:ea typeface="Calibri" panose="020F0502020204030204" pitchFamily="34" charset="0"/>
                <a:cs typeface="Times New Roman" panose="02020603050405020304" pitchFamily="18" charset="0"/>
              </a:rPr>
              <a:t>CARÁCTER SISTÉMICO DEL PROCESO DE ENSEÑANZA - APRENDIZAJE</a:t>
            </a:r>
            <a:endParaRPr lang="es-ES_tradnl" altLang="en-US" sz="2000" b="1" dirty="0">
              <a:solidFill>
                <a:srgbClr val="FF0000"/>
              </a:solidFill>
              <a:latin typeface="Arial Black" panose="020B0A04020102020204" pitchFamily="34" charset="0"/>
              <a:ea typeface="Calibri" panose="020F0502020204030204" pitchFamily="34" charset="0"/>
              <a:cs typeface="Times New Roman" panose="02020603050405020304" pitchFamily="18" charset="0"/>
            </a:endParaRPr>
          </a:p>
        </p:txBody>
      </p:sp>
      <p:sp>
        <p:nvSpPr>
          <p:cNvPr id="38" name="Rectangle 15"/>
          <p:cNvSpPr>
            <a:spLocks noChangeArrowheads="1"/>
          </p:cNvSpPr>
          <p:nvPr/>
        </p:nvSpPr>
        <p:spPr bwMode="auto">
          <a:xfrm>
            <a:off x="1371601" y="2895600"/>
            <a:ext cx="1676400" cy="466948"/>
          </a:xfrm>
          <a:prstGeom prst="rect">
            <a:avLst/>
          </a:prstGeom>
          <a:solidFill>
            <a:schemeClr val="bg1"/>
          </a:solidFill>
          <a:ln w="9525">
            <a:solidFill>
              <a:srgbClr val="002060"/>
            </a:solidFill>
            <a:miter lim="800000"/>
            <a:headEnd/>
            <a:tailEnd/>
          </a:ln>
          <a:effectLst>
            <a:outerShdw dist="107763" dir="2700000" algn="ctr" rotWithShape="0">
              <a:srgbClr val="808080"/>
            </a:outerShdw>
          </a:effec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fontAlgn="base" hangingPunct="1">
              <a:spcBef>
                <a:spcPct val="0"/>
              </a:spcBef>
              <a:spcAft>
                <a:spcPct val="0"/>
              </a:spcAft>
              <a:buFontTx/>
              <a:buNone/>
            </a:pPr>
            <a:r>
              <a:rPr lang="es-ES" altLang="en-US" sz="1600" b="1" dirty="0">
                <a:solidFill>
                  <a:prstClr val="black"/>
                </a:solidFill>
                <a:latin typeface="Arial Black" panose="020B0A04020102020204" pitchFamily="34" charset="0"/>
                <a:cs typeface="Arial" panose="020B0604020202020204" pitchFamily="34" charset="0"/>
              </a:rPr>
              <a:t> </a:t>
            </a:r>
            <a:r>
              <a:rPr lang="es-ES" altLang="en-US" sz="1400" b="1" dirty="0">
                <a:solidFill>
                  <a:srgbClr val="FF0000"/>
                </a:solidFill>
                <a:latin typeface="Arial Black" panose="020B0A04020102020204" pitchFamily="34" charset="0"/>
                <a:cs typeface="Arial" panose="020B0604020202020204" pitchFamily="34" charset="0"/>
              </a:rPr>
              <a:t>CONTENIDOS</a:t>
            </a:r>
            <a:endParaRPr lang="es-ES" altLang="en-US" sz="1400" b="1" dirty="0">
              <a:solidFill>
                <a:prstClr val="black"/>
              </a:solidFill>
              <a:latin typeface="Arial Black" panose="020B0A04020102020204" pitchFamily="34" charset="0"/>
              <a:cs typeface="Arial" panose="020B0604020202020204" pitchFamily="34" charset="0"/>
            </a:endParaRPr>
          </a:p>
        </p:txBody>
      </p:sp>
    </p:spTree>
    <p:extLst>
      <p:ext uri="{BB962C8B-B14F-4D97-AF65-F5344CB8AC3E}">
        <p14:creationId xmlns:p14="http://schemas.microsoft.com/office/powerpoint/2010/main" val="4516375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1043608" y="1556792"/>
            <a:ext cx="2016224" cy="12241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ENSEÑANZA</a:t>
            </a:r>
          </a:p>
          <a:p>
            <a:pPr algn="ctr"/>
            <a:r>
              <a:rPr lang="es-ES" dirty="0" smtClean="0"/>
              <a:t>PROFESOR</a:t>
            </a:r>
            <a:endParaRPr lang="es-ES" dirty="0"/>
          </a:p>
        </p:txBody>
      </p:sp>
      <p:sp>
        <p:nvSpPr>
          <p:cNvPr id="4" name="Rectángulo 3"/>
          <p:cNvSpPr/>
          <p:nvPr/>
        </p:nvSpPr>
        <p:spPr>
          <a:xfrm>
            <a:off x="5508104" y="1556792"/>
            <a:ext cx="2016224" cy="12241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APRENDIZAJE</a:t>
            </a:r>
          </a:p>
          <a:p>
            <a:pPr algn="ctr"/>
            <a:r>
              <a:rPr lang="es-ES" dirty="0" smtClean="0"/>
              <a:t>ESTUDIANTE</a:t>
            </a:r>
            <a:endParaRPr lang="es-ES" dirty="0"/>
          </a:p>
        </p:txBody>
      </p:sp>
      <p:sp>
        <p:nvSpPr>
          <p:cNvPr id="5" name="Rectángulo 4"/>
          <p:cNvSpPr/>
          <p:nvPr/>
        </p:nvSpPr>
        <p:spPr>
          <a:xfrm>
            <a:off x="3404021" y="3717032"/>
            <a:ext cx="1528020"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t>OBJETIVO</a:t>
            </a:r>
            <a:endParaRPr lang="es-ES" dirty="0"/>
          </a:p>
        </p:txBody>
      </p:sp>
      <p:sp>
        <p:nvSpPr>
          <p:cNvPr id="6" name="Rectángulo 5"/>
          <p:cNvSpPr/>
          <p:nvPr/>
        </p:nvSpPr>
        <p:spPr>
          <a:xfrm>
            <a:off x="3389695" y="5589240"/>
            <a:ext cx="1599545"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t>MÉTODO</a:t>
            </a:r>
            <a:endParaRPr lang="es-ES" dirty="0"/>
          </a:p>
        </p:txBody>
      </p:sp>
      <p:sp>
        <p:nvSpPr>
          <p:cNvPr id="7" name="Rectángulo 6"/>
          <p:cNvSpPr/>
          <p:nvPr/>
        </p:nvSpPr>
        <p:spPr>
          <a:xfrm>
            <a:off x="3404021" y="4653136"/>
            <a:ext cx="1585219"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t>CONTENIDO</a:t>
            </a:r>
            <a:endParaRPr lang="es-ES" dirty="0"/>
          </a:p>
        </p:txBody>
      </p:sp>
      <p:sp>
        <p:nvSpPr>
          <p:cNvPr id="8" name="CuadroTexto 7"/>
          <p:cNvSpPr txBox="1"/>
          <p:nvPr/>
        </p:nvSpPr>
        <p:spPr>
          <a:xfrm>
            <a:off x="647590" y="3693708"/>
            <a:ext cx="2232248" cy="369332"/>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r>
              <a:rPr lang="es-ES" dirty="0" smtClean="0"/>
              <a:t>¿Para qué enseñar?</a:t>
            </a:r>
            <a:endParaRPr lang="es-ES" dirty="0"/>
          </a:p>
        </p:txBody>
      </p:sp>
      <p:sp>
        <p:nvSpPr>
          <p:cNvPr id="9" name="CuadroTexto 8"/>
          <p:cNvSpPr txBox="1"/>
          <p:nvPr/>
        </p:nvSpPr>
        <p:spPr>
          <a:xfrm>
            <a:off x="5559985" y="3717032"/>
            <a:ext cx="2232248" cy="369332"/>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r>
              <a:rPr lang="es-ES" dirty="0" smtClean="0"/>
              <a:t>¿Para qué aprender?</a:t>
            </a:r>
            <a:endParaRPr lang="es-ES" dirty="0"/>
          </a:p>
        </p:txBody>
      </p:sp>
      <p:sp>
        <p:nvSpPr>
          <p:cNvPr id="10" name="CuadroTexto 9"/>
          <p:cNvSpPr txBox="1"/>
          <p:nvPr/>
        </p:nvSpPr>
        <p:spPr>
          <a:xfrm>
            <a:off x="693199" y="4624200"/>
            <a:ext cx="2232248" cy="3693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r>
              <a:rPr lang="es-ES" dirty="0" smtClean="0"/>
              <a:t>¿Qué enseñar?</a:t>
            </a:r>
            <a:endParaRPr lang="es-ES" dirty="0"/>
          </a:p>
        </p:txBody>
      </p:sp>
      <p:sp>
        <p:nvSpPr>
          <p:cNvPr id="11" name="CuadroTexto 10"/>
          <p:cNvSpPr txBox="1"/>
          <p:nvPr/>
        </p:nvSpPr>
        <p:spPr>
          <a:xfrm>
            <a:off x="5536704" y="4684494"/>
            <a:ext cx="2232248" cy="3693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r>
              <a:rPr lang="es-ES" dirty="0" smtClean="0"/>
              <a:t>¿Qué aprender?</a:t>
            </a:r>
            <a:endParaRPr lang="es-ES" dirty="0"/>
          </a:p>
        </p:txBody>
      </p:sp>
      <p:sp>
        <p:nvSpPr>
          <p:cNvPr id="12" name="CuadroTexto 11"/>
          <p:cNvSpPr txBox="1"/>
          <p:nvPr/>
        </p:nvSpPr>
        <p:spPr>
          <a:xfrm>
            <a:off x="633264" y="5651956"/>
            <a:ext cx="2232248" cy="369332"/>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r>
              <a:rPr lang="es-ES" dirty="0" smtClean="0"/>
              <a:t>¿Cómo enseñar?</a:t>
            </a:r>
            <a:endParaRPr lang="es-ES" dirty="0"/>
          </a:p>
        </p:txBody>
      </p:sp>
      <p:sp>
        <p:nvSpPr>
          <p:cNvPr id="13" name="CuadroTexto 12"/>
          <p:cNvSpPr txBox="1"/>
          <p:nvPr/>
        </p:nvSpPr>
        <p:spPr>
          <a:xfrm>
            <a:off x="5508104" y="5651956"/>
            <a:ext cx="2232248" cy="369332"/>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r>
              <a:rPr lang="es-ES" dirty="0" smtClean="0"/>
              <a:t>¿Cómo aprender?</a:t>
            </a:r>
            <a:endParaRPr lang="es-ES" dirty="0"/>
          </a:p>
        </p:txBody>
      </p:sp>
      <p:cxnSp>
        <p:nvCxnSpPr>
          <p:cNvPr id="15" name="Conector recto 14"/>
          <p:cNvCxnSpPr>
            <a:stCxn id="3" idx="1"/>
          </p:cNvCxnSpPr>
          <p:nvPr/>
        </p:nvCxnSpPr>
        <p:spPr>
          <a:xfrm flipH="1">
            <a:off x="323528" y="2168860"/>
            <a:ext cx="72008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Conector recto 16"/>
          <p:cNvCxnSpPr/>
          <p:nvPr/>
        </p:nvCxnSpPr>
        <p:spPr>
          <a:xfrm>
            <a:off x="323528" y="2168860"/>
            <a:ext cx="0" cy="3636404"/>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Conector recto 18"/>
          <p:cNvCxnSpPr/>
          <p:nvPr/>
        </p:nvCxnSpPr>
        <p:spPr>
          <a:xfrm>
            <a:off x="323528" y="5805264"/>
            <a:ext cx="36967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Conector recto 21"/>
          <p:cNvCxnSpPr>
            <a:stCxn id="4" idx="3"/>
          </p:cNvCxnSpPr>
          <p:nvPr/>
        </p:nvCxnSpPr>
        <p:spPr>
          <a:xfrm>
            <a:off x="7524328" y="2168860"/>
            <a:ext cx="79208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Conector recto 23"/>
          <p:cNvCxnSpPr/>
          <p:nvPr/>
        </p:nvCxnSpPr>
        <p:spPr>
          <a:xfrm>
            <a:off x="8316416" y="2168860"/>
            <a:ext cx="0" cy="3667762"/>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Conector recto 26"/>
          <p:cNvCxnSpPr/>
          <p:nvPr/>
        </p:nvCxnSpPr>
        <p:spPr>
          <a:xfrm flipH="1">
            <a:off x="7732221" y="5871921"/>
            <a:ext cx="576064" cy="31358"/>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Conector recto de flecha 28"/>
          <p:cNvCxnSpPr>
            <a:stCxn id="3" idx="3"/>
            <a:endCxn id="4" idx="1"/>
          </p:cNvCxnSpPr>
          <p:nvPr/>
        </p:nvCxnSpPr>
        <p:spPr>
          <a:xfrm>
            <a:off x="3059832" y="2168860"/>
            <a:ext cx="2448272"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30" name="Flecha arriba y abajo 29"/>
          <p:cNvSpPr/>
          <p:nvPr/>
        </p:nvSpPr>
        <p:spPr>
          <a:xfrm>
            <a:off x="4042704" y="4200763"/>
            <a:ext cx="241264" cy="452373"/>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1" name="Flecha arriba y abajo 30"/>
          <p:cNvSpPr/>
          <p:nvPr/>
        </p:nvSpPr>
        <p:spPr>
          <a:xfrm>
            <a:off x="4042704" y="5121107"/>
            <a:ext cx="241264" cy="452373"/>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33" name="Conector recto de flecha 32"/>
          <p:cNvCxnSpPr>
            <a:stCxn id="8" idx="3"/>
            <a:endCxn id="5" idx="1"/>
          </p:cNvCxnSpPr>
          <p:nvPr/>
        </p:nvCxnSpPr>
        <p:spPr>
          <a:xfrm>
            <a:off x="2879838" y="3878374"/>
            <a:ext cx="524183" cy="5468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0" name="Conector recto de flecha 39"/>
          <p:cNvCxnSpPr>
            <a:stCxn id="10" idx="3"/>
            <a:endCxn id="7" idx="1"/>
          </p:cNvCxnSpPr>
          <p:nvPr/>
        </p:nvCxnSpPr>
        <p:spPr>
          <a:xfrm>
            <a:off x="2925447" y="4808866"/>
            <a:ext cx="478574" cy="6029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2" name="Conector recto de flecha 41"/>
          <p:cNvCxnSpPr>
            <a:stCxn id="12" idx="3"/>
            <a:endCxn id="6" idx="1"/>
          </p:cNvCxnSpPr>
          <p:nvPr/>
        </p:nvCxnSpPr>
        <p:spPr>
          <a:xfrm flipV="1">
            <a:off x="2865512" y="5805264"/>
            <a:ext cx="524183" cy="313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4" name="Conector recto 43"/>
          <p:cNvCxnSpPr>
            <a:endCxn id="8" idx="1"/>
          </p:cNvCxnSpPr>
          <p:nvPr/>
        </p:nvCxnSpPr>
        <p:spPr>
          <a:xfrm>
            <a:off x="323528" y="3878374"/>
            <a:ext cx="32406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Conector recto 45"/>
          <p:cNvCxnSpPr>
            <a:endCxn id="10" idx="1"/>
          </p:cNvCxnSpPr>
          <p:nvPr/>
        </p:nvCxnSpPr>
        <p:spPr>
          <a:xfrm>
            <a:off x="323528" y="4808866"/>
            <a:ext cx="36967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Conector recto 47"/>
          <p:cNvCxnSpPr>
            <a:stCxn id="9" idx="3"/>
          </p:cNvCxnSpPr>
          <p:nvPr/>
        </p:nvCxnSpPr>
        <p:spPr>
          <a:xfrm>
            <a:off x="7792233" y="3901698"/>
            <a:ext cx="52418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0" name="Conector recto 49"/>
          <p:cNvCxnSpPr>
            <a:stCxn id="11" idx="3"/>
          </p:cNvCxnSpPr>
          <p:nvPr/>
        </p:nvCxnSpPr>
        <p:spPr>
          <a:xfrm>
            <a:off x="7768952" y="4869160"/>
            <a:ext cx="54746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4" name="Conector recto de flecha 53"/>
          <p:cNvCxnSpPr>
            <a:stCxn id="9" idx="1"/>
          </p:cNvCxnSpPr>
          <p:nvPr/>
        </p:nvCxnSpPr>
        <p:spPr>
          <a:xfrm flipH="1">
            <a:off x="4955323" y="3901698"/>
            <a:ext cx="604662" cy="132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8" name="Conector recto de flecha 57"/>
          <p:cNvCxnSpPr/>
          <p:nvPr/>
        </p:nvCxnSpPr>
        <p:spPr>
          <a:xfrm flipH="1">
            <a:off x="4993465" y="4793180"/>
            <a:ext cx="604662" cy="132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9" name="Conector recto de flecha 58"/>
          <p:cNvCxnSpPr>
            <a:endCxn id="6" idx="3"/>
          </p:cNvCxnSpPr>
          <p:nvPr/>
        </p:nvCxnSpPr>
        <p:spPr>
          <a:xfrm flipH="1">
            <a:off x="4989240" y="5750446"/>
            <a:ext cx="547462" cy="5481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54203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11560" y="704088"/>
            <a:ext cx="8075240" cy="564672"/>
          </a:xfrm>
        </p:spPr>
        <p:txBody>
          <a:bodyPr>
            <a:noAutofit/>
          </a:bodyPr>
          <a:lstStyle/>
          <a:p>
            <a:r>
              <a:rPr lang="es-ES" sz="4400" dirty="0" smtClean="0"/>
              <a:t>El MÉTODO:</a:t>
            </a:r>
            <a:endParaRPr lang="es-ES" sz="4400" dirty="0"/>
          </a:p>
        </p:txBody>
      </p:sp>
      <p:sp>
        <p:nvSpPr>
          <p:cNvPr id="3" name="Marcador de contenido 2"/>
          <p:cNvSpPr>
            <a:spLocks noGrp="1"/>
          </p:cNvSpPr>
          <p:nvPr>
            <p:ph idx="1"/>
          </p:nvPr>
        </p:nvSpPr>
        <p:spPr/>
        <p:txBody>
          <a:bodyPr>
            <a:normAutofit fontScale="92500"/>
          </a:bodyPr>
          <a:lstStyle/>
          <a:p>
            <a:pPr algn="just"/>
            <a:r>
              <a:rPr lang="es-ES" sz="2800" dirty="0">
                <a:latin typeface="Arial" panose="020B0604020202020204" pitchFamily="34" charset="0"/>
                <a:cs typeface="Arial" panose="020B0604020202020204" pitchFamily="34" charset="0"/>
              </a:rPr>
              <a:t>“El método es el </a:t>
            </a:r>
            <a:r>
              <a:rPr lang="es-ES" sz="2800" dirty="0">
                <a:solidFill>
                  <a:srgbClr val="FF0000"/>
                </a:solidFill>
                <a:latin typeface="Arial" panose="020B0604020202020204" pitchFamily="34" charset="0"/>
                <a:cs typeface="Arial" panose="020B0604020202020204" pitchFamily="34" charset="0"/>
              </a:rPr>
              <a:t>elemento director  </a:t>
            </a:r>
            <a:r>
              <a:rPr lang="es-ES" sz="2800" dirty="0">
                <a:latin typeface="Arial" panose="020B0604020202020204" pitchFamily="34" charset="0"/>
                <a:cs typeface="Arial" panose="020B0604020202020204" pitchFamily="34" charset="0"/>
              </a:rPr>
              <a:t>del proceso, responde a "¿cómo desarrollar el proceso?” “¿Cómo enseñar?” “¿Cómo aprender</a:t>
            </a:r>
            <a:r>
              <a:rPr lang="es-ES" sz="2800" dirty="0" smtClean="0">
                <a:latin typeface="Arial" panose="020B0604020202020204" pitchFamily="34" charset="0"/>
                <a:cs typeface="Arial" panose="020B0604020202020204" pitchFamily="34" charset="0"/>
              </a:rPr>
              <a:t>?”</a:t>
            </a:r>
          </a:p>
          <a:p>
            <a:pPr marL="0" indent="0" algn="just">
              <a:buNone/>
            </a:pPr>
            <a:endParaRPr lang="es-ES" sz="2800" dirty="0" smtClean="0">
              <a:latin typeface="Arial" panose="020B0604020202020204" pitchFamily="34" charset="0"/>
              <a:cs typeface="Arial" panose="020B0604020202020204" pitchFamily="34" charset="0"/>
            </a:endParaRPr>
          </a:p>
          <a:p>
            <a:pPr algn="just"/>
            <a:r>
              <a:rPr lang="es-ES" sz="2800" dirty="0" smtClean="0">
                <a:latin typeface="Arial" panose="020B0604020202020204" pitchFamily="34" charset="0"/>
                <a:cs typeface="Arial" panose="020B0604020202020204" pitchFamily="34" charset="0"/>
              </a:rPr>
              <a:t>Representa </a:t>
            </a:r>
            <a:r>
              <a:rPr lang="es-ES" sz="2800" dirty="0">
                <a:latin typeface="Arial" panose="020B0604020202020204" pitchFamily="34" charset="0"/>
                <a:cs typeface="Arial" panose="020B0604020202020204" pitchFamily="34" charset="0"/>
              </a:rPr>
              <a:t>el sistema de acciones de profesores y estudiantes, como </a:t>
            </a:r>
            <a:r>
              <a:rPr lang="es-ES" sz="2800" dirty="0">
                <a:solidFill>
                  <a:srgbClr val="FF0000"/>
                </a:solidFill>
                <a:latin typeface="Arial" panose="020B0604020202020204" pitchFamily="34" charset="0"/>
                <a:cs typeface="Arial" panose="020B0604020202020204" pitchFamily="34" charset="0"/>
              </a:rPr>
              <a:t>vías y modos de organizar la actividad cognoscitiva </a:t>
            </a:r>
            <a:r>
              <a:rPr lang="es-ES" sz="2800" dirty="0">
                <a:latin typeface="Arial" panose="020B0604020202020204" pitchFamily="34" charset="0"/>
                <a:cs typeface="Arial" panose="020B0604020202020204" pitchFamily="34" charset="0"/>
              </a:rPr>
              <a:t>de los estudiantes o como reguladores de la actividad interrelacionada de profesores y estudiantes, dirigidas al logro de los objetivos</a:t>
            </a:r>
            <a:r>
              <a:rPr lang="es-ES" sz="2800" dirty="0" smtClean="0">
                <a:latin typeface="Arial" panose="020B0604020202020204" pitchFamily="34" charset="0"/>
                <a:cs typeface="Arial" panose="020B0604020202020204" pitchFamily="34" charset="0"/>
              </a:rPr>
              <a:t>”. </a:t>
            </a:r>
            <a:r>
              <a:rPr lang="es-ES" sz="2800" dirty="0">
                <a:latin typeface="Arial" panose="020B0604020202020204" pitchFamily="34" charset="0"/>
                <a:cs typeface="Arial" panose="020B0604020202020204" pitchFamily="34" charset="0"/>
              </a:rPr>
              <a:t>Colectivo de </a:t>
            </a:r>
            <a:r>
              <a:rPr lang="es-ES" sz="2800" dirty="0" smtClean="0">
                <a:latin typeface="Arial" panose="020B0604020202020204" pitchFamily="34" charset="0"/>
                <a:cs typeface="Arial" panose="020B0604020202020204" pitchFamily="34" charset="0"/>
              </a:rPr>
              <a:t>autores, 1993</a:t>
            </a:r>
          </a:p>
        </p:txBody>
      </p:sp>
    </p:spTree>
    <p:extLst>
      <p:ext uri="{BB962C8B-B14F-4D97-AF65-F5344CB8AC3E}">
        <p14:creationId xmlns:p14="http://schemas.microsoft.com/office/powerpoint/2010/main" val="37706777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11560" y="704088"/>
            <a:ext cx="8075240" cy="564672"/>
          </a:xfrm>
        </p:spPr>
        <p:txBody>
          <a:bodyPr>
            <a:noAutofit/>
          </a:bodyPr>
          <a:lstStyle/>
          <a:p>
            <a:r>
              <a:rPr lang="es-ES" sz="4400" dirty="0" smtClean="0"/>
              <a:t>El MÉTODO:</a:t>
            </a:r>
            <a:endParaRPr lang="es-ES" sz="4400" dirty="0"/>
          </a:p>
        </p:txBody>
      </p:sp>
      <p:sp>
        <p:nvSpPr>
          <p:cNvPr id="3" name="Marcador de contenido 2"/>
          <p:cNvSpPr>
            <a:spLocks noGrp="1"/>
          </p:cNvSpPr>
          <p:nvPr>
            <p:ph idx="1"/>
          </p:nvPr>
        </p:nvSpPr>
        <p:spPr/>
        <p:txBody>
          <a:bodyPr>
            <a:normAutofit lnSpcReduction="10000"/>
          </a:bodyPr>
          <a:lstStyle/>
          <a:p>
            <a:pPr algn="just"/>
            <a:r>
              <a:rPr lang="es-ES" sz="2400" b="1" dirty="0" smtClean="0">
                <a:latin typeface="Arial" panose="020B0604020202020204" pitchFamily="34" charset="0"/>
                <a:cs typeface="Arial" panose="020B0604020202020204" pitchFamily="34" charset="0"/>
              </a:rPr>
              <a:t>“</a:t>
            </a:r>
            <a:r>
              <a:rPr lang="es-ES" sz="2400" dirty="0" smtClean="0">
                <a:latin typeface="Arial" panose="020B0604020202020204" pitchFamily="34" charset="0"/>
                <a:cs typeface="Arial" panose="020B0604020202020204" pitchFamily="34" charset="0"/>
              </a:rPr>
              <a:t>es</a:t>
            </a:r>
            <a:r>
              <a:rPr lang="es-ES" sz="2400" b="1" dirty="0" smtClean="0">
                <a:latin typeface="Arial" panose="020B0604020202020204" pitchFamily="34" charset="0"/>
                <a:cs typeface="Arial" panose="020B0604020202020204" pitchFamily="34" charset="0"/>
              </a:rPr>
              <a:t> </a:t>
            </a:r>
            <a:r>
              <a:rPr lang="es-ES" sz="2400" dirty="0" smtClean="0">
                <a:latin typeface="Arial" panose="020B0604020202020204" pitchFamily="34" charset="0"/>
                <a:cs typeface="Arial" panose="020B0604020202020204" pitchFamily="34" charset="0"/>
              </a:rPr>
              <a:t>la </a:t>
            </a:r>
            <a:r>
              <a:rPr lang="es-ES" sz="2400" dirty="0">
                <a:latin typeface="Arial" panose="020B0604020202020204" pitchFamily="34" charset="0"/>
                <a:cs typeface="Arial" panose="020B0604020202020204" pitchFamily="34" charset="0"/>
              </a:rPr>
              <a:t>secuencia de actividades del profesor y de los alumnos dirigida a lograr los objetivos de la </a:t>
            </a:r>
            <a:r>
              <a:rPr lang="es-ES" sz="2400" dirty="0" smtClean="0">
                <a:latin typeface="Arial" panose="020B0604020202020204" pitchFamily="34" charset="0"/>
                <a:cs typeface="Arial" panose="020B0604020202020204" pitchFamily="34" charset="0"/>
              </a:rPr>
              <a:t>enseñanza” (</a:t>
            </a:r>
            <a:r>
              <a:rPr lang="es-ES" sz="2400" dirty="0" err="1" smtClean="0">
                <a:latin typeface="Arial" panose="020B0604020202020204" pitchFamily="34" charset="0"/>
                <a:cs typeface="Arial" panose="020B0604020202020204" pitchFamily="34" charset="0"/>
              </a:rPr>
              <a:t>Labarrere</a:t>
            </a:r>
            <a:r>
              <a:rPr lang="es-ES" sz="2400" dirty="0" smtClean="0">
                <a:latin typeface="Arial" panose="020B0604020202020204" pitchFamily="34" charset="0"/>
                <a:cs typeface="Arial" panose="020B0604020202020204" pitchFamily="34" charset="0"/>
              </a:rPr>
              <a:t>, 1988)</a:t>
            </a:r>
          </a:p>
          <a:p>
            <a:pPr marL="0" indent="0" algn="just">
              <a:buNone/>
            </a:pPr>
            <a:endParaRPr lang="es-ES" sz="2400" dirty="0" smtClean="0">
              <a:latin typeface="Arial" panose="020B0604020202020204" pitchFamily="34" charset="0"/>
              <a:cs typeface="Arial" panose="020B0604020202020204" pitchFamily="34" charset="0"/>
            </a:endParaRPr>
          </a:p>
          <a:p>
            <a:pPr algn="just"/>
            <a:r>
              <a:rPr lang="es-ES" sz="2400" dirty="0">
                <a:latin typeface="Arial" panose="020B0604020202020204" pitchFamily="34" charset="0"/>
                <a:cs typeface="Arial" panose="020B0604020202020204" pitchFamily="34" charset="0"/>
              </a:rPr>
              <a:t>el método el que “</a:t>
            </a:r>
            <a:r>
              <a:rPr lang="es-ES" sz="2400" i="1" dirty="0">
                <a:latin typeface="Arial" panose="020B0604020202020204" pitchFamily="34" charset="0"/>
                <a:cs typeface="Arial" panose="020B0604020202020204" pitchFamily="34" charset="0"/>
              </a:rPr>
              <a:t>aporta la dinámica del proceso</a:t>
            </a:r>
            <a:r>
              <a:rPr lang="es-ES" sz="2400" dirty="0" smtClean="0">
                <a:latin typeface="Arial" panose="020B0604020202020204" pitchFamily="34" charset="0"/>
                <a:cs typeface="Arial" panose="020B0604020202020204" pitchFamily="34" charset="0"/>
              </a:rPr>
              <a:t>”.  </a:t>
            </a:r>
            <a:r>
              <a:rPr lang="es-ES" sz="2400" dirty="0">
                <a:latin typeface="Arial" panose="020B0604020202020204" pitchFamily="34" charset="0"/>
                <a:cs typeface="Arial" panose="020B0604020202020204" pitchFamily="34" charset="0"/>
              </a:rPr>
              <a:t>(</a:t>
            </a:r>
            <a:r>
              <a:rPr lang="es-ES" sz="2400" dirty="0" smtClean="0">
                <a:latin typeface="Arial" panose="020B0604020202020204" pitchFamily="34" charset="0"/>
                <a:cs typeface="Arial" panose="020B0604020202020204" pitchFamily="34" charset="0"/>
              </a:rPr>
              <a:t>Álvarez de Zayas, )</a:t>
            </a:r>
          </a:p>
          <a:p>
            <a:pPr marL="0" indent="0" algn="just">
              <a:buNone/>
            </a:pPr>
            <a:endParaRPr lang="es-ES" sz="2400" dirty="0" smtClean="0">
              <a:latin typeface="Arial" panose="020B0604020202020204" pitchFamily="34" charset="0"/>
              <a:cs typeface="Arial" panose="020B0604020202020204" pitchFamily="34" charset="0"/>
            </a:endParaRPr>
          </a:p>
          <a:p>
            <a:pPr algn="just"/>
            <a:r>
              <a:rPr lang="es-ES" sz="2400" dirty="0" smtClean="0">
                <a:latin typeface="Arial" panose="020B0604020202020204" pitchFamily="34" charset="0"/>
                <a:cs typeface="Arial" panose="020B0604020202020204" pitchFamily="34" charset="0"/>
              </a:rPr>
              <a:t>Constituye el sistema de acciones que regulan la actividad del profesor y los estudiantes en función del logro de los objetivos, atendiendo a los intereses y motivaciones de estos últimos, y a sus características particulares (</a:t>
            </a:r>
            <a:r>
              <a:rPr lang="es-ES" sz="2400" dirty="0" err="1" smtClean="0">
                <a:latin typeface="Arial" panose="020B0604020202020204" pitchFamily="34" charset="0"/>
                <a:cs typeface="Arial" panose="020B0604020202020204" pitchFamily="34" charset="0"/>
              </a:rPr>
              <a:t>Zilberstein</a:t>
            </a:r>
            <a:r>
              <a:rPr lang="es-ES" sz="2400" dirty="0" smtClean="0">
                <a:latin typeface="Arial" panose="020B0604020202020204" pitchFamily="34" charset="0"/>
                <a:cs typeface="Arial" panose="020B0604020202020204" pitchFamily="34" charset="0"/>
              </a:rPr>
              <a:t>, 2006) </a:t>
            </a:r>
          </a:p>
          <a:p>
            <a:pPr marL="0" indent="0" algn="just">
              <a:buNone/>
            </a:pPr>
            <a:endParaRPr lang="es-ES" sz="2400" dirty="0" smtClean="0">
              <a:latin typeface="Arial" panose="020B0604020202020204" pitchFamily="34" charset="0"/>
              <a:cs typeface="Arial" panose="020B0604020202020204" pitchFamily="34" charset="0"/>
            </a:endParaRPr>
          </a:p>
          <a:p>
            <a:pPr marL="0" indent="0">
              <a:buNone/>
            </a:pPr>
            <a:endParaRPr lang="es-ES" sz="2400" dirty="0"/>
          </a:p>
        </p:txBody>
      </p:sp>
    </p:spTree>
    <p:extLst>
      <p:ext uri="{BB962C8B-B14F-4D97-AF65-F5344CB8AC3E}">
        <p14:creationId xmlns:p14="http://schemas.microsoft.com/office/powerpoint/2010/main" val="4727219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23528" y="285728"/>
            <a:ext cx="3240360" cy="622992"/>
          </a:xfrm>
        </p:spPr>
        <p:txBody>
          <a:bodyPr>
            <a:normAutofit fontScale="90000"/>
          </a:bodyPr>
          <a:lstStyle/>
          <a:p>
            <a:r>
              <a:rPr lang="es-ES" dirty="0" smtClean="0"/>
              <a:t>EL MÉTODO:</a:t>
            </a:r>
            <a:endParaRPr lang="es-ES" dirty="0"/>
          </a:p>
        </p:txBody>
      </p:sp>
      <p:sp>
        <p:nvSpPr>
          <p:cNvPr id="3" name="2 Marcador de contenido"/>
          <p:cNvSpPr>
            <a:spLocks noGrp="1"/>
          </p:cNvSpPr>
          <p:nvPr>
            <p:ph idx="1"/>
          </p:nvPr>
        </p:nvSpPr>
        <p:spPr>
          <a:xfrm>
            <a:off x="179512" y="1628800"/>
            <a:ext cx="4344825" cy="4605144"/>
          </a:xfrm>
        </p:spPr>
        <p:txBody>
          <a:bodyPr>
            <a:normAutofit fontScale="85000" lnSpcReduction="20000"/>
          </a:bodyPr>
          <a:lstStyle/>
          <a:p>
            <a:pPr lvl="0" algn="just"/>
            <a:r>
              <a:rPr lang="es-ES" dirty="0" smtClean="0">
                <a:latin typeface="Arial" panose="020B0604020202020204" pitchFamily="34" charset="0"/>
                <a:cs typeface="Arial" panose="020B0604020202020204" pitchFamily="34" charset="0"/>
              </a:rPr>
              <a:t>Existe una relación muy estrecha que se convierte en una </a:t>
            </a:r>
            <a:r>
              <a:rPr lang="es-ES" dirty="0">
                <a:latin typeface="Arial" panose="020B0604020202020204" pitchFamily="34" charset="0"/>
                <a:cs typeface="Arial" panose="020B0604020202020204" pitchFamily="34" charset="0"/>
              </a:rPr>
              <a:t>ley importante del </a:t>
            </a:r>
            <a:r>
              <a:rPr lang="es-ES" dirty="0" smtClean="0">
                <a:latin typeface="Arial" panose="020B0604020202020204" pitchFamily="34" charset="0"/>
                <a:cs typeface="Arial" panose="020B0604020202020204" pitchFamily="34" charset="0"/>
              </a:rPr>
              <a:t>proceso</a:t>
            </a:r>
            <a:r>
              <a:rPr lang="es-ES" i="1" dirty="0" smtClean="0">
                <a:solidFill>
                  <a:srgbClr val="FF0000"/>
                </a:solidFill>
                <a:latin typeface="Arial" panose="020B0604020202020204" pitchFamily="34" charset="0"/>
                <a:cs typeface="Arial" panose="020B0604020202020204" pitchFamily="34" charset="0"/>
              </a:rPr>
              <a:t>.(objetivo-contenidos-métodos)</a:t>
            </a:r>
          </a:p>
          <a:p>
            <a:pPr lvl="0" algn="just"/>
            <a:r>
              <a:rPr lang="es-ES" sz="2400" dirty="0">
                <a:latin typeface="Arial" panose="020B0604020202020204" pitchFamily="34" charset="0"/>
                <a:cs typeface="Arial" panose="020B0604020202020204" pitchFamily="34" charset="0"/>
              </a:rPr>
              <a:t>El método como componente dinámico de un PEA desarrollador, tiene que </a:t>
            </a:r>
            <a:r>
              <a:rPr lang="es-ES" sz="2400" dirty="0" smtClean="0">
                <a:latin typeface="Arial" panose="020B0604020202020204" pitchFamily="34" charset="0"/>
                <a:cs typeface="Arial" panose="020B0604020202020204" pitchFamily="34" charset="0"/>
              </a:rPr>
              <a:t>responder, </a:t>
            </a:r>
            <a:r>
              <a:rPr lang="es-ES" sz="2400" dirty="0">
                <a:latin typeface="Arial" panose="020B0604020202020204" pitchFamily="34" charset="0"/>
                <a:cs typeface="Arial" panose="020B0604020202020204" pitchFamily="34" charset="0"/>
              </a:rPr>
              <a:t>a la </a:t>
            </a:r>
            <a:r>
              <a:rPr lang="es-ES" sz="2400" dirty="0" smtClean="0">
                <a:latin typeface="Arial" panose="020B0604020202020204" pitchFamily="34" charset="0"/>
                <a:cs typeface="Arial" panose="020B0604020202020204" pitchFamily="34" charset="0"/>
              </a:rPr>
              <a:t>interdisciplinariedad.  </a:t>
            </a:r>
          </a:p>
          <a:p>
            <a:pPr lvl="0" algn="just"/>
            <a:r>
              <a:rPr lang="es-ES" sz="2400" dirty="0">
                <a:latin typeface="Arial" panose="020B0604020202020204" pitchFamily="34" charset="0"/>
                <a:cs typeface="Arial" panose="020B0604020202020204" pitchFamily="34" charset="0"/>
              </a:rPr>
              <a:t>P</a:t>
            </a:r>
            <a:r>
              <a:rPr lang="es-ES" sz="2400" dirty="0" smtClean="0">
                <a:latin typeface="Arial" panose="020B0604020202020204" pitchFamily="34" charset="0"/>
                <a:cs typeface="Arial" panose="020B0604020202020204" pitchFamily="34" charset="0"/>
              </a:rPr>
              <a:t>rocedimientos </a:t>
            </a:r>
            <a:r>
              <a:rPr lang="es-ES" sz="2400" dirty="0">
                <a:latin typeface="Arial" panose="020B0604020202020204" pitchFamily="34" charset="0"/>
                <a:cs typeface="Arial" panose="020B0604020202020204" pitchFamily="34" charset="0"/>
              </a:rPr>
              <a:t>o técnicas que complementan </a:t>
            </a:r>
            <a:r>
              <a:rPr lang="es-ES" sz="2400" dirty="0" smtClean="0">
                <a:latin typeface="Arial" panose="020B0604020202020204" pitchFamily="34" charset="0"/>
                <a:cs typeface="Arial" panose="020B0604020202020204" pitchFamily="34" charset="0"/>
              </a:rPr>
              <a:t>la interdisciplinariedad: </a:t>
            </a:r>
            <a:r>
              <a:rPr lang="es-ES" sz="2400" dirty="0">
                <a:latin typeface="Arial" panose="020B0604020202020204" pitchFamily="34" charset="0"/>
                <a:cs typeface="Arial" panose="020B0604020202020204" pitchFamily="34" charset="0"/>
              </a:rPr>
              <a:t>l</a:t>
            </a:r>
            <a:r>
              <a:rPr lang="es-ES" sz="2400" dirty="0" smtClean="0">
                <a:latin typeface="Arial" panose="020B0604020202020204" pitchFamily="34" charset="0"/>
                <a:cs typeface="Arial" panose="020B0604020202020204" pitchFamily="34" charset="0"/>
              </a:rPr>
              <a:t>os  </a:t>
            </a:r>
            <a:r>
              <a:rPr lang="es-ES" sz="2400" dirty="0">
                <a:latin typeface="Arial" panose="020B0604020202020204" pitchFamily="34" charset="0"/>
                <a:cs typeface="Arial" panose="020B0604020202020204" pitchFamily="34" charset="0"/>
              </a:rPr>
              <a:t>mapas  </a:t>
            </a:r>
            <a:r>
              <a:rPr lang="es-ES" sz="2400" dirty="0" smtClean="0">
                <a:latin typeface="Arial" panose="020B0604020202020204" pitchFamily="34" charset="0"/>
                <a:cs typeface="Arial" panose="020B0604020202020204" pitchFamily="34" charset="0"/>
              </a:rPr>
              <a:t>conceptuales, resúmenes, analogías, ideas claves, gráficos, y otros. </a:t>
            </a:r>
            <a:endParaRPr lang="es-ES" sz="2400" dirty="0">
              <a:latin typeface="Arial" panose="020B0604020202020204" pitchFamily="34" charset="0"/>
              <a:cs typeface="Arial" panose="020B0604020202020204" pitchFamily="34" charset="0"/>
            </a:endParaRPr>
          </a:p>
        </p:txBody>
      </p:sp>
      <p:pic>
        <p:nvPicPr>
          <p:cNvPr id="4" name="Picture 5" descr="D:\Imágenes de competencias\image65s.jpg"/>
          <p:cNvPicPr>
            <a:picLocks noChangeAspect="1" noChangeArrowheads="1"/>
          </p:cNvPicPr>
          <p:nvPr/>
        </p:nvPicPr>
        <p:blipFill>
          <a:blip r:embed="rId2"/>
          <a:srcRect/>
          <a:stretch>
            <a:fillRect/>
          </a:stretch>
        </p:blipFill>
        <p:spPr bwMode="auto">
          <a:xfrm>
            <a:off x="6228184" y="132014"/>
            <a:ext cx="2160240" cy="1440160"/>
          </a:xfrm>
          <a:prstGeom prst="rect">
            <a:avLst/>
          </a:prstGeom>
          <a:noFill/>
        </p:spPr>
      </p:pic>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24337" y="1916832"/>
            <a:ext cx="4244015" cy="32228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11560" y="704088"/>
            <a:ext cx="8075240" cy="564672"/>
          </a:xfrm>
        </p:spPr>
        <p:txBody>
          <a:bodyPr>
            <a:noAutofit/>
          </a:bodyPr>
          <a:lstStyle/>
          <a:p>
            <a:r>
              <a:rPr lang="es-ES" sz="4400" dirty="0" smtClean="0"/>
              <a:t>El MÉTODO:</a:t>
            </a:r>
            <a:endParaRPr lang="es-ES" sz="4400" dirty="0"/>
          </a:p>
        </p:txBody>
      </p:sp>
      <p:sp>
        <p:nvSpPr>
          <p:cNvPr id="3" name="Marcador de contenido 2"/>
          <p:cNvSpPr>
            <a:spLocks noGrp="1"/>
          </p:cNvSpPr>
          <p:nvPr>
            <p:ph idx="1"/>
          </p:nvPr>
        </p:nvSpPr>
        <p:spPr/>
        <p:txBody>
          <a:bodyPr>
            <a:normAutofit/>
          </a:bodyPr>
          <a:lstStyle/>
          <a:p>
            <a:pPr algn="just"/>
            <a:r>
              <a:rPr lang="es-ES" sz="2400" b="1" dirty="0" smtClean="0">
                <a:latin typeface="Arial" panose="020B0604020202020204" pitchFamily="34" charset="0"/>
                <a:cs typeface="Arial" panose="020B0604020202020204" pitchFamily="34" charset="0"/>
              </a:rPr>
              <a:t>Estructura externa: </a:t>
            </a:r>
            <a:r>
              <a:rPr lang="es-ES" sz="2400" dirty="0" smtClean="0">
                <a:latin typeface="Arial" panose="020B0604020202020204" pitchFamily="34" charset="0"/>
                <a:cs typeface="Arial" panose="020B0604020202020204" pitchFamily="34" charset="0"/>
              </a:rPr>
              <a:t>Grado de participación y el protagonismo </a:t>
            </a:r>
            <a:r>
              <a:rPr lang="es-ES" sz="2400" dirty="0">
                <a:latin typeface="Arial" panose="020B0604020202020204" pitchFamily="34" charset="0"/>
                <a:cs typeface="Arial" panose="020B0604020202020204" pitchFamily="34" charset="0"/>
              </a:rPr>
              <a:t>de los estudiantes que se </a:t>
            </a:r>
            <a:r>
              <a:rPr lang="es-ES" sz="2400" dirty="0" smtClean="0">
                <a:latin typeface="Arial" panose="020B0604020202020204" pitchFamily="34" charset="0"/>
                <a:cs typeface="Arial" panose="020B0604020202020204" pitchFamily="34" charset="0"/>
              </a:rPr>
              <a:t>concreta </a:t>
            </a:r>
            <a:r>
              <a:rPr lang="es-ES" sz="2400" dirty="0">
                <a:latin typeface="Arial" panose="020B0604020202020204" pitchFamily="34" charset="0"/>
                <a:cs typeface="Arial" panose="020B0604020202020204" pitchFamily="34" charset="0"/>
              </a:rPr>
              <a:t>en las ejecuciones perceptibles que un método dado provoca, por ejemplo: toma de notas, resumir del texto, trabajar con mapas, etc.</a:t>
            </a:r>
          </a:p>
          <a:p>
            <a:pPr marL="0" indent="0" algn="just">
              <a:buNone/>
            </a:pPr>
            <a:endParaRPr lang="es-ES" sz="2400" b="1" dirty="0" smtClean="0">
              <a:latin typeface="Arial" panose="020B0604020202020204" pitchFamily="34" charset="0"/>
              <a:cs typeface="Arial" panose="020B0604020202020204" pitchFamily="34" charset="0"/>
            </a:endParaRPr>
          </a:p>
          <a:p>
            <a:pPr algn="just"/>
            <a:r>
              <a:rPr lang="es-ES" sz="2400" b="1" dirty="0" smtClean="0">
                <a:latin typeface="Arial" panose="020B0604020202020204" pitchFamily="34" charset="0"/>
                <a:cs typeface="Arial" panose="020B0604020202020204" pitchFamily="34" charset="0"/>
              </a:rPr>
              <a:t>Estructura interna: </a:t>
            </a:r>
            <a:r>
              <a:rPr lang="es-ES" sz="2400" dirty="0" smtClean="0">
                <a:latin typeface="Arial" panose="020B0604020202020204" pitchFamily="34" charset="0"/>
                <a:cs typeface="Arial" panose="020B0604020202020204" pitchFamily="34" charset="0"/>
              </a:rPr>
              <a:t>Niveles </a:t>
            </a:r>
            <a:r>
              <a:rPr lang="es-ES" sz="2400" dirty="0">
                <a:latin typeface="Arial" panose="020B0604020202020204" pitchFamily="34" charset="0"/>
                <a:cs typeface="Arial" panose="020B0604020202020204" pitchFamily="34" charset="0"/>
              </a:rPr>
              <a:t>de desarrollo de la actividad cognoscitiva del estudiante en el aprendizaje (Niveles de asimilación</a:t>
            </a:r>
            <a:r>
              <a:rPr lang="es-ES" sz="2400" dirty="0" smtClean="0">
                <a:latin typeface="Arial" panose="020B0604020202020204" pitchFamily="34" charset="0"/>
                <a:cs typeface="Arial" panose="020B0604020202020204" pitchFamily="34" charset="0"/>
              </a:rPr>
              <a:t>), reproductivo y productivo. (Procedimientos que emplea el maestro, que son otros métodos convertidas en acciones para alcanzar el objetivo)</a:t>
            </a:r>
            <a:endParaRPr lang="es-ES" sz="2400" dirty="0">
              <a:latin typeface="Arial" panose="020B0604020202020204" pitchFamily="34" charset="0"/>
              <a:cs typeface="Arial" panose="020B0604020202020204" pitchFamily="34" charset="0"/>
            </a:endParaRPr>
          </a:p>
          <a:p>
            <a:pPr algn="just"/>
            <a:endParaRPr lang="es-ES" sz="2400" dirty="0" smtClean="0">
              <a:latin typeface="Arial" panose="020B0604020202020204" pitchFamily="34" charset="0"/>
              <a:cs typeface="Arial" panose="020B0604020202020204" pitchFamily="34" charset="0"/>
            </a:endParaRPr>
          </a:p>
          <a:p>
            <a:pPr marL="0" indent="0" algn="just">
              <a:buNone/>
            </a:pPr>
            <a:endParaRPr lang="es-ES" sz="2400" dirty="0" smtClean="0">
              <a:latin typeface="Arial" panose="020B0604020202020204" pitchFamily="34" charset="0"/>
              <a:cs typeface="Arial" panose="020B0604020202020204" pitchFamily="34" charset="0"/>
            </a:endParaRPr>
          </a:p>
          <a:p>
            <a:pPr marL="0" indent="0">
              <a:buNone/>
            </a:pPr>
            <a:endParaRPr lang="es-ES" sz="2400" dirty="0"/>
          </a:p>
        </p:txBody>
      </p:sp>
    </p:spTree>
    <p:extLst>
      <p:ext uri="{BB962C8B-B14F-4D97-AF65-F5344CB8AC3E}">
        <p14:creationId xmlns:p14="http://schemas.microsoft.com/office/powerpoint/2010/main" val="8365059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71191" y="638944"/>
            <a:ext cx="5247456" cy="504056"/>
          </a:xfrm>
        </p:spPr>
        <p:txBody>
          <a:bodyPr>
            <a:noAutofit/>
          </a:bodyPr>
          <a:lstStyle/>
          <a:p>
            <a:r>
              <a:rPr lang="es-ES" sz="4400" dirty="0" smtClean="0"/>
              <a:t>Los Métodos:</a:t>
            </a:r>
            <a:endParaRPr lang="es-ES" sz="4400" dirty="0"/>
          </a:p>
        </p:txBody>
      </p:sp>
      <p:sp>
        <p:nvSpPr>
          <p:cNvPr id="3" name="2 Marcador de contenido"/>
          <p:cNvSpPr>
            <a:spLocks noGrp="1"/>
          </p:cNvSpPr>
          <p:nvPr>
            <p:ph idx="1"/>
          </p:nvPr>
        </p:nvSpPr>
        <p:spPr>
          <a:xfrm>
            <a:off x="179512" y="1203630"/>
            <a:ext cx="8352928" cy="5393721"/>
          </a:xfrm>
        </p:spPr>
        <p:txBody>
          <a:bodyPr>
            <a:noAutofit/>
          </a:bodyPr>
          <a:lstStyle/>
          <a:p>
            <a:pPr marL="0" indent="0" algn="just">
              <a:buNone/>
            </a:pPr>
            <a:r>
              <a:rPr lang="es-ES" sz="2400" dirty="0"/>
              <a:t>El docente debe tener en cuenta: </a:t>
            </a:r>
            <a:endParaRPr lang="es-ES" sz="2400" dirty="0" smtClean="0"/>
          </a:p>
          <a:p>
            <a:pPr marL="0" indent="0" algn="just">
              <a:buNone/>
            </a:pPr>
            <a:endParaRPr lang="es-ES" sz="2400" dirty="0"/>
          </a:p>
          <a:p>
            <a:pPr marL="0" indent="0" algn="just">
              <a:buNone/>
            </a:pPr>
            <a:r>
              <a:rPr lang="es-ES" sz="2400" dirty="0"/>
              <a:t>-Existe un condicionamiento mutuo y dinámico entre las acciones de aprendizaje y las acciones de enseñanza. </a:t>
            </a:r>
            <a:endParaRPr lang="es-ES" sz="2400" dirty="0" smtClean="0"/>
          </a:p>
          <a:p>
            <a:pPr marL="0" indent="0" algn="just">
              <a:buNone/>
            </a:pPr>
            <a:endParaRPr lang="es-ES" sz="2400" dirty="0"/>
          </a:p>
          <a:p>
            <a:pPr marL="0" lvl="0" indent="0" algn="just">
              <a:buNone/>
            </a:pPr>
            <a:r>
              <a:rPr lang="es-ES" sz="2400" dirty="0" smtClean="0">
                <a:latin typeface="Arial" panose="020B0604020202020204" pitchFamily="34" charset="0"/>
                <a:cs typeface="Arial" panose="020B0604020202020204" pitchFamily="34" charset="0"/>
              </a:rPr>
              <a:t>-</a:t>
            </a:r>
            <a:r>
              <a:rPr lang="es-ES" sz="2400" dirty="0"/>
              <a:t>Para la selección flexible de los métodos de enseñanza deben tenerse en cuenta las características de </a:t>
            </a:r>
            <a:r>
              <a:rPr lang="es-ES" sz="2400" dirty="0" smtClean="0"/>
              <a:t>los </a:t>
            </a:r>
            <a:r>
              <a:rPr lang="es-ES" sz="2400" dirty="0"/>
              <a:t>estudiantes, del colectivo y del propio profesor</a:t>
            </a:r>
            <a:r>
              <a:rPr lang="es-ES" sz="2400" dirty="0" smtClean="0"/>
              <a:t>.</a:t>
            </a:r>
          </a:p>
          <a:p>
            <a:pPr marL="0" lvl="0" indent="0" algn="just">
              <a:buNone/>
            </a:pPr>
            <a:endParaRPr lang="es-ES" sz="2400" dirty="0" smtClean="0"/>
          </a:p>
          <a:p>
            <a:pPr marL="0" indent="0">
              <a:buNone/>
            </a:pPr>
            <a:r>
              <a:rPr lang="es-ES" sz="2400" dirty="0"/>
              <a:t>-</a:t>
            </a:r>
            <a:r>
              <a:rPr lang="es-ES" sz="2400" dirty="0" smtClean="0"/>
              <a:t>los </a:t>
            </a:r>
            <a:r>
              <a:rPr lang="es-ES" sz="2400" dirty="0"/>
              <a:t>métodos utilizados por </a:t>
            </a:r>
            <a:r>
              <a:rPr lang="es-ES" sz="2400" dirty="0" smtClean="0"/>
              <a:t>los profesores </a:t>
            </a:r>
            <a:r>
              <a:rPr lang="es-ES" sz="2400" dirty="0"/>
              <a:t>responden a lo que se persigue (objetivos) y al tipo de contenidos que se quiere potenciar en </a:t>
            </a:r>
            <a:r>
              <a:rPr lang="es-ES" sz="2400" dirty="0" smtClean="0"/>
              <a:t>los estudiantes</a:t>
            </a:r>
            <a:r>
              <a:rPr lang="es-ES" sz="2400" dirty="0"/>
              <a:t>.</a:t>
            </a:r>
          </a:p>
          <a:p>
            <a:pPr marL="0" indent="0">
              <a:buNone/>
            </a:pPr>
            <a:r>
              <a:rPr lang="es-ES" sz="2400" dirty="0"/>
              <a:t> </a:t>
            </a:r>
          </a:p>
          <a:p>
            <a:pPr marL="0" lvl="0" indent="0" algn="just">
              <a:buNone/>
            </a:pPr>
            <a:r>
              <a:rPr lang="es-ES" sz="2400" dirty="0" smtClean="0"/>
              <a:t> </a:t>
            </a:r>
            <a:endParaRPr lang="es-ES" sz="2400" dirty="0" smtClean="0">
              <a:latin typeface="Arial" panose="020B0604020202020204" pitchFamily="34" charset="0"/>
              <a:cs typeface="Arial" panose="020B0604020202020204" pitchFamily="34" charset="0"/>
            </a:endParaRPr>
          </a:p>
        </p:txBody>
      </p:sp>
      <p:pic>
        <p:nvPicPr>
          <p:cNvPr id="4" name="Picture 5" descr="D:\Imágenes de competencias\image65s.jpg"/>
          <p:cNvPicPr>
            <a:picLocks noChangeAspect="1" noChangeArrowheads="1"/>
          </p:cNvPicPr>
          <p:nvPr/>
        </p:nvPicPr>
        <p:blipFill>
          <a:blip r:embed="rId2"/>
          <a:srcRect/>
          <a:stretch>
            <a:fillRect/>
          </a:stretch>
        </p:blipFill>
        <p:spPr bwMode="auto">
          <a:xfrm>
            <a:off x="6372200" y="0"/>
            <a:ext cx="2771800" cy="1847867"/>
          </a:xfrm>
          <a:prstGeom prst="rect">
            <a:avLst/>
          </a:prstGeom>
          <a:noFill/>
        </p:spPr>
      </p:pic>
    </p:spTree>
    <p:extLst>
      <p:ext uri="{BB962C8B-B14F-4D97-AF65-F5344CB8AC3E}">
        <p14:creationId xmlns:p14="http://schemas.microsoft.com/office/powerpoint/2010/main" val="265163791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0" y="1583218"/>
            <a:ext cx="9144000" cy="300082"/>
          </a:xfrm>
          <a:prstGeom prst="rect">
            <a:avLst/>
          </a:prstGeom>
          <a:solidFill>
            <a:schemeClr val="bg2">
              <a:lumMod val="90000"/>
            </a:schemeClr>
          </a:solidFill>
        </p:spPr>
        <p:txBody>
          <a:bodyPr wrap="square" rtlCol="0">
            <a:spAutoFit/>
          </a:bodyPr>
          <a:lstStyle/>
          <a:p>
            <a:endParaRPr lang="es-ES" sz="1350" dirty="0"/>
          </a:p>
        </p:txBody>
      </p:sp>
      <p:sp>
        <p:nvSpPr>
          <p:cNvPr id="2" name="CuadroTexto 1"/>
          <p:cNvSpPr txBox="1"/>
          <p:nvPr/>
        </p:nvSpPr>
        <p:spPr>
          <a:xfrm>
            <a:off x="0" y="867638"/>
            <a:ext cx="9144000" cy="738664"/>
          </a:xfrm>
          <a:prstGeom prst="rect">
            <a:avLst/>
          </a:prstGeom>
          <a:solidFill>
            <a:srgbClr val="002060"/>
          </a:solidFill>
        </p:spPr>
        <p:txBody>
          <a:bodyPr wrap="square" rtlCol="0">
            <a:spAutoFit/>
          </a:bodyPr>
          <a:lstStyle>
            <a:defPPr>
              <a:defRPr lang="es-ES"/>
            </a:defPPr>
            <a:lvl1pPr algn="ctr">
              <a:defRPr sz="2800">
                <a:solidFill>
                  <a:schemeClr val="bg1"/>
                </a:solidFill>
                <a:latin typeface="Arial Black" panose="020B0A04020102020204" pitchFamily="34" charset="0"/>
              </a:defRPr>
            </a:lvl1pPr>
          </a:lstStyle>
          <a:p>
            <a:r>
              <a:rPr lang="es-ES" sz="2100" dirty="0"/>
              <a:t>CLASIFICACIÓN DE LOS MÉTODOS DE ESEÑANZA-APRENDIZAJE</a:t>
            </a:r>
          </a:p>
        </p:txBody>
      </p:sp>
      <p:sp>
        <p:nvSpPr>
          <p:cNvPr id="3" name="CuadroTexto 2"/>
          <p:cNvSpPr txBox="1"/>
          <p:nvPr/>
        </p:nvSpPr>
        <p:spPr>
          <a:xfrm>
            <a:off x="135082" y="1667741"/>
            <a:ext cx="5661053" cy="415498"/>
          </a:xfrm>
          <a:prstGeom prst="rect">
            <a:avLst/>
          </a:prstGeom>
          <a:noFill/>
        </p:spPr>
        <p:txBody>
          <a:bodyPr wrap="square" rtlCol="0">
            <a:spAutoFit/>
          </a:bodyPr>
          <a:lstStyle/>
          <a:p>
            <a:r>
              <a:rPr lang="es-ES" sz="2100" dirty="0">
                <a:solidFill>
                  <a:srgbClr val="002060"/>
                </a:solidFill>
                <a:latin typeface="Arial Black" panose="020B0A04020102020204" pitchFamily="34" charset="0"/>
              </a:rPr>
              <a:t>Variados criterios de clasificación</a:t>
            </a:r>
          </a:p>
        </p:txBody>
      </p:sp>
      <p:pic>
        <p:nvPicPr>
          <p:cNvPr id="4" name="Imagen 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3912" y="2103114"/>
            <a:ext cx="8860576" cy="4278214"/>
          </a:xfrm>
          <a:prstGeom prst="rect">
            <a:avLst/>
          </a:prstGeom>
          <a:noFill/>
        </p:spPr>
      </p:pic>
    </p:spTree>
    <p:extLst>
      <p:ext uri="{BB962C8B-B14F-4D97-AF65-F5344CB8AC3E}">
        <p14:creationId xmlns:p14="http://schemas.microsoft.com/office/powerpoint/2010/main" val="1879523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fltVal val="0"/>
                                          </p:val>
                                        </p:tav>
                                        <p:tav tm="100000">
                                          <p:val>
                                            <p:strVal val="#ppt_w"/>
                                          </p:val>
                                        </p:tav>
                                      </p:tavLst>
                                    </p:anim>
                                    <p:anim calcmode="lin" valueType="num">
                                      <p:cBhvr>
                                        <p:cTn id="15" dur="500" fill="hold"/>
                                        <p:tgtEl>
                                          <p:spTgt spid="4"/>
                                        </p:tgtEl>
                                        <p:attrNameLst>
                                          <p:attrName>ppt_h</p:attrName>
                                        </p:attrNameLst>
                                      </p:cBhvr>
                                      <p:tavLst>
                                        <p:tav tm="0">
                                          <p:val>
                                            <p:fltVal val="0"/>
                                          </p:val>
                                        </p:tav>
                                        <p:tav tm="100000">
                                          <p:val>
                                            <p:strVal val="#ppt_h"/>
                                          </p:val>
                                        </p:tav>
                                      </p:tavLst>
                                    </p:anim>
                                    <p:animEffect transition="in" filter="fade">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57158" y="285728"/>
            <a:ext cx="5114932" cy="1132732"/>
          </a:xfrm>
        </p:spPr>
        <p:txBody>
          <a:bodyPr>
            <a:normAutofit/>
          </a:bodyPr>
          <a:lstStyle/>
          <a:p>
            <a:r>
              <a:rPr lang="es-ES" dirty="0"/>
              <a:t>E</a:t>
            </a:r>
            <a:r>
              <a:rPr lang="es-ES" dirty="0" smtClean="0"/>
              <a:t>l MÉTODO:</a:t>
            </a:r>
            <a:endParaRPr lang="es-ES" dirty="0"/>
          </a:p>
        </p:txBody>
      </p:sp>
      <p:sp>
        <p:nvSpPr>
          <p:cNvPr id="3" name="2 Marcador de contenido"/>
          <p:cNvSpPr>
            <a:spLocks noGrp="1"/>
          </p:cNvSpPr>
          <p:nvPr>
            <p:ph idx="1"/>
          </p:nvPr>
        </p:nvSpPr>
        <p:spPr>
          <a:xfrm>
            <a:off x="371191" y="2204864"/>
            <a:ext cx="8229600" cy="4389120"/>
          </a:xfrm>
        </p:spPr>
        <p:txBody>
          <a:bodyPr>
            <a:normAutofit fontScale="85000" lnSpcReduction="20000"/>
          </a:bodyPr>
          <a:lstStyle/>
          <a:p>
            <a:pPr lvl="0" algn="just"/>
            <a:r>
              <a:rPr lang="es-ES" dirty="0" smtClean="0">
                <a:latin typeface="Arial" panose="020B0604020202020204" pitchFamily="34" charset="0"/>
                <a:cs typeface="Arial" panose="020B0604020202020204" pitchFamily="34" charset="0"/>
              </a:rPr>
              <a:t>Para favorecer el </a:t>
            </a:r>
            <a:r>
              <a:rPr lang="es-ES" dirty="0" err="1" smtClean="0">
                <a:latin typeface="Arial" panose="020B0604020202020204" pitchFamily="34" charset="0"/>
                <a:cs typeface="Arial" panose="020B0604020202020204" pitchFamily="34" charset="0"/>
              </a:rPr>
              <a:t>PEAd</a:t>
            </a:r>
            <a:r>
              <a:rPr lang="es-ES" dirty="0" smtClean="0">
                <a:latin typeface="Arial" panose="020B0604020202020204" pitchFamily="34" charset="0"/>
                <a:cs typeface="Arial" panose="020B0604020202020204" pitchFamily="34" charset="0"/>
              </a:rPr>
              <a:t> hay que emplear los métodos productivos de la Enseñanza </a:t>
            </a:r>
            <a:r>
              <a:rPr lang="es-ES" dirty="0" err="1" smtClean="0">
                <a:latin typeface="Arial" panose="020B0604020202020204" pitchFamily="34" charset="0"/>
                <a:cs typeface="Arial" panose="020B0604020202020204" pitchFamily="34" charset="0"/>
              </a:rPr>
              <a:t>Problémica</a:t>
            </a:r>
            <a:r>
              <a:rPr lang="es-ES" dirty="0" smtClean="0">
                <a:latin typeface="Arial" panose="020B0604020202020204" pitchFamily="34" charset="0"/>
                <a:cs typeface="Arial" panose="020B0604020202020204" pitchFamily="34" charset="0"/>
              </a:rPr>
              <a:t>.</a:t>
            </a:r>
          </a:p>
          <a:p>
            <a:pPr marL="0" lvl="0" indent="0" algn="just">
              <a:buNone/>
            </a:pPr>
            <a:endParaRPr lang="es-ES" dirty="0" smtClean="0">
              <a:latin typeface="Arial" panose="020B0604020202020204" pitchFamily="34" charset="0"/>
              <a:cs typeface="Arial" panose="020B0604020202020204" pitchFamily="34" charset="0"/>
            </a:endParaRPr>
          </a:p>
          <a:p>
            <a:pPr lvl="0" algn="just"/>
            <a:r>
              <a:rPr lang="es-ES" dirty="0" smtClean="0">
                <a:latin typeface="Arial" panose="020B0604020202020204" pitchFamily="34" charset="0"/>
                <a:cs typeface="Arial" panose="020B0604020202020204" pitchFamily="34" charset="0"/>
              </a:rPr>
              <a:t>“</a:t>
            </a:r>
            <a:r>
              <a:rPr lang="es-ES" dirty="0">
                <a:latin typeface="Arial" panose="020B0604020202020204" pitchFamily="34" charset="0"/>
                <a:cs typeface="Arial" panose="020B0604020202020204" pitchFamily="34" charset="0"/>
              </a:rPr>
              <a:t>una relación productiva entre </a:t>
            </a:r>
            <a:r>
              <a:rPr lang="es-ES" dirty="0" smtClean="0">
                <a:latin typeface="Arial" panose="020B0604020202020204" pitchFamily="34" charset="0"/>
                <a:cs typeface="Arial" panose="020B0604020202020204" pitchFamily="34" charset="0"/>
              </a:rPr>
              <a:t>estudiantes </a:t>
            </a:r>
            <a:r>
              <a:rPr lang="es-ES" dirty="0">
                <a:latin typeface="Arial" panose="020B0604020202020204" pitchFamily="34" charset="0"/>
                <a:cs typeface="Arial" panose="020B0604020202020204" pitchFamily="34" charset="0"/>
              </a:rPr>
              <a:t>y profesores, que propicie </a:t>
            </a:r>
            <a:r>
              <a:rPr lang="es-ES" dirty="0" smtClean="0">
                <a:latin typeface="Arial" panose="020B0604020202020204" pitchFamily="34" charset="0"/>
                <a:cs typeface="Arial" panose="020B0604020202020204" pitchFamily="34" charset="0"/>
              </a:rPr>
              <a:t>el </a:t>
            </a:r>
            <a:r>
              <a:rPr lang="es-ES" dirty="0" err="1" smtClean="0">
                <a:latin typeface="Arial" panose="020B0604020202020204" pitchFamily="34" charset="0"/>
                <a:cs typeface="Arial" panose="020B0604020202020204" pitchFamily="34" charset="0"/>
              </a:rPr>
              <a:t>PEAd</a:t>
            </a:r>
            <a:r>
              <a:rPr lang="es-ES" dirty="0" smtClean="0">
                <a:latin typeface="Arial" panose="020B0604020202020204" pitchFamily="34" charset="0"/>
                <a:cs typeface="Arial" panose="020B0604020202020204" pitchFamily="34" charset="0"/>
              </a:rPr>
              <a:t> se </a:t>
            </a:r>
            <a:r>
              <a:rPr lang="es-ES" dirty="0">
                <a:latin typeface="Arial" panose="020B0604020202020204" pitchFamily="34" charset="0"/>
                <a:cs typeface="Arial" panose="020B0604020202020204" pitchFamily="34" charset="0"/>
              </a:rPr>
              <a:t>promueve con la utilización de los métodos </a:t>
            </a:r>
            <a:r>
              <a:rPr lang="es-ES" dirty="0" err="1">
                <a:latin typeface="Arial" panose="020B0604020202020204" pitchFamily="34" charset="0"/>
                <a:cs typeface="Arial" panose="020B0604020202020204" pitchFamily="34" charset="0"/>
              </a:rPr>
              <a:t>problémicos</a:t>
            </a:r>
            <a:r>
              <a:rPr lang="es-ES" dirty="0">
                <a:latin typeface="Arial" panose="020B0604020202020204" pitchFamily="34" charset="0"/>
                <a:cs typeface="Arial" panose="020B0604020202020204" pitchFamily="34" charset="0"/>
              </a:rPr>
              <a:t> de enseñanza</a:t>
            </a:r>
            <a:r>
              <a:rPr lang="es-ES" dirty="0" smtClean="0">
                <a:latin typeface="Arial" panose="020B0604020202020204" pitchFamily="34" charset="0"/>
                <a:cs typeface="Arial" panose="020B0604020202020204" pitchFamily="34" charset="0"/>
              </a:rPr>
              <a:t>.</a:t>
            </a:r>
          </a:p>
          <a:p>
            <a:pPr marL="0" lvl="0" indent="0" algn="just">
              <a:buNone/>
            </a:pPr>
            <a:endParaRPr lang="es-ES" dirty="0" smtClean="0">
              <a:latin typeface="Arial" panose="020B0604020202020204" pitchFamily="34" charset="0"/>
              <a:cs typeface="Arial" panose="020B0604020202020204" pitchFamily="34" charset="0"/>
            </a:endParaRPr>
          </a:p>
          <a:p>
            <a:pPr lvl="0" algn="just"/>
            <a:r>
              <a:rPr lang="es-ES" dirty="0" smtClean="0">
                <a:latin typeface="Arial" panose="020B0604020202020204" pitchFamily="34" charset="0"/>
                <a:cs typeface="Arial" panose="020B0604020202020204" pitchFamily="34" charset="0"/>
              </a:rPr>
              <a:t>Se </a:t>
            </a:r>
            <a:r>
              <a:rPr lang="es-ES" dirty="0">
                <a:latin typeface="Arial" panose="020B0604020202020204" pitchFamily="34" charset="0"/>
                <a:cs typeface="Arial" panose="020B0604020202020204" pitchFamily="34" charset="0"/>
              </a:rPr>
              <a:t>apoyan en las regularidades psicológicas del pensamiento del hombre, ante todo como recurso para lograr nuevos conocimientos. El proceso de asimilación, en este caso, se presenta como el descubrimiento de los conocimientos. Los estudiantes se aproximan a la solución de un sistema de problemas que les permiten asimilar sólidamente el saber.” </a:t>
            </a:r>
            <a:r>
              <a:rPr lang="es-ES" dirty="0" err="1">
                <a:latin typeface="Arial" panose="020B0604020202020204" pitchFamily="34" charset="0"/>
                <a:cs typeface="Arial" panose="020B0604020202020204" pitchFamily="34" charset="0"/>
              </a:rPr>
              <a:t>Llantada</a:t>
            </a:r>
            <a:r>
              <a:rPr lang="es-ES" dirty="0">
                <a:latin typeface="Arial" panose="020B0604020202020204" pitchFamily="34" charset="0"/>
                <a:cs typeface="Arial" panose="020B0604020202020204" pitchFamily="34" charset="0"/>
              </a:rPr>
              <a:t>, M.M. </a:t>
            </a:r>
            <a:r>
              <a:rPr lang="es-ES" dirty="0" smtClean="0">
                <a:latin typeface="Arial" panose="020B0604020202020204" pitchFamily="34" charset="0"/>
                <a:cs typeface="Arial" panose="020B0604020202020204" pitchFamily="34" charset="0"/>
              </a:rPr>
              <a:t>p</a:t>
            </a:r>
            <a:r>
              <a:rPr lang="es-ES" dirty="0">
                <a:latin typeface="Arial" panose="020B0604020202020204" pitchFamily="34" charset="0"/>
                <a:cs typeface="Arial" panose="020B0604020202020204" pitchFamily="34" charset="0"/>
              </a:rPr>
              <a:t>. </a:t>
            </a:r>
            <a:r>
              <a:rPr lang="es-ES" dirty="0" smtClean="0">
                <a:latin typeface="Arial" panose="020B0604020202020204" pitchFamily="34" charset="0"/>
                <a:cs typeface="Arial" panose="020B0604020202020204" pitchFamily="34" charset="0"/>
              </a:rPr>
              <a:t>84.</a:t>
            </a:r>
            <a:endParaRPr lang="es-ES" dirty="0">
              <a:latin typeface="Arial" panose="020B0604020202020204" pitchFamily="34" charset="0"/>
              <a:cs typeface="Arial" panose="020B0604020202020204" pitchFamily="34" charset="0"/>
            </a:endParaRPr>
          </a:p>
        </p:txBody>
      </p:sp>
      <p:pic>
        <p:nvPicPr>
          <p:cNvPr id="4" name="Picture 5" descr="D:\Imágenes de competencias\image65s.jpg"/>
          <p:cNvPicPr>
            <a:picLocks noChangeAspect="1" noChangeArrowheads="1"/>
          </p:cNvPicPr>
          <p:nvPr/>
        </p:nvPicPr>
        <p:blipFill>
          <a:blip r:embed="rId2"/>
          <a:srcRect/>
          <a:stretch>
            <a:fillRect/>
          </a:stretch>
        </p:blipFill>
        <p:spPr bwMode="auto">
          <a:xfrm>
            <a:off x="5724128" y="0"/>
            <a:ext cx="3168352" cy="2112235"/>
          </a:xfrm>
          <a:prstGeom prst="rect">
            <a:avLst/>
          </a:prstGeom>
          <a:noFill/>
        </p:spPr>
      </p:pic>
    </p:spTree>
    <p:extLst>
      <p:ext uri="{BB962C8B-B14F-4D97-AF65-F5344CB8AC3E}">
        <p14:creationId xmlns:p14="http://schemas.microsoft.com/office/powerpoint/2010/main" val="416292508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00068" y="908720"/>
            <a:ext cx="5114932" cy="1132732"/>
          </a:xfrm>
        </p:spPr>
        <p:txBody>
          <a:bodyPr>
            <a:noAutofit/>
          </a:bodyPr>
          <a:lstStyle/>
          <a:p>
            <a:r>
              <a:rPr lang="es-ES" sz="3600" dirty="0" smtClean="0"/>
              <a:t>MÉTODOS PRODUCTIVOS:</a:t>
            </a:r>
            <a:endParaRPr lang="es-ES" sz="3600" dirty="0"/>
          </a:p>
        </p:txBody>
      </p:sp>
      <p:sp>
        <p:nvSpPr>
          <p:cNvPr id="3" name="2 Marcador de contenido"/>
          <p:cNvSpPr>
            <a:spLocks noGrp="1"/>
          </p:cNvSpPr>
          <p:nvPr>
            <p:ph idx="1"/>
          </p:nvPr>
        </p:nvSpPr>
        <p:spPr>
          <a:xfrm>
            <a:off x="371191" y="2204864"/>
            <a:ext cx="8229600" cy="4389120"/>
          </a:xfrm>
        </p:spPr>
        <p:txBody>
          <a:bodyPr>
            <a:normAutofit/>
          </a:bodyPr>
          <a:lstStyle/>
          <a:p>
            <a:pPr marL="0" lvl="0" indent="0" algn="just">
              <a:buNone/>
            </a:pPr>
            <a:endParaRPr lang="es-ES" dirty="0" smtClean="0">
              <a:latin typeface="Arial" panose="020B0604020202020204" pitchFamily="34" charset="0"/>
              <a:cs typeface="Arial" panose="020B0604020202020204" pitchFamily="34" charset="0"/>
            </a:endParaRPr>
          </a:p>
          <a:p>
            <a:pPr marL="0" lvl="0" indent="0" algn="just">
              <a:buNone/>
            </a:pPr>
            <a:r>
              <a:rPr lang="es-ES" dirty="0" smtClean="0">
                <a:latin typeface="Arial" panose="020B0604020202020204" pitchFamily="34" charset="0"/>
                <a:cs typeface="Arial" panose="020B0604020202020204" pitchFamily="34" charset="0"/>
              </a:rPr>
              <a:t>Métodos de la Enseñanza </a:t>
            </a:r>
            <a:r>
              <a:rPr lang="es-ES" dirty="0" err="1" smtClean="0">
                <a:latin typeface="Arial" panose="020B0604020202020204" pitchFamily="34" charset="0"/>
                <a:cs typeface="Arial" panose="020B0604020202020204" pitchFamily="34" charset="0"/>
              </a:rPr>
              <a:t>problémica</a:t>
            </a:r>
            <a:r>
              <a:rPr lang="es-ES" dirty="0" smtClean="0">
                <a:latin typeface="Arial" panose="020B0604020202020204" pitchFamily="34" charset="0"/>
                <a:cs typeface="Arial" panose="020B0604020202020204" pitchFamily="34" charset="0"/>
              </a:rPr>
              <a:t>:</a:t>
            </a:r>
          </a:p>
          <a:p>
            <a:pPr lvl="0" algn="just"/>
            <a:r>
              <a:rPr lang="es-ES" dirty="0" smtClean="0">
                <a:latin typeface="Arial" panose="020B0604020202020204" pitchFamily="34" charset="0"/>
                <a:cs typeface="Arial" panose="020B0604020202020204" pitchFamily="34" charset="0"/>
              </a:rPr>
              <a:t>La </a:t>
            </a:r>
            <a:r>
              <a:rPr lang="es-ES" dirty="0">
                <a:latin typeface="Arial" panose="020B0604020202020204" pitchFamily="34" charset="0"/>
                <a:cs typeface="Arial" panose="020B0604020202020204" pitchFamily="34" charset="0"/>
              </a:rPr>
              <a:t>exposición </a:t>
            </a:r>
            <a:r>
              <a:rPr lang="es-ES" dirty="0" err="1">
                <a:latin typeface="Arial" panose="020B0604020202020204" pitchFamily="34" charset="0"/>
                <a:cs typeface="Arial" panose="020B0604020202020204" pitchFamily="34" charset="0"/>
              </a:rPr>
              <a:t>problémica</a:t>
            </a:r>
            <a:r>
              <a:rPr lang="es-ES" dirty="0">
                <a:latin typeface="Arial" panose="020B0604020202020204" pitchFamily="34" charset="0"/>
                <a:cs typeface="Arial" panose="020B0604020202020204" pitchFamily="34" charset="0"/>
              </a:rPr>
              <a:t>. </a:t>
            </a:r>
            <a:endParaRPr lang="es-ES" dirty="0" smtClean="0">
              <a:latin typeface="Arial" panose="020B0604020202020204" pitchFamily="34" charset="0"/>
              <a:cs typeface="Arial" panose="020B0604020202020204" pitchFamily="34" charset="0"/>
            </a:endParaRPr>
          </a:p>
          <a:p>
            <a:pPr lvl="0" algn="just"/>
            <a:r>
              <a:rPr lang="es-ES" dirty="0" smtClean="0">
                <a:latin typeface="Arial" panose="020B0604020202020204" pitchFamily="34" charset="0"/>
                <a:cs typeface="Arial" panose="020B0604020202020204" pitchFamily="34" charset="0"/>
              </a:rPr>
              <a:t>La </a:t>
            </a:r>
            <a:r>
              <a:rPr lang="es-ES" dirty="0">
                <a:latin typeface="Arial" panose="020B0604020202020204" pitchFamily="34" charset="0"/>
                <a:cs typeface="Arial" panose="020B0604020202020204" pitchFamily="34" charset="0"/>
              </a:rPr>
              <a:t>búsqueda parcial. </a:t>
            </a:r>
          </a:p>
          <a:p>
            <a:pPr lvl="0" algn="just"/>
            <a:r>
              <a:rPr lang="es-ES" dirty="0" smtClean="0">
                <a:latin typeface="Arial" panose="020B0604020202020204" pitchFamily="34" charset="0"/>
                <a:cs typeface="Arial" panose="020B0604020202020204" pitchFamily="34" charset="0"/>
              </a:rPr>
              <a:t>La </a:t>
            </a:r>
            <a:r>
              <a:rPr lang="es-ES" dirty="0">
                <a:latin typeface="Arial" panose="020B0604020202020204" pitchFamily="34" charset="0"/>
                <a:cs typeface="Arial" panose="020B0604020202020204" pitchFamily="34" charset="0"/>
              </a:rPr>
              <a:t>conversación heurística. </a:t>
            </a:r>
          </a:p>
          <a:p>
            <a:pPr lvl="0" algn="just"/>
            <a:r>
              <a:rPr lang="es-ES" dirty="0" smtClean="0">
                <a:latin typeface="Arial" panose="020B0604020202020204" pitchFamily="34" charset="0"/>
                <a:cs typeface="Arial" panose="020B0604020202020204" pitchFamily="34" charset="0"/>
              </a:rPr>
              <a:t>El </a:t>
            </a:r>
            <a:r>
              <a:rPr lang="es-ES" dirty="0">
                <a:latin typeface="Arial" panose="020B0604020202020204" pitchFamily="34" charset="0"/>
                <a:cs typeface="Arial" panose="020B0604020202020204" pitchFamily="34" charset="0"/>
              </a:rPr>
              <a:t>método investigativo. </a:t>
            </a:r>
          </a:p>
        </p:txBody>
      </p:sp>
      <p:pic>
        <p:nvPicPr>
          <p:cNvPr id="4" name="Picture 5" descr="D:\Imágenes de competencias\image65s.jpg"/>
          <p:cNvPicPr>
            <a:picLocks noChangeAspect="1" noChangeArrowheads="1"/>
          </p:cNvPicPr>
          <p:nvPr/>
        </p:nvPicPr>
        <p:blipFill>
          <a:blip r:embed="rId2"/>
          <a:srcRect/>
          <a:stretch>
            <a:fillRect/>
          </a:stretch>
        </p:blipFill>
        <p:spPr bwMode="auto">
          <a:xfrm>
            <a:off x="5715000" y="0"/>
            <a:ext cx="3429000" cy="2286000"/>
          </a:xfrm>
          <a:prstGeom prst="rect">
            <a:avLst/>
          </a:prstGeom>
          <a:noFill/>
        </p:spPr>
      </p:pic>
    </p:spTree>
    <p:extLst>
      <p:ext uri="{BB962C8B-B14F-4D97-AF65-F5344CB8AC3E}">
        <p14:creationId xmlns:p14="http://schemas.microsoft.com/office/powerpoint/2010/main" val="117539054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11560" y="908720"/>
            <a:ext cx="5103440" cy="432048"/>
          </a:xfrm>
        </p:spPr>
        <p:txBody>
          <a:bodyPr>
            <a:noAutofit/>
          </a:bodyPr>
          <a:lstStyle/>
          <a:p>
            <a:r>
              <a:rPr lang="es-ES" sz="3600" dirty="0" smtClean="0"/>
              <a:t>Procedimientos didácticos:</a:t>
            </a:r>
            <a:endParaRPr lang="es-ES" sz="3600" dirty="0"/>
          </a:p>
        </p:txBody>
      </p:sp>
      <p:sp>
        <p:nvSpPr>
          <p:cNvPr id="3" name="2 Marcador de contenido"/>
          <p:cNvSpPr>
            <a:spLocks noGrp="1"/>
          </p:cNvSpPr>
          <p:nvPr>
            <p:ph idx="1"/>
          </p:nvPr>
        </p:nvSpPr>
        <p:spPr>
          <a:xfrm>
            <a:off x="371191" y="2204864"/>
            <a:ext cx="8229600" cy="4389120"/>
          </a:xfrm>
        </p:spPr>
        <p:txBody>
          <a:bodyPr>
            <a:normAutofit/>
          </a:bodyPr>
          <a:lstStyle/>
          <a:p>
            <a:pPr algn="just"/>
            <a:r>
              <a:rPr lang="es-ES" dirty="0"/>
              <a:t>las situaciones de aprendizaje desarrolladoras se caracterizan por su carácter consciente,  reflexivo, </a:t>
            </a:r>
            <a:r>
              <a:rPr lang="es-ES" dirty="0" err="1"/>
              <a:t>problematizador</a:t>
            </a:r>
            <a:r>
              <a:rPr lang="es-ES" dirty="0"/>
              <a:t>, significativo y </a:t>
            </a:r>
            <a:r>
              <a:rPr lang="es-ES" dirty="0" smtClean="0"/>
              <a:t>contextualizado.</a:t>
            </a:r>
          </a:p>
          <a:p>
            <a:pPr algn="just"/>
            <a:r>
              <a:rPr lang="es-ES" dirty="0"/>
              <a:t>El empleo de procedimientos analógicos y vivenciales, el uso del error y de la interrogación como estrategias didácticas, la enseñanza </a:t>
            </a:r>
            <a:r>
              <a:rPr lang="es-ES" dirty="0" err="1"/>
              <a:t>multisensorial</a:t>
            </a:r>
            <a:r>
              <a:rPr lang="es-ES" dirty="0"/>
              <a:t>, la simulación, el apoyo en la realización de </a:t>
            </a:r>
            <a:r>
              <a:rPr lang="es-ES" dirty="0" smtClean="0"/>
              <a:t>proyectos</a:t>
            </a:r>
          </a:p>
          <a:p>
            <a:pPr algn="just"/>
            <a:r>
              <a:rPr lang="es-ES" dirty="0"/>
              <a:t>Los procedimientos de enseñanza </a:t>
            </a:r>
            <a:r>
              <a:rPr lang="es-ES" dirty="0" smtClean="0"/>
              <a:t>heurísticos </a:t>
            </a:r>
            <a:r>
              <a:rPr lang="es-ES" dirty="0"/>
              <a:t>entre </a:t>
            </a:r>
            <a:r>
              <a:rPr lang="es-ES" dirty="0" smtClean="0"/>
              <a:t>otros</a:t>
            </a:r>
            <a:r>
              <a:rPr lang="es-ES" dirty="0"/>
              <a:t>.</a:t>
            </a:r>
            <a:r>
              <a:rPr lang="es-ES" dirty="0" smtClean="0"/>
              <a:t> </a:t>
            </a:r>
            <a:endParaRPr lang="es-ES" dirty="0" smtClean="0">
              <a:latin typeface="Arial" panose="020B0604020202020204" pitchFamily="34" charset="0"/>
              <a:cs typeface="Arial" panose="020B0604020202020204" pitchFamily="34" charset="0"/>
            </a:endParaRPr>
          </a:p>
        </p:txBody>
      </p:sp>
      <p:pic>
        <p:nvPicPr>
          <p:cNvPr id="4" name="Picture 5" descr="D:\Imágenes de competencias\image65s.jpg"/>
          <p:cNvPicPr>
            <a:picLocks noChangeAspect="1" noChangeArrowheads="1"/>
          </p:cNvPicPr>
          <p:nvPr/>
        </p:nvPicPr>
        <p:blipFill>
          <a:blip r:embed="rId2"/>
          <a:srcRect/>
          <a:stretch>
            <a:fillRect/>
          </a:stretch>
        </p:blipFill>
        <p:spPr bwMode="auto">
          <a:xfrm>
            <a:off x="5715000" y="0"/>
            <a:ext cx="3429000" cy="2286000"/>
          </a:xfrm>
          <a:prstGeom prst="rect">
            <a:avLst/>
          </a:prstGeom>
          <a:noFill/>
        </p:spPr>
      </p:pic>
    </p:spTree>
    <p:extLst>
      <p:ext uri="{BB962C8B-B14F-4D97-AF65-F5344CB8AC3E}">
        <p14:creationId xmlns:p14="http://schemas.microsoft.com/office/powerpoint/2010/main" val="130005158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611560" y="1763363"/>
            <a:ext cx="8229600" cy="4389120"/>
          </a:xfrm>
        </p:spPr>
        <p:txBody>
          <a:bodyPr>
            <a:normAutofit fontScale="92500" lnSpcReduction="10000"/>
          </a:bodyPr>
          <a:lstStyle/>
          <a:p>
            <a:pPr algn="just"/>
            <a:r>
              <a:rPr lang="es-ES" sz="2000" dirty="0">
                <a:latin typeface="Arial" panose="020B0604020202020204" pitchFamily="34" charset="0"/>
                <a:cs typeface="Arial" panose="020B0604020202020204" pitchFamily="34" charset="0"/>
              </a:rPr>
              <a:t>Ser esencialmente productivos, </a:t>
            </a:r>
            <a:r>
              <a:rPr lang="es-ES" sz="2000" dirty="0" smtClean="0">
                <a:latin typeface="Arial" panose="020B0604020202020204" pitchFamily="34" charset="0"/>
                <a:cs typeface="Arial" panose="020B0604020202020204" pitchFamily="34" charset="0"/>
              </a:rPr>
              <a:t>en </a:t>
            </a:r>
            <a:r>
              <a:rPr lang="es-ES" sz="2000" dirty="0">
                <a:latin typeface="Arial" panose="020B0604020202020204" pitchFamily="34" charset="0"/>
                <a:cs typeface="Arial" panose="020B0604020202020204" pitchFamily="34" charset="0"/>
              </a:rPr>
              <a:t>su interacción dialéctica con los métodos expositivos. Es importante </a:t>
            </a:r>
            <a:r>
              <a:rPr lang="es-ES" sz="2000" dirty="0" smtClean="0">
                <a:latin typeface="Arial" panose="020B0604020202020204" pitchFamily="34" charset="0"/>
                <a:cs typeface="Arial" panose="020B0604020202020204" pitchFamily="34" charset="0"/>
              </a:rPr>
              <a:t>reconocer la </a:t>
            </a:r>
            <a:r>
              <a:rPr lang="es-ES" sz="2000" dirty="0">
                <a:latin typeface="Arial" panose="020B0604020202020204" pitchFamily="34" charset="0"/>
                <a:cs typeface="Arial" panose="020B0604020202020204" pitchFamily="34" charset="0"/>
              </a:rPr>
              <a:t>utilización de los métodos </a:t>
            </a:r>
            <a:r>
              <a:rPr lang="es-ES" sz="2000" dirty="0" smtClean="0">
                <a:latin typeface="Arial" panose="020B0604020202020204" pitchFamily="34" charset="0"/>
                <a:cs typeface="Arial" panose="020B0604020202020204" pitchFamily="34" charset="0"/>
              </a:rPr>
              <a:t>con una </a:t>
            </a:r>
            <a:r>
              <a:rPr lang="es-ES" sz="2000" dirty="0">
                <a:latin typeface="Arial" panose="020B0604020202020204" pitchFamily="34" charset="0"/>
                <a:cs typeface="Arial" panose="020B0604020202020204" pitchFamily="34" charset="0"/>
              </a:rPr>
              <a:t>concepción de </a:t>
            </a:r>
            <a:r>
              <a:rPr lang="es-ES" sz="2000" i="1" dirty="0" smtClean="0">
                <a:solidFill>
                  <a:srgbClr val="FF0000"/>
                </a:solidFill>
                <a:latin typeface="Arial" panose="020B0604020202020204" pitchFamily="34" charset="0"/>
                <a:cs typeface="Arial" panose="020B0604020202020204" pitchFamily="34" charset="0"/>
              </a:rPr>
              <a:t>sistema</a:t>
            </a:r>
            <a:r>
              <a:rPr lang="es-ES" sz="2000" i="1" dirty="0" smtClean="0">
                <a:latin typeface="Arial" panose="020B0604020202020204" pitchFamily="34" charset="0"/>
                <a:cs typeface="Arial" panose="020B0604020202020204" pitchFamily="34" charset="0"/>
              </a:rPr>
              <a:t>.</a:t>
            </a:r>
          </a:p>
          <a:p>
            <a:pPr marL="0" indent="0" algn="just">
              <a:buNone/>
            </a:pPr>
            <a:endParaRPr lang="es-ES" sz="2000" i="1" dirty="0" smtClean="0">
              <a:latin typeface="Arial" panose="020B0604020202020204" pitchFamily="34" charset="0"/>
              <a:cs typeface="Arial" panose="020B0604020202020204" pitchFamily="34" charset="0"/>
            </a:endParaRPr>
          </a:p>
          <a:p>
            <a:pPr lvl="0" algn="just"/>
            <a:r>
              <a:rPr lang="es-ES" sz="2000" dirty="0">
                <a:latin typeface="Arial" panose="020B0604020202020204" pitchFamily="34" charset="0"/>
                <a:cs typeface="Arial" panose="020B0604020202020204" pitchFamily="34" charset="0"/>
              </a:rPr>
              <a:t>Garantizar la participación activa de los </a:t>
            </a:r>
            <a:r>
              <a:rPr lang="es-ES" sz="2000" dirty="0" smtClean="0">
                <a:latin typeface="Arial" panose="020B0604020202020204" pitchFamily="34" charset="0"/>
                <a:cs typeface="Arial" panose="020B0604020202020204" pitchFamily="34" charset="0"/>
              </a:rPr>
              <a:t>estudiantes </a:t>
            </a:r>
            <a:r>
              <a:rPr lang="es-ES" sz="2000" dirty="0">
                <a:latin typeface="Arial" panose="020B0604020202020204" pitchFamily="34" charset="0"/>
                <a:cs typeface="Arial" panose="020B0604020202020204" pitchFamily="34" charset="0"/>
              </a:rPr>
              <a:t>en la búsqueda del conocimiento, su cuestionamiento, el planteamiento y la resolución de problemas, la aplicación y valoración de soluciones, </a:t>
            </a:r>
            <a:r>
              <a:rPr lang="es-ES" sz="2000" dirty="0" smtClean="0">
                <a:latin typeface="Arial" panose="020B0604020202020204" pitchFamily="34" charset="0"/>
                <a:cs typeface="Arial" panose="020B0604020202020204" pitchFamily="34" charset="0"/>
              </a:rPr>
              <a:t>potenciando </a:t>
            </a:r>
            <a:r>
              <a:rPr lang="es-ES" sz="2000" dirty="0">
                <a:latin typeface="Arial" panose="020B0604020202020204" pitchFamily="34" charset="0"/>
                <a:cs typeface="Arial" panose="020B0604020202020204" pitchFamily="34" charset="0"/>
              </a:rPr>
              <a:t>su repercusión en la actividad cognoscitiva,  práctica y valorativa</a:t>
            </a:r>
            <a:r>
              <a:rPr lang="es-ES" sz="2000" dirty="0" smtClean="0">
                <a:latin typeface="Arial" panose="020B0604020202020204" pitchFamily="34" charset="0"/>
                <a:cs typeface="Arial" panose="020B0604020202020204" pitchFamily="34" charset="0"/>
              </a:rPr>
              <a:t>.</a:t>
            </a:r>
          </a:p>
          <a:p>
            <a:pPr marL="0" lvl="0" indent="0" algn="just">
              <a:buNone/>
            </a:pPr>
            <a:r>
              <a:rPr lang="es-ES" sz="2000" dirty="0" smtClean="0">
                <a:latin typeface="Arial" panose="020B0604020202020204" pitchFamily="34" charset="0"/>
                <a:cs typeface="Arial" panose="020B0604020202020204" pitchFamily="34" charset="0"/>
              </a:rPr>
              <a:t> </a:t>
            </a:r>
            <a:endParaRPr lang="es-ES" sz="2000" dirty="0">
              <a:latin typeface="Arial" panose="020B0604020202020204" pitchFamily="34" charset="0"/>
              <a:cs typeface="Arial" panose="020B0604020202020204" pitchFamily="34" charset="0"/>
            </a:endParaRPr>
          </a:p>
          <a:p>
            <a:pPr lvl="0" algn="just"/>
            <a:r>
              <a:rPr lang="es-ES" sz="2200" dirty="0">
                <a:latin typeface="Arial" panose="020B0604020202020204" pitchFamily="34" charset="0"/>
                <a:cs typeface="Arial" panose="020B0604020202020204" pitchFamily="34" charset="0"/>
              </a:rPr>
              <a:t>Propiciar el trabajo grupal en armonía con el individual. La atención a la diversidad requiere de ambas formas de trabajo, para garantizar el carácter cooperativo del aprendizaje y el pleno desarrollo individual de la persona en el contexto grupal, con el apoyo de compañeros y compañeras.</a:t>
            </a:r>
          </a:p>
          <a:p>
            <a:pPr marL="0" indent="0">
              <a:buNone/>
            </a:pPr>
            <a:endParaRPr lang="es-ES" dirty="0"/>
          </a:p>
          <a:p>
            <a:pPr algn="just"/>
            <a:endParaRPr lang="es-ES" sz="2000" dirty="0" smtClean="0">
              <a:latin typeface="Arial" panose="020B0604020202020204" pitchFamily="34" charset="0"/>
              <a:cs typeface="Arial" panose="020B0604020202020204" pitchFamily="34" charset="0"/>
            </a:endParaRPr>
          </a:p>
        </p:txBody>
      </p:sp>
      <p:pic>
        <p:nvPicPr>
          <p:cNvPr id="4" name="Picture 5" descr="D:\Imágenes de competencias\image65s.jpg"/>
          <p:cNvPicPr>
            <a:picLocks noChangeAspect="1" noChangeArrowheads="1"/>
          </p:cNvPicPr>
          <p:nvPr/>
        </p:nvPicPr>
        <p:blipFill>
          <a:blip r:embed="rId2"/>
          <a:srcRect/>
          <a:stretch>
            <a:fillRect/>
          </a:stretch>
        </p:blipFill>
        <p:spPr bwMode="auto">
          <a:xfrm>
            <a:off x="6484776" y="0"/>
            <a:ext cx="2659224" cy="1772816"/>
          </a:xfrm>
          <a:prstGeom prst="rect">
            <a:avLst/>
          </a:prstGeom>
          <a:noFill/>
        </p:spPr>
      </p:pic>
      <p:sp>
        <p:nvSpPr>
          <p:cNvPr id="5" name="Rectángulo 4"/>
          <p:cNvSpPr/>
          <p:nvPr/>
        </p:nvSpPr>
        <p:spPr>
          <a:xfrm>
            <a:off x="611560" y="413514"/>
            <a:ext cx="4968552" cy="1323439"/>
          </a:xfrm>
          <a:prstGeom prst="rect">
            <a:avLst/>
          </a:prstGeom>
        </p:spPr>
        <p:txBody>
          <a:bodyPr wrap="square">
            <a:spAutoFit/>
          </a:bodyPr>
          <a:lstStyle/>
          <a:p>
            <a:r>
              <a:rPr lang="es-ES" sz="2000" dirty="0" smtClean="0">
                <a:latin typeface="Arial" panose="020B0604020202020204" pitchFamily="34" charset="0"/>
                <a:cs typeface="Arial" panose="020B0604020202020204" pitchFamily="34" charset="0"/>
              </a:rPr>
              <a:t>Características </a:t>
            </a:r>
            <a:r>
              <a:rPr lang="es-ES" sz="2000" dirty="0">
                <a:latin typeface="Arial" panose="020B0604020202020204" pitchFamily="34" charset="0"/>
                <a:cs typeface="Arial" panose="020B0604020202020204" pitchFamily="34" charset="0"/>
              </a:rPr>
              <a:t>que deben reunir los métodos de enseñanza de acuerdo a la concepción de </a:t>
            </a:r>
            <a:r>
              <a:rPr lang="es-ES" sz="2000" dirty="0" smtClean="0">
                <a:latin typeface="Arial" panose="020B0604020202020204" pitchFamily="34" charset="0"/>
                <a:cs typeface="Arial" panose="020B0604020202020204" pitchFamily="34" charset="0"/>
              </a:rPr>
              <a:t>enseñanza–aprendizaje desarrolladora:</a:t>
            </a:r>
            <a:endParaRPr lang="es-ES" sz="4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2202064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611560" y="1763363"/>
            <a:ext cx="8229600" cy="4389120"/>
          </a:xfrm>
        </p:spPr>
        <p:txBody>
          <a:bodyPr>
            <a:normAutofit/>
          </a:bodyPr>
          <a:lstStyle/>
          <a:p>
            <a:pPr lvl="0" algn="just"/>
            <a:r>
              <a:rPr lang="es-ES" sz="2200" dirty="0">
                <a:solidFill>
                  <a:srgbClr val="FF0000"/>
                </a:solidFill>
                <a:latin typeface="Arial" panose="020B0604020202020204" pitchFamily="34" charset="0"/>
                <a:cs typeface="Arial" panose="020B0604020202020204" pitchFamily="34" charset="0"/>
              </a:rPr>
              <a:t>Enseñar</a:t>
            </a:r>
            <a:r>
              <a:rPr lang="es-ES" sz="2200" dirty="0">
                <a:latin typeface="Arial" panose="020B0604020202020204" pitchFamily="34" charset="0"/>
                <a:cs typeface="Arial" panose="020B0604020202020204" pitchFamily="34" charset="0"/>
              </a:rPr>
              <a:t> a los estudiantes </a:t>
            </a:r>
            <a:r>
              <a:rPr lang="es-ES" sz="2200" dirty="0">
                <a:solidFill>
                  <a:srgbClr val="FF0000"/>
                </a:solidFill>
                <a:latin typeface="Arial" panose="020B0604020202020204" pitchFamily="34" charset="0"/>
                <a:cs typeface="Arial" panose="020B0604020202020204" pitchFamily="34" charset="0"/>
              </a:rPr>
              <a:t>a aprender</a:t>
            </a:r>
            <a:r>
              <a:rPr lang="es-ES" sz="2200" dirty="0">
                <a:latin typeface="Arial" panose="020B0604020202020204" pitchFamily="34" charset="0"/>
                <a:cs typeface="Arial" panose="020B0604020202020204" pitchFamily="34" charset="0"/>
              </a:rPr>
              <a:t>, mediante el  desarrollo de habilidades de orientación, planificación, supervisión o control, y evaluación. Para ello es necesario </a:t>
            </a:r>
            <a:r>
              <a:rPr lang="es-ES" sz="2200" dirty="0">
                <a:solidFill>
                  <a:srgbClr val="FF0000"/>
                </a:solidFill>
                <a:latin typeface="Arial" panose="020B0604020202020204" pitchFamily="34" charset="0"/>
                <a:cs typeface="Arial" panose="020B0604020202020204" pitchFamily="34" charset="0"/>
              </a:rPr>
              <a:t>estimular</a:t>
            </a:r>
            <a:r>
              <a:rPr lang="es-ES" sz="2200" dirty="0">
                <a:latin typeface="Arial" panose="020B0604020202020204" pitchFamily="34" charset="0"/>
                <a:cs typeface="Arial" panose="020B0604020202020204" pitchFamily="34" charset="0"/>
              </a:rPr>
              <a:t>  la </a:t>
            </a:r>
            <a:r>
              <a:rPr lang="es-ES" sz="2200" dirty="0">
                <a:solidFill>
                  <a:srgbClr val="FF0000"/>
                </a:solidFill>
                <a:latin typeface="Arial" panose="020B0604020202020204" pitchFamily="34" charset="0"/>
                <a:cs typeface="Arial" panose="020B0604020202020204" pitchFamily="34" charset="0"/>
              </a:rPr>
              <a:t>reflexión</a:t>
            </a:r>
            <a:r>
              <a:rPr lang="es-ES" sz="2200" dirty="0">
                <a:latin typeface="Arial" panose="020B0604020202020204" pitchFamily="34" charset="0"/>
                <a:cs typeface="Arial" panose="020B0604020202020204" pitchFamily="34" charset="0"/>
              </a:rPr>
              <a:t> y  el desarrollo de conocimientos </a:t>
            </a:r>
            <a:r>
              <a:rPr lang="es-ES" sz="2200" dirty="0">
                <a:solidFill>
                  <a:srgbClr val="FF0000"/>
                </a:solidFill>
                <a:latin typeface="Arial" panose="020B0604020202020204" pitchFamily="34" charset="0"/>
                <a:cs typeface="Arial" panose="020B0604020202020204" pitchFamily="34" charset="0"/>
              </a:rPr>
              <a:t>sobre sí mismos </a:t>
            </a:r>
            <a:r>
              <a:rPr lang="es-ES" sz="2200" dirty="0">
                <a:latin typeface="Arial" panose="020B0604020202020204" pitchFamily="34" charset="0"/>
                <a:cs typeface="Arial" panose="020B0604020202020204" pitchFamily="34" charset="0"/>
              </a:rPr>
              <a:t>como sujetos de aprendizaje, y estimular, </a:t>
            </a:r>
            <a:r>
              <a:rPr lang="es-ES" sz="2200" dirty="0" smtClean="0">
                <a:latin typeface="Arial" panose="020B0604020202020204" pitchFamily="34" charset="0"/>
                <a:cs typeface="Arial" panose="020B0604020202020204" pitchFamily="34" charset="0"/>
              </a:rPr>
              <a:t>la </a:t>
            </a:r>
            <a:r>
              <a:rPr lang="es-ES" sz="2200" dirty="0">
                <a:latin typeface="Arial" panose="020B0604020202020204" pitchFamily="34" charset="0"/>
                <a:cs typeface="Arial" panose="020B0604020202020204" pitchFamily="34" charset="0"/>
              </a:rPr>
              <a:t>producción y el </a:t>
            </a:r>
            <a:r>
              <a:rPr lang="es-ES" sz="2200" dirty="0">
                <a:solidFill>
                  <a:srgbClr val="FF0000"/>
                </a:solidFill>
                <a:latin typeface="Arial" panose="020B0604020202020204" pitchFamily="34" charset="0"/>
                <a:cs typeface="Arial" panose="020B0604020202020204" pitchFamily="34" charset="0"/>
              </a:rPr>
              <a:t>uso</a:t>
            </a:r>
            <a:r>
              <a:rPr lang="es-ES" sz="2200" dirty="0">
                <a:latin typeface="Arial" panose="020B0604020202020204" pitchFamily="34" charset="0"/>
                <a:cs typeface="Arial" panose="020B0604020202020204" pitchFamily="34" charset="0"/>
              </a:rPr>
              <a:t> de adecuadas </a:t>
            </a:r>
            <a:r>
              <a:rPr lang="es-ES" sz="2200" dirty="0">
                <a:solidFill>
                  <a:srgbClr val="FF0000"/>
                </a:solidFill>
                <a:latin typeface="Arial" panose="020B0604020202020204" pitchFamily="34" charset="0"/>
                <a:cs typeface="Arial" panose="020B0604020202020204" pitchFamily="34" charset="0"/>
              </a:rPr>
              <a:t>estrategias cognitivas, </a:t>
            </a:r>
            <a:r>
              <a:rPr lang="es-ES" sz="2200" dirty="0" err="1">
                <a:solidFill>
                  <a:srgbClr val="FF0000"/>
                </a:solidFill>
                <a:latin typeface="Arial" panose="020B0604020202020204" pitchFamily="34" charset="0"/>
                <a:cs typeface="Arial" panose="020B0604020202020204" pitchFamily="34" charset="0"/>
              </a:rPr>
              <a:t>metacognitivas</a:t>
            </a:r>
            <a:r>
              <a:rPr lang="es-ES" sz="2200" dirty="0">
                <a:solidFill>
                  <a:srgbClr val="FF0000"/>
                </a:solidFill>
                <a:latin typeface="Arial" panose="020B0604020202020204" pitchFamily="34" charset="0"/>
                <a:cs typeface="Arial" panose="020B0604020202020204" pitchFamily="34" charset="0"/>
              </a:rPr>
              <a:t> </a:t>
            </a:r>
            <a:r>
              <a:rPr lang="es-ES" sz="2200" dirty="0">
                <a:latin typeface="Arial" panose="020B0604020202020204" pitchFamily="34" charset="0"/>
                <a:cs typeface="Arial" panose="020B0604020202020204" pitchFamily="34" charset="0"/>
              </a:rPr>
              <a:t>y de </a:t>
            </a:r>
            <a:r>
              <a:rPr lang="es-ES" sz="2200" dirty="0">
                <a:solidFill>
                  <a:srgbClr val="FF0000"/>
                </a:solidFill>
                <a:latin typeface="Arial" panose="020B0604020202020204" pitchFamily="34" charset="0"/>
                <a:cs typeface="Arial" panose="020B0604020202020204" pitchFamily="34" charset="0"/>
              </a:rPr>
              <a:t>apoyo</a:t>
            </a:r>
            <a:r>
              <a:rPr lang="es-ES" sz="2200" dirty="0">
                <a:latin typeface="Arial" panose="020B0604020202020204" pitchFamily="34" charset="0"/>
                <a:cs typeface="Arial" panose="020B0604020202020204" pitchFamily="34" charset="0"/>
              </a:rPr>
              <a:t> al aprendizaje que eleven la eficiencia del mismo</a:t>
            </a:r>
            <a:r>
              <a:rPr lang="es-ES" sz="2200" dirty="0" smtClean="0">
                <a:latin typeface="Arial" panose="020B0604020202020204" pitchFamily="34" charset="0"/>
                <a:cs typeface="Arial" panose="020B0604020202020204" pitchFamily="34" charset="0"/>
              </a:rPr>
              <a:t>.</a:t>
            </a:r>
          </a:p>
          <a:p>
            <a:pPr marL="0" lvl="0" indent="0" algn="just">
              <a:buNone/>
            </a:pPr>
            <a:r>
              <a:rPr lang="es-ES" sz="2200" dirty="0">
                <a:latin typeface="Arial" panose="020B0604020202020204" pitchFamily="34" charset="0"/>
                <a:cs typeface="Arial" panose="020B0604020202020204" pitchFamily="34" charset="0"/>
              </a:rPr>
              <a:t> </a:t>
            </a:r>
          </a:p>
          <a:p>
            <a:pPr lvl="0" algn="just"/>
            <a:r>
              <a:rPr lang="es-ES" sz="2200" dirty="0">
                <a:latin typeface="Arial" panose="020B0604020202020204" pitchFamily="34" charset="0"/>
                <a:cs typeface="Arial" panose="020B0604020202020204" pitchFamily="34" charset="0"/>
              </a:rPr>
              <a:t>Potenciar el desarrollo del </a:t>
            </a:r>
            <a:r>
              <a:rPr lang="es-ES" sz="2200" dirty="0">
                <a:solidFill>
                  <a:srgbClr val="FF0000"/>
                </a:solidFill>
                <a:latin typeface="Arial" panose="020B0604020202020204" pitchFamily="34" charset="0"/>
                <a:cs typeface="Arial" panose="020B0604020202020204" pitchFamily="34" charset="0"/>
              </a:rPr>
              <a:t>autoconocimiento, autocontrol</a:t>
            </a:r>
            <a:r>
              <a:rPr lang="es-ES" sz="2200" dirty="0">
                <a:latin typeface="Arial" panose="020B0604020202020204" pitchFamily="34" charset="0"/>
                <a:cs typeface="Arial" panose="020B0604020202020204" pitchFamily="34" charset="0"/>
              </a:rPr>
              <a:t>, la </a:t>
            </a:r>
            <a:r>
              <a:rPr lang="es-ES" sz="2200" dirty="0">
                <a:solidFill>
                  <a:srgbClr val="FF0000"/>
                </a:solidFill>
                <a:latin typeface="Arial" panose="020B0604020202020204" pitchFamily="34" charset="0"/>
                <a:cs typeface="Arial" panose="020B0604020202020204" pitchFamily="34" charset="0"/>
              </a:rPr>
              <a:t>autovaloración y la autoevaluación</a:t>
            </a:r>
            <a:r>
              <a:rPr lang="es-ES" sz="2200" dirty="0">
                <a:latin typeface="Arial" panose="020B0604020202020204" pitchFamily="34" charset="0"/>
                <a:cs typeface="Arial" panose="020B0604020202020204" pitchFamily="34" charset="0"/>
              </a:rPr>
              <a:t>, en correspondencia con el carácter activo y consciente del aprendizaje, en aras de la autorregulación del </a:t>
            </a:r>
            <a:r>
              <a:rPr lang="es-ES" sz="2200" dirty="0" smtClean="0">
                <a:latin typeface="Arial" panose="020B0604020202020204" pitchFamily="34" charset="0"/>
                <a:cs typeface="Arial" panose="020B0604020202020204" pitchFamily="34" charset="0"/>
              </a:rPr>
              <a:t>estudiante.</a:t>
            </a:r>
            <a:endParaRPr lang="es-ES" sz="2200" dirty="0">
              <a:latin typeface="Arial" panose="020B0604020202020204" pitchFamily="34" charset="0"/>
              <a:cs typeface="Arial" panose="020B0604020202020204" pitchFamily="34" charset="0"/>
            </a:endParaRPr>
          </a:p>
          <a:p>
            <a:pPr marL="0" indent="0">
              <a:buNone/>
            </a:pPr>
            <a:endParaRPr lang="es-ES" dirty="0"/>
          </a:p>
          <a:p>
            <a:pPr algn="just"/>
            <a:endParaRPr lang="es-ES" sz="2000" dirty="0" smtClean="0">
              <a:latin typeface="Arial" panose="020B0604020202020204" pitchFamily="34" charset="0"/>
              <a:cs typeface="Arial" panose="020B0604020202020204" pitchFamily="34" charset="0"/>
            </a:endParaRPr>
          </a:p>
        </p:txBody>
      </p:sp>
      <p:pic>
        <p:nvPicPr>
          <p:cNvPr id="4" name="Picture 5" descr="D:\Imágenes de competencias\image65s.jpg"/>
          <p:cNvPicPr>
            <a:picLocks noChangeAspect="1" noChangeArrowheads="1"/>
          </p:cNvPicPr>
          <p:nvPr/>
        </p:nvPicPr>
        <p:blipFill>
          <a:blip r:embed="rId2"/>
          <a:srcRect/>
          <a:stretch>
            <a:fillRect/>
          </a:stretch>
        </p:blipFill>
        <p:spPr bwMode="auto">
          <a:xfrm>
            <a:off x="6484776" y="0"/>
            <a:ext cx="2659224" cy="1772816"/>
          </a:xfrm>
          <a:prstGeom prst="rect">
            <a:avLst/>
          </a:prstGeom>
          <a:noFill/>
        </p:spPr>
      </p:pic>
      <p:sp>
        <p:nvSpPr>
          <p:cNvPr id="5" name="Rectángulo 4"/>
          <p:cNvSpPr/>
          <p:nvPr/>
        </p:nvSpPr>
        <p:spPr>
          <a:xfrm>
            <a:off x="611560" y="413514"/>
            <a:ext cx="4968552" cy="1323439"/>
          </a:xfrm>
          <a:prstGeom prst="rect">
            <a:avLst/>
          </a:prstGeom>
        </p:spPr>
        <p:txBody>
          <a:bodyPr wrap="square">
            <a:spAutoFit/>
          </a:bodyPr>
          <a:lstStyle/>
          <a:p>
            <a:r>
              <a:rPr lang="es-ES" sz="2000" dirty="0" smtClean="0">
                <a:latin typeface="Arial" panose="020B0604020202020204" pitchFamily="34" charset="0"/>
                <a:cs typeface="Arial" panose="020B0604020202020204" pitchFamily="34" charset="0"/>
              </a:rPr>
              <a:t>Características </a:t>
            </a:r>
            <a:r>
              <a:rPr lang="es-ES" sz="2000" dirty="0">
                <a:latin typeface="Arial" panose="020B0604020202020204" pitchFamily="34" charset="0"/>
                <a:cs typeface="Arial" panose="020B0604020202020204" pitchFamily="34" charset="0"/>
              </a:rPr>
              <a:t>que deben reunir los métodos de enseñanza de acuerdo a la concepción de </a:t>
            </a:r>
            <a:r>
              <a:rPr lang="es-ES" sz="2000" dirty="0" smtClean="0">
                <a:latin typeface="Arial" panose="020B0604020202020204" pitchFamily="34" charset="0"/>
                <a:cs typeface="Arial" panose="020B0604020202020204" pitchFamily="34" charset="0"/>
              </a:rPr>
              <a:t>enseñanza–aprendizaje desarrolladora:</a:t>
            </a:r>
            <a:endParaRPr lang="es-ES" sz="4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5623273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95536" y="620688"/>
            <a:ext cx="8208912" cy="836712"/>
          </a:xfrm>
        </p:spPr>
        <p:txBody>
          <a:bodyPr>
            <a:noAutofit/>
          </a:bodyPr>
          <a:lstStyle/>
          <a:p>
            <a:r>
              <a:rPr lang="es-ES" sz="2400" dirty="0" smtClean="0">
                <a:latin typeface="Arial" panose="020B0604020202020204" pitchFamily="34" charset="0"/>
                <a:cs typeface="Arial" panose="020B0604020202020204" pitchFamily="34" charset="0"/>
              </a:rPr>
              <a:t>¿Qué </a:t>
            </a:r>
            <a:r>
              <a:rPr lang="es-ES" sz="2400" dirty="0">
                <a:latin typeface="Arial" panose="020B0604020202020204" pitchFamily="34" charset="0"/>
                <a:cs typeface="Arial" panose="020B0604020202020204" pitchFamily="34" charset="0"/>
              </a:rPr>
              <a:t>d</a:t>
            </a:r>
            <a:r>
              <a:rPr lang="es-ES" sz="2400" dirty="0" smtClean="0">
                <a:latin typeface="Arial" panose="020B0604020202020204" pitchFamily="34" charset="0"/>
                <a:cs typeface="Arial" panose="020B0604020202020204" pitchFamily="34" charset="0"/>
              </a:rPr>
              <a:t>ebes preguntarte sobre los métodos de enseñanza-aprendizaje? </a:t>
            </a:r>
            <a:endParaRPr lang="es-ES" sz="2400" dirty="0">
              <a:latin typeface="Arial" panose="020B0604020202020204" pitchFamily="34" charset="0"/>
              <a:cs typeface="Arial" panose="020B0604020202020204" pitchFamily="34" charset="0"/>
            </a:endParaRPr>
          </a:p>
        </p:txBody>
      </p:sp>
      <p:sp>
        <p:nvSpPr>
          <p:cNvPr id="3" name="Marcador de contenido 2"/>
          <p:cNvSpPr>
            <a:spLocks noGrp="1"/>
          </p:cNvSpPr>
          <p:nvPr>
            <p:ph idx="1"/>
          </p:nvPr>
        </p:nvSpPr>
        <p:spPr>
          <a:xfrm>
            <a:off x="419917" y="1700808"/>
            <a:ext cx="8229600" cy="4389120"/>
          </a:xfrm>
        </p:spPr>
        <p:txBody>
          <a:bodyPr>
            <a:normAutofit fontScale="77500" lnSpcReduction="20000"/>
          </a:bodyPr>
          <a:lstStyle/>
          <a:p>
            <a:pPr algn="just"/>
            <a:r>
              <a:rPr lang="es-ES" dirty="0">
                <a:latin typeface="Arial" panose="020B0604020202020204" pitchFamily="34" charset="0"/>
                <a:cs typeface="Arial" panose="020B0604020202020204" pitchFamily="34" charset="0"/>
              </a:rPr>
              <a:t>¿ Es adecuado el método seleccionado para el cumplimiento de los objetivos  a lograr?  (especialmente en desarrollo en habilidades</a:t>
            </a:r>
            <a:r>
              <a:rPr lang="es-ES" dirty="0" smtClean="0">
                <a:latin typeface="Arial" panose="020B0604020202020204" pitchFamily="34" charset="0"/>
                <a:cs typeface="Arial" panose="020B0604020202020204" pitchFamily="34" charset="0"/>
              </a:rPr>
              <a:t>.)</a:t>
            </a:r>
          </a:p>
          <a:p>
            <a:pPr algn="just"/>
            <a:r>
              <a:rPr lang="es-ES" dirty="0" smtClean="0">
                <a:latin typeface="Arial" panose="020B0604020202020204" pitchFamily="34" charset="0"/>
                <a:cs typeface="Arial" panose="020B0604020202020204" pitchFamily="34" charset="0"/>
              </a:rPr>
              <a:t> </a:t>
            </a:r>
            <a:r>
              <a:rPr lang="es-ES" dirty="0">
                <a:latin typeface="Arial" panose="020B0604020202020204" pitchFamily="34" charset="0"/>
                <a:cs typeface="Arial" panose="020B0604020202020204" pitchFamily="34" charset="0"/>
              </a:rPr>
              <a:t>¿Revela el sistema de acciones de profesores y </a:t>
            </a:r>
            <a:r>
              <a:rPr lang="es-ES" dirty="0" smtClean="0">
                <a:latin typeface="Arial" panose="020B0604020202020204" pitchFamily="34" charset="0"/>
                <a:cs typeface="Arial" panose="020B0604020202020204" pitchFamily="34" charset="0"/>
              </a:rPr>
              <a:t>estudiantes?</a:t>
            </a:r>
          </a:p>
          <a:p>
            <a:pPr algn="just"/>
            <a:r>
              <a:rPr lang="es-ES" dirty="0" smtClean="0">
                <a:latin typeface="Arial" panose="020B0604020202020204" pitchFamily="34" charset="0"/>
                <a:cs typeface="Arial" panose="020B0604020202020204" pitchFamily="34" charset="0"/>
              </a:rPr>
              <a:t> </a:t>
            </a:r>
            <a:r>
              <a:rPr lang="es-ES" dirty="0">
                <a:latin typeface="Arial" panose="020B0604020202020204" pitchFamily="34" charset="0"/>
                <a:cs typeface="Arial" panose="020B0604020202020204" pitchFamily="34" charset="0"/>
              </a:rPr>
              <a:t>¿Están las acciones del profesor dirigidas a estimular, facilitar las acciones del estudiante</a:t>
            </a:r>
            <a:r>
              <a:rPr lang="es-ES" dirty="0" smtClean="0">
                <a:latin typeface="Arial" panose="020B0604020202020204" pitchFamily="34" charset="0"/>
                <a:cs typeface="Arial" panose="020B0604020202020204" pitchFamily="34" charset="0"/>
              </a:rPr>
              <a:t>?</a:t>
            </a:r>
          </a:p>
          <a:p>
            <a:pPr algn="just"/>
            <a:r>
              <a:rPr lang="es-ES" dirty="0" smtClean="0">
                <a:latin typeface="Arial" panose="020B0604020202020204" pitchFamily="34" charset="0"/>
                <a:cs typeface="Arial" panose="020B0604020202020204" pitchFamily="34" charset="0"/>
              </a:rPr>
              <a:t> </a:t>
            </a:r>
            <a:r>
              <a:rPr lang="es-ES" dirty="0">
                <a:latin typeface="Arial" panose="020B0604020202020204" pitchFamily="34" charset="0"/>
                <a:cs typeface="Arial" panose="020B0604020202020204" pitchFamily="34" charset="0"/>
              </a:rPr>
              <a:t>¿Se orienta y controla adecuadamente el trabajo independiente</a:t>
            </a:r>
            <a:r>
              <a:rPr lang="es-ES" dirty="0" smtClean="0">
                <a:latin typeface="Arial" panose="020B0604020202020204" pitchFamily="34" charset="0"/>
                <a:cs typeface="Arial" panose="020B0604020202020204" pitchFamily="34" charset="0"/>
              </a:rPr>
              <a:t>?</a:t>
            </a:r>
          </a:p>
          <a:p>
            <a:pPr algn="just"/>
            <a:r>
              <a:rPr lang="es-ES" dirty="0" smtClean="0">
                <a:latin typeface="Arial" panose="020B0604020202020204" pitchFamily="34" charset="0"/>
                <a:cs typeface="Arial" panose="020B0604020202020204" pitchFamily="34" charset="0"/>
              </a:rPr>
              <a:t> </a:t>
            </a:r>
            <a:r>
              <a:rPr lang="es-ES" dirty="0">
                <a:latin typeface="Arial" panose="020B0604020202020204" pitchFamily="34" charset="0"/>
                <a:cs typeface="Arial" panose="020B0604020202020204" pitchFamily="34" charset="0"/>
              </a:rPr>
              <a:t>¿Es adecuada la secuencia didáctica de las acciones? </a:t>
            </a:r>
            <a:endParaRPr lang="es-ES" dirty="0" smtClean="0">
              <a:latin typeface="Arial" panose="020B0604020202020204" pitchFamily="34" charset="0"/>
              <a:cs typeface="Arial" panose="020B0604020202020204" pitchFamily="34" charset="0"/>
            </a:endParaRPr>
          </a:p>
          <a:p>
            <a:pPr algn="just"/>
            <a:r>
              <a:rPr lang="es-ES" dirty="0" smtClean="0">
                <a:latin typeface="Arial" panose="020B0604020202020204" pitchFamily="34" charset="0"/>
                <a:cs typeface="Arial" panose="020B0604020202020204" pitchFamily="34" charset="0"/>
              </a:rPr>
              <a:t>¿</a:t>
            </a:r>
            <a:r>
              <a:rPr lang="es-ES" dirty="0">
                <a:latin typeface="Arial" panose="020B0604020202020204" pitchFamily="34" charset="0"/>
                <a:cs typeface="Arial" panose="020B0604020202020204" pitchFamily="34" charset="0"/>
              </a:rPr>
              <a:t>Se logra la comunicación con el estudiante? (ritmo adecuado, tono de voz.) </a:t>
            </a:r>
            <a:endParaRPr lang="es-ES" dirty="0" smtClean="0">
              <a:latin typeface="Arial" panose="020B0604020202020204" pitchFamily="34" charset="0"/>
              <a:cs typeface="Arial" panose="020B0604020202020204" pitchFamily="34" charset="0"/>
            </a:endParaRPr>
          </a:p>
          <a:p>
            <a:pPr algn="just"/>
            <a:r>
              <a:rPr lang="es-ES" dirty="0" smtClean="0">
                <a:latin typeface="Arial" panose="020B0604020202020204" pitchFamily="34" charset="0"/>
                <a:cs typeface="Arial" panose="020B0604020202020204" pitchFamily="34" charset="0"/>
              </a:rPr>
              <a:t>¿</a:t>
            </a:r>
            <a:r>
              <a:rPr lang="es-ES" dirty="0">
                <a:latin typeface="Arial" panose="020B0604020202020204" pitchFamily="34" charset="0"/>
                <a:cs typeface="Arial" panose="020B0604020202020204" pitchFamily="34" charset="0"/>
              </a:rPr>
              <a:t>Se ejemplifica suficiente y adecuadamente las posiciones teóricas? </a:t>
            </a:r>
          </a:p>
          <a:p>
            <a:pPr algn="just"/>
            <a:r>
              <a:rPr lang="es-ES" dirty="0">
                <a:latin typeface="Arial" panose="020B0604020202020204" pitchFamily="34" charset="0"/>
                <a:cs typeface="Arial" panose="020B0604020202020204" pitchFamily="34" charset="0"/>
              </a:rPr>
              <a:t>¿Las acciones del estudiante están acorde con las acciones del objetivo y el contenido</a:t>
            </a:r>
            <a:r>
              <a:rPr lang="es-ES" dirty="0" smtClean="0">
                <a:latin typeface="Arial" panose="020B0604020202020204" pitchFamily="34" charset="0"/>
                <a:cs typeface="Arial" panose="020B0604020202020204" pitchFamily="34" charset="0"/>
              </a:rPr>
              <a:t>?</a:t>
            </a:r>
          </a:p>
          <a:p>
            <a:pPr algn="just"/>
            <a:r>
              <a:rPr lang="es-ES" smtClean="0">
                <a:latin typeface="Arial" panose="020B0604020202020204" pitchFamily="34" charset="0"/>
                <a:cs typeface="Arial" panose="020B0604020202020204" pitchFamily="34" charset="0"/>
              </a:rPr>
              <a:t> </a:t>
            </a:r>
            <a:r>
              <a:rPr lang="es-ES" dirty="0">
                <a:latin typeface="Arial" panose="020B0604020202020204" pitchFamily="34" charset="0"/>
                <a:cs typeface="Arial" panose="020B0604020202020204" pitchFamily="34" charset="0"/>
              </a:rPr>
              <a:t>¿El estudiante trabaja con el contenido predominante</a:t>
            </a:r>
            <a:r>
              <a:rPr lang="es-ES">
                <a:latin typeface="Arial" panose="020B0604020202020204" pitchFamily="34" charset="0"/>
                <a:cs typeface="Arial" panose="020B0604020202020204" pitchFamily="34" charset="0"/>
              </a:rPr>
              <a:t>? </a:t>
            </a:r>
            <a:endParaRPr lang="es-ES" smtClean="0">
              <a:latin typeface="Arial" panose="020B0604020202020204" pitchFamily="34" charset="0"/>
              <a:cs typeface="Arial" panose="020B0604020202020204" pitchFamily="34" charset="0"/>
            </a:endParaRPr>
          </a:p>
          <a:p>
            <a:pPr algn="just"/>
            <a:r>
              <a:rPr lang="es-ES" smtClean="0">
                <a:latin typeface="Arial" panose="020B0604020202020204" pitchFamily="34" charset="0"/>
                <a:cs typeface="Arial" panose="020B0604020202020204" pitchFamily="34" charset="0"/>
              </a:rPr>
              <a:t>¿</a:t>
            </a:r>
            <a:r>
              <a:rPr lang="es-ES" dirty="0">
                <a:latin typeface="Arial" panose="020B0604020202020204" pitchFamily="34" charset="0"/>
                <a:cs typeface="Arial" panose="020B0604020202020204" pitchFamily="34" charset="0"/>
              </a:rPr>
              <a:t>Tributan hacia un PEA desarrollador? </a:t>
            </a:r>
            <a:endParaRPr lang="es-ES" dirty="0"/>
          </a:p>
        </p:txBody>
      </p:sp>
    </p:spTree>
    <p:extLst>
      <p:ext uri="{BB962C8B-B14F-4D97-AF65-F5344CB8AC3E}">
        <p14:creationId xmlns:p14="http://schemas.microsoft.com/office/powerpoint/2010/main" val="40479623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1 Título"/>
          <p:cNvSpPr>
            <a:spLocks noGrp="1"/>
          </p:cNvSpPr>
          <p:nvPr>
            <p:ph type="title"/>
          </p:nvPr>
        </p:nvSpPr>
        <p:spPr>
          <a:xfrm>
            <a:off x="552450" y="234950"/>
            <a:ext cx="8229600" cy="1143000"/>
          </a:xfrm>
        </p:spPr>
        <p:txBody>
          <a:bodyPr>
            <a:normAutofit fontScale="90000"/>
          </a:bodyPr>
          <a:lstStyle/>
          <a:p>
            <a:r>
              <a:rPr lang="es-ES" altLang="es-ES" b="1" dirty="0" smtClean="0"/>
              <a:t>¿Qué es un medio de enseñanza?</a:t>
            </a:r>
          </a:p>
        </p:txBody>
      </p:sp>
      <p:pic>
        <p:nvPicPr>
          <p:cNvPr id="18435" name="Picture 5" descr="CD_SPIN_WTE"/>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6876256" y="646404"/>
            <a:ext cx="1725612" cy="172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6" name="Picture 6" descr="earth"/>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4968452" y="-90003"/>
            <a:ext cx="1528762" cy="152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7" name="Picture 7" descr="GATO"/>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2462213" y="1523692"/>
            <a:ext cx="1943100" cy="1214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8" name="Picture 8" descr="GRAFECONO"/>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2201865" y="4585130"/>
            <a:ext cx="1817687" cy="1290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9" name="Picture 10" descr="correoguay1"/>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115887" y="1438760"/>
            <a:ext cx="2663825" cy="169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343" descr="ESC-proydigital"/>
          <p:cNvPicPr>
            <a:picLocks noChangeAspect="1" noChangeArrowheads="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681959" y="2372017"/>
            <a:ext cx="2857500" cy="238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96" descr="CINE"/>
          <p:cNvPicPr>
            <a:picLocks noChangeAspect="1" noChangeArrowheads="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500563" y="1384300"/>
            <a:ext cx="1595437" cy="206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22" descr="curioso19"/>
          <p:cNvPicPr>
            <a:picLocks noChangeAspect="1" noChangeArrowheads="1" noCrop="1"/>
          </p:cNvPicPr>
          <p:nvPr/>
        </p:nvPicPr>
        <p:blipFill>
          <a:blip r:embed="rId9">
            <a:extLst>
              <a:ext uri="{28A0092B-C50C-407E-A947-70E740481C1C}">
                <a14:useLocalDpi xmlns:a14="http://schemas.microsoft.com/office/drawing/2010/main" val="0"/>
              </a:ext>
            </a:extLst>
          </a:blip>
          <a:srcRect/>
          <a:stretch>
            <a:fillRect/>
          </a:stretch>
        </p:blipFill>
        <p:spPr bwMode="auto">
          <a:xfrm>
            <a:off x="4364831" y="3594530"/>
            <a:ext cx="1866900" cy="237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20"/>
          <p:cNvGrpSpPr>
            <a:grpSpLocks/>
          </p:cNvGrpSpPr>
          <p:nvPr/>
        </p:nvGrpSpPr>
        <p:grpSpPr bwMode="auto">
          <a:xfrm>
            <a:off x="115887" y="3234167"/>
            <a:ext cx="2028825" cy="2641600"/>
            <a:chOff x="2245" y="2387"/>
            <a:chExt cx="1278" cy="1664"/>
          </a:xfrm>
        </p:grpSpPr>
        <p:pic>
          <p:nvPicPr>
            <p:cNvPr id="18444" name="Picture 112" descr="ESC-TEACHER2"/>
            <p:cNvPicPr>
              <a:picLocks noChangeAspect="1" noChangeArrowheads="1"/>
            </p:cNvPicPr>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45" y="2387"/>
              <a:ext cx="1278" cy="1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8445" name="Group 119"/>
            <p:cNvGrpSpPr>
              <a:grpSpLocks/>
            </p:cNvGrpSpPr>
            <p:nvPr/>
          </p:nvGrpSpPr>
          <p:grpSpPr bwMode="auto">
            <a:xfrm>
              <a:off x="2880" y="2614"/>
              <a:ext cx="454" cy="544"/>
              <a:chOff x="2880" y="2614"/>
              <a:chExt cx="454" cy="544"/>
            </a:xfrm>
          </p:grpSpPr>
          <p:pic>
            <p:nvPicPr>
              <p:cNvPr id="18446" name="Picture 113" descr="BOSQUE"/>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880" y="2614"/>
                <a:ext cx="198" cy="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47" name="AutoShape 114"/>
              <p:cNvSpPr>
                <a:spLocks noChangeArrowheads="1"/>
              </p:cNvSpPr>
              <p:nvPr/>
            </p:nvSpPr>
            <p:spPr bwMode="auto">
              <a:xfrm>
                <a:off x="3107" y="2750"/>
                <a:ext cx="227" cy="181"/>
              </a:xfrm>
              <a:prstGeom prst="downArrow">
                <a:avLst>
                  <a:gd name="adj1" fmla="val 50000"/>
                  <a:gd name="adj2" fmla="val 25000"/>
                </a:avLst>
              </a:prstGeom>
              <a:solidFill>
                <a:schemeClr val="accent1"/>
              </a:solidFill>
              <a:ln w="9525">
                <a:solidFill>
                  <a:schemeClr val="tx1"/>
                </a:solidFill>
                <a:miter lim="800000"/>
                <a:headEnd/>
                <a:tailEnd/>
              </a:ln>
            </p:spPr>
            <p:txBody>
              <a:bodyPr wrap="none"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s-MX" altLang="es-ES"/>
              </a:p>
            </p:txBody>
          </p:sp>
          <p:sp>
            <p:nvSpPr>
              <p:cNvPr id="18448" name="Oval 115"/>
              <p:cNvSpPr>
                <a:spLocks noChangeArrowheads="1"/>
              </p:cNvSpPr>
              <p:nvPr/>
            </p:nvSpPr>
            <p:spPr bwMode="auto">
              <a:xfrm>
                <a:off x="3016" y="3022"/>
                <a:ext cx="318" cy="136"/>
              </a:xfrm>
              <a:prstGeom prst="ellipse">
                <a:avLst/>
              </a:prstGeom>
              <a:solidFill>
                <a:srgbClr val="FF3300"/>
              </a:solidFill>
              <a:ln w="9525">
                <a:solidFill>
                  <a:schemeClr val="tx1"/>
                </a:solidFill>
                <a:round/>
                <a:headEnd/>
                <a:tailEnd/>
              </a:ln>
            </p:spPr>
            <p:txBody>
              <a:bodyPr wrap="none"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s-MX" altLang="es-ES"/>
              </a:p>
            </p:txBody>
          </p:sp>
        </p:grpSp>
      </p:grpSp>
      <p:pic>
        <p:nvPicPr>
          <p:cNvPr id="2050" name="Picture 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096000" y="4525170"/>
            <a:ext cx="2895203" cy="21709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143624" y="2720445"/>
            <a:ext cx="2962275" cy="166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8001137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12"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trips(downLeft)">
                                      <p:cBhvr>
                                        <p:cTn id="7" dur="500"/>
                                        <p:tgtEl>
                                          <p:spTgt spid="9"/>
                                        </p:tgtEl>
                                      </p:cBhvr>
                                    </p:animEffect>
                                  </p:childTnLst>
                                </p:cTn>
                              </p:par>
                              <p:par>
                                <p:cTn id="8" presetID="8" presetClass="entr" presetSubtype="16"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diamond(in)">
                                      <p:cBhvr>
                                        <p:cTn id="10" dur="1000"/>
                                        <p:tgtEl>
                                          <p:spTgt spid="10"/>
                                        </p:tgtEl>
                                      </p:cBhvr>
                                    </p:animEffect>
                                  </p:childTnLst>
                                </p:cTn>
                              </p:par>
                              <p:par>
                                <p:cTn id="11" presetID="3" presetClass="entr" presetSubtype="1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blinds(horizontal)">
                                      <p:cBhvr>
                                        <p:cTn id="13" dur="500"/>
                                        <p:tgtEl>
                                          <p:spTgt spid="11"/>
                                        </p:tgtEl>
                                      </p:cBhvr>
                                    </p:animEffect>
                                  </p:childTnLst>
                                </p:cTn>
                              </p:par>
                              <p:par>
                                <p:cTn id="14" presetID="5" presetClass="entr" presetSubtype="10" fill="hold"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checkerboard(across)">
                                      <p:cBhvr>
                                        <p:cTn id="1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79512" y="332656"/>
            <a:ext cx="7139136" cy="504056"/>
          </a:xfrm>
        </p:spPr>
        <p:txBody>
          <a:bodyPr>
            <a:noAutofit/>
          </a:bodyPr>
          <a:lstStyle/>
          <a:p>
            <a:r>
              <a:rPr lang="es-ES" sz="3200" dirty="0" smtClean="0">
                <a:latin typeface="Arial" panose="020B0604020202020204" pitchFamily="34" charset="0"/>
                <a:cs typeface="Arial" panose="020B0604020202020204" pitchFamily="34" charset="0"/>
              </a:rPr>
              <a:t>Los medios de enseñanza-aprendizaje</a:t>
            </a:r>
            <a:endParaRPr lang="es-ES" sz="3200" dirty="0">
              <a:latin typeface="Arial" panose="020B0604020202020204" pitchFamily="34" charset="0"/>
              <a:cs typeface="Arial" panose="020B0604020202020204" pitchFamily="34" charset="0"/>
            </a:endParaRPr>
          </a:p>
        </p:txBody>
      </p:sp>
      <p:sp>
        <p:nvSpPr>
          <p:cNvPr id="3" name="Marcador de contenido 2"/>
          <p:cNvSpPr>
            <a:spLocks noGrp="1"/>
          </p:cNvSpPr>
          <p:nvPr>
            <p:ph idx="1"/>
          </p:nvPr>
        </p:nvSpPr>
        <p:spPr>
          <a:xfrm>
            <a:off x="323528" y="1196752"/>
            <a:ext cx="8229600" cy="4389120"/>
          </a:xfrm>
        </p:spPr>
        <p:txBody>
          <a:bodyPr>
            <a:normAutofit fontScale="92500"/>
          </a:bodyPr>
          <a:lstStyle/>
          <a:p>
            <a:pPr algn="just"/>
            <a:r>
              <a:rPr lang="es-ES" sz="2400" dirty="0">
                <a:latin typeface="Arial" panose="020B0604020202020204" pitchFamily="34" charset="0"/>
                <a:cs typeface="Arial" panose="020B0604020202020204" pitchFamily="34" charset="0"/>
              </a:rPr>
              <a:t>Son todos los componentes del proceso docente educativo que actúan como soporte material de los métodos (instructivo o educativo) con el propósito de lograr los objetivos planteados</a:t>
            </a:r>
            <a:r>
              <a:rPr lang="es-ES" sz="2400" dirty="0" smtClean="0">
                <a:latin typeface="Arial" panose="020B0604020202020204" pitchFamily="34" charset="0"/>
                <a:cs typeface="Arial" panose="020B0604020202020204" pitchFamily="34" charset="0"/>
              </a:rPr>
              <a:t>.</a:t>
            </a:r>
            <a:r>
              <a:rPr lang="es-ES" altLang="es-ES" sz="2400" dirty="0">
                <a:latin typeface="Arial" panose="020B0604020202020204" pitchFamily="34" charset="0"/>
                <a:cs typeface="Arial" panose="020B0604020202020204" pitchFamily="34" charset="0"/>
              </a:rPr>
              <a:t> </a:t>
            </a:r>
            <a:r>
              <a:rPr lang="es-ES" altLang="es-ES" sz="2400" dirty="0" smtClean="0">
                <a:latin typeface="Arial" panose="020B0604020202020204" pitchFamily="34" charset="0"/>
                <a:cs typeface="Arial" panose="020B0604020202020204" pitchFamily="34" charset="0"/>
              </a:rPr>
              <a:t>(Vicente González Castro,1986)</a:t>
            </a:r>
          </a:p>
          <a:p>
            <a:pPr algn="just"/>
            <a:r>
              <a:rPr lang="es-ES" sz="2400" dirty="0" smtClean="0">
                <a:latin typeface="Arial" panose="020B0604020202020204" pitchFamily="34" charset="0"/>
                <a:cs typeface="Arial" panose="020B0604020202020204" pitchFamily="34" charset="0"/>
              </a:rPr>
              <a:t>Los </a:t>
            </a:r>
            <a:r>
              <a:rPr lang="es-ES" sz="2400" i="1" dirty="0">
                <a:latin typeface="Arial" panose="020B0604020202020204" pitchFamily="34" charset="0"/>
                <a:cs typeface="Arial" panose="020B0604020202020204" pitchFamily="34" charset="0"/>
              </a:rPr>
              <a:t>medios o recursos didácticos</a:t>
            </a:r>
            <a:r>
              <a:rPr lang="es-ES" sz="2400" dirty="0">
                <a:latin typeface="Arial" panose="020B0604020202020204" pitchFamily="34" charset="0"/>
                <a:cs typeface="Arial" panose="020B0604020202020204" pitchFamily="34" charset="0"/>
              </a:rPr>
              <a:t> representan el componente que sirve de apoyo a la dinámica del PEA, con la finalidad de que los </a:t>
            </a:r>
            <a:r>
              <a:rPr lang="es-ES" sz="2400" dirty="0" smtClean="0">
                <a:latin typeface="Arial" panose="020B0604020202020204" pitchFamily="34" charset="0"/>
                <a:cs typeface="Arial" panose="020B0604020202020204" pitchFamily="34" charset="0"/>
              </a:rPr>
              <a:t>estudiantes </a:t>
            </a:r>
            <a:r>
              <a:rPr lang="es-ES" sz="2400" dirty="0">
                <a:latin typeface="Arial" panose="020B0604020202020204" pitchFamily="34" charset="0"/>
                <a:cs typeface="Arial" panose="020B0604020202020204" pitchFamily="34" charset="0"/>
              </a:rPr>
              <a:t>se apropien de los contenidos</a:t>
            </a:r>
            <a:r>
              <a:rPr lang="es-ES" sz="2400" dirty="0" smtClean="0">
                <a:latin typeface="Arial" panose="020B0604020202020204" pitchFamily="34" charset="0"/>
                <a:cs typeface="Arial" panose="020B0604020202020204" pitchFamily="34" charset="0"/>
              </a:rPr>
              <a:t>.</a:t>
            </a:r>
          </a:p>
          <a:p>
            <a:pPr algn="just"/>
            <a:r>
              <a:rPr lang="es-ES" sz="2400" dirty="0">
                <a:latin typeface="Arial" panose="020B0604020202020204" pitchFamily="34" charset="0"/>
                <a:cs typeface="Arial" panose="020B0604020202020204" pitchFamily="34" charset="0"/>
              </a:rPr>
              <a:t>Son los componentes del proceso que establecen una relación de coordinación muy directa con los métodos, en tanto que el “cómo” y el </a:t>
            </a:r>
            <a:r>
              <a:rPr lang="es-ES" sz="2400" dirty="0">
                <a:solidFill>
                  <a:srgbClr val="FF0000"/>
                </a:solidFill>
                <a:latin typeface="Arial" panose="020B0604020202020204" pitchFamily="34" charset="0"/>
                <a:cs typeface="Arial" panose="020B0604020202020204" pitchFamily="34" charset="0"/>
              </a:rPr>
              <a:t>“con qué” </a:t>
            </a:r>
            <a:r>
              <a:rPr lang="es-ES" sz="2400" dirty="0">
                <a:latin typeface="Arial" panose="020B0604020202020204" pitchFamily="34" charset="0"/>
                <a:cs typeface="Arial" panose="020B0604020202020204" pitchFamily="34" charset="0"/>
              </a:rPr>
              <a:t>–pregunta a la que responden- </a:t>
            </a:r>
            <a:r>
              <a:rPr lang="es-ES" sz="2400" dirty="0">
                <a:solidFill>
                  <a:srgbClr val="FF0000"/>
                </a:solidFill>
                <a:latin typeface="Arial" panose="020B0604020202020204" pitchFamily="34" charset="0"/>
                <a:cs typeface="Arial" panose="020B0604020202020204" pitchFamily="34" charset="0"/>
              </a:rPr>
              <a:t>enseñar y </a:t>
            </a:r>
            <a:r>
              <a:rPr lang="es-ES" sz="2400" dirty="0" smtClean="0">
                <a:solidFill>
                  <a:srgbClr val="FF0000"/>
                </a:solidFill>
                <a:latin typeface="Arial" panose="020B0604020202020204" pitchFamily="34" charset="0"/>
                <a:cs typeface="Arial" panose="020B0604020202020204" pitchFamily="34" charset="0"/>
              </a:rPr>
              <a:t>aprender.</a:t>
            </a:r>
            <a:endParaRPr lang="es-ES" sz="2400" dirty="0">
              <a:solidFill>
                <a:srgbClr val="FF0000"/>
              </a:solidFill>
              <a:latin typeface="Arial" panose="020B0604020202020204" pitchFamily="34" charset="0"/>
              <a:cs typeface="Arial" panose="020B0604020202020204" pitchFamily="34" charset="0"/>
            </a:endParaRPr>
          </a:p>
          <a:p>
            <a:pPr algn="just"/>
            <a:endParaRPr lang="es-ES" sz="2400" b="1" dirty="0">
              <a:latin typeface="Arial" panose="020B0604020202020204" pitchFamily="34" charset="0"/>
              <a:cs typeface="Arial" panose="020B0604020202020204" pitchFamily="34" charset="0"/>
            </a:endParaRPr>
          </a:p>
          <a:p>
            <a:endParaRPr lang="es-ES" dirty="0"/>
          </a:p>
        </p:txBody>
      </p:sp>
    </p:spTree>
    <p:extLst>
      <p:ext uri="{BB962C8B-B14F-4D97-AF65-F5344CB8AC3E}">
        <p14:creationId xmlns:p14="http://schemas.microsoft.com/office/powerpoint/2010/main" val="17898418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79512" y="332656"/>
            <a:ext cx="7139136" cy="504056"/>
          </a:xfrm>
        </p:spPr>
        <p:txBody>
          <a:bodyPr>
            <a:noAutofit/>
          </a:bodyPr>
          <a:lstStyle/>
          <a:p>
            <a:r>
              <a:rPr lang="es-ES" sz="3200" dirty="0" smtClean="0">
                <a:latin typeface="Arial" panose="020B0604020202020204" pitchFamily="34" charset="0"/>
                <a:cs typeface="Arial" panose="020B0604020202020204" pitchFamily="34" charset="0"/>
              </a:rPr>
              <a:t>Los medios de enseñanza-aprendizaje</a:t>
            </a:r>
            <a:endParaRPr lang="es-ES" sz="3200" dirty="0">
              <a:latin typeface="Arial" panose="020B0604020202020204" pitchFamily="34" charset="0"/>
              <a:cs typeface="Arial" panose="020B0604020202020204" pitchFamily="34" charset="0"/>
            </a:endParaRPr>
          </a:p>
        </p:txBody>
      </p:sp>
      <p:sp>
        <p:nvSpPr>
          <p:cNvPr id="3" name="Marcador de contenido 2"/>
          <p:cNvSpPr>
            <a:spLocks noGrp="1"/>
          </p:cNvSpPr>
          <p:nvPr>
            <p:ph idx="1"/>
          </p:nvPr>
        </p:nvSpPr>
        <p:spPr>
          <a:xfrm>
            <a:off x="323528" y="1196752"/>
            <a:ext cx="8229600" cy="4389120"/>
          </a:xfrm>
        </p:spPr>
        <p:txBody>
          <a:bodyPr/>
          <a:lstStyle/>
          <a:p>
            <a:pPr algn="just"/>
            <a:r>
              <a:rPr lang="es-ES" dirty="0">
                <a:latin typeface="Arial" panose="020B0604020202020204" pitchFamily="34" charset="0"/>
                <a:cs typeface="Arial" panose="020B0604020202020204" pitchFamily="34" charset="0"/>
              </a:rPr>
              <a:t>D</a:t>
            </a:r>
            <a:r>
              <a:rPr lang="es-ES" dirty="0" smtClean="0">
                <a:latin typeface="Arial" panose="020B0604020202020204" pitchFamily="34" charset="0"/>
                <a:cs typeface="Arial" panose="020B0604020202020204" pitchFamily="34" charset="0"/>
              </a:rPr>
              <a:t>estacar </a:t>
            </a:r>
            <a:r>
              <a:rPr lang="es-ES" dirty="0">
                <a:latin typeface="Arial" panose="020B0604020202020204" pitchFamily="34" charset="0"/>
                <a:cs typeface="Arial" panose="020B0604020202020204" pitchFamily="34" charset="0"/>
              </a:rPr>
              <a:t>la relación de los medios con la unidad </a:t>
            </a:r>
            <a:r>
              <a:rPr lang="es-ES" i="1" dirty="0">
                <a:latin typeface="Arial" panose="020B0604020202020204" pitchFamily="34" charset="0"/>
                <a:cs typeface="Arial" panose="020B0604020202020204" pitchFamily="34" charset="0"/>
              </a:rPr>
              <a:t>problema-objetivo-contenido-método</a:t>
            </a:r>
            <a:r>
              <a:rPr lang="es-ES" dirty="0">
                <a:latin typeface="Arial" panose="020B0604020202020204" pitchFamily="34" charset="0"/>
                <a:cs typeface="Arial" panose="020B0604020202020204" pitchFamily="34" charset="0"/>
              </a:rPr>
              <a:t>, y de manera especial con el contenido, pues éste no podría concretarse si no es mediante los medios, y el PEA no podría concretarse a su vez  sin el contenido. </a:t>
            </a:r>
            <a:endParaRPr lang="es-ES" dirty="0" smtClean="0">
              <a:latin typeface="Arial" panose="020B0604020202020204" pitchFamily="34" charset="0"/>
              <a:cs typeface="Arial" panose="020B0604020202020204" pitchFamily="34" charset="0"/>
            </a:endParaRPr>
          </a:p>
          <a:p>
            <a:pPr marL="0" indent="0" algn="just">
              <a:buNone/>
            </a:pPr>
            <a:endParaRPr lang="es-ES" dirty="0" smtClean="0">
              <a:latin typeface="Arial" panose="020B0604020202020204" pitchFamily="34" charset="0"/>
              <a:cs typeface="Arial" panose="020B0604020202020204" pitchFamily="34" charset="0"/>
            </a:endParaRPr>
          </a:p>
          <a:p>
            <a:pPr algn="just"/>
            <a:r>
              <a:rPr lang="es-ES" dirty="0" smtClean="0">
                <a:latin typeface="Arial" panose="020B0604020202020204" pitchFamily="34" charset="0"/>
                <a:cs typeface="Arial" panose="020B0604020202020204" pitchFamily="34" charset="0"/>
              </a:rPr>
              <a:t>Es </a:t>
            </a:r>
            <a:r>
              <a:rPr lang="es-ES" dirty="0">
                <a:latin typeface="Arial" panose="020B0604020202020204" pitchFamily="34" charset="0"/>
                <a:cs typeface="Arial" panose="020B0604020202020204" pitchFamily="34" charset="0"/>
              </a:rPr>
              <a:t>decir, la relación </a:t>
            </a:r>
            <a:r>
              <a:rPr lang="es-ES" i="1" dirty="0">
                <a:latin typeface="Arial" panose="020B0604020202020204" pitchFamily="34" charset="0"/>
                <a:cs typeface="Arial" panose="020B0604020202020204" pitchFamily="34" charset="0"/>
              </a:rPr>
              <a:t>contenido-medio</a:t>
            </a:r>
            <a:r>
              <a:rPr lang="es-ES" dirty="0">
                <a:latin typeface="Arial" panose="020B0604020202020204" pitchFamily="34" charset="0"/>
                <a:cs typeface="Arial" panose="020B0604020202020204" pitchFamily="34" charset="0"/>
              </a:rPr>
              <a:t>, aunque mediatizada por el método, es fundamental para el diseño y ejecución del PEA. </a:t>
            </a:r>
            <a:endParaRPr lang="es-ES" dirty="0" smtClean="0">
              <a:latin typeface="Arial" panose="020B0604020202020204" pitchFamily="34" charset="0"/>
              <a:cs typeface="Arial" panose="020B0604020202020204" pitchFamily="34" charset="0"/>
            </a:endParaRPr>
          </a:p>
          <a:p>
            <a:pPr algn="just"/>
            <a:r>
              <a:rPr lang="es-ES" dirty="0" smtClean="0">
                <a:latin typeface="Arial" panose="020B0604020202020204" pitchFamily="34" charset="0"/>
                <a:cs typeface="Arial" panose="020B0604020202020204" pitchFamily="34" charset="0"/>
              </a:rPr>
              <a:t>Son los facilitadores del PEA</a:t>
            </a:r>
            <a:endParaRPr lang="es-ES" dirty="0">
              <a:latin typeface="Arial" panose="020B0604020202020204" pitchFamily="34" charset="0"/>
              <a:cs typeface="Arial" panose="020B0604020202020204" pitchFamily="34" charset="0"/>
            </a:endParaRPr>
          </a:p>
          <a:p>
            <a:pPr algn="just"/>
            <a:endParaRPr lang="es-ES" sz="2400" b="1" dirty="0">
              <a:latin typeface="Arial" panose="020B0604020202020204" pitchFamily="34" charset="0"/>
              <a:cs typeface="Arial" panose="020B0604020202020204" pitchFamily="34" charset="0"/>
            </a:endParaRPr>
          </a:p>
          <a:p>
            <a:endParaRPr lang="es-ES" dirty="0"/>
          </a:p>
        </p:txBody>
      </p:sp>
    </p:spTree>
    <p:extLst>
      <p:ext uri="{BB962C8B-B14F-4D97-AF65-F5344CB8AC3E}">
        <p14:creationId xmlns:p14="http://schemas.microsoft.com/office/powerpoint/2010/main" val="42256324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79512" y="332656"/>
            <a:ext cx="7139136" cy="504056"/>
          </a:xfrm>
        </p:spPr>
        <p:txBody>
          <a:bodyPr>
            <a:noAutofit/>
          </a:bodyPr>
          <a:lstStyle/>
          <a:p>
            <a:r>
              <a:rPr lang="es-ES" sz="3200" dirty="0" smtClean="0">
                <a:latin typeface="Arial" panose="020B0604020202020204" pitchFamily="34" charset="0"/>
                <a:cs typeface="Arial" panose="020B0604020202020204" pitchFamily="34" charset="0"/>
              </a:rPr>
              <a:t>Los medios de enseñanza-aprendizaje</a:t>
            </a:r>
            <a:endParaRPr lang="es-ES" sz="3200" dirty="0">
              <a:latin typeface="Arial" panose="020B0604020202020204" pitchFamily="34" charset="0"/>
              <a:cs typeface="Arial" panose="020B0604020202020204" pitchFamily="34" charset="0"/>
            </a:endParaRPr>
          </a:p>
        </p:txBody>
      </p:sp>
      <p:sp>
        <p:nvSpPr>
          <p:cNvPr id="3" name="Marcador de contenido 2"/>
          <p:cNvSpPr>
            <a:spLocks noGrp="1"/>
          </p:cNvSpPr>
          <p:nvPr>
            <p:ph idx="1"/>
          </p:nvPr>
        </p:nvSpPr>
        <p:spPr>
          <a:xfrm>
            <a:off x="323528" y="1196752"/>
            <a:ext cx="8229600" cy="4389120"/>
          </a:xfrm>
        </p:spPr>
        <p:txBody>
          <a:bodyPr/>
          <a:lstStyle/>
          <a:p>
            <a:pPr algn="just"/>
            <a:r>
              <a:rPr lang="es-ES" sz="2400" dirty="0">
                <a:latin typeface="Arial" panose="020B0604020202020204" pitchFamily="34" charset="0"/>
                <a:cs typeface="Arial" panose="020B0604020202020204" pitchFamily="34" charset="0"/>
              </a:rPr>
              <a:t>Uno de las características esenciales de este componente para la obtención de un PEA desarrollador, es su carácter de  </a:t>
            </a:r>
            <a:r>
              <a:rPr lang="es-ES" sz="2400" dirty="0" smtClean="0">
                <a:latin typeface="Arial" panose="020B0604020202020204" pitchFamily="34" charset="0"/>
                <a:cs typeface="Arial" panose="020B0604020202020204" pitchFamily="34" charset="0"/>
              </a:rPr>
              <a:t>sistema</a:t>
            </a:r>
          </a:p>
          <a:p>
            <a:pPr algn="just"/>
            <a:r>
              <a:rPr lang="es-ES" sz="2400" dirty="0" smtClean="0">
                <a:latin typeface="Arial" panose="020B0604020202020204" pitchFamily="34" charset="0"/>
                <a:cs typeface="Arial" panose="020B0604020202020204" pitchFamily="34" charset="0"/>
              </a:rPr>
              <a:t>la </a:t>
            </a:r>
            <a:r>
              <a:rPr lang="es-ES" sz="2400" dirty="0">
                <a:latin typeface="Arial" panose="020B0604020202020204" pitchFamily="34" charset="0"/>
                <a:cs typeface="Arial" panose="020B0604020202020204" pitchFamily="34" charset="0"/>
              </a:rPr>
              <a:t>función que algunos no puedan cumplir por sus características estructurales y la propia información de que son portadores, es complementada por otros medios del </a:t>
            </a:r>
            <a:r>
              <a:rPr lang="es-ES" sz="2400" dirty="0" smtClean="0">
                <a:latin typeface="Arial" panose="020B0604020202020204" pitchFamily="34" charset="0"/>
                <a:cs typeface="Arial" panose="020B0604020202020204" pitchFamily="34" charset="0"/>
              </a:rPr>
              <a:t>sistema</a:t>
            </a:r>
          </a:p>
          <a:p>
            <a:pPr algn="just"/>
            <a:r>
              <a:rPr lang="es-ES" sz="2400" dirty="0" smtClean="0">
                <a:latin typeface="Arial" panose="020B0604020202020204" pitchFamily="34" charset="0"/>
                <a:cs typeface="Arial" panose="020B0604020202020204" pitchFamily="34" charset="0"/>
              </a:rPr>
              <a:t>la </a:t>
            </a:r>
            <a:r>
              <a:rPr lang="es-ES" sz="2400" dirty="0">
                <a:latin typeface="Arial" panose="020B0604020202020204" pitchFamily="34" charset="0"/>
                <a:cs typeface="Arial" panose="020B0604020202020204" pitchFamily="34" charset="0"/>
              </a:rPr>
              <a:t>pizarra, el más tradicional de los medios que un maestro puede utilizar, como parte de algunos de los sistemas de medios </a:t>
            </a:r>
          </a:p>
        </p:txBody>
      </p:sp>
    </p:spTree>
    <p:extLst>
      <p:ext uri="{BB962C8B-B14F-4D97-AF65-F5344CB8AC3E}">
        <p14:creationId xmlns:p14="http://schemas.microsoft.com/office/powerpoint/2010/main" val="26146504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3794" name="Object 2"/>
          <p:cNvGraphicFramePr>
            <a:graphicFrameLocks noChangeAspect="1"/>
          </p:cNvGraphicFramePr>
          <p:nvPr/>
        </p:nvGraphicFramePr>
        <p:xfrm>
          <a:off x="252413" y="0"/>
          <a:ext cx="1604962" cy="2286000"/>
        </p:xfrm>
        <a:graphic>
          <a:graphicData uri="http://schemas.openxmlformats.org/presentationml/2006/ole">
            <mc:AlternateContent xmlns:mc="http://schemas.openxmlformats.org/markup-compatibility/2006">
              <mc:Choice xmlns:v="urn:schemas-microsoft-com:vml" Requires="v">
                <p:oleObj spid="_x0000_s1039" name="Clip" r:id="rId5" imgW="3848100" imgH="5478463" progId="MS_ClipArt_Gallery.2">
                  <p:embed/>
                </p:oleObj>
              </mc:Choice>
              <mc:Fallback>
                <p:oleObj name="Clip" r:id="rId5" imgW="3848100" imgH="5478463" progId="MS_ClipArt_Gallery.2">
                  <p:embed/>
                  <p:pic>
                    <p:nvPicPr>
                      <p:cNvPr id="33794"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2413" y="0"/>
                        <a:ext cx="1604962" cy="2286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3795" name="AutoShape 3"/>
          <p:cNvSpPr>
            <a:spLocks noChangeArrowheads="1"/>
          </p:cNvSpPr>
          <p:nvPr/>
        </p:nvSpPr>
        <p:spPr bwMode="auto">
          <a:xfrm>
            <a:off x="2514600" y="381000"/>
            <a:ext cx="5562600" cy="1524000"/>
          </a:xfrm>
          <a:prstGeom prst="wedgeEllipseCallout">
            <a:avLst>
              <a:gd name="adj1" fmla="val -67810"/>
              <a:gd name="adj2" fmla="val -39477"/>
            </a:avLst>
          </a:prstGeom>
          <a:solidFill>
            <a:srgbClr val="EDA5F9"/>
          </a:solidFill>
          <a:ln w="57150">
            <a:solidFill>
              <a:schemeClr val="tx1"/>
            </a:solidFill>
            <a:miter lim="800000"/>
            <a:headEnd/>
            <a:tailEnd/>
          </a:ln>
          <a:effectLst>
            <a:outerShdw dist="215900" dir="19915651" algn="ctr" rotWithShape="0">
              <a:schemeClr val="bg2"/>
            </a:outerShdw>
          </a:effectLst>
        </p:spPr>
        <p:txBody>
          <a:bodyPr wrap="none" anchor="ctr"/>
          <a:lstStyle/>
          <a:p>
            <a:pPr algn="ctr" eaLnBrk="0" hangingPunct="0">
              <a:lnSpc>
                <a:spcPct val="130000"/>
              </a:lnSpc>
              <a:defRPr/>
            </a:pPr>
            <a:r>
              <a:rPr lang="es-ES" sz="1600" b="1" dirty="0">
                <a:solidFill>
                  <a:schemeClr val="bg1"/>
                </a:solidFill>
                <a:effectLst>
                  <a:outerShdw blurRad="38100" dist="38100" dir="2700000" algn="tl">
                    <a:srgbClr val="000000"/>
                  </a:outerShdw>
                </a:effectLst>
                <a:cs typeface="Arial" charset="0"/>
              </a:rPr>
              <a:t> </a:t>
            </a:r>
            <a:r>
              <a:rPr lang="es-ES" sz="1600" b="1" dirty="0">
                <a:cs typeface="Arial" charset="0"/>
              </a:rPr>
              <a:t>¿QUÉ  FUNCIONES  CUMPLEN</a:t>
            </a:r>
          </a:p>
          <a:p>
            <a:pPr algn="ctr" eaLnBrk="0" hangingPunct="0">
              <a:lnSpc>
                <a:spcPct val="130000"/>
              </a:lnSpc>
              <a:defRPr/>
            </a:pPr>
            <a:r>
              <a:rPr lang="es-ES" sz="1600" b="1" dirty="0">
                <a:cs typeface="Arial" charset="0"/>
              </a:rPr>
              <a:t>LOS MEDIOS DE ENSEÑANZA -  APRENDIZAJE</a:t>
            </a:r>
          </a:p>
          <a:p>
            <a:pPr algn="ctr" eaLnBrk="0" hangingPunct="0">
              <a:lnSpc>
                <a:spcPct val="130000"/>
              </a:lnSpc>
              <a:defRPr/>
            </a:pPr>
            <a:r>
              <a:rPr lang="es-ES" sz="1600" b="1" dirty="0">
                <a:cs typeface="Arial" charset="0"/>
              </a:rPr>
              <a:t>EN EL PROCESO?</a:t>
            </a:r>
            <a:endParaRPr lang="es-ES" sz="1600" dirty="0">
              <a:cs typeface="Arial" charset="0"/>
            </a:endParaRPr>
          </a:p>
        </p:txBody>
      </p:sp>
      <p:sp>
        <p:nvSpPr>
          <p:cNvPr id="33796" name="Oval 4"/>
          <p:cNvSpPr>
            <a:spLocks noChangeArrowheads="1"/>
          </p:cNvSpPr>
          <p:nvPr/>
        </p:nvSpPr>
        <p:spPr bwMode="auto">
          <a:xfrm>
            <a:off x="762000" y="3200400"/>
            <a:ext cx="2209800" cy="1066800"/>
          </a:xfrm>
          <a:prstGeom prst="ellipse">
            <a:avLst/>
          </a:prstGeom>
          <a:solidFill>
            <a:srgbClr val="99FF66"/>
          </a:solidFill>
          <a:ln w="9525">
            <a:solidFill>
              <a:schemeClr val="tx1"/>
            </a:solidFill>
            <a:round/>
            <a:headEnd/>
            <a:tailEnd/>
          </a:ln>
        </p:spPr>
        <p:txBody>
          <a:bodyPr wrap="none"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r>
              <a:rPr lang="es-ES" altLang="es-ES" sz="2400" b="1"/>
              <a:t>LOS MEDIOS</a:t>
            </a:r>
            <a:endParaRPr lang="es-ES" altLang="es-ES" sz="1600"/>
          </a:p>
        </p:txBody>
      </p:sp>
      <p:sp>
        <p:nvSpPr>
          <p:cNvPr id="33797" name="AutoShape 5"/>
          <p:cNvSpPr>
            <a:spLocks noChangeArrowheads="1"/>
          </p:cNvSpPr>
          <p:nvPr/>
        </p:nvSpPr>
        <p:spPr bwMode="auto">
          <a:xfrm>
            <a:off x="3048000" y="3505200"/>
            <a:ext cx="976313" cy="485775"/>
          </a:xfrm>
          <a:prstGeom prst="notchedRightArrow">
            <a:avLst>
              <a:gd name="adj1" fmla="val 50000"/>
              <a:gd name="adj2" fmla="val 50245"/>
            </a:avLst>
          </a:prstGeom>
          <a:solidFill>
            <a:srgbClr val="FF0000"/>
          </a:solidFill>
          <a:ln w="9525">
            <a:solidFill>
              <a:schemeClr val="tx1"/>
            </a:solidFill>
            <a:miter lim="800000"/>
            <a:headEnd/>
            <a:tailEnd/>
          </a:ln>
        </p:spPr>
        <p:txBody>
          <a:bodyPr wrap="none"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s-MX" altLang="es-ES"/>
          </a:p>
        </p:txBody>
      </p:sp>
      <p:sp>
        <p:nvSpPr>
          <p:cNvPr id="33798" name="AutoShape 6"/>
          <p:cNvSpPr>
            <a:spLocks noChangeArrowheads="1"/>
          </p:cNvSpPr>
          <p:nvPr/>
        </p:nvSpPr>
        <p:spPr bwMode="auto">
          <a:xfrm rot="1277275">
            <a:off x="2590800" y="4267200"/>
            <a:ext cx="976313" cy="485775"/>
          </a:xfrm>
          <a:prstGeom prst="notchedRightArrow">
            <a:avLst>
              <a:gd name="adj1" fmla="val 50000"/>
              <a:gd name="adj2" fmla="val 50245"/>
            </a:avLst>
          </a:prstGeom>
          <a:solidFill>
            <a:srgbClr val="FF0000"/>
          </a:solidFill>
          <a:ln w="9525">
            <a:solidFill>
              <a:schemeClr val="tx1"/>
            </a:solidFill>
            <a:miter lim="800000"/>
            <a:headEnd/>
            <a:tailEnd/>
          </a:ln>
        </p:spPr>
        <p:txBody>
          <a:bodyPr wrap="none"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s-MX" altLang="es-ES"/>
          </a:p>
        </p:txBody>
      </p:sp>
      <p:sp>
        <p:nvSpPr>
          <p:cNvPr id="33799" name="AutoShape 7"/>
          <p:cNvSpPr>
            <a:spLocks noChangeArrowheads="1"/>
          </p:cNvSpPr>
          <p:nvPr/>
        </p:nvSpPr>
        <p:spPr bwMode="auto">
          <a:xfrm rot="-850518">
            <a:off x="2590800" y="2819400"/>
            <a:ext cx="976313" cy="485775"/>
          </a:xfrm>
          <a:prstGeom prst="notchedRightArrow">
            <a:avLst>
              <a:gd name="adj1" fmla="val 50000"/>
              <a:gd name="adj2" fmla="val 50245"/>
            </a:avLst>
          </a:prstGeom>
          <a:solidFill>
            <a:srgbClr val="FF0000"/>
          </a:solidFill>
          <a:ln w="9525">
            <a:solidFill>
              <a:schemeClr val="tx1"/>
            </a:solidFill>
            <a:miter lim="800000"/>
            <a:headEnd/>
            <a:tailEnd/>
          </a:ln>
        </p:spPr>
        <p:txBody>
          <a:bodyPr wrap="none"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s-MX" altLang="es-ES"/>
          </a:p>
        </p:txBody>
      </p:sp>
      <p:sp>
        <p:nvSpPr>
          <p:cNvPr id="33800" name="Rectangle 8"/>
          <p:cNvSpPr>
            <a:spLocks noChangeArrowheads="1"/>
          </p:cNvSpPr>
          <p:nvPr/>
        </p:nvSpPr>
        <p:spPr bwMode="auto">
          <a:xfrm>
            <a:off x="3124200" y="2057400"/>
            <a:ext cx="4800600" cy="457200"/>
          </a:xfrm>
          <a:prstGeom prst="rect">
            <a:avLst/>
          </a:prstGeom>
          <a:solidFill>
            <a:srgbClr val="FDB9AB"/>
          </a:solidFill>
          <a:ln w="9525">
            <a:solidFill>
              <a:schemeClr val="tx1"/>
            </a:solidFill>
            <a:miter lim="800000"/>
            <a:headEnd/>
            <a:tailEnd/>
          </a:ln>
        </p:spPr>
        <p:txBody>
          <a:bodyPr wrap="none"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r>
              <a:rPr lang="es-ES" altLang="es-ES" sz="1600" b="1"/>
              <a:t>SON FUENTES  DEL CONTENIDO</a:t>
            </a:r>
            <a:endParaRPr lang="es-ES" altLang="es-ES" sz="1600"/>
          </a:p>
        </p:txBody>
      </p:sp>
      <p:sp>
        <p:nvSpPr>
          <p:cNvPr id="33801" name="Rectangle 9"/>
          <p:cNvSpPr>
            <a:spLocks noChangeArrowheads="1"/>
          </p:cNvSpPr>
          <p:nvPr/>
        </p:nvSpPr>
        <p:spPr bwMode="auto">
          <a:xfrm>
            <a:off x="3733800" y="2743200"/>
            <a:ext cx="4800600" cy="457200"/>
          </a:xfrm>
          <a:prstGeom prst="rect">
            <a:avLst/>
          </a:prstGeom>
          <a:solidFill>
            <a:srgbClr val="FFFF66"/>
          </a:solidFill>
          <a:ln w="9525">
            <a:solidFill>
              <a:schemeClr val="tx1"/>
            </a:solidFill>
            <a:miter lim="800000"/>
            <a:headEnd/>
            <a:tailEnd/>
          </a:ln>
        </p:spPr>
        <p:txBody>
          <a:bodyPr wrap="none"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r>
              <a:rPr lang="es-ES" altLang="es-ES" sz="1600" b="1"/>
              <a:t>OBJETIVIZAN  EL  CONTENIDO</a:t>
            </a:r>
            <a:endParaRPr lang="es-ES" altLang="es-ES" sz="1600"/>
          </a:p>
        </p:txBody>
      </p:sp>
      <p:sp>
        <p:nvSpPr>
          <p:cNvPr id="33802" name="Rectangle 10"/>
          <p:cNvSpPr>
            <a:spLocks noChangeArrowheads="1"/>
          </p:cNvSpPr>
          <p:nvPr/>
        </p:nvSpPr>
        <p:spPr bwMode="auto">
          <a:xfrm>
            <a:off x="4343400" y="3505200"/>
            <a:ext cx="4419600" cy="457200"/>
          </a:xfrm>
          <a:prstGeom prst="rect">
            <a:avLst/>
          </a:prstGeom>
          <a:solidFill>
            <a:schemeClr val="tx2">
              <a:lumMod val="40000"/>
              <a:lumOff val="60000"/>
            </a:schemeClr>
          </a:solidFill>
          <a:ln w="9525">
            <a:solidFill>
              <a:schemeClr val="tx1"/>
            </a:solidFill>
            <a:miter lim="800000"/>
            <a:headEnd/>
            <a:tailEnd/>
          </a:ln>
          <a:effectLst/>
        </p:spPr>
        <p:txBody>
          <a:bodyPr wrap="none" anchor="ctr"/>
          <a:lstStyle/>
          <a:p>
            <a:pPr algn="ctr" eaLnBrk="0" hangingPunct="0">
              <a:defRPr/>
            </a:pPr>
            <a:r>
              <a:rPr lang="es-ES" sz="1600" b="1" dirty="0">
                <a:cs typeface="Arial" charset="0"/>
              </a:rPr>
              <a:t>MOTIVAN  EL  APRENDIZAJE</a:t>
            </a:r>
          </a:p>
        </p:txBody>
      </p:sp>
      <p:sp>
        <p:nvSpPr>
          <p:cNvPr id="33803" name="AutoShape 11"/>
          <p:cNvSpPr>
            <a:spLocks noChangeArrowheads="1"/>
          </p:cNvSpPr>
          <p:nvPr/>
        </p:nvSpPr>
        <p:spPr bwMode="auto">
          <a:xfrm rot="4090358">
            <a:off x="1753395" y="4495006"/>
            <a:ext cx="976312" cy="485775"/>
          </a:xfrm>
          <a:prstGeom prst="notchedRightArrow">
            <a:avLst>
              <a:gd name="adj1" fmla="val 50000"/>
              <a:gd name="adj2" fmla="val 50245"/>
            </a:avLst>
          </a:prstGeom>
          <a:solidFill>
            <a:srgbClr val="FF0000"/>
          </a:solidFill>
          <a:ln w="9525">
            <a:solidFill>
              <a:schemeClr val="tx1"/>
            </a:solidFill>
            <a:miter lim="800000"/>
            <a:headEnd/>
            <a:tailEnd/>
          </a:ln>
        </p:spPr>
        <p:txBody>
          <a:bodyPr wrap="none"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s-MX" altLang="es-ES"/>
          </a:p>
        </p:txBody>
      </p:sp>
      <p:sp>
        <p:nvSpPr>
          <p:cNvPr id="33804" name="Rectangle 12"/>
          <p:cNvSpPr>
            <a:spLocks noChangeArrowheads="1"/>
          </p:cNvSpPr>
          <p:nvPr/>
        </p:nvSpPr>
        <p:spPr bwMode="auto">
          <a:xfrm>
            <a:off x="2057400" y="5257800"/>
            <a:ext cx="6705600" cy="457200"/>
          </a:xfrm>
          <a:prstGeom prst="rect">
            <a:avLst/>
          </a:prstGeom>
          <a:solidFill>
            <a:srgbClr val="FFCC00"/>
          </a:solidFill>
          <a:ln w="9525">
            <a:solidFill>
              <a:schemeClr val="tx1"/>
            </a:solidFill>
            <a:miter lim="800000"/>
            <a:headEnd/>
            <a:tailEnd/>
          </a:ln>
        </p:spPr>
        <p:txBody>
          <a:bodyPr wrap="none"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r>
              <a:rPr lang="es-ES" altLang="es-ES" sz="1600" b="1"/>
              <a:t>FORMAN Y DESARROLLAN HABILIDADES</a:t>
            </a:r>
            <a:endParaRPr lang="es-ES" altLang="es-ES" sz="1600"/>
          </a:p>
        </p:txBody>
      </p:sp>
      <p:sp>
        <p:nvSpPr>
          <p:cNvPr id="33805" name="AutoShape 13"/>
          <p:cNvSpPr>
            <a:spLocks noChangeArrowheads="1"/>
          </p:cNvSpPr>
          <p:nvPr/>
        </p:nvSpPr>
        <p:spPr bwMode="auto">
          <a:xfrm rot="5278893">
            <a:off x="823913" y="4899025"/>
            <a:ext cx="1600200" cy="485775"/>
          </a:xfrm>
          <a:prstGeom prst="notchedRightArrow">
            <a:avLst>
              <a:gd name="adj1" fmla="val 50000"/>
              <a:gd name="adj2" fmla="val 82353"/>
            </a:avLst>
          </a:prstGeom>
          <a:solidFill>
            <a:srgbClr val="FF0000"/>
          </a:solidFill>
          <a:ln w="9525">
            <a:solidFill>
              <a:schemeClr val="tx1"/>
            </a:solidFill>
            <a:miter lim="800000"/>
            <a:headEnd/>
            <a:tailEnd/>
          </a:ln>
        </p:spPr>
        <p:txBody>
          <a:bodyPr wrap="none"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s-MX" altLang="es-ES"/>
          </a:p>
        </p:txBody>
      </p:sp>
      <p:sp>
        <p:nvSpPr>
          <p:cNvPr id="33806" name="Rectangle 14"/>
          <p:cNvSpPr>
            <a:spLocks noChangeArrowheads="1"/>
          </p:cNvSpPr>
          <p:nvPr/>
        </p:nvSpPr>
        <p:spPr bwMode="auto">
          <a:xfrm>
            <a:off x="1066800" y="6096000"/>
            <a:ext cx="7239000" cy="381000"/>
          </a:xfrm>
          <a:prstGeom prst="rect">
            <a:avLst/>
          </a:prstGeom>
          <a:solidFill>
            <a:srgbClr val="CCCCFF"/>
          </a:solidFill>
          <a:ln w="9525">
            <a:solidFill>
              <a:schemeClr val="tx1"/>
            </a:solidFill>
            <a:miter lim="800000"/>
            <a:headEnd/>
            <a:tailEnd/>
          </a:ln>
        </p:spPr>
        <p:txBody>
          <a:bodyPr wrap="none"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r>
              <a:rPr lang="es-ES" altLang="es-ES" sz="1600"/>
              <a:t> </a:t>
            </a:r>
            <a:r>
              <a:rPr lang="es-ES" altLang="es-ES" sz="1600" b="1">
                <a:solidFill>
                  <a:schemeClr val="tx2"/>
                </a:solidFill>
              </a:rPr>
              <a:t>  </a:t>
            </a:r>
            <a:r>
              <a:rPr lang="es-ES" altLang="es-ES" sz="1600" b="1"/>
              <a:t>EVALUAN  EL  APRENDIZAJE</a:t>
            </a:r>
          </a:p>
        </p:txBody>
      </p:sp>
      <p:sp>
        <p:nvSpPr>
          <p:cNvPr id="33807" name="AutoShape 15"/>
          <p:cNvSpPr>
            <a:spLocks noChangeArrowheads="1"/>
          </p:cNvSpPr>
          <p:nvPr/>
        </p:nvSpPr>
        <p:spPr bwMode="auto">
          <a:xfrm rot="-2060509">
            <a:off x="1717675" y="2384425"/>
            <a:ext cx="1371600" cy="485775"/>
          </a:xfrm>
          <a:prstGeom prst="notchedRightArrow">
            <a:avLst>
              <a:gd name="adj1" fmla="val 50000"/>
              <a:gd name="adj2" fmla="val 70588"/>
            </a:avLst>
          </a:prstGeom>
          <a:solidFill>
            <a:srgbClr val="FF0000"/>
          </a:solidFill>
          <a:ln w="9525">
            <a:solidFill>
              <a:schemeClr val="tx1"/>
            </a:solidFill>
            <a:miter lim="800000"/>
            <a:headEnd/>
            <a:tailEnd/>
          </a:ln>
        </p:spPr>
        <p:txBody>
          <a:bodyPr wrap="none"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s-MX" altLang="es-ES"/>
          </a:p>
        </p:txBody>
      </p:sp>
      <p:sp>
        <p:nvSpPr>
          <p:cNvPr id="33808" name="Rectangle 16"/>
          <p:cNvSpPr>
            <a:spLocks noChangeArrowheads="1"/>
          </p:cNvSpPr>
          <p:nvPr/>
        </p:nvSpPr>
        <p:spPr bwMode="auto">
          <a:xfrm>
            <a:off x="3733800" y="4343400"/>
            <a:ext cx="4419600" cy="457200"/>
          </a:xfrm>
          <a:prstGeom prst="rect">
            <a:avLst/>
          </a:prstGeom>
          <a:solidFill>
            <a:srgbClr val="FF00FF">
              <a:alpha val="45882"/>
            </a:srgbClr>
          </a:solidFill>
          <a:ln w="9525">
            <a:solidFill>
              <a:schemeClr val="tx1"/>
            </a:solidFill>
            <a:miter lim="800000"/>
            <a:headEnd/>
            <a:tailEnd/>
          </a:ln>
        </p:spPr>
        <p:txBody>
          <a:bodyPr wrap="none"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r>
              <a:rPr lang="es-ES" altLang="es-ES" sz="1600" b="1"/>
              <a:t>OPTIMIZAN  EL  APRENDIZAJE</a:t>
            </a:r>
            <a:endParaRPr lang="es-ES" altLang="es-ES" sz="1600"/>
          </a:p>
        </p:txBody>
      </p:sp>
    </p:spTree>
    <p:extLst>
      <p:ext uri="{BB962C8B-B14F-4D97-AF65-F5344CB8AC3E}">
        <p14:creationId xmlns:p14="http://schemas.microsoft.com/office/powerpoint/2010/main" val="56353596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nodeType="afterEffect">
                                  <p:stCondLst>
                                    <p:cond delay="0"/>
                                  </p:stCondLst>
                                  <p:childTnLst>
                                    <p:set>
                                      <p:cBhvr>
                                        <p:cTn id="6" dur="1" fill="hold">
                                          <p:stCondLst>
                                            <p:cond delay="0"/>
                                          </p:stCondLst>
                                        </p:cTn>
                                        <p:tgtEl>
                                          <p:spTgt spid="33794"/>
                                        </p:tgtEl>
                                        <p:attrNameLst>
                                          <p:attrName>style.visibility</p:attrName>
                                        </p:attrNameLst>
                                      </p:cBhvr>
                                      <p:to>
                                        <p:strVal val="visible"/>
                                      </p:to>
                                    </p:set>
                                    <p:animEffect transition="in" filter="box(out)">
                                      <p:cBhvr>
                                        <p:cTn id="7" dur="500"/>
                                        <p:tgtEl>
                                          <p:spTgt spid="33794"/>
                                        </p:tgtEl>
                                      </p:cBhvr>
                                    </p:animEffect>
                                  </p:childTnLst>
                                  <p:subTnLst>
                                    <p:cmd type="evt" cmd="onstopaudio">
                                      <p:cBhvr>
                                        <p:cTn display="0" masterRel="sameClick">
                                          <p:stCondLst>
                                            <p:cond evt="begin" delay="0">
                                              <p:tn val="5"/>
                                            </p:cond>
                                          </p:stCondLst>
                                        </p:cTn>
                                        <p:tgtEl>
                                          <p:sldTgt/>
                                        </p:tgtEl>
                                      </p:cBhvr>
                                    </p:cmd>
                                  </p:subTnLst>
                                </p:cTn>
                              </p:par>
                            </p:childTnLst>
                          </p:cTn>
                        </p:par>
                        <p:par>
                          <p:cTn id="8" fill="hold" nodeType="afterGroup">
                            <p:stCondLst>
                              <p:cond delay="500"/>
                            </p:stCondLst>
                            <p:childTnLst>
                              <p:par>
                                <p:cTn id="9" presetID="5" presetClass="entr" presetSubtype="10" fill="hold" grpId="0" nodeType="afterEffect">
                                  <p:stCondLst>
                                    <p:cond delay="0"/>
                                  </p:stCondLst>
                                  <p:childTnLst>
                                    <p:set>
                                      <p:cBhvr>
                                        <p:cTn id="10" dur="1" fill="hold">
                                          <p:stCondLst>
                                            <p:cond delay="0"/>
                                          </p:stCondLst>
                                        </p:cTn>
                                        <p:tgtEl>
                                          <p:spTgt spid="33795"/>
                                        </p:tgtEl>
                                        <p:attrNameLst>
                                          <p:attrName>style.visibility</p:attrName>
                                        </p:attrNameLst>
                                      </p:cBhvr>
                                      <p:to>
                                        <p:strVal val="visible"/>
                                      </p:to>
                                    </p:set>
                                    <p:animEffect transition="in" filter="checkerboard(across)">
                                      <p:cBhvr>
                                        <p:cTn id="11" dur="500"/>
                                        <p:tgtEl>
                                          <p:spTgt spid="33795"/>
                                        </p:tgtEl>
                                      </p:cBhvr>
                                    </p:animEffect>
                                  </p:childTnLst>
                                  <p:subTnLst>
                                    <p:audio>
                                      <p:cMediaNode mute="1">
                                        <p:cTn display="0" masterRel="sameClick">
                                          <p:stCondLst>
                                            <p:cond evt="begin" delay="0">
                                              <p:tn val="9"/>
                                            </p:cond>
                                          </p:stCondLst>
                                          <p:endCondLst>
                                            <p:cond evt="onStopAudio" delay="0">
                                              <p:tgtEl>
                                                <p:sldTgt/>
                                              </p:tgtEl>
                                            </p:cond>
                                          </p:endCondLst>
                                        </p:cTn>
                                        <p:tgtEl>
                                          <p:sndTgt r:embed="rId3" name="CLIC.WAV"/>
                                        </p:tgtEl>
                                      </p:cMediaNode>
                                    </p:audio>
                                  </p:subTnLst>
                                </p:cTn>
                              </p:par>
                            </p:childTnLst>
                          </p:cTn>
                        </p:par>
                      </p:childTnLst>
                    </p:cTn>
                  </p:par>
                  <p:par>
                    <p:cTn id="12" fill="hold" nodeType="clickPar">
                      <p:stCondLst>
                        <p:cond delay="indefinite"/>
                      </p:stCondLst>
                      <p:childTnLst>
                        <p:par>
                          <p:cTn id="13" fill="hold" nodeType="withGroup">
                            <p:stCondLst>
                              <p:cond delay="0"/>
                            </p:stCondLst>
                            <p:childTnLst>
                              <p:par>
                                <p:cTn id="14" presetID="2" presetClass="entr" presetSubtype="8" fill="hold" grpId="0" nodeType="clickEffect">
                                  <p:stCondLst>
                                    <p:cond delay="0"/>
                                  </p:stCondLst>
                                  <p:childTnLst>
                                    <p:set>
                                      <p:cBhvr>
                                        <p:cTn id="15" dur="1" fill="hold">
                                          <p:stCondLst>
                                            <p:cond delay="0"/>
                                          </p:stCondLst>
                                        </p:cTn>
                                        <p:tgtEl>
                                          <p:spTgt spid="33796"/>
                                        </p:tgtEl>
                                        <p:attrNameLst>
                                          <p:attrName>style.visibility</p:attrName>
                                        </p:attrNameLst>
                                      </p:cBhvr>
                                      <p:to>
                                        <p:strVal val="visible"/>
                                      </p:to>
                                    </p:set>
                                    <p:anim calcmode="lin" valueType="num">
                                      <p:cBhvr additive="base">
                                        <p:cTn id="16" dur="500" fill="hold"/>
                                        <p:tgtEl>
                                          <p:spTgt spid="33796"/>
                                        </p:tgtEl>
                                        <p:attrNameLst>
                                          <p:attrName>ppt_x</p:attrName>
                                        </p:attrNameLst>
                                      </p:cBhvr>
                                      <p:tavLst>
                                        <p:tav tm="0">
                                          <p:val>
                                            <p:strVal val="0-#ppt_w/2"/>
                                          </p:val>
                                        </p:tav>
                                        <p:tav tm="100000">
                                          <p:val>
                                            <p:strVal val="#ppt_x"/>
                                          </p:val>
                                        </p:tav>
                                      </p:tavLst>
                                    </p:anim>
                                    <p:anim calcmode="lin" valueType="num">
                                      <p:cBhvr additive="base">
                                        <p:cTn id="17" dur="500" fill="hold"/>
                                        <p:tgtEl>
                                          <p:spTgt spid="33796"/>
                                        </p:tgtEl>
                                        <p:attrNameLst>
                                          <p:attrName>ppt_y</p:attrName>
                                        </p:attrNameLst>
                                      </p:cBhvr>
                                      <p:tavLst>
                                        <p:tav tm="0">
                                          <p:val>
                                            <p:strVal val="#ppt_y"/>
                                          </p:val>
                                        </p:tav>
                                        <p:tav tm="100000">
                                          <p:val>
                                            <p:strVal val="#ppt_y"/>
                                          </p:val>
                                        </p:tav>
                                      </p:tavLst>
                                    </p:anim>
                                  </p:childTnLst>
                                  <p:subTnLst>
                                    <p:audio>
                                      <p:cMediaNode mute="1">
                                        <p:cTn display="0" masterRel="sameClick">
                                          <p:stCondLst>
                                            <p:cond evt="begin" delay="0">
                                              <p:tn val="14"/>
                                            </p:cond>
                                          </p:stCondLst>
                                          <p:endCondLst>
                                            <p:cond evt="onStopAudio" delay="0">
                                              <p:tgtEl>
                                                <p:sldTgt/>
                                              </p:tgtEl>
                                            </p:cond>
                                          </p:endCondLst>
                                        </p:cTn>
                                        <p:tgtEl>
                                          <p:sndTgt r:embed="rId4" name="CHICOTE.WAV"/>
                                        </p:tgtEl>
                                      </p:cMediaNode>
                                    </p:audio>
                                  </p:subTnLst>
                                </p:cTn>
                              </p:par>
                            </p:childTnLst>
                          </p:cTn>
                        </p:par>
                        <p:par>
                          <p:cTn id="18" fill="hold" nodeType="afterGroup">
                            <p:stCondLst>
                              <p:cond delay="500"/>
                            </p:stCondLst>
                            <p:childTnLst>
                              <p:par>
                                <p:cTn id="19" presetID="4" presetClass="entr" presetSubtype="32" fill="hold" grpId="0" nodeType="afterEffect">
                                  <p:stCondLst>
                                    <p:cond delay="0"/>
                                  </p:stCondLst>
                                  <p:childTnLst>
                                    <p:set>
                                      <p:cBhvr>
                                        <p:cTn id="20" dur="1" fill="hold">
                                          <p:stCondLst>
                                            <p:cond delay="0"/>
                                          </p:stCondLst>
                                        </p:cTn>
                                        <p:tgtEl>
                                          <p:spTgt spid="33807"/>
                                        </p:tgtEl>
                                        <p:attrNameLst>
                                          <p:attrName>style.visibility</p:attrName>
                                        </p:attrNameLst>
                                      </p:cBhvr>
                                      <p:to>
                                        <p:strVal val="visible"/>
                                      </p:to>
                                    </p:set>
                                    <p:animEffect transition="in" filter="box(out)">
                                      <p:cBhvr>
                                        <p:cTn id="21" dur="500"/>
                                        <p:tgtEl>
                                          <p:spTgt spid="33807"/>
                                        </p:tgtEl>
                                      </p:cBhvr>
                                    </p:animEffect>
                                  </p:childTnLst>
                                  <p:subTnLst>
                                    <p:audio>
                                      <p:cMediaNode mute="1">
                                        <p:cTn display="0" masterRel="sameClick">
                                          <p:stCondLst>
                                            <p:cond evt="begin" delay="0">
                                              <p:tn val="19"/>
                                            </p:cond>
                                          </p:stCondLst>
                                          <p:endCondLst>
                                            <p:cond evt="onStopAudio" delay="0">
                                              <p:tgtEl>
                                                <p:sldTgt/>
                                              </p:tgtEl>
                                            </p:cond>
                                          </p:endCondLst>
                                        </p:cTn>
                                        <p:tgtEl>
                                          <p:sndTgt r:embed="rId3" name="CLIC.WAV"/>
                                        </p:tgtEl>
                                      </p:cMediaNode>
                                    </p:audio>
                                  </p:subTnLst>
                                </p:cTn>
                              </p:par>
                            </p:childTnLst>
                          </p:cTn>
                        </p:par>
                        <p:par>
                          <p:cTn id="22" fill="hold" nodeType="afterGroup">
                            <p:stCondLst>
                              <p:cond delay="1000"/>
                            </p:stCondLst>
                            <p:childTnLst>
                              <p:par>
                                <p:cTn id="23" presetID="4" presetClass="entr" presetSubtype="32" fill="hold" grpId="0" nodeType="afterEffect">
                                  <p:stCondLst>
                                    <p:cond delay="0"/>
                                  </p:stCondLst>
                                  <p:childTnLst>
                                    <p:set>
                                      <p:cBhvr>
                                        <p:cTn id="24" dur="1" fill="hold">
                                          <p:stCondLst>
                                            <p:cond delay="0"/>
                                          </p:stCondLst>
                                        </p:cTn>
                                        <p:tgtEl>
                                          <p:spTgt spid="33800"/>
                                        </p:tgtEl>
                                        <p:attrNameLst>
                                          <p:attrName>style.visibility</p:attrName>
                                        </p:attrNameLst>
                                      </p:cBhvr>
                                      <p:to>
                                        <p:strVal val="visible"/>
                                      </p:to>
                                    </p:set>
                                    <p:animEffect transition="in" filter="box(out)">
                                      <p:cBhvr>
                                        <p:cTn id="25" dur="500"/>
                                        <p:tgtEl>
                                          <p:spTgt spid="33800"/>
                                        </p:tgtEl>
                                      </p:cBhvr>
                                    </p:animEffect>
                                  </p:childTnLst>
                                  <p:subTnLst>
                                    <p:audio>
                                      <p:cMediaNode mute="1">
                                        <p:cTn display="0" masterRel="sameClick">
                                          <p:stCondLst>
                                            <p:cond evt="begin" delay="0">
                                              <p:tn val="23"/>
                                            </p:cond>
                                          </p:stCondLst>
                                          <p:endCondLst>
                                            <p:cond evt="onStopAudio" delay="0">
                                              <p:tgtEl>
                                                <p:sldTgt/>
                                              </p:tgtEl>
                                            </p:cond>
                                          </p:endCondLst>
                                        </p:cTn>
                                        <p:tgtEl>
                                          <p:sndTgt r:embed="rId3" name="CLIC.WAV"/>
                                        </p:tgtEl>
                                      </p:cMediaNode>
                                    </p:audio>
                                  </p:subTnLst>
                                </p:cTn>
                              </p:par>
                            </p:childTnLst>
                          </p:cTn>
                        </p:par>
                        <p:par>
                          <p:cTn id="26" fill="hold" nodeType="afterGroup">
                            <p:stCondLst>
                              <p:cond delay="1500"/>
                            </p:stCondLst>
                            <p:childTnLst>
                              <p:par>
                                <p:cTn id="27" presetID="4" presetClass="entr" presetSubtype="32" fill="hold" grpId="0" nodeType="afterEffect">
                                  <p:stCondLst>
                                    <p:cond delay="0"/>
                                  </p:stCondLst>
                                  <p:childTnLst>
                                    <p:set>
                                      <p:cBhvr>
                                        <p:cTn id="28" dur="1" fill="hold">
                                          <p:stCondLst>
                                            <p:cond delay="0"/>
                                          </p:stCondLst>
                                        </p:cTn>
                                        <p:tgtEl>
                                          <p:spTgt spid="33799"/>
                                        </p:tgtEl>
                                        <p:attrNameLst>
                                          <p:attrName>style.visibility</p:attrName>
                                        </p:attrNameLst>
                                      </p:cBhvr>
                                      <p:to>
                                        <p:strVal val="visible"/>
                                      </p:to>
                                    </p:set>
                                    <p:animEffect transition="in" filter="box(out)">
                                      <p:cBhvr>
                                        <p:cTn id="29" dur="500"/>
                                        <p:tgtEl>
                                          <p:spTgt spid="33799"/>
                                        </p:tgtEl>
                                      </p:cBhvr>
                                    </p:animEffect>
                                  </p:childTnLst>
                                  <p:subTnLst>
                                    <p:audio>
                                      <p:cMediaNode mute="1">
                                        <p:cTn display="0" masterRel="sameClick">
                                          <p:stCondLst>
                                            <p:cond evt="begin" delay="0">
                                              <p:tn val="27"/>
                                            </p:cond>
                                          </p:stCondLst>
                                          <p:endCondLst>
                                            <p:cond evt="onStopAudio" delay="0">
                                              <p:tgtEl>
                                                <p:sldTgt/>
                                              </p:tgtEl>
                                            </p:cond>
                                          </p:endCondLst>
                                        </p:cTn>
                                        <p:tgtEl>
                                          <p:sndTgt r:embed="rId3" name="CLIC.WAV"/>
                                        </p:tgtEl>
                                      </p:cMediaNode>
                                    </p:audio>
                                  </p:subTnLst>
                                </p:cTn>
                              </p:par>
                            </p:childTnLst>
                          </p:cTn>
                        </p:par>
                        <p:par>
                          <p:cTn id="30" fill="hold" nodeType="afterGroup">
                            <p:stCondLst>
                              <p:cond delay="2000"/>
                            </p:stCondLst>
                            <p:childTnLst>
                              <p:par>
                                <p:cTn id="31" presetID="4" presetClass="entr" presetSubtype="32" fill="hold" grpId="0" nodeType="afterEffect">
                                  <p:stCondLst>
                                    <p:cond delay="0"/>
                                  </p:stCondLst>
                                  <p:childTnLst>
                                    <p:set>
                                      <p:cBhvr>
                                        <p:cTn id="32" dur="1" fill="hold">
                                          <p:stCondLst>
                                            <p:cond delay="0"/>
                                          </p:stCondLst>
                                        </p:cTn>
                                        <p:tgtEl>
                                          <p:spTgt spid="33801"/>
                                        </p:tgtEl>
                                        <p:attrNameLst>
                                          <p:attrName>style.visibility</p:attrName>
                                        </p:attrNameLst>
                                      </p:cBhvr>
                                      <p:to>
                                        <p:strVal val="visible"/>
                                      </p:to>
                                    </p:set>
                                    <p:animEffect transition="in" filter="box(out)">
                                      <p:cBhvr>
                                        <p:cTn id="33" dur="500"/>
                                        <p:tgtEl>
                                          <p:spTgt spid="33801"/>
                                        </p:tgtEl>
                                      </p:cBhvr>
                                    </p:animEffect>
                                  </p:childTnLst>
                                  <p:subTnLst>
                                    <p:audio>
                                      <p:cMediaNode mute="1">
                                        <p:cTn display="0" masterRel="sameClick">
                                          <p:stCondLst>
                                            <p:cond evt="begin" delay="0">
                                              <p:tn val="31"/>
                                            </p:cond>
                                          </p:stCondLst>
                                          <p:endCondLst>
                                            <p:cond evt="onStopAudio" delay="0">
                                              <p:tgtEl>
                                                <p:sldTgt/>
                                              </p:tgtEl>
                                            </p:cond>
                                          </p:endCondLst>
                                        </p:cTn>
                                        <p:tgtEl>
                                          <p:sndTgt r:embed="rId3" name="CLIC.WAV"/>
                                        </p:tgtEl>
                                      </p:cMediaNode>
                                    </p:audio>
                                  </p:subTnLst>
                                </p:cTn>
                              </p:par>
                            </p:childTnLst>
                          </p:cTn>
                        </p:par>
                        <p:par>
                          <p:cTn id="34" fill="hold" nodeType="afterGroup">
                            <p:stCondLst>
                              <p:cond delay="2500"/>
                            </p:stCondLst>
                            <p:childTnLst>
                              <p:par>
                                <p:cTn id="35" presetID="2" presetClass="entr" presetSubtype="8" fill="hold" grpId="0" nodeType="afterEffect">
                                  <p:stCondLst>
                                    <p:cond delay="0"/>
                                  </p:stCondLst>
                                  <p:childTnLst>
                                    <p:set>
                                      <p:cBhvr>
                                        <p:cTn id="36" dur="1" fill="hold">
                                          <p:stCondLst>
                                            <p:cond delay="0"/>
                                          </p:stCondLst>
                                        </p:cTn>
                                        <p:tgtEl>
                                          <p:spTgt spid="33797"/>
                                        </p:tgtEl>
                                        <p:attrNameLst>
                                          <p:attrName>style.visibility</p:attrName>
                                        </p:attrNameLst>
                                      </p:cBhvr>
                                      <p:to>
                                        <p:strVal val="visible"/>
                                      </p:to>
                                    </p:set>
                                    <p:anim calcmode="lin" valueType="num">
                                      <p:cBhvr additive="base">
                                        <p:cTn id="37" dur="500" fill="hold"/>
                                        <p:tgtEl>
                                          <p:spTgt spid="33797"/>
                                        </p:tgtEl>
                                        <p:attrNameLst>
                                          <p:attrName>ppt_x</p:attrName>
                                        </p:attrNameLst>
                                      </p:cBhvr>
                                      <p:tavLst>
                                        <p:tav tm="0">
                                          <p:val>
                                            <p:strVal val="0-#ppt_w/2"/>
                                          </p:val>
                                        </p:tav>
                                        <p:tav tm="100000">
                                          <p:val>
                                            <p:strVal val="#ppt_x"/>
                                          </p:val>
                                        </p:tav>
                                      </p:tavLst>
                                    </p:anim>
                                    <p:anim calcmode="lin" valueType="num">
                                      <p:cBhvr additive="base">
                                        <p:cTn id="38" dur="500" fill="hold"/>
                                        <p:tgtEl>
                                          <p:spTgt spid="33797"/>
                                        </p:tgtEl>
                                        <p:attrNameLst>
                                          <p:attrName>ppt_y</p:attrName>
                                        </p:attrNameLst>
                                      </p:cBhvr>
                                      <p:tavLst>
                                        <p:tav tm="0">
                                          <p:val>
                                            <p:strVal val="#ppt_y"/>
                                          </p:val>
                                        </p:tav>
                                        <p:tav tm="100000">
                                          <p:val>
                                            <p:strVal val="#ppt_y"/>
                                          </p:val>
                                        </p:tav>
                                      </p:tavLst>
                                    </p:anim>
                                  </p:childTnLst>
                                  <p:subTnLst>
                                    <p:audio>
                                      <p:cMediaNode mute="1">
                                        <p:cTn display="0" masterRel="sameClick">
                                          <p:stCondLst>
                                            <p:cond evt="begin" delay="0">
                                              <p:tn val="35"/>
                                            </p:cond>
                                          </p:stCondLst>
                                          <p:endCondLst>
                                            <p:cond evt="onStopAudio" delay="0">
                                              <p:tgtEl>
                                                <p:sldTgt/>
                                              </p:tgtEl>
                                            </p:cond>
                                          </p:endCondLst>
                                        </p:cTn>
                                        <p:tgtEl>
                                          <p:sndTgt r:embed="rId4" name="CHICOTE.WAV"/>
                                        </p:tgtEl>
                                      </p:cMediaNode>
                                    </p:audio>
                                  </p:subTnLst>
                                </p:cTn>
                              </p:par>
                            </p:childTnLst>
                          </p:cTn>
                        </p:par>
                        <p:par>
                          <p:cTn id="39" fill="hold" nodeType="afterGroup">
                            <p:stCondLst>
                              <p:cond delay="3000"/>
                            </p:stCondLst>
                            <p:childTnLst>
                              <p:par>
                                <p:cTn id="40" presetID="4" presetClass="entr" presetSubtype="32" fill="hold" grpId="0" nodeType="afterEffect">
                                  <p:stCondLst>
                                    <p:cond delay="0"/>
                                  </p:stCondLst>
                                  <p:childTnLst>
                                    <p:set>
                                      <p:cBhvr>
                                        <p:cTn id="41" dur="1" fill="hold">
                                          <p:stCondLst>
                                            <p:cond delay="0"/>
                                          </p:stCondLst>
                                        </p:cTn>
                                        <p:tgtEl>
                                          <p:spTgt spid="33802"/>
                                        </p:tgtEl>
                                        <p:attrNameLst>
                                          <p:attrName>style.visibility</p:attrName>
                                        </p:attrNameLst>
                                      </p:cBhvr>
                                      <p:to>
                                        <p:strVal val="visible"/>
                                      </p:to>
                                    </p:set>
                                    <p:animEffect transition="in" filter="box(out)">
                                      <p:cBhvr>
                                        <p:cTn id="42" dur="500"/>
                                        <p:tgtEl>
                                          <p:spTgt spid="33802"/>
                                        </p:tgtEl>
                                      </p:cBhvr>
                                    </p:animEffect>
                                  </p:childTnLst>
                                  <p:subTnLst>
                                    <p:audio>
                                      <p:cMediaNode mute="1">
                                        <p:cTn display="0" masterRel="sameClick">
                                          <p:stCondLst>
                                            <p:cond evt="begin" delay="0">
                                              <p:tn val="40"/>
                                            </p:cond>
                                          </p:stCondLst>
                                          <p:endCondLst>
                                            <p:cond evt="onStopAudio" delay="0">
                                              <p:tgtEl>
                                                <p:sldTgt/>
                                              </p:tgtEl>
                                            </p:cond>
                                          </p:endCondLst>
                                        </p:cTn>
                                        <p:tgtEl>
                                          <p:sndTgt r:embed="rId3" name="CLIC.WAV"/>
                                        </p:tgtEl>
                                      </p:cMediaNode>
                                    </p:audio>
                                  </p:subTnLst>
                                </p:cTn>
                              </p:par>
                            </p:childTnLst>
                          </p:cTn>
                        </p:par>
                        <p:par>
                          <p:cTn id="43" fill="hold" nodeType="afterGroup">
                            <p:stCondLst>
                              <p:cond delay="3500"/>
                            </p:stCondLst>
                            <p:childTnLst>
                              <p:par>
                                <p:cTn id="44" presetID="4" presetClass="entr" presetSubtype="32" fill="hold" grpId="0" nodeType="afterEffect">
                                  <p:stCondLst>
                                    <p:cond delay="0"/>
                                  </p:stCondLst>
                                  <p:childTnLst>
                                    <p:set>
                                      <p:cBhvr>
                                        <p:cTn id="45" dur="1" fill="hold">
                                          <p:stCondLst>
                                            <p:cond delay="0"/>
                                          </p:stCondLst>
                                        </p:cTn>
                                        <p:tgtEl>
                                          <p:spTgt spid="33798"/>
                                        </p:tgtEl>
                                        <p:attrNameLst>
                                          <p:attrName>style.visibility</p:attrName>
                                        </p:attrNameLst>
                                      </p:cBhvr>
                                      <p:to>
                                        <p:strVal val="visible"/>
                                      </p:to>
                                    </p:set>
                                    <p:animEffect transition="in" filter="box(out)">
                                      <p:cBhvr>
                                        <p:cTn id="46" dur="500"/>
                                        <p:tgtEl>
                                          <p:spTgt spid="33798"/>
                                        </p:tgtEl>
                                      </p:cBhvr>
                                    </p:animEffect>
                                  </p:childTnLst>
                                  <p:subTnLst>
                                    <p:audio>
                                      <p:cMediaNode mute="1">
                                        <p:cTn display="0" masterRel="sameClick">
                                          <p:stCondLst>
                                            <p:cond evt="begin" delay="0">
                                              <p:tn val="44"/>
                                            </p:cond>
                                          </p:stCondLst>
                                          <p:endCondLst>
                                            <p:cond evt="onStopAudio" delay="0">
                                              <p:tgtEl>
                                                <p:sldTgt/>
                                              </p:tgtEl>
                                            </p:cond>
                                          </p:endCondLst>
                                        </p:cTn>
                                        <p:tgtEl>
                                          <p:sndTgt r:embed="rId3" name="CLIC.WAV"/>
                                        </p:tgtEl>
                                      </p:cMediaNode>
                                    </p:audio>
                                  </p:subTnLst>
                                </p:cTn>
                              </p:par>
                            </p:childTnLst>
                          </p:cTn>
                        </p:par>
                        <p:par>
                          <p:cTn id="47" fill="hold" nodeType="afterGroup">
                            <p:stCondLst>
                              <p:cond delay="4000"/>
                            </p:stCondLst>
                            <p:childTnLst>
                              <p:par>
                                <p:cTn id="48" presetID="4" presetClass="entr" presetSubtype="32" fill="hold" grpId="0" nodeType="afterEffect">
                                  <p:stCondLst>
                                    <p:cond delay="0"/>
                                  </p:stCondLst>
                                  <p:childTnLst>
                                    <p:set>
                                      <p:cBhvr>
                                        <p:cTn id="49" dur="1" fill="hold">
                                          <p:stCondLst>
                                            <p:cond delay="0"/>
                                          </p:stCondLst>
                                        </p:cTn>
                                        <p:tgtEl>
                                          <p:spTgt spid="33808"/>
                                        </p:tgtEl>
                                        <p:attrNameLst>
                                          <p:attrName>style.visibility</p:attrName>
                                        </p:attrNameLst>
                                      </p:cBhvr>
                                      <p:to>
                                        <p:strVal val="visible"/>
                                      </p:to>
                                    </p:set>
                                    <p:animEffect transition="in" filter="box(out)">
                                      <p:cBhvr>
                                        <p:cTn id="50" dur="500"/>
                                        <p:tgtEl>
                                          <p:spTgt spid="33808"/>
                                        </p:tgtEl>
                                      </p:cBhvr>
                                    </p:animEffect>
                                  </p:childTnLst>
                                  <p:subTnLst>
                                    <p:audio>
                                      <p:cMediaNode mute="1">
                                        <p:cTn display="0" masterRel="sameClick">
                                          <p:stCondLst>
                                            <p:cond evt="begin" delay="0">
                                              <p:tn val="48"/>
                                            </p:cond>
                                          </p:stCondLst>
                                          <p:endCondLst>
                                            <p:cond evt="onStopAudio" delay="0">
                                              <p:tgtEl>
                                                <p:sldTgt/>
                                              </p:tgtEl>
                                            </p:cond>
                                          </p:endCondLst>
                                        </p:cTn>
                                        <p:tgtEl>
                                          <p:sndTgt r:embed="rId3" name="CLIC.WAV"/>
                                        </p:tgtEl>
                                      </p:cMediaNode>
                                    </p:audio>
                                  </p:subTnLst>
                                </p:cTn>
                              </p:par>
                            </p:childTnLst>
                          </p:cTn>
                        </p:par>
                        <p:par>
                          <p:cTn id="51" fill="hold" nodeType="afterGroup">
                            <p:stCondLst>
                              <p:cond delay="4500"/>
                            </p:stCondLst>
                            <p:childTnLst>
                              <p:par>
                                <p:cTn id="52" presetID="4" presetClass="entr" presetSubtype="32" fill="hold" grpId="0" nodeType="afterEffect">
                                  <p:stCondLst>
                                    <p:cond delay="0"/>
                                  </p:stCondLst>
                                  <p:childTnLst>
                                    <p:set>
                                      <p:cBhvr>
                                        <p:cTn id="53" dur="1" fill="hold">
                                          <p:stCondLst>
                                            <p:cond delay="0"/>
                                          </p:stCondLst>
                                        </p:cTn>
                                        <p:tgtEl>
                                          <p:spTgt spid="33803"/>
                                        </p:tgtEl>
                                        <p:attrNameLst>
                                          <p:attrName>style.visibility</p:attrName>
                                        </p:attrNameLst>
                                      </p:cBhvr>
                                      <p:to>
                                        <p:strVal val="visible"/>
                                      </p:to>
                                    </p:set>
                                    <p:animEffect transition="in" filter="box(out)">
                                      <p:cBhvr>
                                        <p:cTn id="54" dur="500"/>
                                        <p:tgtEl>
                                          <p:spTgt spid="33803"/>
                                        </p:tgtEl>
                                      </p:cBhvr>
                                    </p:animEffect>
                                  </p:childTnLst>
                                  <p:subTnLst>
                                    <p:audio>
                                      <p:cMediaNode mute="1">
                                        <p:cTn display="0" masterRel="sameClick">
                                          <p:stCondLst>
                                            <p:cond evt="begin" delay="0">
                                              <p:tn val="52"/>
                                            </p:cond>
                                          </p:stCondLst>
                                          <p:endCondLst>
                                            <p:cond evt="onStopAudio" delay="0">
                                              <p:tgtEl>
                                                <p:sldTgt/>
                                              </p:tgtEl>
                                            </p:cond>
                                          </p:endCondLst>
                                        </p:cTn>
                                        <p:tgtEl>
                                          <p:sndTgt r:embed="rId3" name="CLIC.WAV"/>
                                        </p:tgtEl>
                                      </p:cMediaNode>
                                    </p:audio>
                                  </p:subTnLst>
                                </p:cTn>
                              </p:par>
                            </p:childTnLst>
                          </p:cTn>
                        </p:par>
                        <p:par>
                          <p:cTn id="55" fill="hold" nodeType="afterGroup">
                            <p:stCondLst>
                              <p:cond delay="5000"/>
                            </p:stCondLst>
                            <p:childTnLst>
                              <p:par>
                                <p:cTn id="56" presetID="4" presetClass="entr" presetSubtype="32" fill="hold" grpId="0" nodeType="afterEffect">
                                  <p:stCondLst>
                                    <p:cond delay="0"/>
                                  </p:stCondLst>
                                  <p:childTnLst>
                                    <p:set>
                                      <p:cBhvr>
                                        <p:cTn id="57" dur="1" fill="hold">
                                          <p:stCondLst>
                                            <p:cond delay="0"/>
                                          </p:stCondLst>
                                        </p:cTn>
                                        <p:tgtEl>
                                          <p:spTgt spid="33804"/>
                                        </p:tgtEl>
                                        <p:attrNameLst>
                                          <p:attrName>style.visibility</p:attrName>
                                        </p:attrNameLst>
                                      </p:cBhvr>
                                      <p:to>
                                        <p:strVal val="visible"/>
                                      </p:to>
                                    </p:set>
                                    <p:animEffect transition="in" filter="box(out)">
                                      <p:cBhvr>
                                        <p:cTn id="58" dur="500"/>
                                        <p:tgtEl>
                                          <p:spTgt spid="33804"/>
                                        </p:tgtEl>
                                      </p:cBhvr>
                                    </p:animEffect>
                                  </p:childTnLst>
                                  <p:subTnLst>
                                    <p:audio>
                                      <p:cMediaNode mute="1">
                                        <p:cTn display="0" masterRel="sameClick">
                                          <p:stCondLst>
                                            <p:cond evt="begin" delay="0">
                                              <p:tn val="56"/>
                                            </p:cond>
                                          </p:stCondLst>
                                          <p:endCondLst>
                                            <p:cond evt="onStopAudio" delay="0">
                                              <p:tgtEl>
                                                <p:sldTgt/>
                                              </p:tgtEl>
                                            </p:cond>
                                          </p:endCondLst>
                                        </p:cTn>
                                        <p:tgtEl>
                                          <p:sndTgt r:embed="rId3" name="CLIC.WAV"/>
                                        </p:tgtEl>
                                      </p:cMediaNode>
                                    </p:audio>
                                  </p:subTnLst>
                                </p:cTn>
                              </p:par>
                            </p:childTnLst>
                          </p:cTn>
                        </p:par>
                        <p:par>
                          <p:cTn id="59" fill="hold" nodeType="afterGroup">
                            <p:stCondLst>
                              <p:cond delay="5500"/>
                            </p:stCondLst>
                            <p:childTnLst>
                              <p:par>
                                <p:cTn id="60" presetID="4" presetClass="entr" presetSubtype="32" fill="hold" grpId="0" nodeType="afterEffect">
                                  <p:stCondLst>
                                    <p:cond delay="0"/>
                                  </p:stCondLst>
                                  <p:childTnLst>
                                    <p:set>
                                      <p:cBhvr>
                                        <p:cTn id="61" dur="1" fill="hold">
                                          <p:stCondLst>
                                            <p:cond delay="0"/>
                                          </p:stCondLst>
                                        </p:cTn>
                                        <p:tgtEl>
                                          <p:spTgt spid="33805"/>
                                        </p:tgtEl>
                                        <p:attrNameLst>
                                          <p:attrName>style.visibility</p:attrName>
                                        </p:attrNameLst>
                                      </p:cBhvr>
                                      <p:to>
                                        <p:strVal val="visible"/>
                                      </p:to>
                                    </p:set>
                                    <p:animEffect transition="in" filter="box(out)">
                                      <p:cBhvr>
                                        <p:cTn id="62" dur="500"/>
                                        <p:tgtEl>
                                          <p:spTgt spid="33805"/>
                                        </p:tgtEl>
                                      </p:cBhvr>
                                    </p:animEffect>
                                  </p:childTnLst>
                                  <p:subTnLst>
                                    <p:audio>
                                      <p:cMediaNode mute="1">
                                        <p:cTn display="0" masterRel="sameClick">
                                          <p:stCondLst>
                                            <p:cond evt="begin" delay="0">
                                              <p:tn val="60"/>
                                            </p:cond>
                                          </p:stCondLst>
                                          <p:endCondLst>
                                            <p:cond evt="onStopAudio" delay="0">
                                              <p:tgtEl>
                                                <p:sldTgt/>
                                              </p:tgtEl>
                                            </p:cond>
                                          </p:endCondLst>
                                        </p:cTn>
                                        <p:tgtEl>
                                          <p:sndTgt r:embed="rId3" name="CLIC.WAV"/>
                                        </p:tgtEl>
                                      </p:cMediaNode>
                                    </p:audio>
                                  </p:subTnLst>
                                </p:cTn>
                              </p:par>
                            </p:childTnLst>
                          </p:cTn>
                        </p:par>
                        <p:par>
                          <p:cTn id="63" fill="hold" nodeType="afterGroup">
                            <p:stCondLst>
                              <p:cond delay="6000"/>
                            </p:stCondLst>
                            <p:childTnLst>
                              <p:par>
                                <p:cTn id="64" presetID="4" presetClass="entr" presetSubtype="32" fill="hold" grpId="0" nodeType="afterEffect">
                                  <p:stCondLst>
                                    <p:cond delay="0"/>
                                  </p:stCondLst>
                                  <p:childTnLst>
                                    <p:set>
                                      <p:cBhvr>
                                        <p:cTn id="65" dur="1" fill="hold">
                                          <p:stCondLst>
                                            <p:cond delay="0"/>
                                          </p:stCondLst>
                                        </p:cTn>
                                        <p:tgtEl>
                                          <p:spTgt spid="33806"/>
                                        </p:tgtEl>
                                        <p:attrNameLst>
                                          <p:attrName>style.visibility</p:attrName>
                                        </p:attrNameLst>
                                      </p:cBhvr>
                                      <p:to>
                                        <p:strVal val="visible"/>
                                      </p:to>
                                    </p:set>
                                    <p:animEffect transition="in" filter="box(out)">
                                      <p:cBhvr>
                                        <p:cTn id="66" dur="500"/>
                                        <p:tgtEl>
                                          <p:spTgt spid="33806"/>
                                        </p:tgtEl>
                                      </p:cBhvr>
                                    </p:animEffect>
                                  </p:childTnLst>
                                  <p:subTnLst>
                                    <p:audio>
                                      <p:cMediaNode mute="1">
                                        <p:cTn display="0" masterRel="sameClick">
                                          <p:stCondLst>
                                            <p:cond evt="begin" delay="0">
                                              <p:tn val="64"/>
                                            </p:cond>
                                          </p:stCondLst>
                                          <p:endCondLst>
                                            <p:cond evt="onStopAudio" delay="0">
                                              <p:tgtEl>
                                                <p:sldTgt/>
                                              </p:tgtEl>
                                            </p:cond>
                                          </p:endCondLst>
                                        </p:cTn>
                                        <p:tgtEl>
                                          <p:sndTgt r:embed="rId3" name="CLIC.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animBg="1" autoUpdateAnimBg="0"/>
      <p:bldP spid="33796" grpId="0" animBg="1" autoUpdateAnimBg="0"/>
      <p:bldP spid="33797" grpId="0" animBg="1"/>
      <p:bldP spid="33798" grpId="0" animBg="1"/>
      <p:bldP spid="33799" grpId="0" animBg="1"/>
      <p:bldP spid="33800" grpId="0" animBg="1" autoUpdateAnimBg="0"/>
      <p:bldP spid="33801" grpId="0" animBg="1" autoUpdateAnimBg="0"/>
      <p:bldP spid="33802" grpId="0" animBg="1" autoUpdateAnimBg="0"/>
      <p:bldP spid="33803" grpId="0" animBg="1"/>
      <p:bldP spid="33804" grpId="0" animBg="1" autoUpdateAnimBg="0"/>
      <p:bldP spid="33805" grpId="0" animBg="1"/>
      <p:bldP spid="33806" grpId="0" animBg="1" autoUpdateAnimBg="0"/>
      <p:bldP spid="33807" grpId="0" animBg="1"/>
      <p:bldP spid="33808" grpId="0" animBg="1"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95536" y="620688"/>
            <a:ext cx="7920880" cy="836712"/>
          </a:xfrm>
        </p:spPr>
        <p:txBody>
          <a:bodyPr>
            <a:noAutofit/>
          </a:bodyPr>
          <a:lstStyle/>
          <a:p>
            <a:r>
              <a:rPr lang="es-ES" sz="2400" dirty="0" smtClean="0">
                <a:latin typeface="Arial" panose="020B0604020202020204" pitchFamily="34" charset="0"/>
                <a:cs typeface="Arial" panose="020B0604020202020204" pitchFamily="34" charset="0"/>
              </a:rPr>
              <a:t>¿Qué </a:t>
            </a:r>
            <a:r>
              <a:rPr lang="es-ES" sz="2400" dirty="0">
                <a:latin typeface="Arial" panose="020B0604020202020204" pitchFamily="34" charset="0"/>
                <a:cs typeface="Arial" panose="020B0604020202020204" pitchFamily="34" charset="0"/>
              </a:rPr>
              <a:t>d</a:t>
            </a:r>
            <a:r>
              <a:rPr lang="es-ES" sz="2400" dirty="0" smtClean="0">
                <a:latin typeface="Arial" panose="020B0604020202020204" pitchFamily="34" charset="0"/>
                <a:cs typeface="Arial" panose="020B0604020202020204" pitchFamily="34" charset="0"/>
              </a:rPr>
              <a:t>ebes preguntarte sobre los medios de enseñanza-aprendizaje? </a:t>
            </a:r>
            <a:endParaRPr lang="es-ES" sz="2400" dirty="0">
              <a:latin typeface="Arial" panose="020B0604020202020204" pitchFamily="34" charset="0"/>
              <a:cs typeface="Arial" panose="020B0604020202020204" pitchFamily="34" charset="0"/>
            </a:endParaRPr>
          </a:p>
        </p:txBody>
      </p:sp>
      <p:sp>
        <p:nvSpPr>
          <p:cNvPr id="3" name="Marcador de contenido 2"/>
          <p:cNvSpPr>
            <a:spLocks noGrp="1"/>
          </p:cNvSpPr>
          <p:nvPr>
            <p:ph idx="1"/>
          </p:nvPr>
        </p:nvSpPr>
        <p:spPr>
          <a:xfrm>
            <a:off x="539552" y="2060848"/>
            <a:ext cx="8229600" cy="4389120"/>
          </a:xfrm>
        </p:spPr>
        <p:txBody>
          <a:bodyPr>
            <a:normAutofit fontScale="92500" lnSpcReduction="10000"/>
          </a:bodyPr>
          <a:lstStyle/>
          <a:p>
            <a:pPr algn="just"/>
            <a:r>
              <a:rPr lang="es-ES" dirty="0" smtClean="0">
                <a:latin typeface="Arial" panose="020B0604020202020204" pitchFamily="34" charset="0"/>
                <a:cs typeface="Arial" panose="020B0604020202020204" pitchFamily="34" charset="0"/>
              </a:rPr>
              <a:t>¿</a:t>
            </a:r>
            <a:r>
              <a:rPr lang="es-ES" dirty="0">
                <a:latin typeface="Arial" panose="020B0604020202020204" pitchFamily="34" charset="0"/>
                <a:cs typeface="Arial" panose="020B0604020202020204" pitchFamily="34" charset="0"/>
              </a:rPr>
              <a:t>Resulta adecuada la selección, elaboración y utilización de los medios de </a:t>
            </a:r>
            <a:r>
              <a:rPr lang="es-ES" dirty="0" smtClean="0">
                <a:latin typeface="Arial" panose="020B0604020202020204" pitchFamily="34" charset="0"/>
                <a:cs typeface="Arial" panose="020B0604020202020204" pitchFamily="34" charset="0"/>
              </a:rPr>
              <a:t>enseñanza-aprendizaje?</a:t>
            </a:r>
          </a:p>
          <a:p>
            <a:pPr algn="just"/>
            <a:r>
              <a:rPr lang="es-ES" dirty="0" smtClean="0">
                <a:latin typeface="Arial" panose="020B0604020202020204" pitchFamily="34" charset="0"/>
                <a:cs typeface="Arial" panose="020B0604020202020204" pitchFamily="34" charset="0"/>
              </a:rPr>
              <a:t>¿</a:t>
            </a:r>
            <a:r>
              <a:rPr lang="es-ES" dirty="0">
                <a:latin typeface="Arial" panose="020B0604020202020204" pitchFamily="34" charset="0"/>
                <a:cs typeface="Arial" panose="020B0604020202020204" pitchFamily="34" charset="0"/>
              </a:rPr>
              <a:t>Están los medios en función directa con el sistema de acciones del profesor y del estudiante</a:t>
            </a:r>
            <a:r>
              <a:rPr lang="es-ES" dirty="0" smtClean="0">
                <a:latin typeface="Arial" panose="020B0604020202020204" pitchFamily="34" charset="0"/>
                <a:cs typeface="Arial" panose="020B0604020202020204" pitchFamily="34" charset="0"/>
              </a:rPr>
              <a:t>?</a:t>
            </a:r>
          </a:p>
          <a:p>
            <a:pPr algn="just"/>
            <a:r>
              <a:rPr lang="es-ES" dirty="0" smtClean="0">
                <a:latin typeface="Arial" panose="020B0604020202020204" pitchFamily="34" charset="0"/>
                <a:cs typeface="Arial" panose="020B0604020202020204" pitchFamily="34" charset="0"/>
              </a:rPr>
              <a:t>¿</a:t>
            </a:r>
            <a:r>
              <a:rPr lang="es-ES" dirty="0">
                <a:latin typeface="Arial" panose="020B0604020202020204" pitchFamily="34" charset="0"/>
                <a:cs typeface="Arial" panose="020B0604020202020204" pitchFamily="34" charset="0"/>
              </a:rPr>
              <a:t>Contribuyen al cumplimiento de los objetivos</a:t>
            </a:r>
            <a:r>
              <a:rPr lang="es-ES" dirty="0" smtClean="0">
                <a:latin typeface="Arial" panose="020B0604020202020204" pitchFamily="34" charset="0"/>
                <a:cs typeface="Arial" panose="020B0604020202020204" pitchFamily="34" charset="0"/>
              </a:rPr>
              <a:t>?</a:t>
            </a:r>
          </a:p>
          <a:p>
            <a:pPr algn="just"/>
            <a:r>
              <a:rPr lang="es-ES" dirty="0" smtClean="0">
                <a:latin typeface="Arial" panose="020B0604020202020204" pitchFamily="34" charset="0"/>
                <a:cs typeface="Arial" panose="020B0604020202020204" pitchFamily="34" charset="0"/>
              </a:rPr>
              <a:t>¿</a:t>
            </a:r>
            <a:r>
              <a:rPr lang="es-ES" dirty="0">
                <a:latin typeface="Arial" panose="020B0604020202020204" pitchFamily="34" charset="0"/>
                <a:cs typeface="Arial" panose="020B0604020202020204" pitchFamily="34" charset="0"/>
              </a:rPr>
              <a:t>Son las vías para los conocimientos y acciones propuestos en función del conocimiento y acción del estudiante</a:t>
            </a:r>
            <a:r>
              <a:rPr lang="es-ES" dirty="0" smtClean="0">
                <a:latin typeface="Arial" panose="020B0604020202020204" pitchFamily="34" charset="0"/>
                <a:cs typeface="Arial" panose="020B0604020202020204" pitchFamily="34" charset="0"/>
              </a:rPr>
              <a:t>?</a:t>
            </a:r>
          </a:p>
          <a:p>
            <a:pPr algn="just"/>
            <a:r>
              <a:rPr lang="es-ES" dirty="0" smtClean="0">
                <a:latin typeface="Arial" panose="020B0604020202020204" pitchFamily="34" charset="0"/>
                <a:cs typeface="Arial" panose="020B0604020202020204" pitchFamily="34" charset="0"/>
              </a:rPr>
              <a:t> ¿Son </a:t>
            </a:r>
            <a:r>
              <a:rPr lang="es-ES" dirty="0">
                <a:latin typeface="Arial" panose="020B0604020202020204" pitchFamily="34" charset="0"/>
                <a:cs typeface="Arial" panose="020B0604020202020204" pitchFamily="34" charset="0"/>
              </a:rPr>
              <a:t>portadores del contenido esencial</a:t>
            </a:r>
            <a:r>
              <a:rPr lang="es-ES" dirty="0" smtClean="0">
                <a:latin typeface="Arial" panose="020B0604020202020204" pitchFamily="34" charset="0"/>
                <a:cs typeface="Arial" panose="020B0604020202020204" pitchFamily="34" charset="0"/>
              </a:rPr>
              <a:t>?</a:t>
            </a:r>
          </a:p>
          <a:p>
            <a:pPr algn="just"/>
            <a:r>
              <a:rPr lang="es-ES" dirty="0" smtClean="0">
                <a:latin typeface="Arial" panose="020B0604020202020204" pitchFamily="34" charset="0"/>
                <a:cs typeface="Arial" panose="020B0604020202020204" pitchFamily="34" charset="0"/>
              </a:rPr>
              <a:t>¿</a:t>
            </a:r>
            <a:r>
              <a:rPr lang="es-ES" dirty="0">
                <a:latin typeface="Arial" panose="020B0604020202020204" pitchFamily="34" charset="0"/>
                <a:cs typeface="Arial" panose="020B0604020202020204" pitchFamily="34" charset="0"/>
              </a:rPr>
              <a:t>Permiten el control de la actividad? </a:t>
            </a:r>
            <a:endParaRPr lang="es-ES" dirty="0" smtClean="0">
              <a:latin typeface="Arial" panose="020B0604020202020204" pitchFamily="34" charset="0"/>
              <a:cs typeface="Arial" panose="020B0604020202020204" pitchFamily="34" charset="0"/>
            </a:endParaRPr>
          </a:p>
          <a:p>
            <a:pPr algn="just"/>
            <a:r>
              <a:rPr lang="es-ES" dirty="0" smtClean="0">
                <a:latin typeface="Arial" panose="020B0604020202020204" pitchFamily="34" charset="0"/>
                <a:cs typeface="Arial" panose="020B0604020202020204" pitchFamily="34" charset="0"/>
              </a:rPr>
              <a:t>¿</a:t>
            </a:r>
            <a:r>
              <a:rPr lang="es-ES" dirty="0">
                <a:latin typeface="Arial" panose="020B0604020202020204" pitchFamily="34" charset="0"/>
                <a:cs typeface="Arial" panose="020B0604020202020204" pitchFamily="34" charset="0"/>
              </a:rPr>
              <a:t>Tributan hacia un PEA desarrollador? </a:t>
            </a:r>
            <a:endParaRPr lang="es-ES" sz="2400" b="1" dirty="0">
              <a:latin typeface="Arial" panose="020B0604020202020204" pitchFamily="34" charset="0"/>
              <a:cs typeface="Arial" panose="020B0604020202020204" pitchFamily="34" charset="0"/>
            </a:endParaRPr>
          </a:p>
          <a:p>
            <a:pPr marL="0" indent="0">
              <a:buNone/>
            </a:pPr>
            <a:endParaRPr lang="es-ES" dirty="0"/>
          </a:p>
        </p:txBody>
      </p:sp>
    </p:spTree>
    <p:extLst>
      <p:ext uri="{BB962C8B-B14F-4D97-AF65-F5344CB8AC3E}">
        <p14:creationId xmlns:p14="http://schemas.microsoft.com/office/powerpoint/2010/main" val="17752905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8602" y="536066"/>
            <a:ext cx="5357842" cy="1132732"/>
          </a:xfrm>
        </p:spPr>
        <p:txBody>
          <a:bodyPr>
            <a:noAutofit/>
          </a:bodyPr>
          <a:lstStyle/>
          <a:p>
            <a:r>
              <a:rPr lang="es-ES" sz="4000" dirty="0" smtClean="0"/>
              <a:t>Trabajo independiente</a:t>
            </a:r>
            <a:br>
              <a:rPr lang="es-ES" sz="4000" dirty="0" smtClean="0"/>
            </a:br>
            <a:endParaRPr lang="es-ES" sz="4000" dirty="0"/>
          </a:p>
        </p:txBody>
      </p:sp>
      <p:sp>
        <p:nvSpPr>
          <p:cNvPr id="3" name="2 Marcador de contenido"/>
          <p:cNvSpPr>
            <a:spLocks noGrp="1"/>
          </p:cNvSpPr>
          <p:nvPr>
            <p:ph idx="1"/>
          </p:nvPr>
        </p:nvSpPr>
        <p:spPr>
          <a:xfrm>
            <a:off x="179512" y="1268760"/>
            <a:ext cx="8229600" cy="4389120"/>
          </a:xfrm>
        </p:spPr>
        <p:txBody>
          <a:bodyPr>
            <a:normAutofit fontScale="92500" lnSpcReduction="20000"/>
          </a:bodyPr>
          <a:lstStyle/>
          <a:p>
            <a:pPr algn="just"/>
            <a:r>
              <a:rPr lang="es-ES" sz="2400" dirty="0" smtClean="0">
                <a:latin typeface="Arial" panose="020B0604020202020204" pitchFamily="34" charset="0"/>
                <a:cs typeface="Arial" panose="020B0604020202020204" pitchFamily="34" charset="0"/>
              </a:rPr>
              <a:t>Seleccione un contenido de una de la asignatura que más le guste en </a:t>
            </a:r>
            <a:r>
              <a:rPr lang="es-ES" sz="2400" dirty="0">
                <a:latin typeface="Arial" panose="020B0604020202020204" pitchFamily="34" charset="0"/>
                <a:cs typeface="Arial" panose="020B0604020202020204" pitchFamily="34" charset="0"/>
              </a:rPr>
              <a:t>la </a:t>
            </a:r>
            <a:r>
              <a:rPr lang="es-ES" sz="2400" dirty="0" smtClean="0">
                <a:latin typeface="Arial" panose="020B0604020202020204" pitchFamily="34" charset="0"/>
                <a:cs typeface="Arial" panose="020B0604020202020204" pitchFamily="34" charset="0"/>
              </a:rPr>
              <a:t>carrera. </a:t>
            </a:r>
            <a:r>
              <a:rPr lang="es-ES" sz="2400" dirty="0">
                <a:latin typeface="Arial" panose="020B0604020202020204" pitchFamily="34" charset="0"/>
                <a:cs typeface="Arial" panose="020B0604020202020204" pitchFamily="34" charset="0"/>
              </a:rPr>
              <a:t>Proponga el método a utilizar </a:t>
            </a:r>
            <a:r>
              <a:rPr lang="es-ES" sz="2400" dirty="0" smtClean="0">
                <a:latin typeface="Arial" panose="020B0604020202020204" pitchFamily="34" charset="0"/>
                <a:cs typeface="Arial" panose="020B0604020202020204" pitchFamily="34" charset="0"/>
              </a:rPr>
              <a:t>y </a:t>
            </a:r>
            <a:r>
              <a:rPr lang="es-ES" sz="2400" dirty="0">
                <a:latin typeface="Arial" panose="020B0604020202020204" pitchFamily="34" charset="0"/>
                <a:cs typeface="Arial" panose="020B0604020202020204" pitchFamily="34" charset="0"/>
              </a:rPr>
              <a:t>seleccione los medios </a:t>
            </a:r>
            <a:r>
              <a:rPr lang="es-ES" sz="2400" dirty="0" smtClean="0">
                <a:latin typeface="Arial" panose="020B0604020202020204" pitchFamily="34" charset="0"/>
                <a:cs typeface="Arial" panose="020B0604020202020204" pitchFamily="34" charset="0"/>
              </a:rPr>
              <a:t>que utilizarías para </a:t>
            </a:r>
            <a:r>
              <a:rPr lang="es-ES" sz="2400" dirty="0">
                <a:latin typeface="Arial" panose="020B0604020202020204" pitchFamily="34" charset="0"/>
                <a:cs typeface="Arial" panose="020B0604020202020204" pitchFamily="34" charset="0"/>
              </a:rPr>
              <a:t>asesorar a un docente en cómo </a:t>
            </a:r>
            <a:r>
              <a:rPr lang="es-ES" sz="2400" dirty="0" smtClean="0">
                <a:latin typeface="Arial" panose="020B0604020202020204" pitchFamily="34" charset="0"/>
                <a:cs typeface="Arial" panose="020B0604020202020204" pitchFamily="34" charset="0"/>
              </a:rPr>
              <a:t>trabajar este contenido durante la dirección del PEA.</a:t>
            </a:r>
          </a:p>
          <a:p>
            <a:pPr algn="just"/>
            <a:endParaRPr lang="es-ES" sz="2400" dirty="0" smtClean="0">
              <a:latin typeface="Arial" panose="020B0604020202020204" pitchFamily="34" charset="0"/>
              <a:cs typeface="Arial" panose="020B0604020202020204" pitchFamily="34" charset="0"/>
            </a:endParaRPr>
          </a:p>
          <a:p>
            <a:pPr algn="just"/>
            <a:r>
              <a:rPr lang="es-ES" sz="2400" dirty="0" smtClean="0">
                <a:latin typeface="Arial" panose="020B0604020202020204" pitchFamily="34" charset="0"/>
                <a:cs typeface="Arial" panose="020B0604020202020204" pitchFamily="34" charset="0"/>
              </a:rPr>
              <a:t>Estudiar </a:t>
            </a:r>
            <a:r>
              <a:rPr lang="es-ES" sz="2400" dirty="0">
                <a:latin typeface="Arial" panose="020B0604020202020204" pitchFamily="34" charset="0"/>
                <a:cs typeface="Arial" panose="020B0604020202020204" pitchFamily="34" charset="0"/>
              </a:rPr>
              <a:t>presentación sobre las formas de organización y evaluación. Realizar resumen de los rasgos esenciales de cada uno de los componentes.</a:t>
            </a:r>
          </a:p>
          <a:p>
            <a:pPr algn="just"/>
            <a:endParaRPr lang="es-ES" sz="2400" dirty="0" smtClean="0">
              <a:latin typeface="Arial" panose="020B0604020202020204" pitchFamily="34" charset="0"/>
              <a:cs typeface="Arial" panose="020B0604020202020204" pitchFamily="34" charset="0"/>
            </a:endParaRPr>
          </a:p>
          <a:p>
            <a:pPr algn="just"/>
            <a:r>
              <a:rPr lang="es-ES" sz="2200" dirty="0" smtClean="0">
                <a:latin typeface="Arial" panose="020B0604020202020204" pitchFamily="34" charset="0"/>
                <a:cs typeface="Arial" panose="020B0604020202020204" pitchFamily="34" charset="0"/>
              </a:rPr>
              <a:t>Bibliografía: </a:t>
            </a:r>
            <a:endParaRPr lang="es-ES" sz="2200" dirty="0" smtClean="0">
              <a:latin typeface="Arial" panose="020B0604020202020204" pitchFamily="34" charset="0"/>
              <a:cs typeface="Arial" panose="020B0604020202020204" pitchFamily="34" charset="0"/>
            </a:endParaRPr>
          </a:p>
          <a:p>
            <a:pPr marL="0" indent="0" algn="just">
              <a:buNone/>
            </a:pPr>
            <a:r>
              <a:rPr lang="es-ES" sz="2200" dirty="0">
                <a:latin typeface="Arial" panose="020B0604020202020204" pitchFamily="34" charset="0"/>
                <a:cs typeface="Arial" panose="020B0604020202020204" pitchFamily="34" charset="0"/>
              </a:rPr>
              <a:t>-</a:t>
            </a:r>
            <a:r>
              <a:rPr lang="es-ES" sz="2200" dirty="0" smtClean="0">
                <a:latin typeface="Arial" panose="020B0604020202020204" pitchFamily="34" charset="0"/>
                <a:cs typeface="Arial" panose="020B0604020202020204" pitchFamily="34" charset="0"/>
              </a:rPr>
              <a:t>Libro </a:t>
            </a:r>
            <a:r>
              <a:rPr lang="es-ES" sz="2200" dirty="0">
                <a:latin typeface="Arial" panose="020B0604020202020204" pitchFamily="34" charset="0"/>
                <a:cs typeface="Arial" panose="020B0604020202020204" pitchFamily="34" charset="0"/>
              </a:rPr>
              <a:t>Aprender y Enseñar en la </a:t>
            </a:r>
            <a:r>
              <a:rPr lang="es-ES" sz="2200" dirty="0" smtClean="0">
                <a:latin typeface="Arial" panose="020B0604020202020204" pitchFamily="34" charset="0"/>
                <a:cs typeface="Arial" panose="020B0604020202020204" pitchFamily="34" charset="0"/>
              </a:rPr>
              <a:t>Escuela: Una </a:t>
            </a:r>
            <a:r>
              <a:rPr lang="es-ES" sz="2200" dirty="0">
                <a:latin typeface="Arial" panose="020B0604020202020204" pitchFamily="34" charset="0"/>
                <a:cs typeface="Arial" panose="020B0604020202020204" pitchFamily="34" charset="0"/>
              </a:rPr>
              <a:t>Concepción </a:t>
            </a:r>
            <a:r>
              <a:rPr lang="es-ES" sz="2200" dirty="0" smtClean="0">
                <a:latin typeface="Arial" panose="020B0604020202020204" pitchFamily="34" charset="0"/>
                <a:cs typeface="Arial" panose="020B0604020202020204" pitchFamily="34" charset="0"/>
              </a:rPr>
              <a:t>Desarrolladora, de Doris </a:t>
            </a:r>
            <a:r>
              <a:rPr lang="es-ES" sz="2200" dirty="0">
                <a:latin typeface="Arial" panose="020B0604020202020204" pitchFamily="34" charset="0"/>
                <a:cs typeface="Arial" panose="020B0604020202020204" pitchFamily="34" charset="0"/>
              </a:rPr>
              <a:t>Castellanos </a:t>
            </a:r>
            <a:r>
              <a:rPr lang="es-ES" sz="2200" dirty="0" err="1" smtClean="0">
                <a:latin typeface="Arial" panose="020B0604020202020204" pitchFamily="34" charset="0"/>
                <a:cs typeface="Arial" panose="020B0604020202020204" pitchFamily="34" charset="0"/>
              </a:rPr>
              <a:t>Simons</a:t>
            </a:r>
            <a:r>
              <a:rPr lang="es-ES" sz="2200" dirty="0" smtClean="0">
                <a:latin typeface="Arial" panose="020B0604020202020204" pitchFamily="34" charset="0"/>
                <a:cs typeface="Arial" panose="020B0604020202020204" pitchFamily="34" charset="0"/>
              </a:rPr>
              <a:t> y et al.</a:t>
            </a:r>
          </a:p>
          <a:p>
            <a:pPr marL="0" indent="0" algn="just">
              <a:buNone/>
            </a:pPr>
            <a:r>
              <a:rPr lang="es-ES" sz="2200" smtClean="0">
                <a:latin typeface="Arial" panose="020B0604020202020204" pitchFamily="34" charset="0"/>
                <a:cs typeface="Arial" panose="020B0604020202020204" pitchFamily="34" charset="0"/>
              </a:rPr>
              <a:t>-Libro </a:t>
            </a:r>
            <a:r>
              <a:rPr lang="es-ES" sz="2200" dirty="0" smtClean="0">
                <a:latin typeface="Arial" panose="020B0604020202020204" pitchFamily="34" charset="0"/>
                <a:cs typeface="Arial" panose="020B0604020202020204" pitchFamily="34" charset="0"/>
              </a:rPr>
              <a:t>Nociones de Sociología, Psicología y Pedagogía, de </a:t>
            </a:r>
            <a:r>
              <a:rPr lang="es-ES" sz="2200" dirty="0">
                <a:latin typeface="Arial" panose="020B0604020202020204" pitchFamily="34" charset="0"/>
                <a:cs typeface="Arial" panose="020B0604020202020204" pitchFamily="34" charset="0"/>
              </a:rPr>
              <a:t>Ana María González Soca y Carmen Reinoso </a:t>
            </a:r>
            <a:r>
              <a:rPr lang="es-ES" sz="2200" dirty="0" err="1" smtClean="0">
                <a:latin typeface="Arial" panose="020B0604020202020204" pitchFamily="34" charset="0"/>
                <a:cs typeface="Arial" panose="020B0604020202020204" pitchFamily="34" charset="0"/>
              </a:rPr>
              <a:t>Cápiro</a:t>
            </a:r>
            <a:r>
              <a:rPr lang="es-ES" sz="2200" dirty="0" smtClean="0">
                <a:latin typeface="Arial" panose="020B0604020202020204" pitchFamily="34" charset="0"/>
                <a:cs typeface="Arial" panose="020B0604020202020204" pitchFamily="34" charset="0"/>
              </a:rPr>
              <a:t>.</a:t>
            </a:r>
            <a:endParaRPr lang="es-MX" sz="2200" dirty="0">
              <a:latin typeface="Arial" panose="020B0604020202020204" pitchFamily="34" charset="0"/>
              <a:cs typeface="Arial" panose="020B0604020202020204" pitchFamily="34" charset="0"/>
            </a:endParaRPr>
          </a:p>
          <a:p>
            <a:pPr marL="0" indent="0" algn="just">
              <a:buNone/>
            </a:pPr>
            <a:endParaRPr lang="es-ES" sz="2200" dirty="0">
              <a:latin typeface="Arial" panose="020B0604020202020204" pitchFamily="34" charset="0"/>
              <a:cs typeface="Arial" panose="020B0604020202020204" pitchFamily="34" charset="0"/>
            </a:endParaRPr>
          </a:p>
          <a:p>
            <a:pPr lvl="0" algn="just"/>
            <a:endParaRPr lang="es-ES" b="1" dirty="0">
              <a:solidFill>
                <a:srgbClr val="00B050"/>
              </a:solidFill>
              <a:latin typeface="Arial" panose="020B0604020202020204" pitchFamily="34" charset="0"/>
              <a:cs typeface="Arial" panose="020B0604020202020204" pitchFamily="34" charset="0"/>
            </a:endParaRPr>
          </a:p>
          <a:p>
            <a:pPr lvl="0" algn="just"/>
            <a:endParaRPr lang="es-ES" b="1" dirty="0">
              <a:solidFill>
                <a:srgbClr val="00B05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4281450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8602" y="536066"/>
            <a:ext cx="5357842" cy="1132732"/>
          </a:xfrm>
        </p:spPr>
        <p:txBody>
          <a:bodyPr>
            <a:noAutofit/>
          </a:bodyPr>
          <a:lstStyle/>
          <a:p>
            <a:r>
              <a:rPr lang="es-ES" sz="4000" dirty="0" smtClean="0"/>
              <a:t>Conclusiones</a:t>
            </a:r>
            <a:br>
              <a:rPr lang="es-ES" sz="4000" dirty="0" smtClean="0"/>
            </a:br>
            <a:endParaRPr lang="es-ES" sz="4000" dirty="0"/>
          </a:p>
        </p:txBody>
      </p:sp>
      <p:sp>
        <p:nvSpPr>
          <p:cNvPr id="3" name="2 Marcador de contenido"/>
          <p:cNvSpPr>
            <a:spLocks noGrp="1"/>
          </p:cNvSpPr>
          <p:nvPr>
            <p:ph idx="1"/>
          </p:nvPr>
        </p:nvSpPr>
        <p:spPr>
          <a:xfrm>
            <a:off x="107504" y="1772816"/>
            <a:ext cx="8229600" cy="4389120"/>
          </a:xfrm>
        </p:spPr>
        <p:txBody>
          <a:bodyPr>
            <a:normAutofit/>
          </a:bodyPr>
          <a:lstStyle/>
          <a:p>
            <a:pPr algn="just"/>
            <a:r>
              <a:rPr lang="es-ES" sz="2400" dirty="0" smtClean="0">
                <a:latin typeface="Arial" panose="020B0604020202020204" pitchFamily="34" charset="0"/>
                <a:cs typeface="Arial" panose="020B0604020202020204" pitchFamily="34" charset="0"/>
              </a:rPr>
              <a:t>Los componentes métodos y medios son los encargados de dinamizar y facilitar el proceso de enseñanza aprendizaje.</a:t>
            </a:r>
          </a:p>
          <a:p>
            <a:pPr algn="just"/>
            <a:r>
              <a:rPr lang="es-ES" sz="2400" dirty="0" smtClean="0">
                <a:latin typeface="Arial" panose="020B0604020202020204" pitchFamily="34" charset="0"/>
                <a:cs typeface="Arial" panose="020B0604020202020204" pitchFamily="34" charset="0"/>
              </a:rPr>
              <a:t>En su relación sistémica con los demás componentes manifiestan relaciones de subordinación con el objetivo, así como relaciones de coordinación con los contenidos para el logro del objetivo planificado.</a:t>
            </a:r>
            <a:endParaRPr lang="es-ES" dirty="0">
              <a:latin typeface="Arial" panose="020B0604020202020204" pitchFamily="34" charset="0"/>
              <a:cs typeface="Arial" panose="020B0604020202020204" pitchFamily="34" charset="0"/>
            </a:endParaRPr>
          </a:p>
          <a:p>
            <a:pPr lvl="0" algn="just"/>
            <a:endParaRPr lang="es-ES" b="1" dirty="0">
              <a:solidFill>
                <a:srgbClr val="00B050"/>
              </a:solidFill>
              <a:latin typeface="Arial" panose="020B0604020202020204" pitchFamily="34" charset="0"/>
              <a:cs typeface="Arial" panose="020B0604020202020204" pitchFamily="34" charset="0"/>
            </a:endParaRPr>
          </a:p>
          <a:p>
            <a:pPr lvl="0" algn="just"/>
            <a:endParaRPr lang="es-ES" b="1" dirty="0">
              <a:solidFill>
                <a:srgbClr val="00B05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7078031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ujo">
  <a:themeElements>
    <a:clrScheme name="Fluj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uj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uj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2170</TotalTime>
  <Words>1661</Words>
  <Application>Microsoft Office PowerPoint</Application>
  <PresentationFormat>Presentación en pantalla (4:3)</PresentationFormat>
  <Paragraphs>166</Paragraphs>
  <Slides>24</Slides>
  <Notes>0</Notes>
  <HiddenSlides>0</HiddenSlides>
  <MMClips>0</MMClips>
  <ScaleCrop>false</ScaleCrop>
  <HeadingPairs>
    <vt:vector size="6" baseType="variant">
      <vt:variant>
        <vt:lpstr>Tema</vt:lpstr>
      </vt:variant>
      <vt:variant>
        <vt:i4>1</vt:i4>
      </vt:variant>
      <vt:variant>
        <vt:lpstr>Servidores OLE incrustados</vt:lpstr>
      </vt:variant>
      <vt:variant>
        <vt:i4>1</vt:i4>
      </vt:variant>
      <vt:variant>
        <vt:lpstr>Títulos de diapositiva</vt:lpstr>
      </vt:variant>
      <vt:variant>
        <vt:i4>24</vt:i4>
      </vt:variant>
    </vt:vector>
  </HeadingPairs>
  <TitlesOfParts>
    <vt:vector size="26" baseType="lpstr">
      <vt:lpstr>Flujo</vt:lpstr>
      <vt:lpstr>Clip</vt:lpstr>
      <vt:lpstr>Presentación de PowerPoint</vt:lpstr>
      <vt:lpstr>SUMARIO                 OBJETIVO</vt:lpstr>
      <vt:lpstr>Presentación de PowerPoint</vt:lpstr>
      <vt:lpstr>Presentación de PowerPoint</vt:lpstr>
      <vt:lpstr>El MÉTODO:</vt:lpstr>
      <vt:lpstr>El MÉTODO:</vt:lpstr>
      <vt:lpstr>EL MÉTODO:</vt:lpstr>
      <vt:lpstr>El MÉTODO:</vt:lpstr>
      <vt:lpstr>Los Métodos:</vt:lpstr>
      <vt:lpstr>Presentación de PowerPoint</vt:lpstr>
      <vt:lpstr>El MÉTODO:</vt:lpstr>
      <vt:lpstr>MÉTODOS PRODUCTIVOS:</vt:lpstr>
      <vt:lpstr>Procedimientos didácticos:</vt:lpstr>
      <vt:lpstr>Presentación de PowerPoint</vt:lpstr>
      <vt:lpstr>Presentación de PowerPoint</vt:lpstr>
      <vt:lpstr>¿Qué debes preguntarte sobre los métodos de enseñanza-aprendizaje? </vt:lpstr>
      <vt:lpstr>¿Qué es un medio de enseñanza?</vt:lpstr>
      <vt:lpstr>Los medios de enseñanza-aprendizaje</vt:lpstr>
      <vt:lpstr>Los medios de enseñanza-aprendizaje</vt:lpstr>
      <vt:lpstr>Los medios de enseñanza-aprendizaje</vt:lpstr>
      <vt:lpstr>Presentación de PowerPoint</vt:lpstr>
      <vt:lpstr>¿Qué debes preguntarte sobre los medios de enseñanza-aprendizaje? </vt:lpstr>
      <vt:lpstr>Trabajo independiente </vt:lpstr>
      <vt:lpstr>Conclusiones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ujc</dc:creator>
  <cp:lastModifiedBy>Andres</cp:lastModifiedBy>
  <cp:revision>304</cp:revision>
  <dcterms:created xsi:type="dcterms:W3CDTF">2023-02-11T08:47:13Z</dcterms:created>
  <dcterms:modified xsi:type="dcterms:W3CDTF">2026-10-24T11:38:13Z</dcterms:modified>
</cp:coreProperties>
</file>