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15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0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1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0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1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3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9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3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3558092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novación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36" name=""/><p:cNvGrpSpPr/><p:nvPr/></p:nvGrpSpPr><p:grpSpPr><a:xfrm><a:off x="0" y="0"/><a:ext cx="0" cy="0"/><a:chOff x="0" y="0"/><a:chExt cx="0" cy="0"/></a:xfrm></p:grpSpPr><p:sp><p:nvSpPr><p:cNvPr id="1048591" name=""/><p:cNvSpPr txBox="1"/><p:nvPr/></p:nvSpPr><p:spPr><a:xfrm><a:off x="4484472" y="629982"/><a:ext cx="6024974" cy="1043940"/></a:xfrm><a:prstGeom prst="rect"/></p:spPr><p:txBody><a:bodyPr rtlCol="0" wrap="square"><a:spAutoFit/></a:bodyPr><a:p><a:r><a:rPr b="1" sz="3200" lang="es-US"><a:solidFill><a:srgbClr val="000000"/></a:solidFill></a:rPr><a:t>Áreas centrales de la empresa </a:t></a:r><a:endParaRPr b="1" sz="3200" lang="es-US"><a:solidFill><a:srgbClr val="000000"/></a:solidFill></a:endParaRPr></a:p></p:txBody></p:sp><p:sp><p:nvSpPr><p:cNvPr id="1048592" name=""/><p:cNvSpPr txBox="1"/><p:nvPr/></p:nvSpPr><p:spPr><a:xfrm><a:off x="3706235" y="1400674"/><a:ext cx="6837535" cy="3996690"/></a:xfrm><a:prstGeom prst="rect"/></p:spPr><p:txBody><a:bodyPr rtlCol="0" wrap="square"><a:spAutoFit/></a:bodyPr><a:p><a:pPr indent="-457200" marL="457200"><a:buFont typeface="Arial"/><a:buChar char="•"/></a:pPr><a:r><a:rPr sz="3200" lang="es-US"><a:solidFill><a:srgbClr val="000000"/></a:solidFill></a:rPr><a:t>Dirección.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Planeación.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Contabilidad y Finanzas.</a:t></a:r><a:endParaRPr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Tecnologías de la información y la comunicación.</a:t></a:r><a:endParaRPr sz="3200" lang="es-US"><a:solidFill><a:srgbClr val="000000"/></a:solidFill></a:endParaRPr></a:p><a:p><a:pPr indent="-457200" marL="457200"><a:buFont typeface="Arial"/><a:buChar char="•"/></a:pPr><a:r><a:rPr b="0" sz="3200" lang="es-US"><a:solidFill><a:srgbClr val="000000"/></a:solidFill></a:rPr><a:t>Mercadotecnia</a:t></a:r><a:r><a:rPr sz="3200" lang="es-US"><a:solidFill><a:srgbClr val="000000"/></a:solidFill></a:rPr><a:t>.</a:t></a:r><a:endParaRPr b="0" sz="3200" lang="es-US"><a:solidFill><a:srgbClr val="000000"/></a:solidFill></a:endParaRPr></a:p><a:p><a:pPr indent="-457200" marL="457200"><a:buFont typeface="Arial"/><a:buChar char="•"/></a:pPr><a:r><a:rPr sz="3200" lang="es-US"><a:solidFill><a:srgbClr val="000000"/></a:solidFill></a:rPr><a:t>Relaciones Públicas.</a:t></a:r><a:endParaRPr sz="3200" lang="es-US"><a:solidFill><a:srgbClr val="000000"/></a:solidFill></a:endParaRPr></a:p><a:p><a:pPr indent="-457200" marL="457200"><a:buFont typeface="Arial"/><a:buChar char="•"/></a:pPr><a:r><a:rPr b="1" sz="3200" lang="es-US"><a:solidFill><a:srgbClr val="FF0000"/></a:solidFill></a:rPr><a:t>Gestión de Innovación.</a:t></a:r><a:endParaRPr b="1" sz="3200" lang="es-US"><a:solidFill><a:srgbClr val="FF0000"/></a:solidFill></a:endParaRPr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idx="1"/>
          </p:nvPr>
        </p:nvSpPr>
        <p:spPr>
          <a:xfrm>
            <a:off x="3497072" y="782820"/>
            <a:ext cx="7940660" cy="4681415"/>
          </a:xfrm>
        </p:spPr>
        <p:txBody>
          <a:bodyPr>
            <a:normAutofit/>
          </a:bodyPr>
          <a:p>
            <a:pPr indent="0" marL="0">
              <a:buNone/>
            </a:pPr>
            <a:r>
              <a:rPr altLang="es-US" b="1" sz="2800" lang="en-US">
                <a:solidFill>
                  <a:srgbClr val="000000"/>
                </a:solidFill>
              </a:rPr>
              <a:t>B</a:t>
            </a:r>
            <a:r>
              <a:rPr altLang="es-US" b="1" sz="2800" lang="en-US">
                <a:solidFill>
                  <a:srgbClr val="000000"/>
                </a:solidFill>
              </a:rPr>
              <a:t>i</a:t>
            </a:r>
            <a:r>
              <a:rPr altLang="es-US" b="1" sz="2800" lang="en-US">
                <a:solidFill>
                  <a:srgbClr val="000000"/>
                </a:solidFill>
              </a:rPr>
              <a:t>bliografía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 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2.7 Gestión de innovación (120 a la 132) en el folleto como 2.6 Sistema de investigación y desarrollo</a:t>
            </a:r>
            <a:endParaRPr sz="2800" lang="es-US">
              <a:solidFill>
                <a:srgbClr val="000000"/>
              </a:solidFill>
            </a:endParaRPr>
          </a:p>
          <a:p>
            <a:pPr indent="0" marL="0">
              <a:buNone/>
            </a:pPr>
            <a:r>
              <a:rPr altLang="es-US" sz="2800" lang="en-US">
                <a:solidFill>
                  <a:srgbClr val="000000"/>
                </a:solidFill>
              </a:rPr>
              <a:t>          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595" name=""/>
          <p:cNvSpPr txBox="1"/>
          <p:nvPr/>
        </p:nvSpPr>
        <p:spPr>
          <a:xfrm>
            <a:off x="4570943" y="778067"/>
            <a:ext cx="4572000" cy="508635"/>
          </a:xfrm>
          <a:prstGeom prst="rect"/>
        </p:spPr>
        <p:txBody>
          <a:bodyPr rtlCol="0" wrap="square">
            <a:spAutoFit/>
          </a:bodyPr>
          <a:p>
            <a:r>
              <a:rPr b="1" sz="2800" lang="es-US">
                <a:solidFill>
                  <a:srgbClr val="000000"/>
                </a:solidFill>
              </a:rPr>
              <a:t>GESTIÓN DE INNOVACION
</a:t>
            </a:r>
            <a:endParaRPr b="1" sz="2800" lang="es-US">
              <a:solidFill>
                <a:srgbClr val="000000"/>
              </a:solidFill>
            </a:endParaRPr>
          </a:p>
        </p:txBody>
      </p:sp>
      <p:sp>
        <p:nvSpPr>
          <p:cNvPr id="1048596" name=""/>
          <p:cNvSpPr txBox="1"/>
          <p:nvPr/>
        </p:nvSpPr>
        <p:spPr>
          <a:xfrm>
            <a:off x="3568481" y="1919715"/>
            <a:ext cx="8090637" cy="3010535"/>
          </a:xfrm>
          <a:prstGeom prst="rect"/>
        </p:spPr>
        <p:txBody>
          <a:bodyPr rtlCol="0" wrap="square">
            <a:spAutoFit/>
          </a:bodyPr>
          <a:p>
            <a:r>
              <a:rPr sz="2800" lang="es-US">
                <a:solidFill>
                  <a:srgbClr val="000000"/>
                </a:solidFill>
              </a:rPr>
              <a:t>Es el proceso de gestión de ideas innovadoras que luego son llevadas a la práctica. La planificación y el proceso detrás de generar ideas, convertirlas en planes de acción y desarrollarlas para el negocio hasta que se conviertan en realidad.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"/>
          <p:cNvSpPr txBox="1"/>
          <p:nvPr/>
        </p:nvSpPr>
        <p:spPr>
          <a:xfrm>
            <a:off x="3377645" y="535943"/>
            <a:ext cx="8869601" cy="4916805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OBJETIVOS DE AUDITORIA DE GESTION 
</a:t>
            </a:r>
            <a:r>
              <a:rPr altLang="es-US" b="1" sz="2000" lang="en-US" u="sng">
                <a:solidFill>
                  <a:srgbClr val="000000"/>
                </a:solidFill>
              </a:rPr>
              <a:t>1</a:t>
            </a:r>
            <a:r>
              <a:rPr altLang="es-US" b="1" sz="2000" lang="en-US" u="sng">
                <a:solidFill>
                  <a:srgbClr val="000000"/>
                </a:solidFill>
              </a:rPr>
              <a:t>.</a:t>
            </a:r>
            <a:r>
              <a:rPr altLang="es-US" b="1" sz="2000" lang="en-US" u="sng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MEDICION Y COMPARACION DE LOGROS
Medir, evaluar y comparar los resultados favorables y no favorables alcanzados en los programas y proyectos de ciencia e innovación tecnológica aprobados a la entidad auditada.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CONTROL INTERNO EFICAZ
Verificar el cumplimiento del diseño e implementación de los lineamientos metodológicos del sistema de control interno de la Propiedad Industrial, que promueva el logro de los objetivos y metas de la entidad, la detección temprana de desviaciones o áreas susceptibles de mejoras en esta materia, y la aplicación de las medidas que sean necesarias de manera oportuna.</a:t>
            </a:r>
            <a:endParaRPr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"/>
          <p:cNvSpPr txBox="1"/>
          <p:nvPr/>
        </p:nvSpPr>
        <p:spPr>
          <a:xfrm>
            <a:off x="3256587" y="181605"/>
            <a:ext cx="8774577" cy="6346826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3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CULTURA DE LA RESPONSABILIDAD
Verificar la existencia de una cultura de la responsabilidad en la gestión de la ciencia, la innovación tecnológica y el sistema de Propiedad Industrial, por parte de los directivos y especialistas que participan en esas actividades dentro de la entidad auditada.</a:t>
            </a:r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altLang="es-US" sz="2000" lang="en-US">
                <a:solidFill>
                  <a:srgbClr val="000000"/>
                </a:solidFill>
              </a:rPr>
              <a:t>4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MEJORAMIENTO DE LA PLANIFICACION
Comprobar el cumplimiento de los procedimientos establecidos para el diseño, formulación, aprobación, ejecución y control del Presupuesto aprobado para los programas y proyectos de Ciencia e Innovación Tecnológica, así como del Sistema de Propiedad Industrial.
</a:t>
            </a:r>
            <a:r>
              <a:rPr altLang="es-US" sz="2000" lang="en-US">
                <a:solidFill>
                  <a:srgbClr val="000000"/>
                </a:solidFill>
              </a:rPr>
              <a:t>5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NECESIDAD DE UN BUEN SISTEMA INTEGRAL DE INFORMACION Y COMUNICACIÓN
Comprobar que los sistemas de información y comunicación que sustentan los programas y proyectos de Ciencia e Innovación Tecnológica y el Sistema de Propiedad Industrial, facilitan la medición y evaluación de su comportamiento en el (los) ejercicio (s) económicos a auditar.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"/>
          <p:cNvSpPr txBox="1"/>
          <p:nvPr/>
        </p:nvSpPr>
        <p:spPr>
          <a:xfrm>
            <a:off x="3446818" y="207351"/>
            <a:ext cx="8446539" cy="6346824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PROGRAMA DE AUDITORIA</a:t>
            </a:r>
            <a:r>
              <a:rPr sz="2000" lang="es-US">
                <a:solidFill>
                  <a:srgbClr val="000000"/>
                </a:solidFill>
              </a:rPr>
              <a:t>-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establecidos para los procesos de diseño, formulación, aprobación, ejecución y control de los planes a corto, mediano y largo plazo, vinculados con los programas y proyectos de Ciencia e Innovación Tecnológica.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Revisar los procesos asociados a la implementación del Sistema de Propiedad Industrial en la entidad auditada, que debe incluir, como mínimo, procedimientos referidos a:
Consulta de la documentación necesaria en materia de Propiedad Industrial;
Evaluación de la conveniencia de la protección jurídica en Cuba y en el extranjero de los resultados de las i-nvestigaciones aplicadas y otros resultados tecnológicos; y</a:t>
            </a:r>
            <a:endParaRPr sz="2000" lang="es-US" u="sng">
              <a:solidFill>
                <a:srgbClr val="000000"/>
              </a:solidFill>
            </a:endParaRPr>
          </a:p>
          <a:p>
            <a:r>
              <a:rPr altLang="es-US" sz="2000" lang="en-US">
                <a:solidFill>
                  <a:srgbClr val="000000"/>
                </a:solidFill>
              </a:rPr>
              <a:t>Implementación de los mecanismos y procedimientos como Información Oficial Clasificada o Limitada de los conocimientos e informaciones técnicas y de otro tipo.</a:t>
            </a:r>
            <a:endParaRPr sz="2000" lang="es-US">
              <a:solidFill>
                <a:srgbClr val="000000"/>
              </a:solidFill>
            </a:endParaRPr>
          </a:p>
          <a:p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 txBox="1"/>
          <p:nvPr/>
        </p:nvSpPr>
        <p:spPr>
          <a:xfrm>
            <a:off x="3360352" y="407151"/>
            <a:ext cx="8394010" cy="4800600"/>
          </a:xfrm>
          <a:prstGeom prst="rect"/>
        </p:spPr>
        <p:txBody>
          <a:bodyPr rtlCol="0" wrap="square">
            <a:spAutoFit/>
          </a:bodyPr>
          <a:p>
            <a:r>
              <a:rPr altLang="es-US" sz="2400" lang="en-US">
                <a:solidFill>
                  <a:srgbClr val="000000"/>
                </a:solidFill>
              </a:rPr>
              <a:t>3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Comprobar el cumplimiento de los lineamientos metodológicos para el diseño y la organización de Sistemas Internos de Propiedad Industrial, a partir de la evaluación de los factores siguientes:
Perfil de la actividad de la entidad;
Dimensión del integrante del Sistema y cantidad de resultados, actuales o estimados; 
Situación en el mercado e impacto de su actividad;
Nivel de subordinación, marco y grado de autonomía, sector de competencia y radio de acción; y
Cultura existente en materia de Propiedad Industrial, y cantidad de funcionarios capacitados en esta disciplina.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>
            <a:off x="3412234" y="397584"/>
            <a:ext cx="8532365" cy="6762751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TECNICAS DE RECOLECCION DE INFORMACION Y EVIDENCIAS DE AUDITORIA 
</a:t>
            </a:r>
            <a:r>
              <a:rPr sz="2000" lang="es-US">
                <a:solidFill>
                  <a:srgbClr val="000000"/>
                </a:solidFill>
              </a:rPr>
              <a:t>
</a:t>
            </a:r>
            <a:r>
              <a:rPr b="1" sz="2000" lang="es-US">
                <a:solidFill>
                  <a:srgbClr val="000000"/>
                </a:solidFill>
              </a:rPr>
              <a:t>TESTIMONIAL</a:t>
            </a:r>
            <a:r>
              <a:rPr sz="2000" lang="es-US">
                <a:solidFill>
                  <a:srgbClr val="000000"/>
                </a:solidFill>
              </a:rPr>
              <a:t>:
Entrevistas con los responsables y especialistas.
Encuestas con los especialistas subordinados.
</a:t>
            </a:r>
            <a:endParaRPr sz="2000" lang="es-US" u="sng">
              <a:solidFill>
                <a:srgbClr val="000000"/>
              </a:solidFill>
            </a:endParaRPr>
          </a:p>
          <a:p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VERBAL Y OCULAR
</a:t>
            </a:r>
            <a:r>
              <a:rPr b="1" sz="2000" lang="es-US">
                <a:solidFill>
                  <a:srgbClr val="000000"/>
                </a:solidFill>
              </a:rPr>
              <a:t>DOCUMENTADA</a:t>
            </a:r>
            <a:r>
              <a:rPr sz="2000" lang="es-US">
                <a:solidFill>
                  <a:srgbClr val="000000"/>
                </a:solidFill>
              </a:rPr>
              <a:t>:
Programas y Proyectos de Ciencia aprobados
Programas y Proyectos de Innovación Tecnológica aprobados
Presupuesto de Ciencia, Tecnología y Medio ambiente aprobado
Solicitudes de Registro de Propiedad Industrial
Contratos de confidencialidad.
Manual de Procedimientos Internos para la Propiedad Industrial en la entidad auditada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DOCUMENTAL
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 txBox="1"/>
          <p:nvPr/>
        </p:nvSpPr>
        <p:spPr>
          <a:xfrm>
            <a:off x="3654352" y="812657"/>
            <a:ext cx="7982327" cy="2235835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ANALITICAS</a:t>
            </a:r>
            <a:r>
              <a:rPr sz="2000" lang="es-US">
                <a:solidFill>
                  <a:srgbClr val="000000"/>
                </a:solidFill>
              </a:rPr>
              <a:t> (PAPELES DE TRABAJO PREPARADOS POR EL AUDITOR):
Análisis comparativos Plan vs. Real 
Revisión de Registros de Propiedad Industrial
</a:t>
            </a:r>
            <a:r>
              <a:rPr altLang="es-US" b="1" sz="2000" lang="en-US">
                <a:solidFill>
                  <a:srgbClr val="000000"/>
                </a:solidFill>
              </a:rPr>
              <a:t>T</a:t>
            </a:r>
            <a:r>
              <a:rPr altLang="en-US" b="1" sz="2000" lang="es-US">
                <a:solidFill>
                  <a:srgbClr val="000000"/>
                </a:solidFill>
              </a:rPr>
              <a:t>écnica</a:t>
            </a:r>
            <a:r>
              <a:rPr altLang="es-US" b="1" sz="2000" lang="en-US">
                <a:solidFill>
                  <a:srgbClr val="000000"/>
                </a:solidFill>
              </a:rPr>
              <a:t>:</a:t>
            </a:r>
            <a:r>
              <a:rPr sz="2000" lang="es-US">
                <a:solidFill>
                  <a:srgbClr val="000000"/>
                </a:solidFill>
              </a:rPr>
              <a:t>ESCRITA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 txBox="1"/>
          <p:nvPr/>
        </p:nvSpPr>
        <p:spPr>
          <a:xfrm>
            <a:off x="3384698" y="794299"/>
            <a:ext cx="8247010" cy="4558665"/>
          </a:xfrm>
          <a:prstGeom prst="rect"/>
        </p:spPr>
        <p:txBody>
          <a:bodyPr rtlCol="0" wrap="square">
            <a:spAutoFit/>
          </a:bodyPr>
          <a:p>
            <a:r>
              <a:rPr b="1" sz="2000" lang="es-US" u="sng">
                <a:solidFill>
                  <a:srgbClr val="000000"/>
                </a:solidFill>
              </a:rPr>
              <a:t>INDICADORES DE GESTION DE INVESTIGACION Y DESARROLLO
</a:t>
            </a:r>
            <a:r>
              <a:rPr sz="2000" lang="es-US">
                <a:solidFill>
                  <a:srgbClr val="000000"/>
                </a:solidFill>
              </a:rPr>
              <a:t>1. % INVENCIONES EN FASE PRODUCTIVA =
	# INVENCIONES EN FASE PRODUCTIVA/ TOTAL DE INVENCIONES CON
							    LICENCIAS APROBADAS
2. % INVENCIONES COMERCIALIZADAS =
	# INVENCIONES COMERCIALIZADAS/ TOTAL DE INVENCIONES
3. % LICENCIAS OBTENIDAS POR INVENCIONES  PRESENTADAS =
	# LICENCIAS APROBADAS/LICENCIAS PRESENTADAS
4. % MARCAS CON UTILIZACION COMERCIAL =
	# MARCAS CON UTILIZACION COMERCIAL/ TOTAL MARCAS
</a:t>
            </a:r>
            <a:endParaRPr sz="20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 txBox="1"/>
          <p:nvPr/>
        </p:nvSpPr>
        <p:spPr>
          <a:xfrm>
            <a:off x="3273880" y="951013"/>
            <a:ext cx="8324792" cy="1878330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6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% SOLICITUDES DE PATENTES APROBADAS =
	# PATENTES APROBADAS/TOTAL PATENTES PRESENTADAS
7.  % ACUERDOS DE CONFIDENCIALIDAD =
`	# ACUERDOS DE CONFIDENCIALIDAD/TOTAL TRABAJADORES CON
							ACCESO A INFORMACIONES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SECRETAS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 standalone="yes"?>
<p:sld xmlns:a="http://schemas.openxmlformats.org/drawingml/2006/main" xmlns:r="http://schemas.openxmlformats.org/officeDocument/2006/relationships" xmlns:p="http://schemas.openxmlformats.org/presentationml/2006/main"><p:cSld><p:spTree><p:nvGrpSpPr><p:cNvPr id="47" name=""/><p:cNvGrpSpPr/><p:nvPr/></p:nvGrpSpPr><p:grpSpPr><a:xfrm><a:off x="0" y="0"/><a:ext cx="0" cy="0"/><a:chOff x="0" y="0"/><a:chExt cx="0" cy="0"/></a:xfrm></p:grpSpPr><p:sp><p:nvSpPr><p:cNvPr id="1048605" name=""/><p:cNvSpPr txBox="1"/><p:nvPr/></p:nvSpPr><p:spPr><a:xfrm><a:off x="4000236" y="259228"/><a:ext cx="6655410" cy="925831"/></a:xfrm><a:prstGeom prst="rect"/></p:spPr><p:txBody><a:bodyPr rtlCol="0" wrap="square"><a:spAutoFit/></a:bodyPr><a:p><a:r><a:rPr b="1" sz="2800" lang="es-US"><a:solidFill><a:srgbClr val="000000"/></a:solidFill></a:rPr><a:t>Métodos de gestión de la innovación:</a:t></a:r><a:endParaRPr b="1" sz="2800" lang="es-US"><a:solidFill><a:srgbClr val="000000"/></a:solidFill></a:endParaRPr></a:p></p:txBody></p:sp><p:sp><p:nvSpPr><p:cNvPr id="1048606" name=""/><p:cNvSpPr txBox="1"/><p:nvPr/></p:nvSpPr><p:spPr><a:xfrm><a:off x="3377646" y="933719"/><a:ext cx="8533175" cy="5798820"/></a:xfrm><a:prstGeom prst="rect"/></p:spPr><p:txBody><a:bodyPr rtlCol="0" wrap="square"><a:spAutoFit/></a:bodyPr><a:p><a:r><a:rPr b="1" sz="2400" lang="es-US"><a:solidFill><a:srgbClr val="000000"/></a:solidFill></a:rPr><a:t>La Innovación puede ser incremental, revolucionaria o disruptiva.</a:t></a:r><a:endParaRPr b="1" sz="2400" lang="es-US"><a:solidFill><a:srgbClr val="000000"/></a:solidFill></a:endParaRPr></a:p><a:p><a:pPr indent="-342900" marL="342900"><a:buFont typeface="Arial"/><a:buChar char="•"/></a:pPr><a:r><a:rPr sz="2400" lang="es-US"><a:solidFill><a:srgbClr val="000000"/></a:solidFill></a:rPr><a:t></a:t></a:r><a:r><a:rPr b="1" sz="2400" lang="es-US"><a:solidFill><a:srgbClr val="000000"/></a:solidFill></a:rPr><a:t>Incremental</a:t></a:r><a:r><a:rPr sz="2400" lang="es-US"><a:solidFill><a:srgbClr val="000000"/></a:solidFill></a:rPr><a:t>: En una era donde las empresas están obligadas a reinventarse constantemente, la innovación incremental las ayuda a prosperar mejorando constantemente los productos, servicios, procesos o métodos actuales.</a:t></a:r><a:endParaRPr sz="2400" lang="es-US"><a:solidFill><a:srgbClr val="000000"/></a:solidFill></a:endParaRPr></a:p><a:p><a:pPr indent="-342900" marL="342900"><a:buFont typeface="Arial"/><a:buChar char="•"/></a:pPr><a:r><a:rPr sz="2400" lang="es-US"><a:solidFill><a:srgbClr val="000000"/></a:solidFill></a:rPr><a:t></a:t></a:r><a:r><a:rPr b="1" sz="2400" lang="es-US"><a:solidFill><a:srgbClr val="000000"/></a:solidFill></a:rPr><a:t>Revolucionaria</a:t></a:r><a:r><a:rPr sz="2400" lang="es-US"><a:solidFill><a:srgbClr val="000000"/></a:solidFill></a:rPr><a:t>: Una innovación innovadora se refiere a los avances tecnológicos que pueden aumentar el nivel de un producto o servicio, dentro de una categoría existente, por delante de sus competidores.</a:t></a:r><a:endParaRPr sz="2400" lang="es-US"><a:solidFill><a:srgbClr val="000000"/></a:solidFill></a:endParaRPr></a:p><a:p><a:pPr indent="-342900" marL="342900"><a:buFont typeface="Arial"/><a:buChar char="•"/></a:pPr><a:r><a:rPr sz="2400" lang="es-US"><a:solidFill><a:srgbClr val="000000"/></a:solidFill></a:rPr><a:t></a:t></a:r><a:r><a:rPr b="1" sz="2400" lang="es-US"><a:solidFill><a:srgbClr val="000000"/></a:solidFill></a:rPr><a:t>Disruptiva</a:t></a:r><a:r><a:rPr sz="2400" lang="es-US"><a:solidFill><a:srgbClr val="000000"/></a:solidFill></a:rPr><a:t>: Las innovaciones disruptivas son ideas que son capaces de cambiar radicalmente el comportamiento del mercado después de ser implementadas.</a:t></a:r><a:endParaRPr sz="2400" lang="es-US"><a:solidFill><a:srgbClr val="000000"/></a:solidFill></a:endParaRPr></a:p></p:txBody></p:sp></p:spTree></p:cSld><p:clrMapOvr><a:masterClrMapping/></p:clrMapOvr>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 txBox="1"/>
          <p:nvPr/>
        </p:nvSpPr>
        <p:spPr>
          <a:xfrm>
            <a:off x="3100939" y="345700"/>
            <a:ext cx="8964717" cy="5370829"/>
          </a:xfrm>
          <a:prstGeom prst="rect"/>
        </p:spPr>
        <p:txBody>
          <a:bodyPr rtlCol="0" wrap="square">
            <a:spAutoFit/>
          </a:bodyPr>
          <a:p>
            <a:r>
              <a:rPr altLang="es-US" b="1" sz="2400" lang="en-US">
                <a:solidFill>
                  <a:srgbClr val="000000"/>
                </a:solidFill>
              </a:rPr>
              <a:t>L</a:t>
            </a:r>
            <a:r>
              <a:rPr b="1" sz="2400" lang="es-US">
                <a:solidFill>
                  <a:srgbClr val="000000"/>
                </a:solidFill>
              </a:rPr>
              <a:t>as organizaciones exitosas sus enfoques de innovación? </a:t>
            </a:r>
            <a:r>
              <a:rPr sz="2400" lang="es-US">
                <a:solidFill>
                  <a:srgbClr val="000000"/>
                </a:solidFill>
              </a:rPr>
              <a:t>A través de la experiencia podemos hablar de tres estrategias generales que las organizaciones emplean para su estrategia de innovación: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b="0" sz="2400" lang="es-US" u="sng">
                <a:solidFill>
                  <a:srgbClr val="000000"/>
                </a:solidFill>
              </a:rPr>
              <a:t>Buscadores de necesidades: </a:t>
            </a:r>
            <a:r>
              <a:rPr sz="2400" lang="es-US">
                <a:solidFill>
                  <a:srgbClr val="000000"/>
                </a:solidFill>
              </a:rPr>
              <a:t>aquellos que lanzan nuevos productos / servicios basados en la "comprensión superior del usuario final".
</a:t>
            </a:r>
            <a:endParaRPr b="0" sz="2400" lang="es-US" u="sng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 u="sng">
                <a:solidFill>
                  <a:srgbClr val="000000"/>
                </a:solidFill>
              </a:rPr>
              <a:t>Lectores del mercado:</a:t>
            </a:r>
            <a:r>
              <a:rPr sz="2400" lang="es-US">
                <a:solidFill>
                  <a:srgbClr val="000000"/>
                </a:solidFill>
              </a:rPr>
              <a:t> aquellos que mantienen el dedo en el pulso del mercado y lanzan productos / servicios cuando el momento es justo en el mercado.
</a:t>
            </a:r>
            <a:endParaRPr sz="2400" lang="es-US">
              <a:solidFill>
                <a:srgbClr val="000000"/>
              </a:solidFill>
            </a:endParaRPr>
          </a:p>
          <a:p>
            <a:pPr indent="-342900" marL="342900">
              <a:buFont typeface="Arial"/>
              <a:buChar char="•"/>
            </a:pPr>
            <a:r>
              <a:rPr sz="2400" lang="es-US" u="sng">
                <a:solidFill>
                  <a:srgbClr val="000000"/>
                </a:solidFill>
              </a:rPr>
              <a:t>Controladores de tecnología:</a:t>
            </a:r>
            <a:r>
              <a:rPr sz="2400" lang="es-US">
                <a:solidFill>
                  <a:srgbClr val="000000"/>
                </a:solidFill>
              </a:rPr>
              <a:t> aquellos que confían en sus propios avances tecnológicos internos para ofrecer nuevos productos / servicios.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"/>
          <p:cNvSpPr txBox="1"/>
          <p:nvPr/>
        </p:nvSpPr>
        <p:spPr>
          <a:xfrm>
            <a:off x="3394940" y="544590"/>
            <a:ext cx="8241110" cy="5596890"/>
          </a:xfrm>
          <a:prstGeom prst="rect"/>
        </p:spPr>
        <p:txBody>
          <a:bodyPr rtlCol="0" wrap="square">
            <a:spAutoFit/>
          </a:bodyPr>
          <a:p>
            <a:r>
              <a:rPr sz="2800" lang="es-US">
                <a:solidFill>
                  <a:srgbClr val="000000"/>
                </a:solidFill>
              </a:rPr>
              <a:t>Más allá de esto, hay una gama de </a:t>
            </a:r>
            <a:r>
              <a:rPr b="1" sz="2800" lang="es-US">
                <a:solidFill>
                  <a:srgbClr val="000000"/>
                </a:solidFill>
              </a:rPr>
              <a:t>beneficios de la innovación</a:t>
            </a:r>
            <a:r>
              <a:rPr sz="2800" lang="es-US">
                <a:solidFill>
                  <a:srgbClr val="000000"/>
                </a:solidFill>
              </a:rPr>
              <a:t> que incluye: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Resolver problemas recurrentes en el negocio con soluciones creativas.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Incremento de la productividad laboral con nuevos procesos y procedimientos.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Mostrar los valores comerciales y destacar sus cualidades.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
Destacarse como un negocio innovador por delante de la competencia.
</a:t>
            </a:r>
            <a:endParaRPr sz="2800" lang="es-US">
              <a:solidFill>
                <a:srgbClr val="000000"/>
              </a:solidFill>
            </a:endParaRPr>
          </a:p>
          <a:p>
            <a:pPr indent="-457200" marL="457200">
              <a:buFont typeface="Arial"/>
              <a:buChar char="•"/>
            </a:pPr>
            <a:r>
              <a:rPr sz="2800" lang="es-US">
                <a:solidFill>
                  <a:srgbClr val="000000"/>
                </a:solidFill>
              </a:rPr>
              <a:t>Impulsar la moral de los empleados y mejorar el rendimiento del negocio como consecuencia.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angle 3"/>
          <p:cNvSpPr/>
          <p:nvPr/>
        </p:nvSpPr>
        <p:spPr>
          <a:xfrm>
            <a:off x="5859512" y="383702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0" name="Rectangle 4"/>
          <p:cNvSpPr/>
          <p:nvPr/>
        </p:nvSpPr>
        <p:spPr>
          <a:xfrm>
            <a:off x="3287034" y="981612"/>
            <a:ext cx="8742947" cy="598860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sz="200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sz="200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</a:t>
            </a:r>
            <a:r>
              <a:rPr altLang="es-ES" dirty="0" sz="2000" lang="en-US">
                <a:latin typeface="Arial" panose="020B0604020202020204" pitchFamily="34" charset="0"/>
                <a:ea typeface="Times New Roman" panose="02020603050405020304" pitchFamily="18" charset="0"/>
              </a:rPr>
              <a:t>y del tema: Investigación y desarrollo, Propiedad Industrial, Programas y proyectos de Ciencia e Innovación Tecnológica, Patente, Marca, Invención y Licencia.</a:t>
            </a: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altLang="es-ES" dirty="0" sz="2000" lang="en-US">
                <a:latin typeface="Arial" panose="020B0604020202020204" pitchFamily="34" charset="0"/>
                <a:ea typeface="Times New Roman" panose="02020603050405020304" pitchFamily="18" charset="0"/>
              </a:rPr>
              <a:t>Laboratorio Auditoría de Gestión con las Preguntas de Repaso y el Caso de Estudio Integrador Empresa de Mantenimientos y Reparaciones S.A para la clase práctica próxima con resolución por grupos. Ejercicio 2.6.1 al 2.6.4</a:t>
            </a: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sz="200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12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3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2021-11-12T03:27:01Z</dcterms:created>
  <dcterms:modified xsi:type="dcterms:W3CDTF">2026-08-27T12:34:37Z</dcterms:modified>
</cp:coreProperties>
</file>