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831" r:id="rId1"/>
  </p:sldMasterIdLst>
  <p:notesMasterIdLst>
    <p:notesMasterId r:id="rId17"/>
  </p:notesMasterIdLst>
  <p:sldIdLst>
    <p:sldId id="372" r:id="rId2"/>
    <p:sldId id="412" r:id="rId3"/>
    <p:sldId id="460" r:id="rId4"/>
    <p:sldId id="449" r:id="rId5"/>
    <p:sldId id="461" r:id="rId6"/>
    <p:sldId id="463" r:id="rId7"/>
    <p:sldId id="448" r:id="rId8"/>
    <p:sldId id="459" r:id="rId9"/>
    <p:sldId id="453" r:id="rId10"/>
    <p:sldId id="452" r:id="rId11"/>
    <p:sldId id="457" r:id="rId12"/>
    <p:sldId id="458" r:id="rId13"/>
    <p:sldId id="444" r:id="rId14"/>
    <p:sldId id="446" r:id="rId15"/>
    <p:sldId id="454" r:id="rId1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F6768B"/>
    <a:srgbClr val="DAC8D5"/>
    <a:srgbClr val="33A8FF"/>
    <a:srgbClr val="008AF2"/>
    <a:srgbClr val="E5B687"/>
    <a:srgbClr val="9142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2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D7B757-651A-4CE4-901A-D3648AFAB002}" type="datetimeFigureOut">
              <a:rPr lang="es-MX" smtClean="0"/>
              <a:t>11/10/2026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8731EB-DD61-43FA-9B71-056C283B7C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67515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AE23C71-ECEE-4BAF-B828-6A12179C77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C8095E25-DF61-43FE-80CD-04D3EB200A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A181040D-E6BE-468D-962B-3BADAAC3B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t>11/10/2026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8D93B6F7-C30B-46CF-BE0E-4152FDA26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86B250FC-EB01-467D-8038-2B36728AB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99258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C392B73-3406-40D1-900C-7F88C3FD5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EE4658D7-6437-43DB-A346-C33085027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29E262E-4231-4100-802A-3E223B154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t>11/10/2026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503ED08B-660E-4FF1-A250-D2B9E63A9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A0F2FDAE-6F74-4F3C-BD7C-9ECAD808E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81616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1D10DFC-0B76-40D9-8BF4-D82DBA746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DA87453F-0BCA-432E-9985-DB7FA9EF24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E0C6AF4-16EF-40EA-8B22-D67C4140F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t>11/10/2026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7B57B57-983E-49A2-B15C-6C3D09074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594B1E3A-56D6-4B4E-8399-C117E5CCA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1530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E1D7364-DEFA-41A7-AD9D-2878F23E3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1FE39E05-02DE-4A6B-8B62-7A0BC92343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4EBBEFAA-486D-4496-9E1C-E1887EAC23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AD1BC887-9EC6-4156-AF35-CBFBB0C56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t>11/10/2026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8200BD40-0ECA-4D23-A97D-FC206F106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8C7DB766-6111-44BA-A425-C9B25EDEC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2142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8D39B07-CE81-400A-BE65-D1F75B7CD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12306AC9-DB82-47B2-A24A-7E2883238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80C7B2E7-F0EF-473C-8347-C3C93F5415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0CA01459-A6BD-4984-9FAE-D02023E24C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BA6AFB40-A130-49E0-BA14-1AEA8B58A3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33644C04-3EC3-46C0-BCDF-35D950E2A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t>11/10/2026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A7FFD382-B7A0-4898-BF5E-01E989619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0B740BB8-CED5-4B43-80CE-A7CBB8DA0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8417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E574626-DE86-45E4-A515-A0798556F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FF0ABEC0-095E-4EE0-976F-5D9B8DC7A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t>11/10/2026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1331D658-DCD1-43BA-B70D-D85C130B2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B2372E28-20BE-49ED-9D7A-6B18E80FB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6360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15B3D242-FCD2-411A-8931-A1D812FA0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t>11/10/2026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A7B7FE35-CFC4-4269-81DB-CA8BDD034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ADF655CF-7EB9-45A8-B7BC-5DCEA0EE5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88253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94F0CAD-6E2E-4D02-B714-FE9F5BB8E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88A0877A-5D8A-4465-8D23-131160C969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D7C24AA5-2B81-43CB-A8EA-F2571191FD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AEFDC5EA-B615-4C17-9455-DFF498FED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t>11/10/2026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C80CB718-B4C6-4E44-BADC-807A1B089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B100F103-61B8-4A34-A53E-DA8661BA4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1681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7A6AB58-9F3A-45BC-B9F2-6EF9C872E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BA8372A8-2CCC-424B-A168-950CAA223D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70445B2A-98E4-4F46-8C2C-4EF1C40B5A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E63EED7B-ACA9-4555-AFAC-B3E411AA5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t>11/10/2026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6A3BCA74-69E1-4481-8899-B9772552B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F9E91C83-8D5E-4A1F-A5EB-443780662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16043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FECBF03-B29C-4756-BB3C-30B708D4F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2A3A4A41-C0EF-4981-98CB-56CF2908B8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0DE2DD5D-FDBF-4C8E-A0FC-677009D0D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t>11/10/2026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494256EE-FAA4-4216-B6DD-E979B12AE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33A176A8-4C30-4B53-A18E-29A60DB51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2851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E5969F57-B27F-4669-A2F3-0DD7998363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40A20B10-07D3-458C-A496-131662A420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022F69C6-E2DA-4642-BE80-798C6E2C5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t>11/10/2026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0FE8956-98D2-4518-AC1E-727C6C02A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54319282-2294-429E-9A29-30B0E472F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3751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E5936E38-1ACD-481D-8B20-616B42F28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D1416897-4239-46E1-9032-98A7AFF020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D63F464D-BC9C-40EA-B6C4-41405DA59F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5AE27-4618-48B8-8D7D-AC2473BEBD63}" type="datetimeFigureOut">
              <a:rPr lang="es-MX" smtClean="0"/>
              <a:t>11/10/2026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EC1C7855-8F63-4763-B590-E7BBFC0155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D66BC5D9-2FFD-4A91-B07F-166A6DC6C8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AE18D-BAE4-4904-A724-F1EBE64FE4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46478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>
            <a:extLst>
              <a:ext uri="{FF2B5EF4-FFF2-40B4-BE49-F238E27FC236}">
                <a16:creationId xmlns="" xmlns:a16="http://schemas.microsoft.com/office/drawing/2014/main" id="{61F2DEF0-39E7-45DF-A14C-2C9262345AC3}"/>
              </a:ext>
            </a:extLst>
          </p:cNvPr>
          <p:cNvSpPr txBox="1">
            <a:spLocks/>
          </p:cNvSpPr>
          <p:nvPr/>
        </p:nvSpPr>
        <p:spPr>
          <a:xfrm>
            <a:off x="110848" y="4204978"/>
            <a:ext cx="9656617" cy="1510097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DO" sz="4000" b="1" dirty="0">
                <a:solidFill>
                  <a:schemeClr val="tx2">
                    <a:lumMod val="75000"/>
                  </a:schemeClr>
                </a:solidFill>
                <a:latin typeface="Cooper Black" panose="0208090404030B020404" pitchFamily="18" charset="0"/>
                <a:ea typeface="Times New Roman" panose="02020603050405020304" pitchFamily="18" charset="0"/>
              </a:rPr>
              <a:t>ASIGNATURA: ÉTICA Y DEONTOLOGÍA</a:t>
            </a:r>
            <a:endParaRPr lang="es-MX" sz="4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" name="Rectangle 2">
            <a:extLst>
              <a:ext uri="{FF2B5EF4-FFF2-40B4-BE49-F238E27FC236}">
                <a16:creationId xmlns="" xmlns:a16="http://schemas.microsoft.com/office/drawing/2014/main" id="{7F2CBF06-85DB-4A0F-AFAC-3E704997BE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77211"/>
            <a:ext cx="12192000" cy="171549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>
            <a:solidFill>
              <a:srgbClr val="31849B"/>
            </a:solidFill>
            <a:miter lim="800000"/>
            <a:headEnd/>
            <a:tailEnd/>
          </a:ln>
          <a:effectLst>
            <a:softEdge rad="63500"/>
          </a:effec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MX" altLang="es-MX" dirty="0"/>
          </a:p>
        </p:txBody>
      </p:sp>
      <p:sp>
        <p:nvSpPr>
          <p:cNvPr id="15" name="Rectangle 2">
            <a:extLst>
              <a:ext uri="{FF2B5EF4-FFF2-40B4-BE49-F238E27FC236}">
                <a16:creationId xmlns="" xmlns:a16="http://schemas.microsoft.com/office/drawing/2014/main" id="{5BEA224E-634C-42DD-BA59-B16EF9E0A5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7989" y="6223818"/>
            <a:ext cx="12192000" cy="72787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>
            <a:solidFill>
              <a:srgbClr val="31849B"/>
            </a:solidFill>
            <a:miter lim="800000"/>
            <a:headEnd/>
            <a:tailEnd/>
          </a:ln>
          <a:effectLst>
            <a:softEdge rad="63500"/>
          </a:effec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sz="3200" b="1" dirty="0" smtClean="0">
                <a:solidFill>
                  <a:schemeClr val="bg1"/>
                </a:solidFill>
                <a:latin typeface="Cooper Black" panose="0208090404030B020404" pitchFamily="18" charset="0"/>
              </a:rPr>
              <a:t>Tema 4: Regulación </a:t>
            </a:r>
            <a:r>
              <a:rPr lang="es-ES" sz="3200" b="1" dirty="0">
                <a:solidFill>
                  <a:schemeClr val="bg1"/>
                </a:solidFill>
                <a:latin typeface="Cooper Black" panose="0208090404030B020404" pitchFamily="18" charset="0"/>
              </a:rPr>
              <a:t>y autorregulación</a:t>
            </a:r>
            <a:endParaRPr lang="es-MX" altLang="es-MX" sz="3200" dirty="0">
              <a:solidFill>
                <a:schemeClr val="bg1"/>
              </a:solidFill>
              <a:latin typeface="Cooper Black" panose="0208090404030B020404" pitchFamily="18" charset="0"/>
            </a:endParaRPr>
          </a:p>
        </p:txBody>
      </p:sp>
      <p:cxnSp>
        <p:nvCxnSpPr>
          <p:cNvPr id="19" name="Conector recto 18">
            <a:extLst>
              <a:ext uri="{FF2B5EF4-FFF2-40B4-BE49-F238E27FC236}">
                <a16:creationId xmlns="" xmlns:a16="http://schemas.microsoft.com/office/drawing/2014/main" id="{3D5E39D4-FB39-4929-82E8-EC8A948F69E7}"/>
              </a:ext>
            </a:extLst>
          </p:cNvPr>
          <p:cNvCxnSpPr>
            <a:cxnSpLocks/>
          </p:cNvCxnSpPr>
          <p:nvPr/>
        </p:nvCxnSpPr>
        <p:spPr>
          <a:xfrm>
            <a:off x="9989135" y="2542390"/>
            <a:ext cx="0" cy="35052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="" xmlns:a16="http://schemas.microsoft.com/office/drawing/2014/main" id="{E0128A57-0571-4091-802C-31A620979C3B}"/>
              </a:ext>
            </a:extLst>
          </p:cNvPr>
          <p:cNvSpPr txBox="1"/>
          <p:nvPr/>
        </p:nvSpPr>
        <p:spPr>
          <a:xfrm>
            <a:off x="3235013" y="1638288"/>
            <a:ext cx="44389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b="1" dirty="0">
                <a:latin typeface="Berlin Sans FB Demi" panose="020E0802020502020306" pitchFamily="34" charset="0"/>
              </a:rPr>
              <a:t>CUM GUANAJAY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F59483F0-6C99-4053-9D4B-211BB8936A77}"/>
              </a:ext>
            </a:extLst>
          </p:cNvPr>
          <p:cNvSpPr/>
          <p:nvPr/>
        </p:nvSpPr>
        <p:spPr>
          <a:xfrm>
            <a:off x="349747" y="258771"/>
            <a:ext cx="114925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ooper Black" panose="0208090404030B020404" pitchFamily="18" charset="0"/>
              </a:rPr>
              <a:t>CARRERA: Comunicación social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4E9400B5-4B57-4EE3-9D18-C47406C18C06}"/>
              </a:ext>
            </a:extLst>
          </p:cNvPr>
          <p:cNvSpPr txBox="1"/>
          <p:nvPr/>
        </p:nvSpPr>
        <p:spPr>
          <a:xfrm>
            <a:off x="10364225" y="3837707"/>
            <a:ext cx="15183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CURSO </a:t>
            </a:r>
          </a:p>
          <a:p>
            <a:pPr algn="ctr"/>
            <a:r>
              <a:rPr lang="es-MX" sz="2400" b="1" dirty="0" smtClean="0">
                <a:latin typeface="Arial Black" panose="020B0A04020102020204" pitchFamily="34" charset="0"/>
              </a:rPr>
              <a:t>2026</a:t>
            </a:r>
            <a:endParaRPr lang="es-MX" sz="2400" b="1" dirty="0">
              <a:latin typeface="Arial Black" panose="020B0A04020102020204" pitchFamily="34" charset="0"/>
            </a:endParaRPr>
          </a:p>
        </p:txBody>
      </p:sp>
      <p:pic>
        <p:nvPicPr>
          <p:cNvPr id="9" name="Imagen 1" descr="D:\Memoria J Glez\Memoria Juan\logotipos de la UA\Fac. CSH color.jpg">
            <a:extLst>
              <a:ext uri="{FF2B5EF4-FFF2-40B4-BE49-F238E27FC236}">
                <a16:creationId xmlns="" xmlns:a16="http://schemas.microsoft.com/office/drawing/2014/main" id="{C5842319-8A20-4CAC-8E9A-69D6887984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9886" y="1573250"/>
            <a:ext cx="1616328" cy="614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712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AC9C44D8-2221-41D0-AA6F-1F4383EB0C5A}"/>
              </a:ext>
            </a:extLst>
          </p:cNvPr>
          <p:cNvSpPr/>
          <p:nvPr/>
        </p:nvSpPr>
        <p:spPr>
          <a:xfrm>
            <a:off x="-34636" y="-19666"/>
            <a:ext cx="12192000" cy="762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altLang="es-MX" sz="2800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regulación y autorregulación de la comunicación social</a:t>
            </a:r>
            <a:endParaRPr lang="es-MX" sz="2800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83683F86-FF94-4807-908B-5BD8FCC86B4F}"/>
              </a:ext>
            </a:extLst>
          </p:cNvPr>
          <p:cNvSpPr txBox="1"/>
          <p:nvPr/>
        </p:nvSpPr>
        <p:spPr>
          <a:xfrm>
            <a:off x="514908" y="929069"/>
            <a:ext cx="11162183" cy="37856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MX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</a:p>
          <a:p>
            <a:pPr algn="just"/>
            <a:endParaRPr lang="es-MX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s-ES" altLang="es-ES" sz="2400" dirty="0">
                <a:latin typeface="Arial" panose="020B0604020202020204" pitchFamily="34" charset="0"/>
              </a:rPr>
              <a:t>Comprender los aspectos legales, normativos y éticos de la comunicación en Cuba</a:t>
            </a:r>
            <a:r>
              <a:rPr lang="es-ES" altLang="es-ES" sz="2400" dirty="0" smtClean="0">
                <a:latin typeface="Arial" panose="020B0604020202020204" pitchFamily="34" charset="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ES" sz="2400" dirty="0">
              <a:latin typeface="Arial" panose="020B0604020202020204" pitchFamily="34" charset="0"/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s-ES" altLang="es-ES" sz="2400" dirty="0">
                <a:latin typeface="Arial" panose="020B0604020202020204" pitchFamily="34" charset="0"/>
              </a:rPr>
              <a:t>Analizar el papel de la autorregulación profesional en el fortalecimiento de la credibilidad de los </a:t>
            </a:r>
            <a:r>
              <a:rPr lang="es-ES" altLang="es-ES" sz="2400" dirty="0" smtClean="0">
                <a:latin typeface="Arial" panose="020B0604020202020204" pitchFamily="34" charset="0"/>
              </a:rPr>
              <a:t>medios.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s-ES" altLang="es-ES" sz="2400" dirty="0" smtClean="0">
              <a:latin typeface="Arial" panose="020B0604020202020204" pitchFamily="34" charset="0"/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s-ES" altLang="es-ES" sz="2400" dirty="0">
                <a:latin typeface="Arial" panose="020B0604020202020204" pitchFamily="34" charset="0"/>
              </a:rPr>
              <a:t>Desarrollar pensamiento crítico sobre la relación entre regulación estatal y </a:t>
            </a:r>
            <a:r>
              <a:rPr lang="es-ES" altLang="es-ES" sz="2400" dirty="0" smtClean="0">
                <a:latin typeface="Arial" panose="020B0604020202020204" pitchFamily="34" charset="0"/>
              </a:rPr>
              <a:t>autorregulación</a:t>
            </a:r>
            <a:endParaRPr lang="es-MX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E6504C11-5811-40BE-83CF-F1DDBB8520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949" y="4901456"/>
            <a:ext cx="1810333" cy="1706688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0370B66B-8F2F-4462-9A1F-F7851AA04D4D}"/>
              </a:ext>
            </a:extLst>
          </p:cNvPr>
          <p:cNvSpPr/>
          <p:nvPr/>
        </p:nvSpPr>
        <p:spPr>
          <a:xfrm rot="20658043">
            <a:off x="-29622" y="5476950"/>
            <a:ext cx="3526347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isometricOffAxis1Right"/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r>
              <a:rPr lang="es-MX" sz="2800" dirty="0">
                <a:latin typeface="Arial Rounded MT Bold" panose="020F0704030504030204" pitchFamily="34" charset="0"/>
              </a:rPr>
              <a:t>Autorregulación</a:t>
            </a:r>
            <a:endParaRPr lang="es-MX" sz="2800" dirty="0"/>
          </a:p>
        </p:txBody>
      </p: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86EAA8DC-ED3D-4F90-8A9A-3EBA5B4B1BF7}"/>
              </a:ext>
            </a:extLst>
          </p:cNvPr>
          <p:cNvSpPr/>
          <p:nvPr/>
        </p:nvSpPr>
        <p:spPr>
          <a:xfrm>
            <a:off x="8828035" y="5601349"/>
            <a:ext cx="3114422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isometricOffAxis2Left"/>
            <a:lightRig rig="threePt" dir="t"/>
          </a:scene3d>
        </p:spPr>
        <p:txBody>
          <a:bodyPr wrap="square">
            <a:spAutoFit/>
          </a:bodyPr>
          <a:lstStyle/>
          <a:p>
            <a:r>
              <a:rPr lang="es-MX" sz="2800" dirty="0">
                <a:latin typeface="Arial Rounded MT Bold" panose="020F0704030504030204" pitchFamily="34" charset="0"/>
              </a:rPr>
              <a:t>Regulación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306451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67000"/>
              </a:schemeClr>
            </a:gs>
            <a:gs pos="48000">
              <a:schemeClr val="accent3">
                <a:lumMod val="97000"/>
                <a:lumOff val="3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Rectangle 3"/>
          <p:cNvSpPr>
            <a:spLocks noChangeArrowheads="1"/>
          </p:cNvSpPr>
          <p:nvPr/>
        </p:nvSpPr>
        <p:spPr bwMode="gray">
          <a:xfrm>
            <a:off x="353292" y="631198"/>
            <a:ext cx="5009283" cy="719138"/>
          </a:xfrm>
          <a:prstGeom prst="rect">
            <a:avLst/>
          </a:prstGeom>
          <a:gradFill rotWithShape="1">
            <a:gsLst>
              <a:gs pos="0">
                <a:srgbClr val="001773">
                  <a:alpha val="44000"/>
                </a:srgbClr>
              </a:gs>
              <a:gs pos="100000">
                <a:srgbClr val="E98931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s-E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Ética</a:t>
            </a:r>
            <a:r>
              <a:rPr lang="es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reflexión sobre el deber ser, los valores</a:t>
            </a:r>
          </a:p>
          <a:p>
            <a:r>
              <a:rPr lang="es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y  principios que orientan la comunicación.  </a:t>
            </a:r>
            <a:endParaRPr lang="es-E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7044" name="Group 4"/>
          <p:cNvGrpSpPr>
            <a:grpSpLocks/>
          </p:cNvGrpSpPr>
          <p:nvPr/>
        </p:nvGrpSpPr>
        <p:grpSpPr bwMode="auto">
          <a:xfrm>
            <a:off x="5211564" y="500455"/>
            <a:ext cx="928688" cy="1001712"/>
            <a:chOff x="1488" y="1968"/>
            <a:chExt cx="432" cy="432"/>
          </a:xfrm>
        </p:grpSpPr>
        <p:grpSp>
          <p:nvGrpSpPr>
            <p:cNvPr id="87045" name="Group 5"/>
            <p:cNvGrpSpPr>
              <a:grpSpLocks/>
            </p:cNvGrpSpPr>
            <p:nvPr/>
          </p:nvGrpSpPr>
          <p:grpSpPr bwMode="auto">
            <a:xfrm>
              <a:off x="1488" y="1968"/>
              <a:ext cx="432" cy="432"/>
              <a:chOff x="2017" y="1922"/>
              <a:chExt cx="1683" cy="1681"/>
            </a:xfrm>
          </p:grpSpPr>
          <p:sp>
            <p:nvSpPr>
              <p:cNvPr id="87046" name="Oval 6"/>
              <p:cNvSpPr>
                <a:spLocks noChangeArrowheads="1"/>
              </p:cNvSpPr>
              <p:nvPr/>
            </p:nvSpPr>
            <p:spPr bwMode="gray">
              <a:xfrm>
                <a:off x="2017" y="1922"/>
                <a:ext cx="1683" cy="1681"/>
              </a:xfrm>
              <a:prstGeom prst="ellipse">
                <a:avLst/>
              </a:prstGeom>
              <a:gradFill rotWithShape="1">
                <a:gsLst>
                  <a:gs pos="0">
                    <a:srgbClr val="FF9900"/>
                  </a:gs>
                  <a:gs pos="100000">
                    <a:srgbClr val="FF9900">
                      <a:gamma/>
                      <a:shade val="39216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87047" name="Freeform 7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9900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87048" name="Text Box 8"/>
            <p:cNvSpPr txBox="1">
              <a:spLocks noChangeArrowheads="1"/>
            </p:cNvSpPr>
            <p:nvPr/>
          </p:nvSpPr>
          <p:spPr bwMode="gray">
            <a:xfrm>
              <a:off x="1615" y="2016"/>
              <a:ext cx="197" cy="19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Verdana" pitchFamily="34" charset="0"/>
                </a:rPr>
                <a:t>A</a:t>
              </a:r>
            </a:p>
          </p:txBody>
        </p:sp>
      </p:grpSp>
      <p:sp>
        <p:nvSpPr>
          <p:cNvPr id="87050" name="Rectangle 10"/>
          <p:cNvSpPr>
            <a:spLocks noChangeArrowheads="1"/>
          </p:cNvSpPr>
          <p:nvPr/>
        </p:nvSpPr>
        <p:spPr bwMode="gray">
          <a:xfrm>
            <a:off x="353292" y="1858690"/>
            <a:ext cx="6068289" cy="698503"/>
          </a:xfrm>
          <a:prstGeom prst="rect">
            <a:avLst/>
          </a:prstGeom>
          <a:gradFill rotWithShape="1">
            <a:gsLst>
              <a:gs pos="0">
                <a:srgbClr val="013997">
                  <a:alpha val="44000"/>
                </a:srgbClr>
              </a:gs>
              <a:gs pos="100000">
                <a:srgbClr val="418AEB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s-E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Deontología:</a:t>
            </a:r>
            <a:r>
              <a:rPr lang="es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conjunto de deberes  y normas profesionales</a:t>
            </a:r>
          </a:p>
          <a:p>
            <a:r>
              <a:rPr lang="es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Que regulan  la conducta del comunicador</a:t>
            </a:r>
            <a:endParaRPr lang="es-E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057" name="Rectangle 17"/>
          <p:cNvSpPr>
            <a:spLocks noChangeArrowheads="1"/>
          </p:cNvSpPr>
          <p:nvPr/>
        </p:nvSpPr>
        <p:spPr bwMode="gray">
          <a:xfrm>
            <a:off x="309574" y="3232897"/>
            <a:ext cx="6906346" cy="720725"/>
          </a:xfrm>
          <a:prstGeom prst="rect">
            <a:avLst/>
          </a:prstGeom>
          <a:gradFill rotWithShape="1">
            <a:gsLst>
              <a:gs pos="0">
                <a:srgbClr val="013997">
                  <a:alpha val="44000"/>
                </a:srgbClr>
              </a:gs>
              <a:gs pos="100000">
                <a:srgbClr val="9942E0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s-E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Libertad de expresión: </a:t>
            </a:r>
            <a:r>
              <a:rPr lang="es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derecho fundamental, pero no absoluto. </a:t>
            </a:r>
            <a:endParaRPr lang="es-E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7058" name="Group 18"/>
          <p:cNvGrpSpPr>
            <a:grpSpLocks/>
          </p:cNvGrpSpPr>
          <p:nvPr/>
        </p:nvGrpSpPr>
        <p:grpSpPr bwMode="auto">
          <a:xfrm>
            <a:off x="6909486" y="3039216"/>
            <a:ext cx="974725" cy="1012825"/>
            <a:chOff x="3552" y="3339"/>
            <a:chExt cx="412" cy="392"/>
          </a:xfrm>
        </p:grpSpPr>
        <p:grpSp>
          <p:nvGrpSpPr>
            <p:cNvPr id="87059" name="Group 19"/>
            <p:cNvGrpSpPr>
              <a:grpSpLocks/>
            </p:cNvGrpSpPr>
            <p:nvPr/>
          </p:nvGrpSpPr>
          <p:grpSpPr bwMode="auto">
            <a:xfrm>
              <a:off x="3552" y="3339"/>
              <a:ext cx="412" cy="392"/>
              <a:chOff x="2016" y="1920"/>
              <a:chExt cx="1680" cy="1680"/>
            </a:xfrm>
          </p:grpSpPr>
          <p:sp>
            <p:nvSpPr>
              <p:cNvPr id="87060" name="Oval 20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9966FF"/>
                  </a:gs>
                  <a:gs pos="100000">
                    <a:srgbClr val="9966FF">
                      <a:gamma/>
                      <a:shade val="24314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87061" name="Freeform 21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9966FF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87062" name="Text Box 22"/>
            <p:cNvSpPr txBox="1">
              <a:spLocks noChangeArrowheads="1"/>
            </p:cNvSpPr>
            <p:nvPr/>
          </p:nvSpPr>
          <p:spPr bwMode="gray">
            <a:xfrm>
              <a:off x="3649" y="3384"/>
              <a:ext cx="171" cy="17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Verdana" pitchFamily="34" charset="0"/>
                </a:rPr>
                <a:t>C</a:t>
              </a:r>
            </a:p>
          </p:txBody>
        </p:sp>
      </p:grpSp>
      <p:sp>
        <p:nvSpPr>
          <p:cNvPr id="87064" name="Rectangle 24"/>
          <p:cNvSpPr>
            <a:spLocks noChangeArrowheads="1"/>
          </p:cNvSpPr>
          <p:nvPr/>
        </p:nvSpPr>
        <p:spPr bwMode="gray">
          <a:xfrm>
            <a:off x="309574" y="4459072"/>
            <a:ext cx="7463240" cy="719137"/>
          </a:xfrm>
          <a:prstGeom prst="rect">
            <a:avLst/>
          </a:prstGeom>
          <a:gradFill rotWithShape="1">
            <a:gsLst>
              <a:gs pos="0">
                <a:srgbClr val="013997">
                  <a:alpha val="44000"/>
                </a:srgbClr>
              </a:gs>
              <a:gs pos="100000">
                <a:srgbClr val="33AD8A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just"/>
            <a:r>
              <a:rPr lang="es-E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Derecho a la información</a:t>
            </a:r>
            <a:r>
              <a:rPr lang="es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Implica veracidad, pluralismo, acceso y</a:t>
            </a:r>
          </a:p>
          <a:p>
            <a:r>
              <a:rPr lang="es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participación.</a:t>
            </a:r>
            <a:endParaRPr lang="es-E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7065" name="Group 25"/>
          <p:cNvGrpSpPr>
            <a:grpSpLocks/>
          </p:cNvGrpSpPr>
          <p:nvPr/>
        </p:nvGrpSpPr>
        <p:grpSpPr bwMode="auto">
          <a:xfrm>
            <a:off x="7581549" y="4346792"/>
            <a:ext cx="979487" cy="1019175"/>
            <a:chOff x="2016" y="1920"/>
            <a:chExt cx="1680" cy="1680"/>
          </a:xfrm>
        </p:grpSpPr>
        <p:sp>
          <p:nvSpPr>
            <p:cNvPr id="87066" name="Oval 26"/>
            <p:cNvSpPr>
              <a:spLocks noChangeArrowheads="1"/>
            </p:cNvSpPr>
            <p:nvPr/>
          </p:nvSpPr>
          <p:spPr bwMode="gray">
            <a:xfrm>
              <a:off x="2016" y="1920"/>
              <a:ext cx="1680" cy="1680"/>
            </a:xfrm>
            <a:prstGeom prst="ellipse">
              <a:avLst/>
            </a:prstGeom>
            <a:gradFill rotWithShape="1">
              <a:gsLst>
                <a:gs pos="0">
                  <a:srgbClr val="33CCCC"/>
                </a:gs>
                <a:gs pos="100000">
                  <a:srgbClr val="33CCCC">
                    <a:gamma/>
                    <a:shade val="24314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87067" name="Freeform 27"/>
            <p:cNvSpPr>
              <a:spLocks/>
            </p:cNvSpPr>
            <p:nvPr/>
          </p:nvSpPr>
          <p:spPr bwMode="gray">
            <a:xfrm>
              <a:off x="2208" y="1948"/>
              <a:ext cx="1296" cy="634"/>
            </a:xfrm>
            <a:custGeom>
              <a:avLst/>
              <a:gdLst/>
              <a:ahLst/>
              <a:cxnLst>
                <a:cxn ang="0">
                  <a:pos x="1301" y="401"/>
                </a:cxn>
                <a:cxn ang="0">
                  <a:pos x="1317" y="442"/>
                </a:cxn>
                <a:cxn ang="0">
                  <a:pos x="1321" y="481"/>
                </a:cxn>
                <a:cxn ang="0">
                  <a:pos x="1315" y="516"/>
                </a:cxn>
                <a:cxn ang="0">
                  <a:pos x="1298" y="550"/>
                </a:cxn>
                <a:cxn ang="0">
                  <a:pos x="1272" y="579"/>
                </a:cxn>
                <a:cxn ang="0">
                  <a:pos x="1239" y="604"/>
                </a:cxn>
                <a:cxn ang="0">
                  <a:pos x="1196" y="628"/>
                </a:cxn>
                <a:cxn ang="0">
                  <a:pos x="1147" y="649"/>
                </a:cxn>
                <a:cxn ang="0">
                  <a:pos x="1092" y="667"/>
                </a:cxn>
                <a:cxn ang="0">
                  <a:pos x="1031" y="683"/>
                </a:cxn>
                <a:cxn ang="0">
                  <a:pos x="967" y="694"/>
                </a:cxn>
                <a:cxn ang="0">
                  <a:pos x="896" y="704"/>
                </a:cxn>
                <a:cxn ang="0">
                  <a:pos x="824" y="710"/>
                </a:cxn>
                <a:cxn ang="0">
                  <a:pos x="795" y="712"/>
                </a:cxn>
                <a:cxn ang="0">
                  <a:pos x="476" y="712"/>
                </a:cxn>
                <a:cxn ang="0">
                  <a:pos x="472" y="712"/>
                </a:cxn>
                <a:cxn ang="0">
                  <a:pos x="409" y="708"/>
                </a:cxn>
                <a:cxn ang="0">
                  <a:pos x="348" y="704"/>
                </a:cxn>
                <a:cxn ang="0">
                  <a:pos x="290" y="696"/>
                </a:cxn>
                <a:cxn ang="0">
                  <a:pos x="235" y="689"/>
                </a:cxn>
                <a:cxn ang="0">
                  <a:pos x="186" y="677"/>
                </a:cxn>
                <a:cxn ang="0">
                  <a:pos x="141" y="663"/>
                </a:cxn>
                <a:cxn ang="0">
                  <a:pos x="102" y="648"/>
                </a:cxn>
                <a:cxn ang="0">
                  <a:pos x="67" y="630"/>
                </a:cxn>
                <a:cxn ang="0">
                  <a:pos x="39" y="608"/>
                </a:cxn>
                <a:cxn ang="0">
                  <a:pos x="18" y="583"/>
                </a:cxn>
                <a:cxn ang="0">
                  <a:pos x="6" y="554"/>
                </a:cxn>
                <a:cxn ang="0">
                  <a:pos x="0" y="524"/>
                </a:cxn>
                <a:cxn ang="0">
                  <a:pos x="0" y="520"/>
                </a:cxn>
                <a:cxn ang="0">
                  <a:pos x="4" y="487"/>
                </a:cxn>
                <a:cxn ang="0">
                  <a:pos x="16" y="446"/>
                </a:cxn>
                <a:cxn ang="0">
                  <a:pos x="51" y="370"/>
                </a:cxn>
                <a:cxn ang="0">
                  <a:pos x="94" y="299"/>
                </a:cxn>
                <a:cxn ang="0">
                  <a:pos x="147" y="235"/>
                </a:cxn>
                <a:cxn ang="0">
                  <a:pos x="204" y="176"/>
                </a:cxn>
                <a:cxn ang="0">
                  <a:pos x="270" y="125"/>
                </a:cxn>
                <a:cxn ang="0">
                  <a:pos x="341" y="82"/>
                </a:cxn>
                <a:cxn ang="0">
                  <a:pos x="415" y="47"/>
                </a:cxn>
                <a:cxn ang="0">
                  <a:pos x="497" y="21"/>
                </a:cxn>
                <a:cxn ang="0">
                  <a:pos x="581" y="6"/>
                </a:cxn>
                <a:cxn ang="0">
                  <a:pos x="667" y="0"/>
                </a:cxn>
                <a:cxn ang="0">
                  <a:pos x="667" y="0"/>
                </a:cxn>
                <a:cxn ang="0">
                  <a:pos x="759" y="6"/>
                </a:cxn>
                <a:cxn ang="0">
                  <a:pos x="847" y="23"/>
                </a:cxn>
                <a:cxn ang="0">
                  <a:pos x="932" y="53"/>
                </a:cxn>
                <a:cxn ang="0">
                  <a:pos x="1010" y="90"/>
                </a:cxn>
                <a:cxn ang="0">
                  <a:pos x="1082" y="137"/>
                </a:cxn>
                <a:cxn ang="0">
                  <a:pos x="1149" y="194"/>
                </a:cxn>
                <a:cxn ang="0">
                  <a:pos x="1208" y="256"/>
                </a:cxn>
                <a:cxn ang="0">
                  <a:pos x="1258" y="325"/>
                </a:cxn>
                <a:cxn ang="0">
                  <a:pos x="1301" y="401"/>
                </a:cxn>
                <a:cxn ang="0">
                  <a:pos x="1301" y="401"/>
                </a:cxn>
              </a:cxnLst>
              <a:rect l="0" t="0" r="r" b="b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33CCCC"/>
                </a:gs>
              </a:gsLst>
              <a:lin ang="54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87068" name="Text Box 28"/>
          <p:cNvSpPr txBox="1">
            <a:spLocks noChangeArrowheads="1"/>
          </p:cNvSpPr>
          <p:nvPr/>
        </p:nvSpPr>
        <p:spPr bwMode="gray">
          <a:xfrm>
            <a:off x="8012533" y="4399180"/>
            <a:ext cx="436562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D</a:t>
            </a:r>
          </a:p>
        </p:txBody>
      </p:sp>
      <p:sp>
        <p:nvSpPr>
          <p:cNvPr id="87070" name="AutoShape 30"/>
          <p:cNvSpPr>
            <a:spLocks noChangeArrowheads="1"/>
          </p:cNvSpPr>
          <p:nvPr/>
        </p:nvSpPr>
        <p:spPr bwMode="auto">
          <a:xfrm>
            <a:off x="9054825" y="511567"/>
            <a:ext cx="2514600" cy="1981200"/>
          </a:xfrm>
          <a:prstGeom prst="wedgeRoundRectCallout">
            <a:avLst>
              <a:gd name="adj1" fmla="val -44759"/>
              <a:gd name="adj2" fmla="val 84694"/>
              <a:gd name="adj3" fmla="val 16667"/>
            </a:avLst>
          </a:prstGeom>
          <a:solidFill>
            <a:schemeClr val="tx1"/>
          </a:solidFill>
          <a:ln w="38100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/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Marco conceptual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angle 2"/>
          <p:cNvSpPr>
            <a:spLocks noGrp="1" noChangeArrowheads="1"/>
          </p:cNvSpPr>
          <p:nvPr>
            <p:ph type="title"/>
          </p:nvPr>
        </p:nvSpPr>
        <p:spPr>
          <a:xfrm>
            <a:off x="3067838" y="167526"/>
            <a:ext cx="8658020" cy="844141"/>
          </a:xfrm>
        </p:spPr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sz="2000" dirty="0"/>
          </a:p>
        </p:txBody>
      </p:sp>
      <p:sp>
        <p:nvSpPr>
          <p:cNvPr id="29" name="Rectangle 24"/>
          <p:cNvSpPr>
            <a:spLocks noChangeArrowheads="1"/>
          </p:cNvSpPr>
          <p:nvPr/>
        </p:nvSpPr>
        <p:spPr bwMode="gray">
          <a:xfrm>
            <a:off x="309574" y="5683659"/>
            <a:ext cx="8367448" cy="719137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just"/>
            <a:r>
              <a:rPr lang="es-E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Limites:</a:t>
            </a:r>
            <a:r>
              <a:rPr lang="es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Honor, intimidad, propia imagen, protección de menores, presunción de</a:t>
            </a:r>
          </a:p>
          <a:p>
            <a:pPr algn="just"/>
            <a:r>
              <a:rPr lang="es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inocencia, , seguridad, orden publico, no discriminación.</a:t>
            </a:r>
            <a:endParaRPr lang="es-E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" name="Group 25"/>
          <p:cNvGrpSpPr>
            <a:grpSpLocks/>
          </p:cNvGrpSpPr>
          <p:nvPr/>
        </p:nvGrpSpPr>
        <p:grpSpPr bwMode="auto">
          <a:xfrm>
            <a:off x="8449095" y="5533639"/>
            <a:ext cx="979487" cy="1019175"/>
            <a:chOff x="2016" y="1920"/>
            <a:chExt cx="1680" cy="1680"/>
          </a:xfr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</p:grpSpPr>
        <p:sp>
          <p:nvSpPr>
            <p:cNvPr id="31" name="Oval 26"/>
            <p:cNvSpPr>
              <a:spLocks noChangeArrowheads="1"/>
            </p:cNvSpPr>
            <p:nvPr/>
          </p:nvSpPr>
          <p:spPr bwMode="gray">
            <a:xfrm>
              <a:off x="2016" y="1920"/>
              <a:ext cx="1680" cy="168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gray">
            <a:xfrm>
              <a:off x="2208" y="1948"/>
              <a:ext cx="1296" cy="634"/>
            </a:xfrm>
            <a:custGeom>
              <a:avLst/>
              <a:gdLst/>
              <a:ahLst/>
              <a:cxnLst>
                <a:cxn ang="0">
                  <a:pos x="1301" y="401"/>
                </a:cxn>
                <a:cxn ang="0">
                  <a:pos x="1317" y="442"/>
                </a:cxn>
                <a:cxn ang="0">
                  <a:pos x="1321" y="481"/>
                </a:cxn>
                <a:cxn ang="0">
                  <a:pos x="1315" y="516"/>
                </a:cxn>
                <a:cxn ang="0">
                  <a:pos x="1298" y="550"/>
                </a:cxn>
                <a:cxn ang="0">
                  <a:pos x="1272" y="579"/>
                </a:cxn>
                <a:cxn ang="0">
                  <a:pos x="1239" y="604"/>
                </a:cxn>
                <a:cxn ang="0">
                  <a:pos x="1196" y="628"/>
                </a:cxn>
                <a:cxn ang="0">
                  <a:pos x="1147" y="649"/>
                </a:cxn>
                <a:cxn ang="0">
                  <a:pos x="1092" y="667"/>
                </a:cxn>
                <a:cxn ang="0">
                  <a:pos x="1031" y="683"/>
                </a:cxn>
                <a:cxn ang="0">
                  <a:pos x="967" y="694"/>
                </a:cxn>
                <a:cxn ang="0">
                  <a:pos x="896" y="704"/>
                </a:cxn>
                <a:cxn ang="0">
                  <a:pos x="824" y="710"/>
                </a:cxn>
                <a:cxn ang="0">
                  <a:pos x="795" y="712"/>
                </a:cxn>
                <a:cxn ang="0">
                  <a:pos x="476" y="712"/>
                </a:cxn>
                <a:cxn ang="0">
                  <a:pos x="472" y="712"/>
                </a:cxn>
                <a:cxn ang="0">
                  <a:pos x="409" y="708"/>
                </a:cxn>
                <a:cxn ang="0">
                  <a:pos x="348" y="704"/>
                </a:cxn>
                <a:cxn ang="0">
                  <a:pos x="290" y="696"/>
                </a:cxn>
                <a:cxn ang="0">
                  <a:pos x="235" y="689"/>
                </a:cxn>
                <a:cxn ang="0">
                  <a:pos x="186" y="677"/>
                </a:cxn>
                <a:cxn ang="0">
                  <a:pos x="141" y="663"/>
                </a:cxn>
                <a:cxn ang="0">
                  <a:pos x="102" y="648"/>
                </a:cxn>
                <a:cxn ang="0">
                  <a:pos x="67" y="630"/>
                </a:cxn>
                <a:cxn ang="0">
                  <a:pos x="39" y="608"/>
                </a:cxn>
                <a:cxn ang="0">
                  <a:pos x="18" y="583"/>
                </a:cxn>
                <a:cxn ang="0">
                  <a:pos x="6" y="554"/>
                </a:cxn>
                <a:cxn ang="0">
                  <a:pos x="0" y="524"/>
                </a:cxn>
                <a:cxn ang="0">
                  <a:pos x="0" y="520"/>
                </a:cxn>
                <a:cxn ang="0">
                  <a:pos x="4" y="487"/>
                </a:cxn>
                <a:cxn ang="0">
                  <a:pos x="16" y="446"/>
                </a:cxn>
                <a:cxn ang="0">
                  <a:pos x="51" y="370"/>
                </a:cxn>
                <a:cxn ang="0">
                  <a:pos x="94" y="299"/>
                </a:cxn>
                <a:cxn ang="0">
                  <a:pos x="147" y="235"/>
                </a:cxn>
                <a:cxn ang="0">
                  <a:pos x="204" y="176"/>
                </a:cxn>
                <a:cxn ang="0">
                  <a:pos x="270" y="125"/>
                </a:cxn>
                <a:cxn ang="0">
                  <a:pos x="341" y="82"/>
                </a:cxn>
                <a:cxn ang="0">
                  <a:pos x="415" y="47"/>
                </a:cxn>
                <a:cxn ang="0">
                  <a:pos x="497" y="21"/>
                </a:cxn>
                <a:cxn ang="0">
                  <a:pos x="581" y="6"/>
                </a:cxn>
                <a:cxn ang="0">
                  <a:pos x="667" y="0"/>
                </a:cxn>
                <a:cxn ang="0">
                  <a:pos x="667" y="0"/>
                </a:cxn>
                <a:cxn ang="0">
                  <a:pos x="759" y="6"/>
                </a:cxn>
                <a:cxn ang="0">
                  <a:pos x="847" y="23"/>
                </a:cxn>
                <a:cxn ang="0">
                  <a:pos x="932" y="53"/>
                </a:cxn>
                <a:cxn ang="0">
                  <a:pos x="1010" y="90"/>
                </a:cxn>
                <a:cxn ang="0">
                  <a:pos x="1082" y="137"/>
                </a:cxn>
                <a:cxn ang="0">
                  <a:pos x="1149" y="194"/>
                </a:cxn>
                <a:cxn ang="0">
                  <a:pos x="1208" y="256"/>
                </a:cxn>
                <a:cxn ang="0">
                  <a:pos x="1258" y="325"/>
                </a:cxn>
                <a:cxn ang="0">
                  <a:pos x="1301" y="401"/>
                </a:cxn>
                <a:cxn ang="0">
                  <a:pos x="1301" y="401"/>
                </a:cxn>
              </a:cxnLst>
              <a:rect l="0" t="0" r="r" b="b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lnTo>
                    <a:pt x="1301" y="40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34" name="Text Box 28"/>
          <p:cNvSpPr txBox="1">
            <a:spLocks noChangeArrowheads="1"/>
          </p:cNvSpPr>
          <p:nvPr/>
        </p:nvSpPr>
        <p:spPr bwMode="gray">
          <a:xfrm>
            <a:off x="8799501" y="5683659"/>
            <a:ext cx="39466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E</a:t>
            </a:r>
            <a:endParaRPr lang="en-US" sz="2400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</a:endParaRPr>
          </a:p>
        </p:txBody>
      </p:sp>
      <p:grpSp>
        <p:nvGrpSpPr>
          <p:cNvPr id="87051" name="Group 11"/>
          <p:cNvGrpSpPr>
            <a:grpSpLocks/>
          </p:cNvGrpSpPr>
          <p:nvPr/>
        </p:nvGrpSpPr>
        <p:grpSpPr bwMode="auto">
          <a:xfrm>
            <a:off x="6266595" y="1672754"/>
            <a:ext cx="949325" cy="1006475"/>
            <a:chOff x="3938" y="1968"/>
            <a:chExt cx="430" cy="437"/>
          </a:xfrm>
        </p:grpSpPr>
        <p:grpSp>
          <p:nvGrpSpPr>
            <p:cNvPr id="87052" name="Group 12"/>
            <p:cNvGrpSpPr>
              <a:grpSpLocks/>
            </p:cNvGrpSpPr>
            <p:nvPr/>
          </p:nvGrpSpPr>
          <p:grpSpPr bwMode="auto">
            <a:xfrm>
              <a:off x="3938" y="1968"/>
              <a:ext cx="430" cy="437"/>
              <a:chOff x="2016" y="1920"/>
              <a:chExt cx="1680" cy="1680"/>
            </a:xfrm>
          </p:grpSpPr>
          <p:sp>
            <p:nvSpPr>
              <p:cNvPr id="87053" name="Oval 13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4996E3"/>
                  </a:gs>
                  <a:gs pos="100000">
                    <a:srgbClr val="4996E3">
                      <a:gamma/>
                      <a:shade val="30196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87054" name="Freeform 14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66A7E8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87055" name="Text Box 15"/>
            <p:cNvSpPr txBox="1">
              <a:spLocks noChangeArrowheads="1"/>
            </p:cNvSpPr>
            <p:nvPr/>
          </p:nvSpPr>
          <p:spPr bwMode="gray">
            <a:xfrm>
              <a:off x="4055" y="2028"/>
              <a:ext cx="190" cy="2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Verdana" pitchFamily="34" charset="0"/>
                </a:rPr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391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6096000" y="195334"/>
            <a:ext cx="5874327" cy="3293209"/>
          </a:xfrm>
          <a:prstGeom prst="rect">
            <a:avLst/>
          </a:prstGeom>
          <a:solidFill>
            <a:schemeClr val="bg2"/>
          </a:solidFill>
          <a:ln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s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</a:t>
            </a:r>
          </a:p>
          <a:p>
            <a:endParaRPr lang="es-E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El Estado como garante </a:t>
            </a:r>
            <a:r>
              <a:rPr lang="es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principal: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representa los intereses colectivos y puede establecer leyes que protejan la soberanía y la identidad cultural.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Evita abusos del mercado: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 la regulación estatal impide que los medios se conviertan en simples negocios guiados por intereses privados.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Ejemplo cubano: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 la Ley de Comunicación Social asegura que los medios respondan a objetivos sociales y educativos, no solo comerciales.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Frase síntesis: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 “La responsabilidad social de los medios se garantiza desde la institucionalidad.”</a:t>
            </a:r>
          </a:p>
        </p:txBody>
      </p:sp>
      <p:sp>
        <p:nvSpPr>
          <p:cNvPr id="6" name="Rectángulo 5"/>
          <p:cNvSpPr/>
          <p:nvPr/>
        </p:nvSpPr>
        <p:spPr>
          <a:xfrm>
            <a:off x="6096001" y="3617085"/>
            <a:ext cx="5874326" cy="3046988"/>
          </a:xfrm>
          <a:prstGeom prst="rect">
            <a:avLst/>
          </a:prstGeom>
          <a:solidFill>
            <a:schemeClr val="bg2"/>
          </a:solidFill>
          <a:ln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s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PROFESIONALES</a:t>
            </a:r>
          </a:p>
          <a:p>
            <a:endParaRPr lang="es-ES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ética profesional como base: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 los comunicadores deben autorregularse porque conocen mejor los dilemas de su práctica.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Credibilidad ciudadana: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 la confianza del público depende de que los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comunicadores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actúen con transparencia y rigor, más allá de la ley.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Ejemplo práctico: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 códigos de ética de la UPEC y manuales de estilo que orientan la práctica diaria.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Frase síntesis: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 “La verdadera responsabilidad nace del compromiso ético del comunicador.”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55" y="195334"/>
            <a:ext cx="5756563" cy="6468739"/>
          </a:xfrm>
          <a:prstGeom prst="rect">
            <a:avLst/>
          </a:prstGeom>
          <a:ln w="25400" cmpd="thickThin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26504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fundar.org.mx/wp-content/uploads/2015/05/Screen-Shot-2015-05-03-at-12.19.51-P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6310" y="1366631"/>
            <a:ext cx="3927763" cy="5240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228601" y="1521957"/>
            <a:ext cx="7460672" cy="1631216"/>
          </a:xfrm>
          <a:prstGeom prst="rect">
            <a:avLst/>
          </a:prstGeom>
          <a:gradFill>
            <a:gsLst>
              <a:gs pos="0">
                <a:srgbClr val="FF7C80"/>
              </a:gs>
              <a:gs pos="45000">
                <a:srgbClr val="FF7C80"/>
              </a:gs>
              <a:gs pos="100000">
                <a:srgbClr val="FF3536"/>
              </a:gs>
              <a:gs pos="100000">
                <a:srgbClr val="FF0000"/>
              </a:gs>
            </a:gsLst>
            <a:lin ang="16200000" scaled="1"/>
          </a:gradFill>
        </p:spPr>
        <p:txBody>
          <a:bodyPr wrap="square">
            <a:spAutoFit/>
          </a:bodyPr>
          <a:lstStyle/>
          <a:p>
            <a:pPr lvl="0"/>
            <a:r>
              <a:rPr lang="es-ES" sz="20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Ventajas</a:t>
            </a:r>
            <a:endParaRPr lang="es-ES" sz="20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/>
            <a:endParaRPr lang="es-ES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/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Garantiza el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derecho a la información.</a:t>
            </a:r>
          </a:p>
          <a:p>
            <a:pPr lvl="0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Protección de audiencias de contenidos nocivos  (infancia, diversidad  cultural, privacidad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)..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87038" y="3463825"/>
            <a:ext cx="7543798" cy="1938992"/>
          </a:xfrm>
          <a:prstGeom prst="rect">
            <a:avLst/>
          </a:prstGeom>
          <a:gradFill>
            <a:gsLst>
              <a:gs pos="88000">
                <a:srgbClr val="FF7C80"/>
              </a:gs>
              <a:gs pos="45000">
                <a:srgbClr val="FF7C80"/>
              </a:gs>
              <a:gs pos="100000">
                <a:srgbClr val="FF3536"/>
              </a:gs>
              <a:gs pos="100000">
                <a:srgbClr val="FF0000"/>
              </a:gs>
            </a:gsLst>
            <a:lin ang="16200000" scaled="1"/>
          </a:gradFill>
        </p:spPr>
        <p:txBody>
          <a:bodyPr wrap="square">
            <a:spAutoFit/>
          </a:bodyPr>
          <a:lstStyle/>
          <a:p>
            <a:pPr fontAlgn="base"/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¿Por qué es importante que exista regulación?</a:t>
            </a:r>
          </a:p>
          <a:p>
            <a:pPr fontAlgn="base"/>
            <a:endParaRPr lang="es-ES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fontAlgn="base"/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La regulación evita la difamación, la divulgación de calumnias</a:t>
            </a:r>
          </a:p>
          <a:p>
            <a:pPr lvl="0" fontAlgn="base"/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Aplica leyes que protegen la privacidad</a:t>
            </a:r>
          </a:p>
          <a:p>
            <a:pPr lvl="0" fontAlgn="base"/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Aplica leyes contra la incitación a la violencia, racismo, fraude, pornografía.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87038" y="5713469"/>
            <a:ext cx="7460672" cy="707886"/>
          </a:xfrm>
          <a:prstGeom prst="rect">
            <a:avLst/>
          </a:prstGeom>
          <a:gradFill>
            <a:gsLst>
              <a:gs pos="88000">
                <a:srgbClr val="FF7C80"/>
              </a:gs>
              <a:gs pos="61000">
                <a:srgbClr val="FF7C80"/>
              </a:gs>
              <a:gs pos="100000">
                <a:srgbClr val="FF3536"/>
              </a:gs>
              <a:gs pos="100000">
                <a:srgbClr val="FF0000"/>
              </a:gs>
            </a:gsLst>
            <a:lin ang="16200000" scaled="1"/>
          </a:gradFill>
        </p:spPr>
        <p:txBody>
          <a:bodyPr wrap="square">
            <a:spAutoFit/>
          </a:bodyPr>
          <a:lstStyle/>
          <a:p>
            <a:pPr lvl="0"/>
            <a:r>
              <a:rPr lang="es-ES" sz="20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Riesgos</a:t>
            </a:r>
            <a:endParaRPr lang="es-ES" sz="20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/>
            <a:r>
              <a:rPr lang="es-ES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Censura directa o indirecta</a:t>
            </a:r>
            <a:endParaRPr lang="es-ES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="" xmlns:a16="http://schemas.microsoft.com/office/drawing/2014/main" id="{5BEA224E-634C-42DD-BA59-B16EF9E0A5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34268"/>
            <a:ext cx="11575473" cy="1077037"/>
          </a:xfrm>
          <a:prstGeom prst="rect">
            <a:avLst/>
          </a:prstGeom>
          <a:blipFill dpi="0" rotWithShape="1">
            <a:blip r:embed="rId2">
              <a:alphaModFix amt="76000"/>
            </a:blip>
            <a:srcRect/>
            <a:tile tx="0" ty="0" sx="100000" sy="100000" flip="none" algn="tl"/>
          </a:blipFill>
          <a:ln w="9525">
            <a:solidFill>
              <a:srgbClr val="31849B"/>
            </a:solidFill>
            <a:miter lim="800000"/>
            <a:headEnd/>
            <a:tailEnd/>
          </a:ln>
          <a:effectLst>
            <a:softEdge rad="63500"/>
          </a:effec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2000" b="1" u="sng" dirty="0">
                <a:solidFill>
                  <a:schemeClr val="bg1"/>
                </a:solidFill>
                <a:ea typeface="Times New Roman" panose="02020603050405020304" pitchFamily="18" charset="0"/>
              </a:rPr>
              <a:t>Regulación </a:t>
            </a:r>
            <a:r>
              <a:rPr lang="es-ES" sz="2000" b="1" dirty="0">
                <a:solidFill>
                  <a:schemeClr val="bg1"/>
                </a:solidFill>
                <a:ea typeface="Times New Roman" panose="02020603050405020304" pitchFamily="18" charset="0"/>
              </a:rPr>
              <a:t>: Es el conjunto de normas jurídicas y políticas públicas que se establecen en los medios de comunicación para garantizar que la comunicación tenga un uso responsable.</a:t>
            </a:r>
            <a:endParaRPr lang="es-ES" sz="2000" b="1" dirty="0">
              <a:solidFill>
                <a:schemeClr val="bg1"/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782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0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ódigo de ética – LudoLa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55794">
            <a:off x="9136305" y="1784971"/>
            <a:ext cx="1673225" cy="1150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602673" y="5044655"/>
            <a:ext cx="5340927" cy="1200329"/>
          </a:xfrm>
          <a:prstGeom prst="rect">
            <a:avLst/>
          </a:prstGeom>
          <a:gradFill>
            <a:gsLst>
              <a:gs pos="88000">
                <a:srgbClr val="FF7C80"/>
              </a:gs>
              <a:gs pos="61000">
                <a:srgbClr val="FF7C80"/>
              </a:gs>
              <a:gs pos="100000">
                <a:srgbClr val="FF3536"/>
              </a:gs>
              <a:gs pos="100000">
                <a:srgbClr val="FF0000"/>
              </a:gs>
            </a:gsLst>
            <a:lin ang="16200000" scaled="1"/>
          </a:gradFill>
        </p:spPr>
        <p:txBody>
          <a:bodyPr wrap="square">
            <a:spAutoFit/>
          </a:bodyPr>
          <a:lstStyle/>
          <a:p>
            <a:pPr lvl="0"/>
            <a:r>
              <a:rPr lang="es-ES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Limitaciones:</a:t>
            </a:r>
          </a:p>
          <a:p>
            <a:pPr lvl="0"/>
            <a:r>
              <a:rPr lang="es-ES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Conflictos de interés</a:t>
            </a:r>
          </a:p>
          <a:p>
            <a:pPr lvl="0"/>
            <a:r>
              <a:rPr lang="es-ES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Escasa participación ciudadana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="" xmlns:a16="http://schemas.microsoft.com/office/drawing/2014/main" id="{5BEA224E-634C-42DD-BA59-B16EF9E0A5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72" y="190748"/>
            <a:ext cx="11596255" cy="1462646"/>
          </a:xfrm>
          <a:prstGeom prst="rect">
            <a:avLst/>
          </a:prstGeom>
          <a:blipFill dpi="0" rotWithShape="1">
            <a:blip r:embed="rId2">
              <a:alphaModFix amt="76000"/>
            </a:blip>
            <a:srcRect/>
            <a:tile tx="0" ty="0" sx="100000" sy="100000" flip="none" algn="tl"/>
          </a:blipFill>
          <a:ln w="9525">
            <a:solidFill>
              <a:srgbClr val="31849B"/>
            </a:solidFill>
            <a:miter lim="800000"/>
            <a:headEnd/>
            <a:tailEnd/>
          </a:ln>
          <a:effectLst>
            <a:softEdge rad="63500"/>
          </a:effec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Aft>
                <a:spcPts val="0"/>
              </a:spcAft>
            </a:pPr>
            <a:r>
              <a:rPr lang="es-ES" sz="2400" b="1" u="sng" dirty="0" smtClean="0">
                <a:solidFill>
                  <a:schemeClr val="bg1"/>
                </a:solidFill>
                <a:ea typeface="Times New Roman" panose="02020603050405020304" pitchFamily="18" charset="0"/>
              </a:rPr>
              <a:t>La </a:t>
            </a:r>
            <a:r>
              <a:rPr lang="es-ES" sz="2400" b="1" u="sng" dirty="0">
                <a:solidFill>
                  <a:schemeClr val="bg1"/>
                </a:solidFill>
                <a:ea typeface="Times New Roman" panose="02020603050405020304" pitchFamily="18" charset="0"/>
              </a:rPr>
              <a:t>Autorregulación</a:t>
            </a:r>
            <a:r>
              <a:rPr lang="es-ES" sz="2400" b="1" dirty="0">
                <a:solidFill>
                  <a:schemeClr val="bg1"/>
                </a:solidFill>
                <a:ea typeface="Times New Roman" panose="02020603050405020304" pitchFamily="18" charset="0"/>
              </a:rPr>
              <a:t>  (control desde la profesión)</a:t>
            </a:r>
            <a:endParaRPr lang="es-ES" sz="2400" b="1" dirty="0">
              <a:solidFill>
                <a:schemeClr val="bg1"/>
              </a:solidFill>
              <a:ea typeface="Calibri" panose="020F0502020204030204" pitchFamily="34" charset="0"/>
            </a:endParaRPr>
          </a:p>
          <a:p>
            <a:pPr algn="just" fontAlgn="base">
              <a:spcAft>
                <a:spcPts val="0"/>
              </a:spcAft>
            </a:pPr>
            <a:r>
              <a:rPr lang="es-ES" sz="2400" b="1" dirty="0">
                <a:solidFill>
                  <a:schemeClr val="bg1"/>
                </a:solidFill>
                <a:ea typeface="Times New Roman" panose="02020603050405020304" pitchFamily="18" charset="0"/>
              </a:rPr>
              <a:t>Son </a:t>
            </a:r>
            <a:r>
              <a:rPr lang="es-ES" sz="2400" b="1" dirty="0" smtClean="0">
                <a:solidFill>
                  <a:schemeClr val="bg1"/>
                </a:solidFill>
                <a:ea typeface="Times New Roman" panose="02020603050405020304" pitchFamily="18" charset="0"/>
              </a:rPr>
              <a:t>las normas voluntarias que adoptan  los propios medios  para </a:t>
            </a:r>
            <a:r>
              <a:rPr lang="es-ES" sz="2400" b="1" dirty="0">
                <a:solidFill>
                  <a:schemeClr val="bg1"/>
                </a:solidFill>
                <a:ea typeface="Times New Roman" panose="02020603050405020304" pitchFamily="18" charset="0"/>
              </a:rPr>
              <a:t>garantizar prácticas éticas y responsables.</a:t>
            </a:r>
          </a:p>
          <a:p>
            <a:pPr algn="just">
              <a:spcAft>
                <a:spcPts val="0"/>
              </a:spcAft>
            </a:pPr>
            <a:r>
              <a:rPr lang="es-ES" sz="2400" b="1" dirty="0" smtClean="0">
                <a:solidFill>
                  <a:schemeClr val="bg1"/>
                </a:solidFill>
                <a:ea typeface="Times New Roman" panose="02020603050405020304" pitchFamily="18" charset="0"/>
              </a:rPr>
              <a:t> </a:t>
            </a:r>
            <a:endParaRPr lang="es-ES" sz="2400" b="1" dirty="0">
              <a:solidFill>
                <a:schemeClr val="bg1"/>
              </a:solidFill>
              <a:ea typeface="Calibri" panose="020F050202020403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602673" y="2083053"/>
            <a:ext cx="6172200" cy="1791260"/>
          </a:xfrm>
          <a:prstGeom prst="rect">
            <a:avLst/>
          </a:prstGeom>
          <a:solidFill>
            <a:srgbClr val="FF7C80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ES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Ventajas:</a:t>
            </a:r>
            <a:endParaRPr lang="es-ES" sz="24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Refuerza la credibilidad del medio.</a:t>
            </a:r>
            <a:endParaRPr lang="es-ES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Promueve la responsabilidad profesional.</a:t>
            </a:r>
            <a:endParaRPr lang="es-ES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Protege la independencia editorial.</a:t>
            </a:r>
            <a:endParaRPr lang="es-ES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6954982" y="3435884"/>
            <a:ext cx="4939145" cy="2959272"/>
          </a:xfrm>
          <a:prstGeom prst="rect">
            <a:avLst/>
          </a:prstGeom>
          <a:gradFill>
            <a:gsLst>
              <a:gs pos="78000">
                <a:srgbClr val="FF7C80"/>
              </a:gs>
              <a:gs pos="38000">
                <a:srgbClr val="FF7C80"/>
              </a:gs>
              <a:gs pos="100000">
                <a:srgbClr val="FF3536"/>
              </a:gs>
              <a:gs pos="100000">
                <a:srgbClr val="FF0000"/>
              </a:gs>
            </a:gsLst>
            <a:lin ang="16200000" scaled="1"/>
          </a:gra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ES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Herramientas de autorregulación:</a:t>
            </a:r>
            <a:endParaRPr lang="es-ES" sz="24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Códigos de ética periodística</a:t>
            </a:r>
            <a:r>
              <a:rPr lang="es-ES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Estatutos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Comité de ética</a:t>
            </a:r>
            <a:endParaRPr lang="es-ES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Comités editoriales internos.</a:t>
            </a:r>
            <a:endParaRPr lang="es-ES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ES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521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284018" y="1127914"/>
            <a:ext cx="11623964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s-ES" sz="3200" b="1" dirty="0">
                <a:latin typeface="Arial" panose="020B0604020202020204" pitchFamily="34" charset="0"/>
                <a:cs typeface="Arial" panose="020B0604020202020204" pitchFamily="34" charset="0"/>
              </a:rPr>
              <a:t>Constitución de la República (2019):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 reconoce la comunicación como derecho y función social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s-E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s-ES" sz="3200" b="1" dirty="0">
                <a:latin typeface="Arial" panose="020B0604020202020204" pitchFamily="34" charset="0"/>
                <a:cs typeface="Arial" panose="020B0604020202020204" pitchFamily="34" charset="0"/>
              </a:rPr>
              <a:t>Ley de Comunicación Social (2023):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 regula propiedad estatal/social de los medios, principios de soberanía, identidad cultural y protección de valores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s-E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3200" b="1" dirty="0">
                <a:latin typeface="Arial" panose="020B0604020202020204" pitchFamily="34" charset="0"/>
                <a:cs typeface="Arial" panose="020B0604020202020204" pitchFamily="34" charset="0"/>
              </a:rPr>
              <a:t>Normas éticas: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 códigos de la Unión de Periodistas de Cuba (UPEC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) y Asociación Cubana de Comunicadores Sociales (ACCS), 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manuales de estilo de 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los medios de comunicación.</a:t>
            </a:r>
            <a:endParaRPr lang="es-E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="" xmlns:a16="http://schemas.microsoft.com/office/drawing/2014/main" id="{7F2CBF06-85DB-4A0F-AFAC-3E704997BE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85775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>
            <a:solidFill>
              <a:srgbClr val="31849B"/>
            </a:solidFill>
            <a:miter lim="800000"/>
            <a:headEnd/>
            <a:tailEnd/>
          </a:ln>
          <a:effectLst>
            <a:softEdge rad="63500"/>
          </a:effec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s-ES" sz="4000" b="1" dirty="0">
                <a:solidFill>
                  <a:schemeClr val="bg1"/>
                </a:solidFill>
                <a:latin typeface="Arial Black" panose="020B0A04020102020204" pitchFamily="34" charset="0"/>
              </a:rPr>
              <a:t>Aspectos legales y normativos en Cuba </a:t>
            </a:r>
            <a:endParaRPr lang="es-419" sz="4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24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AutoShape 3">
            <a:extLst>
              <a:ext uri="{FF2B5EF4-FFF2-40B4-BE49-F238E27FC236}">
                <a16:creationId xmlns="" xmlns:a16="http://schemas.microsoft.com/office/drawing/2014/main" id="{2627AB74-CAAC-4F33-9C22-2C34BC652E75}"/>
              </a:ext>
            </a:extLst>
          </p:cNvPr>
          <p:cNvSpPr>
            <a:spLocks noChangeArrowheads="1"/>
          </p:cNvSpPr>
          <p:nvPr/>
        </p:nvSpPr>
        <p:spPr bwMode="gray">
          <a:xfrm>
            <a:off x="225137" y="1066851"/>
            <a:ext cx="6380018" cy="4574639"/>
          </a:xfrm>
          <a:custGeom>
            <a:avLst/>
            <a:gdLst>
              <a:gd name="G0" fmla="+- 1914 0 0"/>
              <a:gd name="G1" fmla="+- 21600 0 1914"/>
              <a:gd name="G2" fmla="+- 21600 0 1914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914" y="10800"/>
                </a:moveTo>
                <a:cubicBezTo>
                  <a:pt x="1914" y="15708"/>
                  <a:pt x="5892" y="19686"/>
                  <a:pt x="10800" y="19686"/>
                </a:cubicBezTo>
                <a:cubicBezTo>
                  <a:pt x="15708" y="19686"/>
                  <a:pt x="19686" y="15708"/>
                  <a:pt x="19686" y="10800"/>
                </a:cubicBezTo>
                <a:cubicBezTo>
                  <a:pt x="19686" y="5892"/>
                  <a:pt x="15708" y="1914"/>
                  <a:pt x="10800" y="1914"/>
                </a:cubicBezTo>
                <a:cubicBezTo>
                  <a:pt x="5892" y="1914"/>
                  <a:pt x="1914" y="5892"/>
                  <a:pt x="1914" y="1080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s-CU"/>
          </a:p>
        </p:txBody>
      </p:sp>
      <p:sp>
        <p:nvSpPr>
          <p:cNvPr id="92164" name="Oval 4">
            <a:extLst>
              <a:ext uri="{FF2B5EF4-FFF2-40B4-BE49-F238E27FC236}">
                <a16:creationId xmlns="" xmlns:a16="http://schemas.microsoft.com/office/drawing/2014/main" id="{5A5F855B-5148-42FC-8584-615191A4BAEA}"/>
              </a:ext>
            </a:extLst>
          </p:cNvPr>
          <p:cNvSpPr>
            <a:spLocks noChangeArrowheads="1"/>
          </p:cNvSpPr>
          <p:nvPr/>
        </p:nvSpPr>
        <p:spPr bwMode="gray">
          <a:xfrm>
            <a:off x="682337" y="1107778"/>
            <a:ext cx="5465617" cy="4140115"/>
          </a:xfrm>
          <a:prstGeom prst="ellipse">
            <a:avLst/>
          </a:prstGeom>
          <a:gradFill flip="none" rotWithShape="1">
            <a:gsLst>
              <a:gs pos="22000">
                <a:schemeClr val="accent2">
                  <a:lumMod val="40000"/>
                  <a:lumOff val="60000"/>
                </a:schemeClr>
              </a:gs>
              <a:gs pos="74000">
                <a:schemeClr val="accent2">
                  <a:lumMod val="95000"/>
                  <a:lumOff val="5000"/>
                </a:schemeClr>
              </a:gs>
              <a:gs pos="96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28575" algn="ctr">
            <a:solidFill>
              <a:srgbClr val="FFFFFF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lvl="0" algn="just"/>
            <a:r>
              <a:rPr lang="es-ES" altLang="es-ES" sz="2000" b="1" dirty="0" smtClean="0">
                <a:latin typeface="Arial" panose="020B0604020202020204" pitchFamily="34" charset="0"/>
              </a:rPr>
              <a:t>Artículo 53: </a:t>
            </a:r>
            <a:r>
              <a:rPr lang="es-ES" altLang="es-ES" sz="2000" dirty="0">
                <a:latin typeface="Arial" panose="020B0604020202020204" pitchFamily="34" charset="0"/>
              </a:rPr>
              <a:t>“Se reconoce </a:t>
            </a:r>
            <a:r>
              <a:rPr lang="es-ES" altLang="es-ES" sz="2000" dirty="0" smtClean="0">
                <a:latin typeface="Arial" panose="020B0604020202020204" pitchFamily="34" charset="0"/>
              </a:rPr>
              <a:t>a</a:t>
            </a:r>
          </a:p>
          <a:p>
            <a:pPr lvl="0" algn="just"/>
            <a:r>
              <a:rPr lang="es-ES" altLang="es-ES" sz="2000" dirty="0" smtClean="0">
                <a:latin typeface="Arial" panose="020B0604020202020204" pitchFamily="34" charset="0"/>
              </a:rPr>
              <a:t> </a:t>
            </a:r>
            <a:r>
              <a:rPr lang="es-ES" altLang="es-ES" sz="2000" dirty="0">
                <a:latin typeface="Arial" panose="020B0604020202020204" pitchFamily="34" charset="0"/>
              </a:rPr>
              <a:t>las  </a:t>
            </a:r>
            <a:r>
              <a:rPr lang="es-ES" altLang="es-ES" sz="2000" dirty="0" smtClean="0">
                <a:latin typeface="Arial" panose="020B0604020202020204" pitchFamily="34" charset="0"/>
              </a:rPr>
              <a:t>personas </a:t>
            </a:r>
            <a:r>
              <a:rPr lang="es-ES" altLang="es-ES" sz="2000" dirty="0">
                <a:latin typeface="Arial" panose="020B0604020202020204" pitchFamily="34" charset="0"/>
              </a:rPr>
              <a:t>la libertad de </a:t>
            </a:r>
            <a:endParaRPr lang="es-ES" altLang="es-ES" sz="2000" dirty="0" smtClean="0">
              <a:latin typeface="Arial" panose="020B0604020202020204" pitchFamily="34" charset="0"/>
            </a:endParaRPr>
          </a:p>
          <a:p>
            <a:pPr lvl="0" algn="just"/>
            <a:r>
              <a:rPr lang="es-ES" altLang="es-ES" sz="2000" dirty="0" smtClean="0">
                <a:latin typeface="Arial" panose="020B0604020202020204" pitchFamily="34" charset="0"/>
              </a:rPr>
              <a:t>prensa </a:t>
            </a:r>
            <a:r>
              <a:rPr lang="es-ES" altLang="es-ES" sz="2000" dirty="0">
                <a:latin typeface="Arial" panose="020B0604020202020204" pitchFamily="34" charset="0"/>
              </a:rPr>
              <a:t>y </a:t>
            </a:r>
            <a:r>
              <a:rPr lang="es-ES" altLang="es-ES" sz="2000" dirty="0" smtClean="0">
                <a:latin typeface="Arial" panose="020B0604020202020204" pitchFamily="34" charset="0"/>
              </a:rPr>
              <a:t>de expresión</a:t>
            </a:r>
            <a:r>
              <a:rPr lang="es-ES" altLang="es-ES" sz="2000" dirty="0">
                <a:latin typeface="Arial" panose="020B0604020202020204" pitchFamily="34" charset="0"/>
              </a:rPr>
              <a:t>, y el acceso </a:t>
            </a:r>
            <a:endParaRPr lang="es-ES" altLang="es-ES" sz="2000" dirty="0" smtClean="0">
              <a:latin typeface="Arial" panose="020B0604020202020204" pitchFamily="34" charset="0"/>
            </a:endParaRPr>
          </a:p>
          <a:p>
            <a:pPr lvl="0" algn="just"/>
            <a:r>
              <a:rPr lang="es-ES" altLang="es-ES" sz="2000" dirty="0" smtClean="0">
                <a:latin typeface="Arial" panose="020B0604020202020204" pitchFamily="34" charset="0"/>
              </a:rPr>
              <a:t>a </a:t>
            </a:r>
            <a:r>
              <a:rPr lang="es-ES" altLang="es-ES" sz="2000" dirty="0">
                <a:latin typeface="Arial" panose="020B0604020202020204" pitchFamily="34" charset="0"/>
              </a:rPr>
              <a:t>los medios  </a:t>
            </a:r>
            <a:r>
              <a:rPr lang="es-ES" altLang="es-ES" sz="2000" dirty="0" smtClean="0">
                <a:latin typeface="Arial" panose="020B0604020202020204" pitchFamily="34" charset="0"/>
              </a:rPr>
              <a:t>de </a:t>
            </a:r>
            <a:r>
              <a:rPr lang="es-ES" altLang="es-ES" sz="2000" dirty="0">
                <a:latin typeface="Arial" panose="020B0604020202020204" pitchFamily="34" charset="0"/>
              </a:rPr>
              <a:t>comunicación social</a:t>
            </a:r>
            <a:r>
              <a:rPr lang="es-ES" altLang="es-ES" sz="2000" dirty="0" smtClean="0">
                <a:latin typeface="Arial" panose="020B0604020202020204" pitchFamily="34" charset="0"/>
              </a:rPr>
              <a:t>,</a:t>
            </a:r>
          </a:p>
          <a:p>
            <a:pPr lvl="0" algn="just"/>
            <a:r>
              <a:rPr lang="es-ES" altLang="es-ES" sz="2000" dirty="0" smtClean="0">
                <a:latin typeface="Arial" panose="020B0604020202020204" pitchFamily="34" charset="0"/>
              </a:rPr>
              <a:t>que </a:t>
            </a:r>
            <a:r>
              <a:rPr lang="es-ES" altLang="es-ES" sz="2000" dirty="0">
                <a:latin typeface="Arial" panose="020B0604020202020204" pitchFamily="34" charset="0"/>
              </a:rPr>
              <a:t>son </a:t>
            </a:r>
            <a:r>
              <a:rPr lang="es-ES" altLang="es-ES" sz="2000" dirty="0" smtClean="0">
                <a:latin typeface="Arial" panose="020B0604020202020204" pitchFamily="34" charset="0"/>
              </a:rPr>
              <a:t>de propiedad </a:t>
            </a:r>
            <a:r>
              <a:rPr lang="es-ES" altLang="es-ES" sz="2000" dirty="0">
                <a:latin typeface="Arial" panose="020B0604020202020204" pitchFamily="34" charset="0"/>
              </a:rPr>
              <a:t>socialista y no </a:t>
            </a:r>
            <a:endParaRPr lang="es-ES" altLang="es-ES" sz="2000" dirty="0" smtClean="0">
              <a:latin typeface="Arial" panose="020B0604020202020204" pitchFamily="34" charset="0"/>
            </a:endParaRPr>
          </a:p>
          <a:p>
            <a:pPr lvl="0" algn="just"/>
            <a:r>
              <a:rPr lang="es-ES" altLang="es-ES" sz="2000" dirty="0" smtClean="0">
                <a:latin typeface="Arial" panose="020B0604020202020204" pitchFamily="34" charset="0"/>
              </a:rPr>
              <a:t>pueden ser </a:t>
            </a:r>
            <a:r>
              <a:rPr lang="es-ES" altLang="es-ES" sz="2000" dirty="0">
                <a:latin typeface="Arial" panose="020B0604020202020204" pitchFamily="34" charset="0"/>
              </a:rPr>
              <a:t>objeto de propiedad </a:t>
            </a:r>
            <a:endParaRPr lang="es-ES" altLang="es-ES" sz="2000" dirty="0" smtClean="0">
              <a:latin typeface="Arial" panose="020B0604020202020204" pitchFamily="34" charset="0"/>
            </a:endParaRPr>
          </a:p>
          <a:p>
            <a:pPr lvl="0" algn="just"/>
            <a:r>
              <a:rPr lang="es-ES" altLang="es-ES" sz="2000" dirty="0" smtClean="0">
                <a:latin typeface="Arial" panose="020B0604020202020204" pitchFamily="34" charset="0"/>
              </a:rPr>
              <a:t>privada</a:t>
            </a:r>
            <a:r>
              <a:rPr lang="es-ES" altLang="es-ES" sz="2000" dirty="0">
                <a:latin typeface="Arial" panose="020B0604020202020204" pitchFamily="34" charset="0"/>
              </a:rPr>
              <a:t>.”</a:t>
            </a:r>
          </a:p>
          <a:p>
            <a:endParaRPr lang="es-CU" sz="2000" dirty="0"/>
          </a:p>
        </p:txBody>
      </p:sp>
      <p:sp>
        <p:nvSpPr>
          <p:cNvPr id="92165" name="AutoShape 5">
            <a:extLst>
              <a:ext uri="{FF2B5EF4-FFF2-40B4-BE49-F238E27FC236}">
                <a16:creationId xmlns="" xmlns:a16="http://schemas.microsoft.com/office/drawing/2014/main" id="{B079944D-65F1-4F06-89D2-4BF9BC4D12FA}"/>
              </a:ext>
            </a:extLst>
          </p:cNvPr>
          <p:cNvSpPr>
            <a:spLocks noChangeArrowheads="1"/>
          </p:cNvSpPr>
          <p:nvPr/>
        </p:nvSpPr>
        <p:spPr bwMode="gray">
          <a:xfrm>
            <a:off x="6565323" y="2495065"/>
            <a:ext cx="5465618" cy="2293799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 algn="ctr">
            <a:solidFill>
              <a:srgbClr val="C00000"/>
            </a:solidFill>
            <a:round/>
            <a:headEnd/>
            <a:tailEnd/>
          </a:ln>
          <a:effectLst/>
          <a:extLst/>
        </p:spPr>
        <p:txBody>
          <a:bodyPr wrap="square" anchor="ctr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Función social: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los medios deben contribuir al desarrollo cultural, educativo y político del país, fortaleciendo la identidad nacional y la participación popular.</a:t>
            </a:r>
          </a:p>
        </p:txBody>
      </p:sp>
      <p:sp>
        <p:nvSpPr>
          <p:cNvPr id="92166" name="AutoShape 6">
            <a:extLst>
              <a:ext uri="{FF2B5EF4-FFF2-40B4-BE49-F238E27FC236}">
                <a16:creationId xmlns="" xmlns:a16="http://schemas.microsoft.com/office/drawing/2014/main" id="{B3CEB7C8-1DC3-4CC8-8FE4-9567E71CC22E}"/>
              </a:ext>
            </a:extLst>
          </p:cNvPr>
          <p:cNvSpPr>
            <a:spLocks noChangeArrowheads="1"/>
          </p:cNvSpPr>
          <p:nvPr/>
        </p:nvSpPr>
        <p:spPr bwMode="gray">
          <a:xfrm>
            <a:off x="6096000" y="917715"/>
            <a:ext cx="5895109" cy="1428214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 algn="ctr">
            <a:solidFill>
              <a:srgbClr val="C00000"/>
            </a:solidFill>
            <a:round/>
            <a:headEnd/>
            <a:tailEnd/>
          </a:ln>
          <a:effectLst/>
          <a:extLst/>
        </p:spPr>
        <p:txBody>
          <a:bodyPr wrap="square" anchor="ctr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Derecho ciudadano: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toda persona tiene derecho a expresarse y a recibir información veraz y oportuna.</a:t>
            </a:r>
          </a:p>
        </p:txBody>
      </p:sp>
      <p:sp>
        <p:nvSpPr>
          <p:cNvPr id="92167" name="AutoShape 7">
            <a:extLst>
              <a:ext uri="{FF2B5EF4-FFF2-40B4-BE49-F238E27FC236}">
                <a16:creationId xmlns="" xmlns:a16="http://schemas.microsoft.com/office/drawing/2014/main" id="{839741D1-D6CE-40BF-BD7D-99AE89764B39}"/>
              </a:ext>
            </a:extLst>
          </p:cNvPr>
          <p:cNvSpPr>
            <a:spLocks noChangeArrowheads="1"/>
          </p:cNvSpPr>
          <p:nvPr/>
        </p:nvSpPr>
        <p:spPr bwMode="gray">
          <a:xfrm>
            <a:off x="5547013" y="5092102"/>
            <a:ext cx="6483928" cy="1114098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 algn="ctr">
            <a:solidFill>
              <a:srgbClr val="C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lvl="0"/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Responsabilidad pública: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los comunicadores </a:t>
            </a:r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actúan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como mediadores entre el Estado y la </a:t>
            </a:r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sociedad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, garantizando transparencia y sentido crítico</a:t>
            </a:r>
            <a:endParaRPr lang="es-CU" sz="2000" b="1" dirty="0"/>
          </a:p>
        </p:txBody>
      </p:sp>
      <p:sp>
        <p:nvSpPr>
          <p:cNvPr id="11" name="Rectangle 2">
            <a:extLst>
              <a:ext uri="{FF2B5EF4-FFF2-40B4-BE49-F238E27FC236}">
                <a16:creationId xmlns="" xmlns:a16="http://schemas.microsoft.com/office/drawing/2014/main" id="{7F2CBF06-85DB-4A0F-AFAC-3E704997BE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7046" y="143088"/>
            <a:ext cx="8657908" cy="636709"/>
          </a:xfrm>
          <a:prstGeom prst="rect">
            <a:avLst/>
          </a:prstGeom>
          <a:noFill/>
          <a:ln w="9525">
            <a:solidFill>
              <a:srgbClr val="31849B"/>
            </a:solidFill>
            <a:miter lim="800000"/>
            <a:headEnd/>
            <a:tailEnd/>
          </a:ln>
          <a:effectLst>
            <a:softEdge rad="63500"/>
          </a:effec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s-ES" sz="3600" b="1" dirty="0"/>
              <a:t>Constitución de la República (2019</a:t>
            </a:r>
            <a:endParaRPr lang="es-MX" altLang="es-MX" sz="3600" dirty="0"/>
          </a:p>
        </p:txBody>
      </p:sp>
    </p:spTree>
    <p:extLst>
      <p:ext uri="{BB962C8B-B14F-4D97-AF65-F5344CB8AC3E}">
        <p14:creationId xmlns:p14="http://schemas.microsoft.com/office/powerpoint/2010/main" val="247724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utoShape 3">
            <a:extLst>
              <a:ext uri="{FF2B5EF4-FFF2-40B4-BE49-F238E27FC236}">
                <a16:creationId xmlns:a16="http://schemas.microsoft.com/office/drawing/2014/main" xmlns="" id="{A2CA7B61-91AF-410C-A0E6-327B0B8A0C82}"/>
              </a:ext>
            </a:extLst>
          </p:cNvPr>
          <p:cNvSpPr>
            <a:spLocks noChangeArrowheads="1"/>
          </p:cNvSpPr>
          <p:nvPr/>
        </p:nvSpPr>
        <p:spPr bwMode="gray">
          <a:xfrm flipV="1">
            <a:off x="4783444" y="4628888"/>
            <a:ext cx="2479361" cy="1445244"/>
          </a:xfrm>
          <a:prstGeom prst="upArrow">
            <a:avLst>
              <a:gd name="adj1" fmla="val 57824"/>
              <a:gd name="adj2" fmla="val 54398"/>
            </a:avLst>
          </a:prstGeom>
          <a:gradFill flip="none" rotWithShape="1">
            <a:gsLst>
              <a:gs pos="40711">
                <a:srgbClr val="BFBFBF"/>
              </a:gs>
              <a:gs pos="7000">
                <a:schemeClr val="accent3">
                  <a:lumMod val="67000"/>
                </a:schemeClr>
              </a:gs>
              <a:gs pos="27000">
                <a:schemeClr val="accent3">
                  <a:lumMod val="97000"/>
                  <a:lumOff val="3000"/>
                </a:schemeClr>
              </a:gs>
              <a:gs pos="49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/>
          <a:extLst/>
        </p:spPr>
        <p:txBody>
          <a:bodyPr wrap="none" anchor="ctr"/>
          <a:lstStyle/>
          <a:p>
            <a:endParaRPr lang="es-CU"/>
          </a:p>
        </p:txBody>
      </p:sp>
      <p:sp>
        <p:nvSpPr>
          <p:cNvPr id="4" name="AutoShape 3">
            <a:extLst>
              <a:ext uri="{FF2B5EF4-FFF2-40B4-BE49-F238E27FC236}">
                <a16:creationId xmlns:a16="http://schemas.microsoft.com/office/drawing/2014/main" xmlns="" id="{39B65A78-A976-43C8-8DB1-DEE16FFCDDD8}"/>
              </a:ext>
            </a:extLst>
          </p:cNvPr>
          <p:cNvSpPr>
            <a:spLocks noChangeArrowheads="1"/>
          </p:cNvSpPr>
          <p:nvPr/>
        </p:nvSpPr>
        <p:spPr bwMode="gray">
          <a:xfrm flipV="1">
            <a:off x="4895848" y="1245256"/>
            <a:ext cx="1899806" cy="853589"/>
          </a:xfrm>
          <a:prstGeom prst="upArrow">
            <a:avLst>
              <a:gd name="adj1" fmla="val 57824"/>
              <a:gd name="adj2" fmla="val 54398"/>
            </a:avLst>
          </a:prstGeom>
          <a:gradFill flip="none" rotWithShape="1">
            <a:gsLst>
              <a:gs pos="100000">
                <a:schemeClr val="accent3">
                  <a:lumMod val="5000"/>
                  <a:lumOff val="95000"/>
                </a:schemeClr>
              </a:gs>
              <a:gs pos="46000">
                <a:schemeClr val="accent3">
                  <a:lumMod val="45000"/>
                  <a:lumOff val="55000"/>
                </a:schemeClr>
              </a:gs>
              <a:gs pos="76000">
                <a:schemeClr val="bg2">
                  <a:lumMod val="7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/>
          <a:extLst/>
        </p:spPr>
        <p:txBody>
          <a:bodyPr wrap="none" anchor="ctr"/>
          <a:lstStyle/>
          <a:p>
            <a:endParaRPr lang="es-CU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175387" y="6126639"/>
            <a:ext cx="813619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</a:t>
            </a:r>
            <a:r>
              <a:rPr kumimoji="0" lang="es-ES" altLang="es-E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estado</a:t>
            </a:r>
            <a:r>
              <a:rPr kumimoji="0" lang="es-ES" altLang="es-E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norma, regula el sistema de comunicación</a:t>
            </a:r>
            <a:endParaRPr kumimoji="0" lang="es-ES" altLang="es-ES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xmlns="" id="{C5CF3185-C0AD-4B90-A572-22C2063F0049}"/>
              </a:ext>
            </a:extLst>
          </p:cNvPr>
          <p:cNvSpPr>
            <a:spLocks noChangeArrowheads="1"/>
          </p:cNvSpPr>
          <p:nvPr/>
        </p:nvSpPr>
        <p:spPr bwMode="gray">
          <a:xfrm>
            <a:off x="2771955" y="362765"/>
            <a:ext cx="6123243" cy="82230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47000">
                <a:schemeClr val="accent2">
                  <a:lumMod val="40000"/>
                  <a:lumOff val="60000"/>
                </a:schemeClr>
              </a:gs>
              <a:gs pos="22000">
                <a:schemeClr val="accent2">
                  <a:lumMod val="89000"/>
                </a:schemeClr>
              </a:gs>
              <a:gs pos="73000">
                <a:schemeClr val="accent2">
                  <a:lumMod val="75000"/>
                </a:schemeClr>
              </a:gs>
              <a:gs pos="90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square" anchor="ctr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sz="3200" b="1" dirty="0">
                <a:latin typeface="Arial" panose="020B0604020202020204" pitchFamily="34" charset="0"/>
              </a:rPr>
              <a:t>Regulación estatal</a:t>
            </a:r>
          </a:p>
        </p:txBody>
      </p:sp>
      <p:grpSp>
        <p:nvGrpSpPr>
          <p:cNvPr id="14" name="Group 14">
            <a:extLst>
              <a:ext uri="{FF2B5EF4-FFF2-40B4-BE49-F238E27FC236}">
                <a16:creationId xmlns:a16="http://schemas.microsoft.com/office/drawing/2014/main" xmlns="" id="{E3B86C80-2AA6-45FF-A5F3-FF5C48933CBD}"/>
              </a:ext>
            </a:extLst>
          </p:cNvPr>
          <p:cNvGrpSpPr>
            <a:grpSpLocks/>
          </p:cNvGrpSpPr>
          <p:nvPr/>
        </p:nvGrpSpPr>
        <p:grpSpPr bwMode="auto">
          <a:xfrm>
            <a:off x="619432" y="2098845"/>
            <a:ext cx="10559845" cy="2801881"/>
            <a:chOff x="2016" y="1920"/>
            <a:chExt cx="1680" cy="1680"/>
          </a:xfrm>
          <a:gradFill>
            <a:gsLst>
              <a:gs pos="54000">
                <a:srgbClr val="FCE7D9"/>
              </a:gs>
              <a:gs pos="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0"/>
                  <a:lumOff val="100000"/>
                </a:schemeClr>
              </a:gs>
              <a:gs pos="79000">
                <a:srgbClr val="FCE7D9"/>
              </a:gs>
              <a:gs pos="24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xmlns="" id="{CB33CFB1-4194-41BB-A6F2-C897952B7BD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16" y="1920"/>
              <a:ext cx="1680" cy="1680"/>
            </a:xfrm>
            <a:prstGeom prst="ellipse">
              <a:avLst/>
            </a:prstGeom>
            <a:grpFill/>
            <a:ln/>
            <a:ex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s-CU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xmlns="" id="{7AB540FA-5D70-4689-B635-E60413923958}"/>
                </a:ext>
              </a:extLst>
            </p:cNvPr>
            <p:cNvSpPr>
              <a:spLocks/>
            </p:cNvSpPr>
            <p:nvPr/>
          </p:nvSpPr>
          <p:spPr bwMode="gray">
            <a:xfrm>
              <a:off x="2208" y="1948"/>
              <a:ext cx="1296" cy="634"/>
            </a:xfrm>
            <a:custGeom>
              <a:avLst/>
              <a:gdLst>
                <a:gd name="T0" fmla="*/ 1301 w 1321"/>
                <a:gd name="T1" fmla="*/ 401 h 712"/>
                <a:gd name="T2" fmla="*/ 1317 w 1321"/>
                <a:gd name="T3" fmla="*/ 442 h 712"/>
                <a:gd name="T4" fmla="*/ 1321 w 1321"/>
                <a:gd name="T5" fmla="*/ 481 h 712"/>
                <a:gd name="T6" fmla="*/ 1315 w 1321"/>
                <a:gd name="T7" fmla="*/ 516 h 712"/>
                <a:gd name="T8" fmla="*/ 1298 w 1321"/>
                <a:gd name="T9" fmla="*/ 550 h 712"/>
                <a:gd name="T10" fmla="*/ 1272 w 1321"/>
                <a:gd name="T11" fmla="*/ 579 h 712"/>
                <a:gd name="T12" fmla="*/ 1239 w 1321"/>
                <a:gd name="T13" fmla="*/ 604 h 712"/>
                <a:gd name="T14" fmla="*/ 1196 w 1321"/>
                <a:gd name="T15" fmla="*/ 628 h 712"/>
                <a:gd name="T16" fmla="*/ 1147 w 1321"/>
                <a:gd name="T17" fmla="*/ 649 h 712"/>
                <a:gd name="T18" fmla="*/ 1092 w 1321"/>
                <a:gd name="T19" fmla="*/ 667 h 712"/>
                <a:gd name="T20" fmla="*/ 1031 w 1321"/>
                <a:gd name="T21" fmla="*/ 683 h 712"/>
                <a:gd name="T22" fmla="*/ 967 w 1321"/>
                <a:gd name="T23" fmla="*/ 694 h 712"/>
                <a:gd name="T24" fmla="*/ 896 w 1321"/>
                <a:gd name="T25" fmla="*/ 704 h 712"/>
                <a:gd name="T26" fmla="*/ 824 w 1321"/>
                <a:gd name="T27" fmla="*/ 710 h 712"/>
                <a:gd name="T28" fmla="*/ 795 w 1321"/>
                <a:gd name="T29" fmla="*/ 712 h 712"/>
                <a:gd name="T30" fmla="*/ 476 w 1321"/>
                <a:gd name="T31" fmla="*/ 712 h 712"/>
                <a:gd name="T32" fmla="*/ 472 w 1321"/>
                <a:gd name="T33" fmla="*/ 712 h 712"/>
                <a:gd name="T34" fmla="*/ 409 w 1321"/>
                <a:gd name="T35" fmla="*/ 708 h 712"/>
                <a:gd name="T36" fmla="*/ 348 w 1321"/>
                <a:gd name="T37" fmla="*/ 704 h 712"/>
                <a:gd name="T38" fmla="*/ 290 w 1321"/>
                <a:gd name="T39" fmla="*/ 696 h 712"/>
                <a:gd name="T40" fmla="*/ 235 w 1321"/>
                <a:gd name="T41" fmla="*/ 689 h 712"/>
                <a:gd name="T42" fmla="*/ 186 w 1321"/>
                <a:gd name="T43" fmla="*/ 677 h 712"/>
                <a:gd name="T44" fmla="*/ 141 w 1321"/>
                <a:gd name="T45" fmla="*/ 663 h 712"/>
                <a:gd name="T46" fmla="*/ 102 w 1321"/>
                <a:gd name="T47" fmla="*/ 648 h 712"/>
                <a:gd name="T48" fmla="*/ 67 w 1321"/>
                <a:gd name="T49" fmla="*/ 630 h 712"/>
                <a:gd name="T50" fmla="*/ 39 w 1321"/>
                <a:gd name="T51" fmla="*/ 608 h 712"/>
                <a:gd name="T52" fmla="*/ 18 w 1321"/>
                <a:gd name="T53" fmla="*/ 583 h 712"/>
                <a:gd name="T54" fmla="*/ 6 w 1321"/>
                <a:gd name="T55" fmla="*/ 554 h 712"/>
                <a:gd name="T56" fmla="*/ 0 w 1321"/>
                <a:gd name="T57" fmla="*/ 524 h 712"/>
                <a:gd name="T58" fmla="*/ 0 w 1321"/>
                <a:gd name="T59" fmla="*/ 520 h 712"/>
                <a:gd name="T60" fmla="*/ 4 w 1321"/>
                <a:gd name="T61" fmla="*/ 487 h 712"/>
                <a:gd name="T62" fmla="*/ 16 w 1321"/>
                <a:gd name="T63" fmla="*/ 446 h 712"/>
                <a:gd name="T64" fmla="*/ 51 w 1321"/>
                <a:gd name="T65" fmla="*/ 370 h 712"/>
                <a:gd name="T66" fmla="*/ 94 w 1321"/>
                <a:gd name="T67" fmla="*/ 299 h 712"/>
                <a:gd name="T68" fmla="*/ 147 w 1321"/>
                <a:gd name="T69" fmla="*/ 235 h 712"/>
                <a:gd name="T70" fmla="*/ 204 w 1321"/>
                <a:gd name="T71" fmla="*/ 176 h 712"/>
                <a:gd name="T72" fmla="*/ 270 w 1321"/>
                <a:gd name="T73" fmla="*/ 125 h 712"/>
                <a:gd name="T74" fmla="*/ 341 w 1321"/>
                <a:gd name="T75" fmla="*/ 82 h 712"/>
                <a:gd name="T76" fmla="*/ 415 w 1321"/>
                <a:gd name="T77" fmla="*/ 47 h 712"/>
                <a:gd name="T78" fmla="*/ 497 w 1321"/>
                <a:gd name="T79" fmla="*/ 21 h 712"/>
                <a:gd name="T80" fmla="*/ 581 w 1321"/>
                <a:gd name="T81" fmla="*/ 6 h 712"/>
                <a:gd name="T82" fmla="*/ 667 w 1321"/>
                <a:gd name="T83" fmla="*/ 0 h 712"/>
                <a:gd name="T84" fmla="*/ 667 w 1321"/>
                <a:gd name="T85" fmla="*/ 0 h 712"/>
                <a:gd name="T86" fmla="*/ 759 w 1321"/>
                <a:gd name="T87" fmla="*/ 6 h 712"/>
                <a:gd name="T88" fmla="*/ 847 w 1321"/>
                <a:gd name="T89" fmla="*/ 23 h 712"/>
                <a:gd name="T90" fmla="*/ 932 w 1321"/>
                <a:gd name="T91" fmla="*/ 53 h 712"/>
                <a:gd name="T92" fmla="*/ 1010 w 1321"/>
                <a:gd name="T93" fmla="*/ 90 h 712"/>
                <a:gd name="T94" fmla="*/ 1082 w 1321"/>
                <a:gd name="T95" fmla="*/ 137 h 712"/>
                <a:gd name="T96" fmla="*/ 1149 w 1321"/>
                <a:gd name="T97" fmla="*/ 194 h 712"/>
                <a:gd name="T98" fmla="*/ 1208 w 1321"/>
                <a:gd name="T99" fmla="*/ 256 h 712"/>
                <a:gd name="T100" fmla="*/ 1258 w 1321"/>
                <a:gd name="T101" fmla="*/ 325 h 712"/>
                <a:gd name="T102" fmla="*/ 1301 w 1321"/>
                <a:gd name="T103" fmla="*/ 401 h 712"/>
                <a:gd name="T104" fmla="*/ 1301 w 1321"/>
                <a:gd name="T105" fmla="*/ 401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lnTo>
                    <a:pt x="1301" y="40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CU"/>
            </a:p>
          </p:txBody>
        </p:sp>
      </p:grpSp>
      <p:sp>
        <p:nvSpPr>
          <p:cNvPr id="12" name="Rectángulo 11"/>
          <p:cNvSpPr/>
          <p:nvPr/>
        </p:nvSpPr>
        <p:spPr>
          <a:xfrm>
            <a:off x="2445051" y="2637389"/>
            <a:ext cx="715614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altLang="es-ES" sz="2400" b="1" i="1" dirty="0">
                <a:latin typeface="Arial" panose="020B0604020202020204" pitchFamily="34" charset="0"/>
              </a:rPr>
              <a:t>Artículo 55 de la Constitución de la República de Cuba </a:t>
            </a:r>
            <a:endParaRPr lang="es-ES" altLang="es-ES" sz="2400" b="1" i="1" dirty="0" smtClean="0">
              <a:latin typeface="Arial" panose="020B0604020202020204" pitchFamily="34" charset="0"/>
            </a:endParaRPr>
          </a:p>
          <a:p>
            <a:r>
              <a:rPr lang="es-ES" altLang="es-ES" sz="2400" b="1" i="1" dirty="0" smtClean="0">
                <a:latin typeface="Arial" panose="020B0604020202020204" pitchFamily="34" charset="0"/>
              </a:rPr>
              <a:t>….el </a:t>
            </a:r>
            <a:r>
              <a:rPr lang="es-ES" altLang="es-ES" sz="2400" b="1" i="1" dirty="0">
                <a:latin typeface="Arial" panose="020B0604020202020204" pitchFamily="34" charset="0"/>
              </a:rPr>
              <a:t>Estado </a:t>
            </a:r>
            <a:r>
              <a:rPr lang="es-ES" altLang="es-ES" sz="2400" b="1" i="1" dirty="0" smtClean="0">
                <a:latin typeface="Arial" panose="020B0604020202020204" pitchFamily="34" charset="0"/>
              </a:rPr>
              <a:t> establece </a:t>
            </a:r>
            <a:r>
              <a:rPr lang="es-ES" altLang="es-ES" sz="2400" b="1" i="1" dirty="0">
                <a:latin typeface="Arial" panose="020B0604020202020204" pitchFamily="34" charset="0"/>
              </a:rPr>
              <a:t>los principios de organización y funcionamiento para todos los medios de comunicación social.”</a:t>
            </a:r>
            <a:r>
              <a:rPr lang="es-ES" altLang="es-ES" sz="2400" b="1" dirty="0">
                <a:latin typeface="Arial" panose="020B0604020202020204" pitchFamily="34" charset="0"/>
              </a:rPr>
              <a:t> </a:t>
            </a:r>
            <a:endParaRPr lang="es-419" sz="2400" b="1" dirty="0"/>
          </a:p>
        </p:txBody>
      </p:sp>
    </p:spTree>
    <p:extLst>
      <p:ext uri="{BB962C8B-B14F-4D97-AF65-F5344CB8AC3E}">
        <p14:creationId xmlns:p14="http://schemas.microsoft.com/office/powerpoint/2010/main" val="19511648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:\Cosas de Didáctica de las Ciencias Sociales\didáctica de la pregunt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889" y="3868215"/>
            <a:ext cx="2004727" cy="24461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ángulo 2"/>
          <p:cNvSpPr/>
          <p:nvPr/>
        </p:nvSpPr>
        <p:spPr>
          <a:xfrm>
            <a:off x="459655" y="286882"/>
            <a:ext cx="11110453" cy="2031325"/>
          </a:xfrm>
          <a:prstGeom prst="rect">
            <a:avLst/>
          </a:prstGeom>
          <a:solidFill>
            <a:srgbClr val="FF7C80">
              <a:alpha val="80000"/>
            </a:srgbClr>
          </a:solidFill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b="1" u="sng" dirty="0">
                <a:latin typeface="Arial" panose="020B0604020202020204" pitchFamily="34" charset="0"/>
                <a:cs typeface="Arial" panose="020B0604020202020204" pitchFamily="34" charset="0"/>
              </a:rPr>
              <a:t>Ley de Comunicación </a:t>
            </a:r>
            <a:r>
              <a:rPr lang="es-E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Social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establece:</a:t>
            </a:r>
          </a:p>
          <a:p>
            <a:pPr algn="just"/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s-ES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E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medios de comunicación social y sus profesionales deben actuar con veracidad, respeto y compromiso social, aplicando códigos de ética y manuales de estilo que orienten su práctica cotidiana.”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3 Marcador de contenido"/>
          <p:cNvSpPr txBox="1">
            <a:spLocks/>
          </p:cNvSpPr>
          <p:nvPr/>
        </p:nvSpPr>
        <p:spPr>
          <a:xfrm>
            <a:off x="2405326" y="2649652"/>
            <a:ext cx="9164782" cy="3664673"/>
          </a:xfrm>
          <a:prstGeom prst="rect">
            <a:avLst/>
          </a:prstGeom>
          <a:solidFill>
            <a:srgbClr val="FF7C80">
              <a:alpha val="38000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vert="horz" lIns="82945" tIns="41473" rIns="82945" bIns="41473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" sz="2400" b="1" dirty="0" smtClean="0">
                <a:latin typeface="Arial" pitchFamily="34" charset="0"/>
                <a:ea typeface="Arial Unicode MS" pitchFamily="34" charset="-128"/>
                <a:cs typeface="Tahoma" pitchFamily="34" charset="0"/>
              </a:rPr>
              <a:t>La Ley de Comunicación Social regula el Sistema de Comunicación Social para la gestión estratégica e integrada de los procesos de comunicación social en los ámbitos, </a:t>
            </a:r>
            <a:r>
              <a:rPr lang="es-ES" sz="24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Tahoma" pitchFamily="34" charset="0"/>
              </a:rPr>
              <a:t>organizacional</a:t>
            </a:r>
            <a:r>
              <a:rPr lang="es-ES" sz="2400" b="1" dirty="0" smtClean="0">
                <a:latin typeface="Arial" pitchFamily="34" charset="0"/>
                <a:ea typeface="Arial Unicode MS" pitchFamily="34" charset="-128"/>
                <a:cs typeface="Tahoma" pitchFamily="34" charset="0"/>
              </a:rPr>
              <a:t>, </a:t>
            </a:r>
            <a:r>
              <a:rPr lang="es-ES" sz="24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Tahoma" pitchFamily="34" charset="0"/>
              </a:rPr>
              <a:t>mediático</a:t>
            </a:r>
            <a:r>
              <a:rPr lang="es-ES" sz="2400" b="1" dirty="0" smtClean="0">
                <a:latin typeface="Arial" pitchFamily="34" charset="0"/>
                <a:ea typeface="Arial Unicode MS" pitchFamily="34" charset="-128"/>
                <a:cs typeface="Tahoma" pitchFamily="34" charset="0"/>
              </a:rPr>
              <a:t> y </a:t>
            </a:r>
            <a:r>
              <a:rPr lang="es-ES" sz="24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Tahoma" pitchFamily="34" charset="0"/>
              </a:rPr>
              <a:t>comunitario</a:t>
            </a:r>
            <a:r>
              <a:rPr lang="es-ES" sz="2400" b="1" dirty="0" smtClean="0">
                <a:latin typeface="Arial" pitchFamily="34" charset="0"/>
                <a:ea typeface="Arial Unicode MS" pitchFamily="34" charset="-128"/>
                <a:cs typeface="Tahoma" pitchFamily="34" charset="0"/>
              </a:rPr>
              <a:t> con fines políticos, de bien público, organizacionales y comerciales, tanto en los </a:t>
            </a:r>
            <a:r>
              <a:rPr lang="es-ES" sz="24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Tahoma" pitchFamily="34" charset="0"/>
              </a:rPr>
              <a:t>espacios públicos físicos </a:t>
            </a:r>
            <a:r>
              <a:rPr lang="es-ES" sz="2400" b="1" dirty="0" smtClean="0">
                <a:latin typeface="Arial" pitchFamily="34" charset="0"/>
                <a:ea typeface="Arial Unicode MS" pitchFamily="34" charset="-128"/>
                <a:cs typeface="Tahoma" pitchFamily="34" charset="0"/>
              </a:rPr>
              <a:t>como en los </a:t>
            </a:r>
            <a:r>
              <a:rPr lang="es-ES" sz="24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Tahoma" pitchFamily="34" charset="0"/>
              </a:rPr>
              <a:t>digitales</a:t>
            </a:r>
            <a:r>
              <a:rPr lang="es-ES" sz="2400" dirty="0" smtClean="0">
                <a:latin typeface="Arial" pitchFamily="34" charset="0"/>
                <a:ea typeface="Arial Unicode MS" pitchFamily="34" charset="-128"/>
                <a:cs typeface="Tahoma" pitchFamily="34" charset="0"/>
              </a:rPr>
              <a:t>.</a:t>
            </a:r>
          </a:p>
          <a:p>
            <a:pPr algn="just"/>
            <a:endParaRPr lang="es-ES" sz="2400" dirty="0" smtClean="0">
              <a:latin typeface="Arial" pitchFamily="34" charset="0"/>
              <a:ea typeface="Arial Unicode MS" pitchFamily="34" charset="-128"/>
              <a:cs typeface="Tahoma" pitchFamily="34" charset="0"/>
            </a:endParaRPr>
          </a:p>
          <a:p>
            <a:pPr algn="just"/>
            <a:r>
              <a:rPr lang="es-ES" sz="2400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Aboga por la </a:t>
            </a:r>
            <a:r>
              <a:rPr lang="es-ES" sz="24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transparencia</a:t>
            </a:r>
            <a:r>
              <a:rPr lang="es-ES" sz="2400" b="1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 en la gestión de la </a:t>
            </a:r>
            <a:r>
              <a:rPr lang="es-ES" sz="24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información de interés público</a:t>
            </a:r>
            <a:endParaRPr lang="es-MX" sz="2400" b="1" dirty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6" name="Freeform 3"/>
          <p:cNvSpPr>
            <a:spLocks/>
          </p:cNvSpPr>
          <p:nvPr/>
        </p:nvSpPr>
        <p:spPr bwMode="gray">
          <a:xfrm rot="20305741">
            <a:off x="1338591" y="3128750"/>
            <a:ext cx="892800" cy="596223"/>
          </a:xfrm>
          <a:custGeom>
            <a:avLst/>
            <a:gdLst>
              <a:gd name="T0" fmla="*/ 0 w 982"/>
              <a:gd name="T1" fmla="*/ 774 h 774"/>
              <a:gd name="T2" fmla="*/ 2 w 982"/>
              <a:gd name="T3" fmla="*/ 770 h 774"/>
              <a:gd name="T4" fmla="*/ 8 w 982"/>
              <a:gd name="T5" fmla="*/ 754 h 774"/>
              <a:gd name="T6" fmla="*/ 16 w 982"/>
              <a:gd name="T7" fmla="*/ 730 h 774"/>
              <a:gd name="T8" fmla="*/ 32 w 982"/>
              <a:gd name="T9" fmla="*/ 698 h 774"/>
              <a:gd name="T10" fmla="*/ 50 w 982"/>
              <a:gd name="T11" fmla="*/ 660 h 774"/>
              <a:gd name="T12" fmla="*/ 76 w 982"/>
              <a:gd name="T13" fmla="*/ 618 h 774"/>
              <a:gd name="T14" fmla="*/ 106 w 982"/>
              <a:gd name="T15" fmla="*/ 574 h 774"/>
              <a:gd name="T16" fmla="*/ 142 w 982"/>
              <a:gd name="T17" fmla="*/ 528 h 774"/>
              <a:gd name="T18" fmla="*/ 186 w 982"/>
              <a:gd name="T19" fmla="*/ 482 h 774"/>
              <a:gd name="T20" fmla="*/ 236 w 982"/>
              <a:gd name="T21" fmla="*/ 438 h 774"/>
              <a:gd name="T22" fmla="*/ 294 w 982"/>
              <a:gd name="T23" fmla="*/ 398 h 774"/>
              <a:gd name="T24" fmla="*/ 360 w 982"/>
              <a:gd name="T25" fmla="*/ 360 h 774"/>
              <a:gd name="T26" fmla="*/ 426 w 982"/>
              <a:gd name="T27" fmla="*/ 332 h 774"/>
              <a:gd name="T28" fmla="*/ 488 w 982"/>
              <a:gd name="T29" fmla="*/ 314 h 774"/>
              <a:gd name="T30" fmla="*/ 544 w 982"/>
              <a:gd name="T31" fmla="*/ 304 h 774"/>
              <a:gd name="T32" fmla="*/ 594 w 982"/>
              <a:gd name="T33" fmla="*/ 300 h 774"/>
              <a:gd name="T34" fmla="*/ 638 w 982"/>
              <a:gd name="T35" fmla="*/ 300 h 774"/>
              <a:gd name="T36" fmla="*/ 678 w 982"/>
              <a:gd name="T37" fmla="*/ 304 h 774"/>
              <a:gd name="T38" fmla="*/ 710 w 982"/>
              <a:gd name="T39" fmla="*/ 312 h 774"/>
              <a:gd name="T40" fmla="*/ 736 w 982"/>
              <a:gd name="T41" fmla="*/ 320 h 774"/>
              <a:gd name="T42" fmla="*/ 754 w 982"/>
              <a:gd name="T43" fmla="*/ 326 h 774"/>
              <a:gd name="T44" fmla="*/ 766 w 982"/>
              <a:gd name="T45" fmla="*/ 332 h 774"/>
              <a:gd name="T46" fmla="*/ 770 w 982"/>
              <a:gd name="T47" fmla="*/ 334 h 774"/>
              <a:gd name="T48" fmla="*/ 680 w 982"/>
              <a:gd name="T49" fmla="*/ 476 h 774"/>
              <a:gd name="T50" fmla="*/ 982 w 982"/>
              <a:gd name="T51" fmla="*/ 370 h 774"/>
              <a:gd name="T52" fmla="*/ 912 w 982"/>
              <a:gd name="T53" fmla="*/ 0 h 774"/>
              <a:gd name="T54" fmla="*/ 854 w 982"/>
              <a:gd name="T55" fmla="*/ 150 h 774"/>
              <a:gd name="T56" fmla="*/ 850 w 982"/>
              <a:gd name="T57" fmla="*/ 148 h 774"/>
              <a:gd name="T58" fmla="*/ 838 w 982"/>
              <a:gd name="T59" fmla="*/ 142 h 774"/>
              <a:gd name="T60" fmla="*/ 822 w 982"/>
              <a:gd name="T61" fmla="*/ 134 h 774"/>
              <a:gd name="T62" fmla="*/ 798 w 982"/>
              <a:gd name="T63" fmla="*/ 126 h 774"/>
              <a:gd name="T64" fmla="*/ 768 w 982"/>
              <a:gd name="T65" fmla="*/ 120 h 774"/>
              <a:gd name="T66" fmla="*/ 732 w 982"/>
              <a:gd name="T67" fmla="*/ 114 h 774"/>
              <a:gd name="T68" fmla="*/ 692 w 982"/>
              <a:gd name="T69" fmla="*/ 110 h 774"/>
              <a:gd name="T70" fmla="*/ 646 w 982"/>
              <a:gd name="T71" fmla="*/ 110 h 774"/>
              <a:gd name="T72" fmla="*/ 596 w 982"/>
              <a:gd name="T73" fmla="*/ 116 h 774"/>
              <a:gd name="T74" fmla="*/ 540 w 982"/>
              <a:gd name="T75" fmla="*/ 126 h 774"/>
              <a:gd name="T76" fmla="*/ 482 w 982"/>
              <a:gd name="T77" fmla="*/ 146 h 774"/>
              <a:gd name="T78" fmla="*/ 422 w 982"/>
              <a:gd name="T79" fmla="*/ 172 h 774"/>
              <a:gd name="T80" fmla="*/ 356 w 982"/>
              <a:gd name="T81" fmla="*/ 210 h 774"/>
              <a:gd name="T82" fmla="*/ 290 w 982"/>
              <a:gd name="T83" fmla="*/ 258 h 774"/>
              <a:gd name="T84" fmla="*/ 230 w 982"/>
              <a:gd name="T85" fmla="*/ 310 h 774"/>
              <a:gd name="T86" fmla="*/ 178 w 982"/>
              <a:gd name="T87" fmla="*/ 364 h 774"/>
              <a:gd name="T88" fmla="*/ 136 w 982"/>
              <a:gd name="T89" fmla="*/ 422 h 774"/>
              <a:gd name="T90" fmla="*/ 100 w 982"/>
              <a:gd name="T91" fmla="*/ 480 h 774"/>
              <a:gd name="T92" fmla="*/ 72 w 982"/>
              <a:gd name="T93" fmla="*/ 536 h 774"/>
              <a:gd name="T94" fmla="*/ 48 w 982"/>
              <a:gd name="T95" fmla="*/ 590 h 774"/>
              <a:gd name="T96" fmla="*/ 30 w 982"/>
              <a:gd name="T97" fmla="*/ 640 h 774"/>
              <a:gd name="T98" fmla="*/ 18 w 982"/>
              <a:gd name="T99" fmla="*/ 684 h 774"/>
              <a:gd name="T100" fmla="*/ 8 w 982"/>
              <a:gd name="T101" fmla="*/ 722 h 774"/>
              <a:gd name="T102" fmla="*/ 4 w 982"/>
              <a:gd name="T103" fmla="*/ 750 h 774"/>
              <a:gd name="T104" fmla="*/ 0 w 982"/>
              <a:gd name="T105" fmla="*/ 768 h 774"/>
              <a:gd name="T106" fmla="*/ 0 w 982"/>
              <a:gd name="T107" fmla="*/ 774 h 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82" h="774">
                <a:moveTo>
                  <a:pt x="0" y="774"/>
                </a:moveTo>
                <a:lnTo>
                  <a:pt x="2" y="770"/>
                </a:lnTo>
                <a:lnTo>
                  <a:pt x="8" y="754"/>
                </a:lnTo>
                <a:lnTo>
                  <a:pt x="16" y="730"/>
                </a:lnTo>
                <a:lnTo>
                  <a:pt x="32" y="698"/>
                </a:lnTo>
                <a:lnTo>
                  <a:pt x="50" y="660"/>
                </a:lnTo>
                <a:lnTo>
                  <a:pt x="76" y="618"/>
                </a:lnTo>
                <a:lnTo>
                  <a:pt x="106" y="574"/>
                </a:lnTo>
                <a:lnTo>
                  <a:pt x="142" y="528"/>
                </a:lnTo>
                <a:lnTo>
                  <a:pt x="186" y="482"/>
                </a:lnTo>
                <a:lnTo>
                  <a:pt x="236" y="438"/>
                </a:lnTo>
                <a:lnTo>
                  <a:pt x="294" y="398"/>
                </a:lnTo>
                <a:lnTo>
                  <a:pt x="360" y="360"/>
                </a:lnTo>
                <a:lnTo>
                  <a:pt x="426" y="332"/>
                </a:lnTo>
                <a:lnTo>
                  <a:pt x="488" y="314"/>
                </a:lnTo>
                <a:lnTo>
                  <a:pt x="544" y="304"/>
                </a:lnTo>
                <a:lnTo>
                  <a:pt x="594" y="300"/>
                </a:lnTo>
                <a:lnTo>
                  <a:pt x="638" y="300"/>
                </a:lnTo>
                <a:lnTo>
                  <a:pt x="678" y="304"/>
                </a:lnTo>
                <a:lnTo>
                  <a:pt x="710" y="312"/>
                </a:lnTo>
                <a:lnTo>
                  <a:pt x="736" y="320"/>
                </a:lnTo>
                <a:lnTo>
                  <a:pt x="754" y="326"/>
                </a:lnTo>
                <a:lnTo>
                  <a:pt x="766" y="332"/>
                </a:lnTo>
                <a:lnTo>
                  <a:pt x="770" y="334"/>
                </a:lnTo>
                <a:lnTo>
                  <a:pt x="680" y="476"/>
                </a:lnTo>
                <a:lnTo>
                  <a:pt x="982" y="370"/>
                </a:lnTo>
                <a:lnTo>
                  <a:pt x="912" y="0"/>
                </a:lnTo>
                <a:lnTo>
                  <a:pt x="854" y="150"/>
                </a:lnTo>
                <a:lnTo>
                  <a:pt x="850" y="148"/>
                </a:lnTo>
                <a:lnTo>
                  <a:pt x="838" y="142"/>
                </a:lnTo>
                <a:lnTo>
                  <a:pt x="822" y="134"/>
                </a:lnTo>
                <a:lnTo>
                  <a:pt x="798" y="126"/>
                </a:lnTo>
                <a:lnTo>
                  <a:pt x="768" y="120"/>
                </a:lnTo>
                <a:lnTo>
                  <a:pt x="732" y="114"/>
                </a:lnTo>
                <a:lnTo>
                  <a:pt x="692" y="110"/>
                </a:lnTo>
                <a:lnTo>
                  <a:pt x="646" y="110"/>
                </a:lnTo>
                <a:lnTo>
                  <a:pt x="596" y="116"/>
                </a:lnTo>
                <a:lnTo>
                  <a:pt x="540" y="126"/>
                </a:lnTo>
                <a:lnTo>
                  <a:pt x="482" y="146"/>
                </a:lnTo>
                <a:lnTo>
                  <a:pt x="422" y="172"/>
                </a:lnTo>
                <a:lnTo>
                  <a:pt x="356" y="210"/>
                </a:lnTo>
                <a:lnTo>
                  <a:pt x="290" y="258"/>
                </a:lnTo>
                <a:lnTo>
                  <a:pt x="230" y="310"/>
                </a:lnTo>
                <a:lnTo>
                  <a:pt x="178" y="364"/>
                </a:lnTo>
                <a:lnTo>
                  <a:pt x="136" y="422"/>
                </a:lnTo>
                <a:lnTo>
                  <a:pt x="100" y="480"/>
                </a:lnTo>
                <a:lnTo>
                  <a:pt x="72" y="536"/>
                </a:lnTo>
                <a:lnTo>
                  <a:pt x="48" y="590"/>
                </a:lnTo>
                <a:lnTo>
                  <a:pt x="30" y="640"/>
                </a:lnTo>
                <a:lnTo>
                  <a:pt x="18" y="684"/>
                </a:lnTo>
                <a:lnTo>
                  <a:pt x="8" y="722"/>
                </a:lnTo>
                <a:lnTo>
                  <a:pt x="4" y="750"/>
                </a:lnTo>
                <a:lnTo>
                  <a:pt x="0" y="768"/>
                </a:lnTo>
                <a:lnTo>
                  <a:pt x="0" y="774"/>
                </a:lnTo>
              </a:path>
            </a:pathLst>
          </a:custGeom>
          <a:gradFill rotWithShape="1">
            <a:gsLst>
              <a:gs pos="0">
                <a:schemeClr val="hlink">
                  <a:gamma/>
                  <a:tint val="90980"/>
                  <a:invGamma/>
                  <a:alpha val="32001"/>
                </a:schemeClr>
              </a:gs>
              <a:gs pos="100000">
                <a:schemeClr val="hlink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lIns="82945" tIns="41473" rIns="82945" bIns="41473"/>
          <a:lstStyle/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5878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1 Título"/>
          <p:cNvSpPr txBox="1">
            <a:spLocks noGrp="1"/>
          </p:cNvSpPr>
          <p:nvPr>
            <p:ph type="title"/>
          </p:nvPr>
        </p:nvSpPr>
        <p:spPr>
          <a:xfrm>
            <a:off x="2715780" y="-29724"/>
            <a:ext cx="7543800" cy="1143000"/>
          </a:xfrm>
        </p:spPr>
        <p:txBody>
          <a:bodyPr vert="horz" lIns="82945" tIns="41473" rIns="82945" bIns="41473" rtlCol="0" anchor="ctr">
            <a:normAutofit/>
          </a:bodyPr>
          <a:lstStyle/>
          <a:p>
            <a:r>
              <a:rPr lang="es-ES" sz="3300" dirty="0">
                <a:latin typeface="Arial" pitchFamily="34" charset="0"/>
                <a:ea typeface="Arial Unicode MS" pitchFamily="34" charset="-128"/>
                <a:cs typeface="Tahoma" pitchFamily="34" charset="0"/>
              </a:rPr>
              <a:t>¿En qué consisten esos ámbitos</a:t>
            </a:r>
            <a:r>
              <a:rPr lang="es-ES" dirty="0" smtClean="0">
                <a:latin typeface="Arial" pitchFamily="34" charset="0"/>
                <a:ea typeface="Arial Unicode MS" pitchFamily="34" charset="-128"/>
                <a:cs typeface="Tahoma" pitchFamily="34" charset="0"/>
              </a:rPr>
              <a:t>?</a:t>
            </a:r>
            <a:endParaRPr lang="es-MX" dirty="0" smtClean="0">
              <a:latin typeface="Arial" pitchFamily="34" charset="0"/>
              <a:ea typeface="Arial Unicode MS" pitchFamily="34" charset="-128"/>
              <a:cs typeface="Tahoma" pitchFamily="34" charset="0"/>
            </a:endParaRPr>
          </a:p>
        </p:txBody>
      </p:sp>
      <p:sp>
        <p:nvSpPr>
          <p:cNvPr id="20483" name="2 Marcador de texto"/>
          <p:cNvSpPr txBox="1">
            <a:spLocks noGrp="1"/>
          </p:cNvSpPr>
          <p:nvPr>
            <p:ph type="body" idx="1"/>
          </p:nvPr>
        </p:nvSpPr>
        <p:spPr>
          <a:xfrm>
            <a:off x="1111831" y="1090926"/>
            <a:ext cx="4523529" cy="522774"/>
          </a:xfrm>
          <a:solidFill>
            <a:srgbClr val="FF7C80"/>
          </a:solidFill>
          <a:ln w="57150">
            <a:solidFill>
              <a:schemeClr val="tx1"/>
            </a:solidFill>
          </a:ln>
        </p:spPr>
        <p:txBody>
          <a:bodyPr vert="horz" lIns="82945" tIns="41473" rIns="82945" bIns="41473" rtlCol="0" anchor="b">
            <a:norm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Tahoma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r>
              <a:rPr lang="es-ES" sz="2200" dirty="0"/>
              <a:t>     </a:t>
            </a:r>
            <a:r>
              <a:rPr lang="es-ES" sz="2400" u="sng" dirty="0"/>
              <a:t>Ámbito organizacional</a:t>
            </a:r>
            <a:endParaRPr lang="es-MX" sz="2400" u="sng" dirty="0"/>
          </a:p>
        </p:txBody>
      </p:sp>
      <p:sp>
        <p:nvSpPr>
          <p:cNvPr id="18436" name="3 Marcador de contenido"/>
          <p:cNvSpPr txBox="1">
            <a:spLocks noGrp="1"/>
          </p:cNvSpPr>
          <p:nvPr>
            <p:ph sz="half" idx="2"/>
          </p:nvPr>
        </p:nvSpPr>
        <p:spPr>
          <a:xfrm>
            <a:off x="389111" y="1843324"/>
            <a:ext cx="5706889" cy="4431090"/>
          </a:xfrm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vert="horz" lIns="82945" tIns="41473" rIns="82945" bIns="41473" rtlCol="0">
            <a:noAutofit/>
          </a:bodyPr>
          <a:lstStyle/>
          <a:p>
            <a:pPr algn="just"/>
            <a:r>
              <a:rPr lang="es-ES" b="1" dirty="0">
                <a:latin typeface="Arial" pitchFamily="34" charset="0"/>
                <a:ea typeface="Arial Unicode MS" pitchFamily="34" charset="-128"/>
                <a:cs typeface="Tahoma" pitchFamily="34" charset="0"/>
              </a:rPr>
              <a:t>Se refiere a la </a:t>
            </a:r>
            <a:r>
              <a:rPr lang="es-ES" b="1" dirty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Tahoma" pitchFamily="34" charset="0"/>
              </a:rPr>
              <a:t>actuación de todos los órganos del Estado</a:t>
            </a:r>
            <a:r>
              <a:rPr lang="es-ES" b="1" dirty="0">
                <a:latin typeface="Arial" pitchFamily="34" charset="0"/>
                <a:ea typeface="Arial Unicode MS" pitchFamily="34" charset="-128"/>
                <a:cs typeface="Tahoma" pitchFamily="34" charset="0"/>
              </a:rPr>
              <a:t>, organismos representantes de todos los niveles, ejecutivos y de la administración central y local, de control y de justicia, los ministerios y sus representaciones territoriales, así como empresas del Estado y entidades que utilicen los </a:t>
            </a:r>
            <a:r>
              <a:rPr lang="es-ES" b="1" dirty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Tahoma" pitchFamily="34" charset="0"/>
              </a:rPr>
              <a:t>fondos públicos</a:t>
            </a:r>
            <a:endParaRPr lang="es-MX" b="1" dirty="0">
              <a:solidFill>
                <a:srgbClr val="FF0000"/>
              </a:solidFill>
              <a:latin typeface="Arial" pitchFamily="34" charset="0"/>
              <a:ea typeface="Arial Unicode MS" pitchFamily="34" charset="-128"/>
              <a:cs typeface="Tahoma" pitchFamily="34" charset="0"/>
            </a:endParaRPr>
          </a:p>
        </p:txBody>
      </p:sp>
      <p:sp>
        <p:nvSpPr>
          <p:cNvPr id="18437" name="5 Marcador de contenido"/>
          <p:cNvSpPr txBox="1">
            <a:spLocks noGrp="1"/>
          </p:cNvSpPr>
          <p:nvPr>
            <p:ph sz="quarter" idx="4"/>
          </p:nvPr>
        </p:nvSpPr>
        <p:spPr>
          <a:xfrm>
            <a:off x="8051009" y="2720985"/>
            <a:ext cx="3201120" cy="1973007"/>
          </a:xfrm>
          <a:ln w="38100">
            <a:solidFill>
              <a:srgbClr val="00B050"/>
            </a:solidFill>
            <a:miter lim="800000"/>
            <a:headEnd/>
            <a:tailEnd/>
          </a:ln>
        </p:spPr>
        <p:txBody>
          <a:bodyPr vert="horz" lIns="82945" tIns="41473" rIns="82945" bIns="41473" rtlCol="0">
            <a:normAutofit fontScale="92500"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Tahoma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>
              <a:defRPr sz="16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>
              <a:defRPr sz="16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>
              <a:defRPr sz="16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>
              <a:defRPr sz="16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marL="0" indent="0">
              <a:buNone/>
            </a:pPr>
            <a:r>
              <a:rPr lang="es-ES" dirty="0" smtClean="0"/>
              <a:t> Todos, en cumplimiento del artículo </a:t>
            </a:r>
            <a:r>
              <a:rPr lang="es-ES" u="sng" dirty="0" smtClean="0"/>
              <a:t>10</a:t>
            </a:r>
            <a:r>
              <a:rPr lang="es-ES" dirty="0" smtClean="0"/>
              <a:t> de la Constitución de la República de Cuba tienen que rendir cuenta de su quehacer</a:t>
            </a:r>
            <a:endParaRPr lang="es-MX" dirty="0" smtClean="0"/>
          </a:p>
        </p:txBody>
      </p:sp>
      <p:sp>
        <p:nvSpPr>
          <p:cNvPr id="8" name="7 Flecha curvada hacia abajo"/>
          <p:cNvSpPr/>
          <p:nvPr/>
        </p:nvSpPr>
        <p:spPr>
          <a:xfrm>
            <a:off x="6227041" y="1843324"/>
            <a:ext cx="2089440" cy="78488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45" tIns="41473" rIns="82945" bIns="41473" anchor="ctr"/>
          <a:lstStyle/>
          <a:p>
            <a:pPr algn="ctr">
              <a:defRPr/>
            </a:pPr>
            <a:endParaRPr lang="es-MX">
              <a:solidFill>
                <a:schemeClr val="tx1"/>
              </a:solidFill>
            </a:endParaRPr>
          </a:p>
        </p:txBody>
      </p:sp>
      <p:sp>
        <p:nvSpPr>
          <p:cNvPr id="9" name="8 Flecha curvada hacia arriba"/>
          <p:cNvSpPr/>
          <p:nvPr/>
        </p:nvSpPr>
        <p:spPr>
          <a:xfrm>
            <a:off x="6227041" y="4786771"/>
            <a:ext cx="2089440" cy="1055631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45" tIns="41473" rIns="82945" bIns="41473" anchor="ctr"/>
          <a:lstStyle/>
          <a:p>
            <a:pPr algn="ctr">
              <a:defRPr/>
            </a:pPr>
            <a:endParaRPr lang="es-MX">
              <a:solidFill>
                <a:schemeClr val="tx1"/>
              </a:solidFill>
            </a:endParaRPr>
          </a:p>
        </p:txBody>
      </p:sp>
      <p:pic>
        <p:nvPicPr>
          <p:cNvPr id="10" name="Imagen 3">
            <a:extLst>
              <a:ext uri="{FF2B5EF4-FFF2-40B4-BE49-F238E27FC236}">
                <a16:creationId xmlns="" xmlns:a16="http://schemas.microsoft.com/office/drawing/2014/main" id="{A18708C7-A433-4D7F-8F03-A2CCD8A419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2"/>
          <a:stretch/>
        </p:blipFill>
        <p:spPr>
          <a:xfrm>
            <a:off x="10473228" y="319658"/>
            <a:ext cx="1222243" cy="1294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60064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43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43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43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build="p" animBg="1"/>
      <p:bldP spid="18437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3">
            <a:extLst>
              <a:ext uri="{FF2B5EF4-FFF2-40B4-BE49-F238E27FC236}">
                <a16:creationId xmlns="" xmlns:a16="http://schemas.microsoft.com/office/drawing/2014/main" id="{A18708C7-A433-4D7F-8F03-A2CCD8A419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2"/>
          <a:stretch/>
        </p:blipFill>
        <p:spPr>
          <a:xfrm>
            <a:off x="10163512" y="217588"/>
            <a:ext cx="1222243" cy="1294042"/>
          </a:xfrm>
          <a:prstGeom prst="rect">
            <a:avLst/>
          </a:prstGeom>
        </p:spPr>
      </p:pic>
      <p:sp>
        <p:nvSpPr>
          <p:cNvPr id="21506" name="1 Título"/>
          <p:cNvSpPr txBox="1">
            <a:spLocks noGrp="1"/>
          </p:cNvSpPr>
          <p:nvPr>
            <p:ph type="title"/>
          </p:nvPr>
        </p:nvSpPr>
        <p:spPr>
          <a:xfrm>
            <a:off x="2961019" y="217588"/>
            <a:ext cx="6450881" cy="862650"/>
          </a:xfrm>
        </p:spPr>
        <p:txBody>
          <a:bodyPr vert="horz" lIns="82945" tIns="41473" rIns="82945" bIns="41473" rtlCol="0" anchor="ctr">
            <a:normAutofit fontScale="90000"/>
          </a:bodyPr>
          <a:lstStyle/>
          <a:p>
            <a:r>
              <a:rPr lang="es-ES" sz="3300" dirty="0">
                <a:latin typeface="Arial" pitchFamily="34" charset="0"/>
                <a:ea typeface="Arial Unicode MS" pitchFamily="34" charset="-128"/>
                <a:cs typeface="Tahoma" pitchFamily="34" charset="0"/>
              </a:rPr>
              <a:t>¿En qué consisten esos ámbitos?</a:t>
            </a:r>
            <a:endParaRPr lang="es-MX" sz="3300" dirty="0">
              <a:latin typeface="Arial" pitchFamily="34" charset="0"/>
              <a:ea typeface="Arial Unicode MS" pitchFamily="34" charset="-128"/>
              <a:cs typeface="Tahoma" pitchFamily="34" charset="0"/>
            </a:endParaRPr>
          </a:p>
        </p:txBody>
      </p:sp>
      <p:sp>
        <p:nvSpPr>
          <p:cNvPr id="21507" name="2 Marcador de texto"/>
          <p:cNvSpPr txBox="1">
            <a:spLocks noGrp="1"/>
          </p:cNvSpPr>
          <p:nvPr>
            <p:ph type="body" idx="1"/>
          </p:nvPr>
        </p:nvSpPr>
        <p:spPr>
          <a:xfrm>
            <a:off x="1311859" y="1462103"/>
            <a:ext cx="3298320" cy="483094"/>
          </a:xfrm>
          <a:solidFill>
            <a:srgbClr val="FF7C80"/>
          </a:solidFill>
          <a:ln w="57150">
            <a:solidFill>
              <a:schemeClr val="tx1"/>
            </a:solidFill>
          </a:ln>
        </p:spPr>
        <p:txBody>
          <a:bodyPr vert="horz" lIns="82945" tIns="41473" rIns="82945" bIns="41473" rtlCol="0" anchor="b">
            <a:no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Tahoma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r>
              <a:rPr lang="es-ES" sz="1800" dirty="0"/>
              <a:t>       </a:t>
            </a:r>
            <a:r>
              <a:rPr lang="es-ES" sz="1800" u="sng" dirty="0"/>
              <a:t>Lo mediático</a:t>
            </a:r>
            <a:endParaRPr lang="es-MX" sz="1800" u="sng" dirty="0"/>
          </a:p>
        </p:txBody>
      </p:sp>
      <p:sp>
        <p:nvSpPr>
          <p:cNvPr id="4" name="3 Marcador de contenido"/>
          <p:cNvSpPr txBox="1">
            <a:spLocks noGrp="1"/>
          </p:cNvSpPr>
          <p:nvPr>
            <p:ph sz="half" idx="2"/>
          </p:nvPr>
        </p:nvSpPr>
        <p:spPr>
          <a:xfrm>
            <a:off x="530943" y="2341559"/>
            <a:ext cx="5032980" cy="4191976"/>
          </a:xfrm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vert="horz" lIns="82945" tIns="41473" rIns="82945" bIns="41473" rtlCol="0">
            <a:noAutofit/>
          </a:bodyPr>
          <a:lstStyle/>
          <a:p>
            <a:pPr algn="just"/>
            <a:endParaRPr lang="es-ES" sz="3200" dirty="0" smtClean="0">
              <a:latin typeface="Arial" pitchFamily="34" charset="0"/>
              <a:ea typeface="Arial Unicode MS" pitchFamily="34" charset="-128"/>
              <a:cs typeface="Tahoma" pitchFamily="34" charset="0"/>
            </a:endParaRPr>
          </a:p>
          <a:p>
            <a:pPr algn="just"/>
            <a:r>
              <a:rPr lang="es-ES" sz="3200" dirty="0" smtClean="0">
                <a:latin typeface="Arial" pitchFamily="34" charset="0"/>
                <a:ea typeface="Arial Unicode MS" pitchFamily="34" charset="-128"/>
                <a:cs typeface="Tahoma" pitchFamily="34" charset="0"/>
              </a:rPr>
              <a:t>Incluye las agencias de noticias, la radio, la televisión, los medios de comunicación impresos y digitales.</a:t>
            </a:r>
          </a:p>
          <a:p>
            <a:pPr algn="just"/>
            <a:r>
              <a:rPr lang="es-ES" sz="3200" dirty="0" smtClean="0">
                <a:latin typeface="Arial" pitchFamily="34" charset="0"/>
                <a:ea typeface="Arial Unicode MS" pitchFamily="34" charset="-128"/>
                <a:cs typeface="Tahoma" pitchFamily="34" charset="0"/>
              </a:rPr>
              <a:t>La ley regula la actividad de estos medios.</a:t>
            </a:r>
            <a:endParaRPr lang="es-MX" sz="3200" dirty="0" smtClean="0">
              <a:latin typeface="Arial" pitchFamily="34" charset="0"/>
              <a:ea typeface="Arial Unicode MS" pitchFamily="34" charset="-128"/>
              <a:cs typeface="Tahoma" pitchFamily="34" charset="0"/>
            </a:endParaRPr>
          </a:p>
        </p:txBody>
      </p:sp>
      <p:sp>
        <p:nvSpPr>
          <p:cNvPr id="21509" name="4 Marcador de texto"/>
          <p:cNvSpPr txBox="1">
            <a:spLocks noGrp="1"/>
          </p:cNvSpPr>
          <p:nvPr>
            <p:ph type="body" sz="quarter" idx="3"/>
          </p:nvPr>
        </p:nvSpPr>
        <p:spPr>
          <a:xfrm>
            <a:off x="6862287" y="1485405"/>
            <a:ext cx="3298320" cy="483093"/>
          </a:xfrm>
          <a:solidFill>
            <a:srgbClr val="FF7C80"/>
          </a:solidFill>
          <a:ln w="57150">
            <a:solidFill>
              <a:schemeClr val="tx1"/>
            </a:solidFill>
          </a:ln>
        </p:spPr>
        <p:txBody>
          <a:bodyPr vert="horz" lIns="82945" tIns="41473" rIns="82945" bIns="41473" rtlCol="0" anchor="b">
            <a:no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Tahoma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>
              <a:defRPr sz="16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>
              <a:defRPr sz="16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>
              <a:defRPr sz="16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>
              <a:defRPr sz="16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r>
              <a:rPr lang="es-ES" sz="1800" dirty="0" smtClean="0"/>
              <a:t>       </a:t>
            </a:r>
            <a:r>
              <a:rPr lang="es-ES" sz="1800" u="sng" dirty="0"/>
              <a:t>Lo comunitario</a:t>
            </a:r>
            <a:endParaRPr lang="es-MX" sz="1800" u="sng" dirty="0"/>
          </a:p>
        </p:txBody>
      </p:sp>
      <p:sp>
        <p:nvSpPr>
          <p:cNvPr id="6" name="5 Marcador de contenido"/>
          <p:cNvSpPr txBox="1">
            <a:spLocks noGrp="1"/>
          </p:cNvSpPr>
          <p:nvPr>
            <p:ph sz="quarter" idx="4"/>
          </p:nvPr>
        </p:nvSpPr>
        <p:spPr>
          <a:xfrm>
            <a:off x="5815781" y="2341559"/>
            <a:ext cx="5569974" cy="4191976"/>
          </a:xfrm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vert="horz" lIns="82945" tIns="41473" rIns="82945" bIns="41473" rtlCol="0">
            <a:noAutofit/>
          </a:bodyPr>
          <a:lstStyle/>
          <a:p>
            <a:pPr algn="just"/>
            <a:r>
              <a:rPr lang="es-ES" dirty="0">
                <a:latin typeface="Arial" pitchFamily="34" charset="0"/>
                <a:ea typeface="Arial Unicode MS" pitchFamily="34" charset="-128"/>
                <a:cs typeface="Tahoma" pitchFamily="34" charset="0"/>
              </a:rPr>
              <a:t>Incluye todos los </a:t>
            </a:r>
            <a:r>
              <a:rPr lang="es-ES" dirty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Tahoma" pitchFamily="34" charset="0"/>
              </a:rPr>
              <a:t>grupos humanos</a:t>
            </a:r>
            <a:r>
              <a:rPr lang="es-ES" dirty="0">
                <a:latin typeface="Arial" pitchFamily="34" charset="0"/>
                <a:ea typeface="Arial Unicode MS" pitchFamily="34" charset="-128"/>
                <a:cs typeface="Tahoma" pitchFamily="34" charset="0"/>
              </a:rPr>
              <a:t>, que interactúan y comparten </a:t>
            </a:r>
            <a:r>
              <a:rPr lang="es-ES" dirty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Tahoma" pitchFamily="34" charset="0"/>
              </a:rPr>
              <a:t>intereses, saberes, costumbres, sentimientos</a:t>
            </a:r>
            <a:r>
              <a:rPr lang="es-ES" dirty="0">
                <a:latin typeface="Arial" pitchFamily="34" charset="0"/>
                <a:ea typeface="Arial Unicode MS" pitchFamily="34" charset="-128"/>
                <a:cs typeface="Tahoma" pitchFamily="34" charset="0"/>
              </a:rPr>
              <a:t>, </a:t>
            </a:r>
            <a:r>
              <a:rPr lang="es-ES" dirty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Tahoma" pitchFamily="34" charset="0"/>
              </a:rPr>
              <a:t>necesidades,</a:t>
            </a:r>
            <a:r>
              <a:rPr lang="es-ES" dirty="0">
                <a:latin typeface="Arial" pitchFamily="34" charset="0"/>
                <a:ea typeface="Arial Unicode MS" pitchFamily="34" charset="-128"/>
                <a:cs typeface="Tahoma" pitchFamily="34" charset="0"/>
              </a:rPr>
              <a:t> </a:t>
            </a:r>
            <a:r>
              <a:rPr lang="es-ES" dirty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Tahoma" pitchFamily="34" charset="0"/>
              </a:rPr>
              <a:t>tradiciones</a:t>
            </a:r>
            <a:r>
              <a:rPr lang="es-ES" dirty="0">
                <a:latin typeface="Arial" pitchFamily="34" charset="0"/>
                <a:ea typeface="Arial Unicode MS" pitchFamily="34" charset="-128"/>
                <a:cs typeface="Tahoma" pitchFamily="34" charset="0"/>
              </a:rPr>
              <a:t>, ya sea en los </a:t>
            </a:r>
            <a:r>
              <a:rPr lang="es-ES" dirty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Tahoma" pitchFamily="34" charset="0"/>
              </a:rPr>
              <a:t>espacios físicos o medios y plataformas digitales.</a:t>
            </a:r>
            <a:r>
              <a:rPr lang="es-ES" dirty="0">
                <a:latin typeface="Arial" pitchFamily="34" charset="0"/>
                <a:ea typeface="Arial Unicode MS" pitchFamily="34" charset="-128"/>
                <a:cs typeface="Tahoma" pitchFamily="34" charset="0"/>
              </a:rPr>
              <a:t> Estos grupos coexisten día a día con los órganos del Estado, organismos políticos…, </a:t>
            </a:r>
            <a:endParaRPr lang="es-MX" dirty="0">
              <a:latin typeface="Arial" pitchFamily="34" charset="0"/>
              <a:ea typeface="Arial Unicode MS" pitchFamily="34" charset="-128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52469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6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7299761E-0F7C-4F55-AD0C-23422B343B60}"/>
              </a:ext>
            </a:extLst>
          </p:cNvPr>
          <p:cNvSpPr/>
          <p:nvPr/>
        </p:nvSpPr>
        <p:spPr>
          <a:xfrm>
            <a:off x="387927" y="152397"/>
            <a:ext cx="5181600" cy="74814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REGULACIÓN</a:t>
            </a:r>
            <a:endParaRPr lang="es-MX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4C0BA977-E8BC-49DB-B064-A8CDC9A0A61B}"/>
              </a:ext>
            </a:extLst>
          </p:cNvPr>
          <p:cNvSpPr/>
          <p:nvPr/>
        </p:nvSpPr>
        <p:spPr>
          <a:xfrm>
            <a:off x="6234546" y="152391"/>
            <a:ext cx="5555680" cy="74814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AUTORREGULACIÓN</a:t>
            </a:r>
            <a:endParaRPr lang="es-MX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="" xmlns:a16="http://schemas.microsoft.com/office/drawing/2014/main" id="{A1D8F080-9435-4534-A473-0B4ED570CB9A}"/>
              </a:ext>
            </a:extLst>
          </p:cNvPr>
          <p:cNvSpPr/>
          <p:nvPr/>
        </p:nvSpPr>
        <p:spPr>
          <a:xfrm>
            <a:off x="387927" y="1524000"/>
            <a:ext cx="5181600" cy="290945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8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ajuste orientado a un fin en el funcionamiento de un sistema, a causa de la interacción material comunicativa con otros sistemas.</a:t>
            </a:r>
            <a:endParaRPr lang="es-MX" sz="28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="" xmlns:a16="http://schemas.microsoft.com/office/drawing/2014/main" id="{C3A03E84-DF06-465B-BD5D-C729DA298FFF}"/>
              </a:ext>
            </a:extLst>
          </p:cNvPr>
          <p:cNvSpPr/>
          <p:nvPr/>
        </p:nvSpPr>
        <p:spPr>
          <a:xfrm>
            <a:off x="387927" y="4863379"/>
            <a:ext cx="11374587" cy="1717964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600" dirty="0">
                <a:latin typeface="Arial" panose="020B0604020202020204" pitchFamily="34" charset="0"/>
                <a:cs typeface="Arial" panose="020B0604020202020204" pitchFamily="34" charset="0"/>
              </a:rPr>
              <a:t>Ambos conceptos se </a:t>
            </a:r>
            <a:r>
              <a:rPr lang="es-ES" sz="2600" dirty="0" err="1">
                <a:latin typeface="Arial" panose="020B0604020202020204" pitchFamily="34" charset="0"/>
                <a:cs typeface="Arial" panose="020B0604020202020204" pitchFamily="34" charset="0"/>
              </a:rPr>
              <a:t>interpenetran</a:t>
            </a:r>
            <a:r>
              <a:rPr lang="es-ES" sz="2600" dirty="0">
                <a:latin typeface="Arial" panose="020B0604020202020204" pitchFamily="34" charset="0"/>
                <a:cs typeface="Arial" panose="020B0604020202020204" pitchFamily="34" charset="0"/>
              </a:rPr>
              <a:t>, a la vez que son movibles e intercambiables, de acuerdo al plano de análisis en que nos coloquemos. Lo que a un nivel aparece como regulación puede ser autorregulación para el nivel superior. </a:t>
            </a:r>
            <a:endParaRPr lang="es-MX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="" xmlns:a16="http://schemas.microsoft.com/office/drawing/2014/main" id="{DDFC9C4A-DEB2-4637-A438-C63B62C9D858}"/>
              </a:ext>
            </a:extLst>
          </p:cNvPr>
          <p:cNvSpPr/>
          <p:nvPr/>
        </p:nvSpPr>
        <p:spPr>
          <a:xfrm>
            <a:off x="6234545" y="1462449"/>
            <a:ext cx="5555681" cy="315767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8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una dimensión relativa del concepto de regulación, de la que nos valemos para denotar el ajuste que se produce en virtud de la interacción de las fuerzas internas a un sistema.</a:t>
            </a:r>
            <a:endParaRPr lang="es-MX" sz="28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lecha: hacia abajo 6">
            <a:extLst>
              <a:ext uri="{FF2B5EF4-FFF2-40B4-BE49-F238E27FC236}">
                <a16:creationId xmlns="" xmlns:a16="http://schemas.microsoft.com/office/drawing/2014/main" id="{50A4E503-BB45-4A76-8F80-7B7FAECFEE29}"/>
              </a:ext>
            </a:extLst>
          </p:cNvPr>
          <p:cNvSpPr/>
          <p:nvPr/>
        </p:nvSpPr>
        <p:spPr>
          <a:xfrm>
            <a:off x="1489363" y="975208"/>
            <a:ext cx="2590800" cy="429491"/>
          </a:xfrm>
          <a:prstGeom prst="down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Flecha: hacia abajo 6">
            <a:extLst>
              <a:ext uri="{FF2B5EF4-FFF2-40B4-BE49-F238E27FC236}">
                <a16:creationId xmlns="" xmlns:a16="http://schemas.microsoft.com/office/drawing/2014/main" id="{50A4E503-BB45-4A76-8F80-7B7FAECFEE29}"/>
              </a:ext>
            </a:extLst>
          </p:cNvPr>
          <p:cNvSpPr/>
          <p:nvPr/>
        </p:nvSpPr>
        <p:spPr>
          <a:xfrm>
            <a:off x="7840433" y="975208"/>
            <a:ext cx="2590800" cy="429491"/>
          </a:xfrm>
          <a:prstGeom prst="down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891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7299761E-0F7C-4F55-AD0C-23422B343B60}"/>
              </a:ext>
            </a:extLst>
          </p:cNvPr>
          <p:cNvSpPr/>
          <p:nvPr/>
        </p:nvSpPr>
        <p:spPr>
          <a:xfrm>
            <a:off x="387927" y="981497"/>
            <a:ext cx="5252477" cy="74814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REGULACIÓN MORAL</a:t>
            </a:r>
            <a:endParaRPr lang="es-MX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4C0BA977-E8BC-49DB-B064-A8CDC9A0A61B}"/>
              </a:ext>
            </a:extLst>
          </p:cNvPr>
          <p:cNvSpPr/>
          <p:nvPr/>
        </p:nvSpPr>
        <p:spPr>
          <a:xfrm>
            <a:off x="6179419" y="981479"/>
            <a:ext cx="5721626" cy="74814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AUTORREGULACIÓN MORAL</a:t>
            </a:r>
            <a:endParaRPr lang="es-MX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="" xmlns:a16="http://schemas.microsoft.com/office/drawing/2014/main" id="{A1D8F080-9435-4534-A473-0B4ED570CB9A}"/>
              </a:ext>
            </a:extLst>
          </p:cNvPr>
          <p:cNvSpPr/>
          <p:nvPr/>
        </p:nvSpPr>
        <p:spPr>
          <a:xfrm>
            <a:off x="211756" y="2464067"/>
            <a:ext cx="5601903" cy="42673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8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Presión social que se ejerce desde un colectivo, comunidad, grupo o sociedad, y que obliga de cierto modo a la persona a comportarse de determinada forma, teniendo presente la aprobación o rechazo que pueda recibir su actuación.</a:t>
            </a:r>
            <a:endParaRPr lang="es-MX" sz="28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="" xmlns:a16="http://schemas.microsoft.com/office/drawing/2014/main" id="{C3A03E84-DF06-465B-BD5D-C729DA298FFF}"/>
              </a:ext>
            </a:extLst>
          </p:cNvPr>
          <p:cNvSpPr/>
          <p:nvPr/>
        </p:nvSpPr>
        <p:spPr>
          <a:xfrm>
            <a:off x="387927" y="193946"/>
            <a:ext cx="11374587" cy="574961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LA MORAL Y LO ÉTICO SON MEDIOS DE REGULACIÓN DE LA CONDUCTA</a:t>
            </a:r>
            <a:endParaRPr lang="es-MX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="" xmlns:a16="http://schemas.microsoft.com/office/drawing/2014/main" id="{DDFC9C4A-DEB2-4637-A438-C63B62C9D858}"/>
              </a:ext>
            </a:extLst>
          </p:cNvPr>
          <p:cNvSpPr/>
          <p:nvPr/>
        </p:nvSpPr>
        <p:spPr>
          <a:xfrm>
            <a:off x="6075220" y="2464067"/>
            <a:ext cx="5908233" cy="425465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28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Cuando un ser humano traza sus propias normas de comportamiento, a partir de valores y principios internos, y sin obedecer a presiones externas. </a:t>
            </a:r>
            <a:r>
              <a:rPr lang="es-ES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Constituye el IDEAL </a:t>
            </a:r>
            <a:r>
              <a:rPr lang="es-ES" sz="28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 la </a:t>
            </a:r>
            <a:r>
              <a:rPr lang="es-ES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CONCIENCIA MORAL </a:t>
            </a:r>
            <a:r>
              <a:rPr lang="es-ES" sz="28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la </a:t>
            </a:r>
            <a:r>
              <a:rPr lang="es-ES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CONDUCTA PRÁCTICA</a:t>
            </a:r>
            <a:r>
              <a:rPr lang="es-ES" sz="28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los seres humanos.</a:t>
            </a:r>
            <a:endParaRPr lang="es-MX" sz="28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lecha: hacia abajo 6">
            <a:extLst>
              <a:ext uri="{FF2B5EF4-FFF2-40B4-BE49-F238E27FC236}">
                <a16:creationId xmlns="" xmlns:a16="http://schemas.microsoft.com/office/drawing/2014/main" id="{50A4E503-BB45-4A76-8F80-7B7FAECFEE29}"/>
              </a:ext>
            </a:extLst>
          </p:cNvPr>
          <p:cNvSpPr/>
          <p:nvPr/>
        </p:nvSpPr>
        <p:spPr>
          <a:xfrm>
            <a:off x="1489363" y="1841458"/>
            <a:ext cx="2590800" cy="429491"/>
          </a:xfrm>
          <a:prstGeom prst="down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Flecha: hacia abajo 6">
            <a:extLst>
              <a:ext uri="{FF2B5EF4-FFF2-40B4-BE49-F238E27FC236}">
                <a16:creationId xmlns="" xmlns:a16="http://schemas.microsoft.com/office/drawing/2014/main" id="{50A4E503-BB45-4A76-8F80-7B7FAECFEE29}"/>
              </a:ext>
            </a:extLst>
          </p:cNvPr>
          <p:cNvSpPr/>
          <p:nvPr/>
        </p:nvSpPr>
        <p:spPr>
          <a:xfrm>
            <a:off x="7840433" y="1841458"/>
            <a:ext cx="2590800" cy="429491"/>
          </a:xfrm>
          <a:prstGeom prst="down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230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2034774"/>
              </p:ext>
            </p:extLst>
          </p:nvPr>
        </p:nvGraphicFramePr>
        <p:xfrm>
          <a:off x="132735" y="824346"/>
          <a:ext cx="11823738" cy="5624566"/>
        </p:xfrm>
        <a:graphic>
          <a:graphicData uri="http://schemas.openxmlformats.org/drawingml/2006/table">
            <a:tbl>
              <a:tblPr/>
              <a:tblGrid>
                <a:gridCol w="2713704"/>
                <a:gridCol w="4247535"/>
                <a:gridCol w="4862499"/>
              </a:tblGrid>
              <a:tr h="810491"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Medio 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Regulación estatal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Autorregulación profesional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1284835">
                <a:tc>
                  <a:txBody>
                    <a:bodyPr/>
                    <a:lstStyle/>
                    <a:p>
                      <a:r>
                        <a:rPr lang="es-ES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Granma</a:t>
                      </a:r>
                    </a:p>
                    <a:p>
                      <a:r>
                        <a:rPr lang="es-ES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s-E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diario oficial del PCC)</a:t>
                      </a:r>
                      <a:endParaRPr lang="es-E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32708">
                          <a:srgbClr val="D5DFF1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10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Debe cumplir con la </a:t>
                      </a:r>
                      <a:r>
                        <a:rPr lang="es-E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Ley de Comunicación Social (2023)</a:t>
                      </a:r>
                      <a:r>
                        <a:rPr lang="es-E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 las directrices del Partido y el Estado, garantizando defensa de la soberanía y valores nacionales.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32708">
                          <a:srgbClr val="D5DFF1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10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Aplica su </a:t>
                      </a:r>
                      <a:r>
                        <a:rPr lang="es-E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manual de estilo</a:t>
                      </a:r>
                      <a:r>
                        <a:rPr lang="es-E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para mantener coherencia en el lenguaje, evitar errores y reforzar credibilidad ante la audiencia.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32708">
                          <a:srgbClr val="D5DFF1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10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1043729">
                <a:tc>
                  <a:txBody>
                    <a:bodyPr/>
                    <a:lstStyle/>
                    <a:p>
                      <a:r>
                        <a:rPr lang="es-E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Juventud Rebelde </a:t>
                      </a:r>
                      <a:endParaRPr lang="es-ES" sz="18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s-E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diario juvenil)</a:t>
                      </a:r>
                      <a:endParaRPr lang="es-E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 rige por normas estatales que priorizan contenidos educativos y culturales, dirigidos a la juventud.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Los periodistas siguen códigos éticos de la </a:t>
                      </a:r>
                      <a:r>
                        <a:rPr lang="es-E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UPEC</a:t>
                      </a:r>
                      <a:r>
                        <a:rPr lang="es-E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promoviendo responsabilidad social y transparencia en la información.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1284835">
                <a:tc>
                  <a:txBody>
                    <a:bodyPr/>
                    <a:lstStyle/>
                    <a:p>
                      <a:r>
                        <a:rPr lang="es-E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Radio </a:t>
                      </a:r>
                      <a:r>
                        <a:rPr lang="es-ES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Rebelde</a:t>
                      </a:r>
                    </a:p>
                    <a:p>
                      <a:r>
                        <a:rPr lang="es-ES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s-E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emisora nacional)</a:t>
                      </a:r>
                      <a:endParaRPr lang="es-E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Está regulada por disposiciones estatales que definen programación orientada a la identidad cultural y la información pública.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Los locutores y periodistas aplican criterios internos de calidad y ética profesional para mantener confianza ciudadana.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1043729">
                <a:tc>
                  <a:txBody>
                    <a:bodyPr/>
                    <a:lstStyle/>
                    <a:p>
                      <a:r>
                        <a:rPr lang="es-ES" sz="1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Televisión </a:t>
                      </a:r>
                      <a:r>
                        <a:rPr lang="es-ES" sz="18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Cubana</a:t>
                      </a:r>
                    </a:p>
                    <a:p>
                      <a:r>
                        <a:rPr lang="es-ES" sz="18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s-ES" sz="1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Cubavisión)</a:t>
                      </a:r>
                      <a:endParaRPr lang="es-ES"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Cumple con regulaciones estatales sobre programación, protección de la infancia y defensa de valores culturales.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Utiliza guías editoriales internas para garantizar imparcialidad en noticieros y coherencia en la producción audiovisual.</a:t>
                      </a:r>
                    </a:p>
                  </a:txBody>
                  <a:tcPr marL="70183" marR="70183" marT="35091" marB="350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AC9C44D8-2221-41D0-AA6F-1F4383EB0C5A}"/>
              </a:ext>
            </a:extLst>
          </p:cNvPr>
          <p:cNvSpPr/>
          <p:nvPr/>
        </p:nvSpPr>
        <p:spPr>
          <a:xfrm>
            <a:off x="0" y="-62345"/>
            <a:ext cx="12192000" cy="762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latin typeface="Arial Black" panose="020B0A04020102020204" pitchFamily="34" charset="0"/>
              </a:rPr>
              <a:t>Regulación vs Autorregulación en medios cubanos</a:t>
            </a:r>
            <a:endParaRPr lang="es-419" sz="28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8214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9198</TotalTime>
  <Words>1398</Words>
  <Application>Microsoft Office PowerPoint</Application>
  <PresentationFormat>Panorámica</PresentationFormat>
  <Paragraphs>144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9" baseType="lpstr">
      <vt:lpstr>Arial Unicode MS</vt:lpstr>
      <vt:lpstr>Arial</vt:lpstr>
      <vt:lpstr>Arial Black</vt:lpstr>
      <vt:lpstr>Arial Rounded MT Bold</vt:lpstr>
      <vt:lpstr>Berlin Sans FB Demi</vt:lpstr>
      <vt:lpstr>Calibri</vt:lpstr>
      <vt:lpstr>Calibri Light</vt:lpstr>
      <vt:lpstr>Cooper Black</vt:lpstr>
      <vt:lpstr>Symbol</vt:lpstr>
      <vt:lpstr>Tahoma</vt:lpstr>
      <vt:lpstr>Times New Roman</vt:lpstr>
      <vt:lpstr>Verdana</vt:lpstr>
      <vt:lpstr>Wingdings</vt:lpstr>
      <vt:lpstr>Tema de Office</vt:lpstr>
      <vt:lpstr>Presentación de PowerPoint</vt:lpstr>
      <vt:lpstr>Presentación de PowerPoint</vt:lpstr>
      <vt:lpstr>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¿En qué consisten esos ámbitos?</vt:lpstr>
      <vt:lpstr>¿En qué consisten esos ámbitos?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Lídice</dc:creator>
  <cp:lastModifiedBy>ALOIMA</cp:lastModifiedBy>
  <cp:revision>614</cp:revision>
  <dcterms:created xsi:type="dcterms:W3CDTF">2023-01-05T01:00:46Z</dcterms:created>
  <dcterms:modified xsi:type="dcterms:W3CDTF">2026-10-11T21:34:12Z</dcterms:modified>
</cp:coreProperties>
</file>