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73" r:id="rId5"/>
    <p:sldId id="260" r:id="rId6"/>
    <p:sldId id="274" r:id="rId7"/>
    <p:sldId id="261" r:id="rId8"/>
    <p:sldId id="275" r:id="rId9"/>
    <p:sldId id="262" r:id="rId10"/>
    <p:sldId id="276" r:id="rId11"/>
    <p:sldId id="263" r:id="rId12"/>
    <p:sldId id="264" r:id="rId13"/>
    <p:sldId id="277" r:id="rId14"/>
    <p:sldId id="278" r:id="rId1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80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CABB9A3-F2C7-479E-A84C-5101952C5EDD}" type="datetimeFigureOut">
              <a:rPr lang="es-ES" smtClean="0"/>
              <a:t>14/06/2025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28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B9A3-F2C7-479E-A84C-5101952C5EDD}" type="datetimeFigureOut">
              <a:rPr lang="es-ES" smtClean="0"/>
              <a:t>14/06/2025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3831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CABB9A3-F2C7-479E-A84C-5101952C5EDD}" type="datetimeFigureOut">
              <a:rPr lang="es-ES" smtClean="0"/>
              <a:t>14/06/2025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4998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B9A3-F2C7-479E-A84C-5101952C5EDD}" type="datetimeFigureOut">
              <a:rPr lang="es-ES" smtClean="0"/>
              <a:t>14/06/2025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1551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CABB9A3-F2C7-479E-A84C-5101952C5EDD}" type="datetimeFigureOut">
              <a:rPr lang="es-ES" smtClean="0"/>
              <a:t>14/06/2025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2278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B9A3-F2C7-479E-A84C-5101952C5EDD}" type="datetimeFigureOut">
              <a:rPr lang="es-ES" smtClean="0"/>
              <a:t>14/06/2025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6006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B9A3-F2C7-479E-A84C-5101952C5EDD}" type="datetimeFigureOut">
              <a:rPr lang="es-ES" smtClean="0"/>
              <a:t>14/06/2025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0518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B9A3-F2C7-479E-A84C-5101952C5EDD}" type="datetimeFigureOut">
              <a:rPr lang="es-ES" smtClean="0"/>
              <a:t>14/06/2025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013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B9A3-F2C7-479E-A84C-5101952C5EDD}" type="datetimeFigureOut">
              <a:rPr lang="es-ES" smtClean="0"/>
              <a:t>14/06/2025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8055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CABB9A3-F2C7-479E-A84C-5101952C5EDD}" type="datetimeFigureOut">
              <a:rPr lang="es-ES" smtClean="0"/>
              <a:t>14/06/2025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6743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B9A3-F2C7-479E-A84C-5101952C5EDD}" type="datetimeFigureOut">
              <a:rPr lang="es-ES" smtClean="0"/>
              <a:t>14/06/2025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5865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CABB9A3-F2C7-479E-A84C-5101952C5EDD}" type="datetimeFigureOut">
              <a:rPr lang="es-ES" smtClean="0"/>
              <a:t>14/06/2025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2837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Asignatura:</a:t>
            </a:r>
            <a:r>
              <a:rPr lang="es-ES" b="1" u="sng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Didáctica General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ángulo 3"/>
          <p:cNvSpPr/>
          <p:nvPr/>
        </p:nvSpPr>
        <p:spPr>
          <a:xfrm>
            <a:off x="882511" y="3505500"/>
            <a:ext cx="10390908" cy="23750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s-E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 </a:t>
            </a:r>
            <a:r>
              <a:rPr lang="es-ES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s-E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Modelación de </a:t>
            </a:r>
            <a:r>
              <a:rPr lang="es-ES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 </a:t>
            </a:r>
            <a:r>
              <a:rPr lang="es-E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actividades del desempeño profesional </a:t>
            </a:r>
            <a:r>
              <a:rPr lang="es-ES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pedagógico</a:t>
            </a:r>
          </a:p>
          <a:p>
            <a:pPr algn="just">
              <a:spcAft>
                <a:spcPts val="1000"/>
              </a:spcAft>
            </a:pPr>
            <a:r>
              <a:rPr lang="es-ES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Objetivo</a:t>
            </a:r>
            <a:r>
              <a:rPr lang="es-E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Modelar actividades del proceso de enseñanza-aprendizaje, atendiendo a problemas del desempeño profesional pedagógico.</a:t>
            </a:r>
            <a:endParaRPr lang="es-ES" sz="2800" b="1" dirty="0">
              <a:solidFill>
                <a:schemeClr val="bg1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726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Modelación de actividades profesionales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 algn="just"/>
            <a:r>
              <a:rPr lang="es-ES" sz="3200" dirty="0" smtClean="0"/>
              <a:t>Problematización</a:t>
            </a:r>
            <a:r>
              <a:rPr lang="es-ES" sz="3200" dirty="0"/>
              <a:t>: Usar situaciones reales (ej., falta de recursos tecnológicos) como base para modelar actividades. </a:t>
            </a:r>
            <a:endParaRPr lang="es-ES" sz="2800" dirty="0"/>
          </a:p>
          <a:p>
            <a:pPr lvl="1" algn="just"/>
            <a:r>
              <a:rPr lang="es-ES" sz="3200" dirty="0"/>
              <a:t>Ejemplo práctico: Modelar una clase de informática para resolver el problema de “escasa participación estudiantil”, usando un método interactivo (</a:t>
            </a:r>
            <a:r>
              <a:rPr lang="es-ES" sz="3200" dirty="0" err="1"/>
              <a:t>gamificación</a:t>
            </a:r>
            <a:r>
              <a:rPr lang="es-ES" sz="3200" dirty="0"/>
              <a:t>) y un medio (</a:t>
            </a:r>
            <a:r>
              <a:rPr lang="es-ES" sz="3200" dirty="0" err="1"/>
              <a:t>Kahoot</a:t>
            </a:r>
            <a:r>
              <a:rPr lang="es-ES" sz="3200" dirty="0"/>
              <a:t>). 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4216488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conclusiones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s-ES" sz="3200" dirty="0"/>
              <a:t>La modelación de actividades requiere un enfoque sistémico, estrategias didácticas flexibles y adaptaciones curriculares para resolver problemas profesionales.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609868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Estudio </a:t>
            </a:r>
            <a:r>
              <a:rPr lang="es-ES" dirty="0"/>
              <a:t>Independiente</a:t>
            </a:r>
            <a:br>
              <a:rPr lang="es-ES" dirty="0"/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/>
            <a:r>
              <a:rPr lang="es-ES" sz="3200" dirty="0" smtClean="0"/>
              <a:t>¿</a:t>
            </a:r>
            <a:r>
              <a:rPr lang="es-ES" sz="3200" dirty="0"/>
              <a:t>Qué es el enfoque sistémico en la modelación de actividades pedagógicas y cómo se aplica en Educación Informática? </a:t>
            </a:r>
          </a:p>
          <a:p>
            <a:pPr lvl="0" algn="just"/>
            <a:r>
              <a:rPr lang="es-ES" sz="3200" dirty="0"/>
              <a:t>Explique la relación entre la estrategia didáctica y la formación de estrategias de aprendizaje, con un ejemplo en informática. </a:t>
            </a:r>
          </a:p>
          <a:p>
            <a:pPr lvl="0" algn="just"/>
            <a:r>
              <a:rPr lang="es-ES" sz="3200" dirty="0"/>
              <a:t>¿Qué son las adaptaciones curriculares y cómo se implementan en una clase de informática para atender necesidades educativas? </a:t>
            </a:r>
          </a:p>
        </p:txBody>
      </p:sp>
    </p:spTree>
    <p:extLst>
      <p:ext uri="{BB962C8B-B14F-4D97-AF65-F5344CB8AC3E}">
        <p14:creationId xmlns:p14="http://schemas.microsoft.com/office/powerpoint/2010/main" val="15328870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Estudio </a:t>
            </a:r>
            <a:r>
              <a:rPr lang="es-ES" dirty="0"/>
              <a:t>Independiente</a:t>
            </a:r>
            <a:br>
              <a:rPr lang="es-ES" dirty="0"/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/>
            <a:r>
              <a:rPr lang="es-ES" sz="3200" dirty="0" smtClean="0"/>
              <a:t>Proponga </a:t>
            </a:r>
            <a:r>
              <a:rPr lang="es-ES" sz="3200" dirty="0"/>
              <a:t>un modelo de actividad profesional (ej., clase o preparación metodológica) para resolver un problema específico en el PEA de informática. </a:t>
            </a:r>
          </a:p>
          <a:p>
            <a:pPr lvl="0" algn="just"/>
            <a:r>
              <a:rPr lang="es-ES" sz="3200" dirty="0"/>
              <a:t>¿Cómo contribuye la problematización de la práctica a la modelación de actividades pedagógicas? Dé un ejemplo. </a:t>
            </a:r>
          </a:p>
          <a:p>
            <a:pPr lvl="0" algn="just"/>
            <a:r>
              <a:rPr lang="es-ES" sz="3200" dirty="0"/>
              <a:t>Analice el rol de las NTIC en la modelación de una actividad profesional en informática. </a:t>
            </a:r>
          </a:p>
        </p:txBody>
      </p:sp>
    </p:spTree>
    <p:extLst>
      <p:ext uri="{BB962C8B-B14F-4D97-AF65-F5344CB8AC3E}">
        <p14:creationId xmlns:p14="http://schemas.microsoft.com/office/powerpoint/2010/main" val="22932876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Estudio </a:t>
            </a:r>
            <a:r>
              <a:rPr lang="es-ES" dirty="0"/>
              <a:t>Independiente</a:t>
            </a:r>
            <a:br>
              <a:rPr lang="es-ES" dirty="0"/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es-ES" sz="3200" dirty="0" smtClean="0"/>
              <a:t>Describa </a:t>
            </a:r>
            <a:r>
              <a:rPr lang="es-ES" sz="3200" dirty="0"/>
              <a:t>una situación hipotética de un problema profesional en informática y cómo lo resolvería mediante la modelación de una actividad. </a:t>
            </a:r>
          </a:p>
          <a:p>
            <a:pPr lvl="0" algn="just"/>
            <a:r>
              <a:rPr lang="es-ES" sz="3200" dirty="0"/>
              <a:t>¿Cómo puede la reflexión </a:t>
            </a:r>
            <a:r>
              <a:rPr lang="es-ES" sz="3200" dirty="0" err="1"/>
              <a:t>metacognitiva</a:t>
            </a:r>
            <a:r>
              <a:rPr lang="es-ES" sz="3200" dirty="0"/>
              <a:t> mejorar el diseño de actividades pedagógicas en Educación Informática</a:t>
            </a:r>
            <a:r>
              <a:rPr lang="es-ES" sz="3200" dirty="0" smtClean="0"/>
              <a:t>?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185161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Introducción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s-ES" sz="3200" dirty="0"/>
              <a:t>El desempeño profesional requiere integrar teoría y práctica para diseñar actividades que respondan a contextos específicos (ej., necesidades educativas, limitaciones tecnológicas).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56268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Enfoque sistémico en la modelación de actividades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24000" lvl="1" indent="0" algn="just">
              <a:buNone/>
            </a:pPr>
            <a:r>
              <a:rPr lang="es-ES" sz="3600" dirty="0" smtClean="0"/>
              <a:t>Definición</a:t>
            </a:r>
            <a:r>
              <a:rPr lang="es-ES" sz="3600" dirty="0"/>
              <a:t>: Modelar actividades implica diseñar secuencias didácticas que integren los componentes del PEA (contenidos, métodos, medios, evaluación, formas) para resolver problemas profesionales. </a:t>
            </a:r>
            <a:endParaRPr lang="es-ES" sz="3200" dirty="0"/>
          </a:p>
          <a:p>
            <a:pPr lvl="1" algn="just"/>
            <a:r>
              <a:rPr lang="es-ES" sz="3600" dirty="0"/>
              <a:t>Enfoque sistémico: Las actividades deben considerar el contexto (escuela, estudiantes) y las interrelaciones entre componentes. 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1425354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Enfoque sistémico en la modelación de actividades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dirty="0"/>
          </a:p>
          <a:p>
            <a:pPr lvl="1" algn="just"/>
            <a:r>
              <a:rPr lang="es-ES" sz="3500" dirty="0" smtClean="0"/>
              <a:t>Ejemplo</a:t>
            </a:r>
            <a:r>
              <a:rPr lang="es-ES" sz="3500" dirty="0"/>
              <a:t>: Para enseñar “ciberseguridad” en secundaria, se modela una actividad que usa un método interactivo (análisis de casos), un medio (video sobre </a:t>
            </a:r>
            <a:r>
              <a:rPr lang="es-ES" sz="3500" dirty="0" err="1"/>
              <a:t>phishing</a:t>
            </a:r>
            <a:r>
              <a:rPr lang="es-ES" sz="3500" dirty="0"/>
              <a:t>) y una evaluación formativa (debate).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6133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Estrategia didáctica y formación de estrategias de aprendizaje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412809"/>
          </a:xfrm>
        </p:spPr>
        <p:txBody>
          <a:bodyPr>
            <a:normAutofit/>
          </a:bodyPr>
          <a:lstStyle/>
          <a:p>
            <a:endParaRPr lang="es-ES" dirty="0"/>
          </a:p>
          <a:p>
            <a:pPr marL="324000" lvl="1" indent="0" algn="just">
              <a:buNone/>
            </a:pPr>
            <a:r>
              <a:rPr lang="es-ES" sz="3200" dirty="0" smtClean="0"/>
              <a:t>La </a:t>
            </a:r>
            <a:r>
              <a:rPr lang="es-ES" sz="3200" dirty="0"/>
              <a:t>estrategia didáctica es el plan general del docente para guiar el aprendizaje, integrando métodos, medios y formas. </a:t>
            </a:r>
            <a:endParaRPr lang="es-ES" sz="2800" dirty="0"/>
          </a:p>
          <a:p>
            <a:pPr lvl="1" algn="just"/>
            <a:r>
              <a:rPr lang="es-ES" sz="3200" dirty="0"/>
              <a:t>Relación con estrategias de aprendizaje: Fomentar en los estudiantes habilidades </a:t>
            </a:r>
            <a:r>
              <a:rPr lang="es-ES" sz="3200" dirty="0" err="1"/>
              <a:t>metacognitivas</a:t>
            </a:r>
            <a:r>
              <a:rPr lang="es-ES" sz="3200" dirty="0"/>
              <a:t> (planificar, autorregular) mediante actividades como proyectos o resolución de problemas. 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870458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Estrategia didáctica y formación de estrategias de aprendizaje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252388"/>
          </a:xfrm>
        </p:spPr>
        <p:txBody>
          <a:bodyPr>
            <a:normAutofit/>
          </a:bodyPr>
          <a:lstStyle/>
          <a:p>
            <a:endParaRPr lang="es-ES" dirty="0"/>
          </a:p>
          <a:p>
            <a:pPr lvl="1" algn="just"/>
            <a:r>
              <a:rPr lang="es-ES" sz="3200" dirty="0" smtClean="0"/>
              <a:t>En </a:t>
            </a:r>
            <a:r>
              <a:rPr lang="es-ES" sz="3200" dirty="0"/>
              <a:t>informática: Una estrategia didáctica para enseñar “algoritmos” puede incluir aprendizaje basado en proyectos (crear un juego) para desarrollar estrategias de planificación y depuración. </a:t>
            </a:r>
            <a:endParaRPr lang="es-ES" sz="2800" dirty="0"/>
          </a:p>
          <a:p>
            <a:pPr lvl="1" algn="just"/>
            <a:r>
              <a:rPr lang="es-ES" sz="3200" dirty="0"/>
              <a:t>Ejemplo: Diseñar una clase donde los estudiantes creen un programa en Python, reflexionando sobre su proceso de codificación (</a:t>
            </a:r>
            <a:r>
              <a:rPr lang="es-ES" sz="3200" dirty="0" err="1"/>
              <a:t>metacognición</a:t>
            </a:r>
            <a:r>
              <a:rPr lang="es-ES" sz="3200" dirty="0"/>
              <a:t>). </a:t>
            </a:r>
            <a:endParaRPr lang="es-ES" sz="28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99743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Adaptaciones curriculares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24000" lvl="1" indent="0" algn="just">
              <a:buNone/>
            </a:pPr>
            <a:r>
              <a:rPr lang="es-ES" sz="3200" dirty="0" smtClean="0"/>
              <a:t>Ajustes </a:t>
            </a:r>
            <a:r>
              <a:rPr lang="es-ES" sz="3200" dirty="0"/>
              <a:t>en el PEA para atender necesidades educativas diversas (ej., estudiantes con dificultades de aprendizaje o talento excepcional). </a:t>
            </a:r>
            <a:endParaRPr lang="es-ES" sz="2800" dirty="0"/>
          </a:p>
          <a:p>
            <a:pPr lvl="1" algn="just"/>
            <a:r>
              <a:rPr lang="es-ES" sz="3200" dirty="0"/>
              <a:t>Tipos: Modificaciones en contenidos (simplificar conceptos), métodos (más visuales), medios (software accesible) o evaluación (tareas personalizadas). 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317766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Adaptaciones curriculares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188220"/>
          </a:xfrm>
        </p:spPr>
        <p:txBody>
          <a:bodyPr>
            <a:noAutofit/>
          </a:bodyPr>
          <a:lstStyle/>
          <a:p>
            <a:pPr lvl="1" algn="just"/>
            <a:r>
              <a:rPr lang="es-ES" sz="3200" dirty="0" smtClean="0"/>
              <a:t>En </a:t>
            </a:r>
            <a:r>
              <a:rPr lang="es-ES" sz="3200" dirty="0"/>
              <a:t>informática: Adaptar una clase sobre “bases de datos” para un estudiante con dificultades, usando diagramas visuales y ejercicios guiados en Access. </a:t>
            </a:r>
            <a:endParaRPr lang="es-ES" sz="2800" dirty="0"/>
          </a:p>
          <a:p>
            <a:pPr lvl="1" algn="just"/>
            <a:r>
              <a:rPr lang="es-ES" sz="3200" dirty="0"/>
              <a:t>Ejemplo: Para un estudiante talentoso, proponer un proyecto avanzado (crear una base de datos relacional). 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33315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Modelación de actividades profesionales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 algn="just"/>
            <a:r>
              <a:rPr lang="es-ES" sz="3200" dirty="0" smtClean="0"/>
              <a:t>Tipos </a:t>
            </a:r>
            <a:r>
              <a:rPr lang="es-ES" sz="3200" dirty="0"/>
              <a:t>de actividades: </a:t>
            </a:r>
            <a:endParaRPr lang="es-ES" sz="2800" dirty="0"/>
          </a:p>
          <a:p>
            <a:pPr lvl="2" algn="just"/>
            <a:r>
              <a:rPr lang="es-ES" sz="2800" dirty="0"/>
              <a:t>Clase: Diseñar una clase de introducción a “redes” con un método expositivo y un medio como </a:t>
            </a:r>
            <a:r>
              <a:rPr lang="es-ES" sz="2800" dirty="0" err="1"/>
              <a:t>Packet</a:t>
            </a:r>
            <a:r>
              <a:rPr lang="es-ES" sz="2800" dirty="0"/>
              <a:t> </a:t>
            </a:r>
            <a:r>
              <a:rPr lang="es-ES" sz="2800" dirty="0" err="1"/>
              <a:t>Tracer</a:t>
            </a:r>
            <a:r>
              <a:rPr lang="es-ES" sz="2800" dirty="0"/>
              <a:t>. </a:t>
            </a:r>
            <a:endParaRPr lang="es-ES" sz="2400" dirty="0"/>
          </a:p>
          <a:p>
            <a:pPr lvl="2" algn="just"/>
            <a:r>
              <a:rPr lang="es-ES" sz="2800" dirty="0"/>
              <a:t>Preparación metodológica: Planificar una reunión para alinear objetivos de informática con otras asignaturas. </a:t>
            </a:r>
            <a:endParaRPr lang="es-ES" sz="2400" dirty="0"/>
          </a:p>
          <a:p>
            <a:pPr lvl="2" algn="just"/>
            <a:r>
              <a:rPr lang="es-ES" sz="2800" dirty="0"/>
              <a:t>Orientación a familias: Charla sobre seguridad digital. </a:t>
            </a:r>
            <a:endParaRPr lang="es-ES" sz="2400" dirty="0"/>
          </a:p>
          <a:p>
            <a:pPr lvl="2" algn="just"/>
            <a:r>
              <a:rPr lang="es-ES" sz="2800" dirty="0"/>
              <a:t>Eventos: Presentar un proyecto educativo en un simposio</a:t>
            </a:r>
            <a:r>
              <a:rPr lang="es-ES" sz="2800" dirty="0" smtClean="0"/>
              <a:t>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76199315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o">
  <a:themeElements>
    <a:clrScheme name="Dividendo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o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o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Dividendo</Template>
  <TotalTime>49</TotalTime>
  <Words>675</Words>
  <Application>Microsoft Office PowerPoint</Application>
  <PresentationFormat>Panorámica</PresentationFormat>
  <Paragraphs>47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0" baseType="lpstr">
      <vt:lpstr>Arial</vt:lpstr>
      <vt:lpstr>Calibri</vt:lpstr>
      <vt:lpstr>Gill Sans MT</vt:lpstr>
      <vt:lpstr>Times New Roman</vt:lpstr>
      <vt:lpstr>Wingdings 2</vt:lpstr>
      <vt:lpstr>Dividendo</vt:lpstr>
      <vt:lpstr>Asignatura: Didáctica General </vt:lpstr>
      <vt:lpstr>Introducción </vt:lpstr>
      <vt:lpstr>Enfoque sistémico en la modelación de actividades </vt:lpstr>
      <vt:lpstr>Enfoque sistémico en la modelación de actividades </vt:lpstr>
      <vt:lpstr>Estrategia didáctica y formación de estrategias de aprendizaje </vt:lpstr>
      <vt:lpstr>Estrategia didáctica y formación de estrategias de aprendizaje </vt:lpstr>
      <vt:lpstr>Adaptaciones curriculares </vt:lpstr>
      <vt:lpstr>Adaptaciones curriculares </vt:lpstr>
      <vt:lpstr>Modelación de actividades profesionales </vt:lpstr>
      <vt:lpstr>Modelación de actividades profesionales </vt:lpstr>
      <vt:lpstr>conclusiones</vt:lpstr>
      <vt:lpstr>Estudio Independiente </vt:lpstr>
      <vt:lpstr>Estudio Independiente </vt:lpstr>
      <vt:lpstr>Estudio Independiente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Asignatura: Didáctica General</dc:title>
  <dc:creator>Dr.</dc:creator>
  <cp:lastModifiedBy>Dr.</cp:lastModifiedBy>
  <cp:revision>20</cp:revision>
  <dcterms:created xsi:type="dcterms:W3CDTF">2025-05-03T02:45:33Z</dcterms:created>
  <dcterms:modified xsi:type="dcterms:W3CDTF">2025-06-14T11:28:17Z</dcterms:modified>
</cp:coreProperties>
</file>