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60" r:id="rId1"/>
  </p:sldMasterIdLst>
  <p:notesMasterIdLst>
    <p:notesMasterId r:id="rId2"/>
  </p:notesMasterIdLst>
  <p:sldIdLst>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8" r:id="rId23"/>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968" autoAdjust="0"/>
    <p:restoredTop sz="94660"/>
  </p:normalViewPr>
  <p:slideViewPr>
    <p:cSldViewPr snapToGrid="0">
      <p:cViewPr varScale="1">
        <p:scale>
          <a:sx n="39" d="100"/>
          <a:sy n="39" d="100"/>
        </p:scale>
        <p:origin x="-114" y="-6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67" name=""/>
        <p:cNvGrpSpPr/>
        <p:nvPr/>
      </p:nvGrpSpPr>
      <p:grpSpPr>
        <a:xfrm>
          <a:off x="0" y="0"/>
          <a:ext cx="0" cy="0"/>
          <a:chOff x="0" y="0"/>
          <a:chExt cx="0" cy="0"/>
        </a:xfrm>
      </p:grpSpPr>
      <p:sp>
        <p:nvSpPr>
          <p:cNvPr id="1048668"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9"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0"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1"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2"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3"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5"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8" name=""/>
        <p:cNvGrpSpPr/>
        <p:nvPr/>
      </p:nvGrpSpPr>
      <p:grpSpPr>
        <a:xfrm>
          <a:off x="0" y="0"/>
          <a:ext cx="0" cy="0"/>
          <a:chOff x="0" y="0"/>
          <a:chExt cx="0" cy="0"/>
        </a:xfrm>
      </p:grpSpPr>
      <p:sp>
        <p:nvSpPr>
          <p:cNvPr id="1048592" name="Title 1"/>
          <p:cNvSpPr>
            <a:spLocks noGrp="1"/>
          </p:cNvSpPr>
          <p:nvPr>
            <p:ph type="title"/>
          </p:nvPr>
        </p:nvSpPr>
        <p:spPr/>
        <p:txBody>
          <a:bodyPr/>
          <a:p>
            <a:r>
              <a:rPr lang="es-ES" smtClean="0"/>
              <a:t>Haga clic para modificar el estilo de título del patrón</a:t>
            </a:r>
            <a:endParaRPr dirty="0" lang="en-US"/>
          </a:p>
        </p:txBody>
      </p:sp>
      <p:sp>
        <p:nvSpPr>
          <p:cNvPr id="1048593"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94"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5" name="Footer Placeholder 4"/>
          <p:cNvSpPr>
            <a:spLocks noGrp="1"/>
          </p:cNvSpPr>
          <p:nvPr>
            <p:ph type="ftr" sz="quarter" idx="11"/>
          </p:nvPr>
        </p:nvSpPr>
        <p:spPr/>
        <p:txBody>
          <a:bodyPr/>
          <a:p>
            <a:endParaRPr dirty="0" lang="en-US"/>
          </a:p>
        </p:txBody>
      </p:sp>
      <p:sp>
        <p:nvSpPr>
          <p:cNvPr id="1048596"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62" name=""/>
        <p:cNvGrpSpPr/>
        <p:nvPr/>
      </p:nvGrpSpPr>
      <p:grpSpPr>
        <a:xfrm>
          <a:off x="0" y="0"/>
          <a:ext cx="0" cy="0"/>
          <a:chOff x="0" y="0"/>
          <a:chExt cx="0" cy="0"/>
        </a:xfrm>
      </p:grpSpPr>
      <p:sp>
        <p:nvSpPr>
          <p:cNvPr id="1048640"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41"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42"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3" name="Footer Placeholder 4"/>
          <p:cNvSpPr>
            <a:spLocks noGrp="1"/>
          </p:cNvSpPr>
          <p:nvPr>
            <p:ph type="ftr" sz="quarter" idx="11"/>
          </p:nvPr>
        </p:nvSpPr>
        <p:spPr/>
        <p:txBody>
          <a:bodyPr/>
          <a:p>
            <a:endParaRPr dirty="0" lang="en-US"/>
          </a:p>
        </p:txBody>
      </p:sp>
      <p:sp>
        <p:nvSpPr>
          <p:cNvPr id="1048644"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3" name=""/>
        <p:cNvGrpSpPr/>
        <p:nvPr/>
      </p:nvGrpSpPr>
      <p:grpSpPr>
        <a:xfrm>
          <a:off x="0" y="0"/>
          <a:ext cx="0" cy="0"/>
          <a:chOff x="0" y="0"/>
          <a:chExt cx="0" cy="0"/>
        </a:xfrm>
      </p:grpSpPr>
      <p:sp>
        <p:nvSpPr>
          <p:cNvPr id="1048645" name="Title 1"/>
          <p:cNvSpPr>
            <a:spLocks noGrp="1"/>
          </p:cNvSpPr>
          <p:nvPr>
            <p:ph type="title"/>
          </p:nvPr>
        </p:nvSpPr>
        <p:spPr/>
        <p:txBody>
          <a:bodyPr/>
          <a:p>
            <a:r>
              <a:rPr lang="es-ES" smtClean="0"/>
              <a:t>Haga clic para modificar el estilo de título del patrón</a:t>
            </a:r>
            <a:endParaRPr dirty="0" lang="en-US"/>
          </a:p>
        </p:txBody>
      </p:sp>
      <p:sp>
        <p:nvSpPr>
          <p:cNvPr id="1048646"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7"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8"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49" name="Footer Placeholder 5"/>
          <p:cNvSpPr>
            <a:spLocks noGrp="1"/>
          </p:cNvSpPr>
          <p:nvPr>
            <p:ph type="ftr" sz="quarter" idx="11"/>
          </p:nvPr>
        </p:nvSpPr>
        <p:spPr/>
        <p:txBody>
          <a:bodyPr/>
          <a:p>
            <a:endParaRPr dirty="0" lang="en-US"/>
          </a:p>
        </p:txBody>
      </p:sp>
      <p:sp>
        <p:nvSpPr>
          <p:cNvPr id="1048650"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64" name=""/>
        <p:cNvGrpSpPr/>
        <p:nvPr/>
      </p:nvGrpSpPr>
      <p:grpSpPr>
        <a:xfrm>
          <a:off x="0" y="0"/>
          <a:ext cx="0" cy="0"/>
          <a:chOff x="0" y="0"/>
          <a:chExt cx="0" cy="0"/>
        </a:xfrm>
      </p:grpSpPr>
      <p:sp>
        <p:nvSpPr>
          <p:cNvPr id="1048651"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52"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3"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4"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5"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6"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57" name="Footer Placeholder 7"/>
          <p:cNvSpPr>
            <a:spLocks noGrp="1"/>
          </p:cNvSpPr>
          <p:nvPr>
            <p:ph type="ftr" sz="quarter" idx="11"/>
          </p:nvPr>
        </p:nvSpPr>
        <p:spPr/>
        <p:txBody>
          <a:bodyPr/>
          <a:p>
            <a:endParaRPr dirty="0" lang="en-US"/>
          </a:p>
        </p:txBody>
      </p:sp>
      <p:sp>
        <p:nvSpPr>
          <p:cNvPr id="1048658"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58" name=""/>
        <p:cNvGrpSpPr/>
        <p:nvPr/>
      </p:nvGrpSpPr>
      <p:grpSpPr>
        <a:xfrm>
          <a:off x="0" y="0"/>
          <a:ext cx="0" cy="0"/>
          <a:chOff x="0" y="0"/>
          <a:chExt cx="0" cy="0"/>
        </a:xfrm>
      </p:grpSpPr>
      <p:sp>
        <p:nvSpPr>
          <p:cNvPr id="1048620" name="Title 1"/>
          <p:cNvSpPr>
            <a:spLocks noGrp="1"/>
          </p:cNvSpPr>
          <p:nvPr>
            <p:ph type="title"/>
          </p:nvPr>
        </p:nvSpPr>
        <p:spPr/>
        <p:txBody>
          <a:bodyPr/>
          <a:p>
            <a:r>
              <a:rPr lang="es-ES" smtClean="0"/>
              <a:t>Haga clic para modificar el estilo de título del patrón</a:t>
            </a:r>
            <a:endParaRPr dirty="0" lang="en-US"/>
          </a:p>
        </p:txBody>
      </p:sp>
      <p:sp>
        <p:nvSpPr>
          <p:cNvPr id="1048621"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22" name="Footer Placeholder 3"/>
          <p:cNvSpPr>
            <a:spLocks noGrp="1"/>
          </p:cNvSpPr>
          <p:nvPr>
            <p:ph type="ftr" sz="quarter" idx="11"/>
          </p:nvPr>
        </p:nvSpPr>
        <p:spPr/>
        <p:txBody>
          <a:bodyPr/>
          <a:p>
            <a:endParaRPr dirty="0" lang="en-US"/>
          </a:p>
        </p:txBody>
      </p:sp>
      <p:sp>
        <p:nvSpPr>
          <p:cNvPr id="1048623"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65" name=""/>
        <p:cNvGrpSpPr/>
        <p:nvPr/>
      </p:nvGrpSpPr>
      <p:grpSpPr>
        <a:xfrm>
          <a:off x="0" y="0"/>
          <a:ext cx="0" cy="0"/>
          <a:chOff x="0" y="0"/>
          <a:chExt cx="0" cy="0"/>
        </a:xfrm>
      </p:grpSpPr>
      <p:sp>
        <p:nvSpPr>
          <p:cNvPr id="1048659"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60" name="Footer Placeholder 2"/>
          <p:cNvSpPr>
            <a:spLocks noGrp="1"/>
          </p:cNvSpPr>
          <p:nvPr>
            <p:ph type="ftr" sz="quarter" idx="11"/>
          </p:nvPr>
        </p:nvSpPr>
        <p:spPr/>
        <p:txBody>
          <a:bodyPr/>
          <a:p>
            <a:endParaRPr dirty="0" lang="en-US"/>
          </a:p>
        </p:txBody>
      </p:sp>
      <p:sp>
        <p:nvSpPr>
          <p:cNvPr id="1048661"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66" name=""/>
        <p:cNvGrpSpPr/>
        <p:nvPr/>
      </p:nvGrpSpPr>
      <p:grpSpPr>
        <a:xfrm>
          <a:off x="0" y="0"/>
          <a:ext cx="0" cy="0"/>
          <a:chOff x="0" y="0"/>
          <a:chExt cx="0" cy="0"/>
        </a:xfrm>
      </p:grpSpPr>
      <p:sp>
        <p:nvSpPr>
          <p:cNvPr id="104866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6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65"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66" name="Footer Placeholder 5"/>
          <p:cNvSpPr>
            <a:spLocks noGrp="1"/>
          </p:cNvSpPr>
          <p:nvPr>
            <p:ph type="ftr" sz="quarter" idx="11"/>
          </p:nvPr>
        </p:nvSpPr>
        <p:spPr/>
        <p:txBody>
          <a:bodyPr/>
          <a:p>
            <a:endParaRPr dirty="0" lang="en-US"/>
          </a:p>
        </p:txBody>
      </p:sp>
      <p:sp>
        <p:nvSpPr>
          <p:cNvPr id="1048667"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60" name=""/>
        <p:cNvGrpSpPr/>
        <p:nvPr/>
      </p:nvGrpSpPr>
      <p:grpSpPr>
        <a:xfrm>
          <a:off x="0" y="0"/>
          <a:ext cx="0" cy="0"/>
          <a:chOff x="0" y="0"/>
          <a:chExt cx="0" cy="0"/>
        </a:xfrm>
      </p:grpSpPr>
      <p:sp>
        <p:nvSpPr>
          <p:cNvPr id="1048629"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30"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31"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32"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33" name="Footer Placeholder 5"/>
          <p:cNvSpPr>
            <a:spLocks noGrp="1"/>
          </p:cNvSpPr>
          <p:nvPr>
            <p:ph type="ftr" sz="quarter" idx="11"/>
          </p:nvPr>
        </p:nvSpPr>
        <p:spPr/>
        <p:txBody>
          <a:bodyPr/>
          <a:p>
            <a:endParaRPr dirty="0" lang="en-US"/>
          </a:p>
        </p:txBody>
      </p:sp>
      <p:sp>
        <p:nvSpPr>
          <p:cNvPr id="1048634"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1" name=""/>
        <p:cNvGrpSpPr/>
        <p:nvPr/>
      </p:nvGrpSpPr>
      <p:grpSpPr>
        <a:xfrm>
          <a:off x="0" y="0"/>
          <a:ext cx="0" cy="0"/>
          <a:chOff x="0" y="0"/>
          <a:chExt cx="0" cy="0"/>
        </a:xfrm>
      </p:grpSpPr>
      <p:sp>
        <p:nvSpPr>
          <p:cNvPr id="1048635" name="Title 1"/>
          <p:cNvSpPr>
            <a:spLocks noGrp="1"/>
          </p:cNvSpPr>
          <p:nvPr>
            <p:ph type="title"/>
          </p:nvPr>
        </p:nvSpPr>
        <p:spPr/>
        <p:txBody>
          <a:bodyPr/>
          <a:p>
            <a:r>
              <a:rPr lang="es-ES" smtClean="0"/>
              <a:t>Haga clic para modificar el estilo de título del patrón</a:t>
            </a:r>
            <a:endParaRPr dirty="0" lang="en-US"/>
          </a:p>
        </p:txBody>
      </p:sp>
      <p:sp>
        <p:nvSpPr>
          <p:cNvPr id="1048636"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7"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8" name="Footer Placeholder 4"/>
          <p:cNvSpPr>
            <a:spLocks noGrp="1"/>
          </p:cNvSpPr>
          <p:nvPr>
            <p:ph type="ftr" sz="quarter" idx="11"/>
          </p:nvPr>
        </p:nvSpPr>
        <p:spPr/>
        <p:txBody>
          <a:bodyPr/>
          <a:p>
            <a:endParaRPr dirty="0" lang="en-US"/>
          </a:p>
        </p:txBody>
      </p:sp>
      <p:sp>
        <p:nvSpPr>
          <p:cNvPr id="1048639"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9" name=""/>
        <p:cNvGrpSpPr/>
        <p:nvPr/>
      </p:nvGrpSpPr>
      <p:grpSpPr>
        <a:xfrm>
          <a:off x="0" y="0"/>
          <a:ext cx="0" cy="0"/>
          <a:chOff x="0" y="0"/>
          <a:chExt cx="0" cy="0"/>
        </a:xfrm>
      </p:grpSpPr>
      <p:sp>
        <p:nvSpPr>
          <p:cNvPr id="1048624"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25"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26"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27" name="Footer Placeholder 4"/>
          <p:cNvSpPr>
            <a:spLocks noGrp="1"/>
          </p:cNvSpPr>
          <p:nvPr>
            <p:ph type="ftr" sz="quarter" idx="11"/>
          </p:nvPr>
        </p:nvSpPr>
        <p:spPr/>
        <p:txBody>
          <a:bodyPr/>
          <a:p>
            <a:endParaRPr dirty="0" lang="en-US"/>
          </a:p>
        </p:txBody>
      </p:sp>
      <p:sp>
        <p:nvSpPr>
          <p:cNvPr id="1048628"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3"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86"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87" name="2 Subtítulo"/>
          <p:cNvSpPr>
            <a:spLocks noGrp="1"/>
          </p:cNvSpPr>
          <p:nvPr>
            <p:ph type="subTitle" idx="1"/>
          </p:nvPr>
        </p:nvSpPr>
        <p:spPr>
          <a:xfrm>
            <a:off x="923035" y="2615606"/>
            <a:ext cx="10566400"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88"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589"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590"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1" name="Rectangle 1"/>
          <p:cNvSpPr>
            <a:spLocks noChangeArrowheads="1"/>
          </p:cNvSpPr>
          <p:nvPr/>
        </p:nvSpPr>
        <p:spPr bwMode="auto">
          <a:xfrm>
            <a:off x="158210" y="1370975"/>
            <a:ext cx="11664778" cy="4196714"/>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a:r>
              <a:rPr altLang="es-ES" b="1" dirty="0" sz="3600" lang="en-US">
                <a:solidFill>
                  <a:srgbClr val="D66565"/>
                </a:solidFill>
              </a:rPr>
              <a:t>Conferencia </a:t>
            </a:r>
            <a:r>
              <a:rPr altLang="es-ES" b="1" dirty="0" sz="3600" lang="en-US">
                <a:solidFill>
                  <a:srgbClr val="D66565"/>
                </a:solidFill>
              </a:rPr>
              <a:t>N</a:t>
            </a:r>
            <a:r>
              <a:rPr altLang="es-ES" b="1" dirty="0" sz="3600" lang="en-US">
                <a:solidFill>
                  <a:srgbClr val="D66565"/>
                </a:solidFill>
              </a:rPr>
              <a:t>o</a:t>
            </a:r>
            <a:r>
              <a:rPr altLang="es-ES" b="1" dirty="0" sz="3600" lang="en-US">
                <a:solidFill>
                  <a:srgbClr val="D66565"/>
                </a:solidFill>
              </a:rPr>
              <a:t>.</a:t>
            </a:r>
            <a:r>
              <a:rPr altLang="es-ES" b="1" dirty="0" sz="3600" lang="en-US">
                <a:solidFill>
                  <a:srgbClr val="D66565"/>
                </a:solidFill>
              </a:rPr>
              <a:t> </a:t>
            </a:r>
            <a:r>
              <a:rPr altLang="es-ES" b="1" dirty="0" sz="3600" lang="en-US">
                <a:solidFill>
                  <a:srgbClr val="D66565"/>
                </a:solidFill>
              </a:rPr>
              <a:t>6</a:t>
            </a:r>
            <a:endParaRPr b="1" dirty="0" sz="3600" lang="es-ES">
              <a:solidFill>
                <a:srgbClr val="D66565"/>
              </a:solidFill>
            </a:endParaRPr>
          </a:p>
          <a:p>
            <a:pPr algn="ctr"/>
            <a:r>
              <a:rPr altLang="es-ES" b="1" dirty="0" sz="3600" lang="en-US">
                <a:solidFill>
                  <a:srgbClr val="D66565"/>
                </a:solidFill>
              </a:rPr>
              <a:t> </a:t>
            </a:r>
            <a:endParaRPr b="1" dirty="0" sz="3600" lang="es-ES">
              <a:solidFill>
                <a:srgbClr val="D66565"/>
              </a:solidFill>
            </a:endParaRPr>
          </a:p>
          <a:p>
            <a:endParaRPr dirty="0" sz="2400" lang="es-ES"/>
          </a:p>
          <a:p>
            <a:r>
              <a:rPr altLang="es-ES_tradnl" baseline="0" b="1" cap="none" dirty="0" sz="28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EMA</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III</a:t>
            </a:r>
            <a:r>
              <a:rPr baseline="0" b="0"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1" dirty="0" sz="2800" lang="es-ES"/>
              <a:t>Técnicas para la toma de decisiones y </a:t>
            </a:r>
            <a:r>
              <a:rPr b="1" dirty="0" sz="2800" lang="es-ES" smtClean="0"/>
              <a:t>cierre </a:t>
            </a:r>
            <a:r>
              <a:rPr b="1" dirty="0" sz="2800" lang="es-ES"/>
              <a:t>de la auditoría</a:t>
            </a:r>
            <a:endParaRPr dirty="0" sz="2800" lang="es-ES"/>
          </a:p>
          <a:p>
            <a:r>
              <a:rPr b="1" dirty="0" sz="2800" lang="es-ES"/>
              <a:t> </a:t>
            </a:r>
            <a:endParaRPr dirty="0" sz="2800" lang="es-ES"/>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2800" i="0" kumimoji="0" lang="es-ES" normalizeH="0" strike="noStrike" u="none" smtClean="0">
              <a:ln>
                <a:noFill/>
              </a:ln>
              <a:solidFill>
                <a:schemeClr val="tx1"/>
              </a:solidFill>
              <a:effectLst/>
              <a:latin typeface="AR JULIAN" panose="02000000000000000000" pitchFamily="2" charset="0"/>
            </a:endParaRPr>
          </a:p>
          <a:p>
            <a:pPr indent="-342900" marL="342900">
              <a:buFont typeface="Arial" pitchFamily="34" charset="0"/>
              <a:buChar char="•"/>
            </a:pPr>
            <a:r>
              <a:rPr dirty="0" sz="2800" lang="es-ES"/>
              <a:t>Riesgo de la auditoría. </a:t>
            </a:r>
            <a:endParaRPr dirty="0" sz="2800" lang="es-ES" smtClean="0"/>
          </a:p>
          <a:p>
            <a:pPr indent="-342900" marL="342900">
              <a:buFont typeface="Arial" pitchFamily="34" charset="0"/>
              <a:buChar char="•"/>
            </a:pPr>
            <a:r>
              <a:rPr dirty="0" sz="2800" lang="es-ES" smtClean="0"/>
              <a:t>Medición del riesgo de auditoria</a:t>
            </a:r>
            <a:endParaRPr sz="2800"/>
          </a:p>
          <a:p>
            <a:pPr indent="-342900" marL="342900">
              <a:buFont typeface="Arial" pitchFamily="34" charset="0"/>
              <a:buChar char="•"/>
            </a:pPr>
            <a:r>
              <a:rPr dirty="0" sz="2800" lang="es-ES" smtClean="0"/>
              <a:t>Importancia </a:t>
            </a:r>
            <a:r>
              <a:rPr dirty="0" sz="2800" lang="es-ES"/>
              <a:t>relativa en la auditoría</a:t>
            </a:r>
            <a:r>
              <a:rPr dirty="0" sz="2800" lang="es-ES" smtClean="0"/>
              <a:t>.</a:t>
            </a:r>
            <a:endParaRPr dirty="0" sz="28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97" name="2 Marcador de contenido"/>
          <p:cNvSpPr>
            <a:spLocks noGrp="1"/>
          </p:cNvSpPr>
          <p:nvPr>
            <p:ph idx="1"/>
          </p:nvPr>
        </p:nvSpPr>
        <p:spPr>
          <a:xfrm>
            <a:off x="480695" y="614357"/>
            <a:ext cx="10774251" cy="5043622"/>
          </a:xfrm>
        </p:spPr>
        <p:txBody>
          <a:bodyPr>
            <a:normAutofit/>
          </a:bodyPr>
          <a:p>
            <a:pPr algn="ctr" indent="0" marL="0">
              <a:buNone/>
            </a:pPr>
            <a:r>
              <a:rPr altLang="es-ES" b="1" dirty="0" sz="3600" lang="en-US" u="sng" smtClean="0">
                <a:solidFill>
                  <a:srgbClr val="D66565"/>
                </a:solidFill>
              </a:rPr>
              <a:t>A</a:t>
            </a:r>
            <a:r>
              <a:rPr altLang="es-ES" b="1" dirty="0" sz="3600" lang="en-US" u="sng" smtClean="0">
                <a:solidFill>
                  <a:srgbClr val="D66565"/>
                </a:solidFill>
              </a:rPr>
              <a:t>C</a:t>
            </a:r>
            <a:r>
              <a:rPr altLang="es-ES" b="1" dirty="0" sz="3600" lang="en-US" u="sng" smtClean="0">
                <a:solidFill>
                  <a:srgbClr val="D66565"/>
                </a:solidFill>
              </a:rPr>
              <a:t>TIVIDAD</a:t>
            </a:r>
            <a:endParaRPr b="1" dirty="0" sz="3600" lang="es-ES" u="sng" smtClean="0">
              <a:solidFill>
                <a:srgbClr val="D66565"/>
              </a:solidFill>
            </a:endParaRPr>
          </a:p>
          <a:p>
            <a:pPr indent="0" marL="0">
              <a:buNone/>
            </a:pPr>
            <a:r>
              <a:rPr altLang="es-ES" dirty="0" sz="3200" lang="en-US" smtClean="0"/>
              <a:t> </a:t>
            </a:r>
            <a:endParaRPr dirty="0" sz="3200" lang="es-ES" smtClean="0"/>
          </a:p>
          <a:p>
            <a:pPr indent="0" marL="0">
              <a:buNone/>
            </a:pPr>
            <a:r>
              <a:rPr dirty="0" sz="3200" lang="es-MX"/>
              <a:t>¿</a:t>
            </a:r>
            <a:r>
              <a:rPr b="1" dirty="0" sz="3200" lang="es-MX"/>
              <a:t>Confianza</a:t>
            </a:r>
            <a:r>
              <a:rPr dirty="0" sz="3200" lang="es-MX"/>
              <a:t>? ¿En qué grado?</a:t>
            </a:r>
            <a:endParaRPr dirty="0" sz="3200" lang="es-ES" smtClean="0"/>
          </a:p>
          <a:p>
            <a:pPr indent="0" marL="0">
              <a:buNone/>
            </a:pPr>
            <a:r>
              <a:rPr dirty="0" sz="3200" lang="es-MX"/>
              <a:t>A  1 paso, A 2 pasos, A 3 pasos</a:t>
            </a:r>
            <a:endParaRPr dirty="0" sz="3200" lang="es-ES" smtClean="0"/>
          </a:p>
          <a:p>
            <a:pPr>
              <a:lnSpc>
                <a:spcPct val="100000"/>
              </a:lnSpc>
            </a:pPr>
            <a:endParaRPr dirty="0" sz="3200" lang="es-ES">
              <a:latin typeface="AR JULIAN"/>
            </a:endParaRPr>
          </a:p>
          <a:p>
            <a:pPr indent="0" marL="0">
              <a:lnSpc>
                <a:spcPct val="100000"/>
              </a:lnSpc>
              <a:buNone/>
            </a:pPr>
            <a:r>
              <a:rPr dirty="0" sz="3200" lang="es-ES">
                <a:latin typeface="Arial" pitchFamily="34" charset="0"/>
                <a:cs typeface="Arial" pitchFamily="34" charset="0"/>
              </a:rPr>
              <a:t>¿</a:t>
            </a:r>
            <a:r>
              <a:rPr b="1" dirty="0" sz="3200" lang="es-ES">
                <a:latin typeface="Arial" pitchFamily="34" charset="0"/>
                <a:cs typeface="Arial" pitchFamily="34" charset="0"/>
              </a:rPr>
              <a:t>Riesgo</a:t>
            </a:r>
            <a:r>
              <a:rPr dirty="0" sz="3200" lang="es-ES">
                <a:latin typeface="Arial" pitchFamily="34" charset="0"/>
                <a:cs typeface="Arial" pitchFamily="34" charset="0"/>
              </a:rPr>
              <a:t>? ¿En qué grado?</a:t>
            </a:r>
            <a:endParaRPr dirty="0" sz="3200" lang="es-ES">
              <a:latin typeface="Arial" pitchFamily="34" charset="0"/>
              <a:cs typeface="Arial" pitchFamily="34" charset="0"/>
            </a:endParaRPr>
          </a:p>
          <a:p>
            <a:pPr indent="0" marL="0">
              <a:lnSpc>
                <a:spcPct val="100000"/>
              </a:lnSpc>
              <a:buNone/>
            </a:pPr>
            <a:r>
              <a:rPr dirty="0" sz="3200" lang="es-ES">
                <a:latin typeface="Arial" pitchFamily="34" charset="0"/>
                <a:cs typeface="Arial" pitchFamily="34" charset="0"/>
              </a:rPr>
              <a:t>A  1 paso, A 2 pasos, A 3 pasos</a:t>
            </a:r>
            <a:endParaRPr dirty="0" sz="3200" lang="es-ES">
              <a:latin typeface="Arial" pitchFamily="34" charset="0"/>
              <a:cs typeface="Arial" pitchFamily="34" charset="0"/>
            </a:endParaRPr>
          </a:p>
          <a:p>
            <a:pPr indent="0" marL="0">
              <a:lnSpc>
                <a:spcPct val="200000"/>
              </a:lnSpc>
              <a:buNone/>
            </a:pPr>
            <a:endParaRPr dirty="0" sz="3200" lang="es-ES">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98" name="Rectángulo 2"/>
          <p:cNvSpPr/>
          <p:nvPr/>
        </p:nvSpPr>
        <p:spPr>
          <a:xfrm>
            <a:off x="360827" y="217558"/>
            <a:ext cx="11269361" cy="6028055"/>
          </a:xfrm>
          <a:prstGeom prst="rect"/>
        </p:spPr>
        <p:txBody>
          <a:bodyPr wrap="square">
            <a:spAutoFit/>
          </a:bodyPr>
          <a:p>
            <a:endParaRPr dirty="0" sz="2800" lang="es-ES">
              <a:latin typeface="AR JULIAN"/>
            </a:endParaRPr>
          </a:p>
          <a:p>
            <a:pPr lvl="0"/>
            <a:r>
              <a:rPr dirty="0" sz="2800" lang="es-MX" smtClean="0"/>
              <a:t>En el riesgo  pueden existir distintas </a:t>
            </a:r>
            <a:r>
              <a:rPr dirty="0" sz="2800" lang="es-MX"/>
              <a:t>variables que los rodeaban. </a:t>
            </a:r>
            <a:endParaRPr dirty="0" sz="2800" lang="es-ES"/>
          </a:p>
          <a:p>
            <a:r>
              <a:rPr dirty="0" sz="2800" lang="es-MX"/>
              <a:t> </a:t>
            </a:r>
            <a:endParaRPr dirty="0" sz="2800" lang="es-ES"/>
          </a:p>
          <a:p>
            <a:pPr indent="-342900" lvl="0" marL="342900">
              <a:buFont typeface="Arial" pitchFamily="34" charset="0"/>
              <a:buChar char="•"/>
            </a:pPr>
            <a:r>
              <a:rPr dirty="0" sz="2800" lang="es-MX"/>
              <a:t>El tamaño de la persona que los recibía, </a:t>
            </a:r>
            <a:endParaRPr dirty="0" sz="2800" lang="es-ES"/>
          </a:p>
          <a:p>
            <a:pPr indent="-342900" lvl="0" marL="342900">
              <a:buFont typeface="Arial" pitchFamily="34" charset="0"/>
              <a:buChar char="•"/>
            </a:pPr>
            <a:r>
              <a:rPr dirty="0" sz="2800" lang="es-MX"/>
              <a:t>El tamaño de la persona que se dejaba caer; </a:t>
            </a:r>
            <a:endParaRPr dirty="0" sz="2800" lang="es-ES"/>
          </a:p>
          <a:p>
            <a:pPr indent="-342900" lvl="0" marL="342900">
              <a:buFont typeface="Arial" pitchFamily="34" charset="0"/>
              <a:buChar char="•"/>
            </a:pPr>
            <a:r>
              <a:rPr dirty="0" sz="2800" lang="es-MX"/>
              <a:t>La distancia; </a:t>
            </a:r>
            <a:endParaRPr dirty="0" sz="2800" lang="es-ES"/>
          </a:p>
          <a:p>
            <a:pPr indent="-342900" lvl="0" marL="342900">
              <a:buFont typeface="Arial" pitchFamily="34" charset="0"/>
              <a:buChar char="•"/>
            </a:pPr>
            <a:r>
              <a:rPr dirty="0" sz="2800" lang="es-MX"/>
              <a:t>El conocimiento previo de los participantes;</a:t>
            </a:r>
            <a:endParaRPr dirty="0" sz="2800" lang="es-ES"/>
          </a:p>
          <a:p>
            <a:pPr indent="-342900" marL="342900">
              <a:buFont typeface="Arial" pitchFamily="34" charset="0"/>
              <a:buChar char="•"/>
            </a:pPr>
            <a:endParaRPr dirty="0" sz="2800" lang="es-ES" smtClean="0">
              <a:latin typeface="AR JULIAN"/>
            </a:endParaRPr>
          </a:p>
          <a:p>
            <a:pPr indent="-342900" marL="342900">
              <a:buFont typeface="Arial" pitchFamily="34" charset="0"/>
              <a:buChar char="•"/>
            </a:pPr>
            <a:endParaRPr dirty="0" sz="2800" lang="es-ES">
              <a:latin typeface="AR JULIAN"/>
            </a:endParaRPr>
          </a:p>
          <a:p>
            <a:r>
              <a:rPr dirty="0" sz="2800" lang="es-ES"/>
              <a:t>El “riesgo y la confianza” son dos términos complementarios y que cuando uno aumenta el otro disminuye y viceversa. Es decir Riesgo + Confianza = 100%</a:t>
            </a:r>
            <a:endParaRPr sz="2800"/>
          </a:p>
          <a:p>
            <a:pPr>
              <a:lnSpc>
                <a:spcPct val="200000"/>
              </a:lnSpc>
            </a:pPr>
            <a:endParaRPr dirty="0" sz="2800" i="1"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9" name="Rectángulo 2"/>
          <p:cNvSpPr/>
          <p:nvPr/>
        </p:nvSpPr>
        <p:spPr>
          <a:xfrm>
            <a:off x="271848" y="348426"/>
            <a:ext cx="11491783" cy="7522655"/>
          </a:xfrm>
          <a:prstGeom prst="rect"/>
        </p:spPr>
        <p:txBody>
          <a:bodyPr wrap="square">
            <a:spAutoFit/>
          </a:bodyPr>
          <a:p>
            <a:pPr algn="ctr"/>
            <a:r>
              <a:rPr b="1" dirty="0" sz="3600" lang="es-ES" u="sng" smtClean="0">
                <a:solidFill>
                  <a:srgbClr val="D66565"/>
                </a:solidFill>
              </a:rPr>
              <a:t>Clasificación del Riesgo</a:t>
            </a:r>
            <a:endParaRPr>
              <a:solidFill>
                <a:srgbClr val="D66565"/>
              </a:solidFill>
            </a:endParaRPr>
          </a:p>
          <a:p>
            <a:r>
              <a:rPr b="1" dirty="0" sz="2400" lang="es-ES"/>
              <a:t>Riesgo inherente:</a:t>
            </a:r>
            <a:endParaRPr b="1" dirty="0" sz="2400" lang="es-ES"/>
          </a:p>
          <a:p>
            <a:r>
              <a:rPr dirty="0" sz="2400" lang="es-ES"/>
              <a:t> </a:t>
            </a:r>
            <a:endParaRPr dirty="0" sz="2400" lang="es-ES"/>
          </a:p>
          <a:p>
            <a:pPr lvl="0"/>
            <a:r>
              <a:rPr dirty="0" sz="2400" lang="es-ES"/>
              <a:t>Son los que se generan por las características propias del sujeto de la acción de control, bien sea por la naturaleza; de las actividades, funciones o programas que desarrolla, o de la cuenta o cuentas de los estados financieros a verificar.</a:t>
            </a:r>
            <a:endParaRPr dirty="0" sz="2400" lang="es-ES"/>
          </a:p>
          <a:p>
            <a:pPr lvl="0"/>
            <a:r>
              <a:rPr dirty="0" sz="2400" lang="es-ES"/>
              <a:t>Las características siguientes, entre otras, pueden ser indicativas de un riesgo inherente alto:</a:t>
            </a:r>
            <a:endParaRPr dirty="0" sz="2400" lang="es-ES"/>
          </a:p>
          <a:p>
            <a:pPr fontAlgn="base" lvl="1"/>
            <a:r>
              <a:rPr dirty="0" sz="2400" lang="es-ES"/>
              <a:t>Resultados de operaciones muy sensibles a factores económicos externos.</a:t>
            </a:r>
            <a:endParaRPr dirty="0" sz="2400" lang="es-ES"/>
          </a:p>
          <a:p>
            <a:pPr fontAlgn="base" lvl="1"/>
            <a:r>
              <a:rPr dirty="0" sz="2400" lang="es-ES"/>
              <a:t>Problemas para mantener el funcionamiento operativo en el tiempo, debido a razones externas o internas;</a:t>
            </a:r>
            <a:endParaRPr dirty="0" sz="2400" lang="es-ES"/>
          </a:p>
          <a:p>
            <a:pPr fontAlgn="base" lvl="1"/>
            <a:r>
              <a:rPr dirty="0" sz="2400" lang="es-ES"/>
              <a:t>Errores conocidos detectados en acciones de control anteriores debido a prácticas inadecuadas de la administración.</a:t>
            </a:r>
            <a:endParaRPr dirty="0" sz="2400" lang="es-ES"/>
          </a:p>
          <a:p>
            <a:pPr fontAlgn="base" lvl="1"/>
            <a:r>
              <a:rPr dirty="0" sz="2400" lang="es-ES"/>
              <a:t>Alta rotación de los recursos humanos.</a:t>
            </a:r>
            <a:endParaRPr dirty="0" sz="2400" lang="es-ES"/>
          </a:p>
          <a:p>
            <a:pPr fontAlgn="base" lvl="1"/>
            <a:r>
              <a:rPr dirty="0" sz="2400" lang="es-ES"/>
              <a:t>Indicadores de desempeño inconsistente e inestable en el tiempo y en comparación con otras entidades del mismo sector o rama.</a:t>
            </a:r>
            <a:endParaRPr dirty="0" sz="2400" lang="es-ES"/>
          </a:p>
          <a:p>
            <a:endParaRPr dirty="0" sz="2400" lang="es-ES">
              <a:latin typeface="AR JULIAN"/>
            </a:endParaRPr>
          </a:p>
          <a:p>
            <a:pPr algn="just" indent="-571500" lvl="0" marL="571500">
              <a:lnSpc>
                <a:spcPct val="150000"/>
              </a:lnSpc>
              <a:spcAft>
                <a:spcPts val="0"/>
              </a:spcAft>
              <a:buFont typeface="Arial" pitchFamily="34" charset="0"/>
              <a:buChar char="•"/>
              <a:tabLst>
                <a:tab algn="l" pos="495300"/>
              </a:tabLst>
            </a:pPr>
            <a:endParaRPr dirty="0" sz="36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0" name="Rectangle 1"/>
          <p:cNvSpPr>
            <a:spLocks noChangeArrowheads="1"/>
          </p:cNvSpPr>
          <p:nvPr/>
        </p:nvSpPr>
        <p:spPr bwMode="auto">
          <a:xfrm>
            <a:off x="420131" y="1225006"/>
            <a:ext cx="11392928" cy="4262121"/>
          </a:xfrm>
          <a:prstGeom prst="rect"/>
          <a:noFill/>
          <a:ln>
            <a:noFill/>
          </a:ln>
          <a:effectLst/>
        </p:spPr>
        <p:txBody>
          <a:bodyPr anchor="ctr" anchorCtr="0" bIns="45720" compatLnSpc="1" lIns="91440" numCol="1" rIns="91440" tIns="45720" vert="horz" wrap="square">
            <a:prstTxWarp prst="textNoShape"/>
            <a:spAutoFit/>
          </a:bodyPr>
          <a:p>
            <a:r>
              <a:rPr b="1" dirty="0" sz="2800" lang="es-ES" smtClean="0"/>
              <a:t>Riesgo </a:t>
            </a:r>
            <a:r>
              <a:rPr b="1" dirty="0" sz="2800" lang="es-ES"/>
              <a:t>de control:</a:t>
            </a:r>
            <a:endParaRPr sz="2800"/>
          </a:p>
          <a:p>
            <a:pPr lvl="0"/>
            <a:r>
              <a:rPr dirty="0" sz="2800" lang="es-ES"/>
              <a:t>Son los que se generan por la estructura, procedimientos y diseño del Sistema de Control Interno del sujeto de la acción de control.</a:t>
            </a:r>
            <a:endParaRPr sz="2800"/>
          </a:p>
          <a:p>
            <a:pPr lvl="0"/>
            <a:r>
              <a:rPr dirty="0" sz="2800" lang="es-ES"/>
              <a:t>Se basa completamente en la efectividad del Sistema de Control Interno del sujeto de la acción de control.</a:t>
            </a:r>
            <a:endParaRPr sz="2800"/>
          </a:p>
          <a:p>
            <a:pPr lvl="0"/>
            <a:r>
              <a:rPr dirty="0" sz="2800" lang="es-ES"/>
              <a:t>Para obtener una comprensión del Sistema de Control Interno diseñado por la administración se debe tener en cuenta, al menos, lo expresado en la norma de ejecución Controles de la Administración – Control Interno.</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1" name="2 Marcador de contenido"/>
          <p:cNvSpPr>
            <a:spLocks noGrp="1"/>
          </p:cNvSpPr>
          <p:nvPr>
            <p:ph idx="1"/>
          </p:nvPr>
        </p:nvSpPr>
        <p:spPr>
          <a:xfrm>
            <a:off x="271848" y="305961"/>
            <a:ext cx="10923374" cy="6218407"/>
          </a:xfrm>
        </p:spPr>
        <p:txBody>
          <a:bodyPr>
            <a:noAutofit/>
          </a:bodyPr>
          <a:p>
            <a:pPr indent="0" marL="0">
              <a:buNone/>
            </a:pPr>
            <a:r>
              <a:rPr b="1" dirty="0" sz="2800" lang="es-ES"/>
              <a:t>Riesgo de detección:</a:t>
            </a:r>
            <a:endParaRPr b="1" dirty="0" sz="2800" lang="es-ES"/>
          </a:p>
          <a:p>
            <a:pPr indent="0" lvl="0" marL="0">
              <a:buNone/>
            </a:pPr>
            <a:r>
              <a:rPr dirty="0" sz="2800" lang="es-ES"/>
              <a:t>Relacionado con que los Auditores </a:t>
            </a:r>
            <a:r>
              <a:rPr dirty="0" sz="2800" lang="es-ES" smtClean="0"/>
              <a:t>no </a:t>
            </a:r>
            <a:r>
              <a:rPr dirty="0" sz="2800" lang="es-ES"/>
              <a:t>logren detectar los errores existentes con los Programas de trabajo diseñados y la aplicación del juicio profesional adecuado.</a:t>
            </a:r>
            <a:endParaRPr dirty="0" sz="2800" lang="es-ES"/>
          </a:p>
          <a:p>
            <a:pPr indent="0" lvl="0" marL="0">
              <a:buNone/>
            </a:pPr>
            <a:r>
              <a:rPr dirty="0" sz="2800" lang="es-ES"/>
              <a:t>Se pueden limitar sus efectos y consecuencias a través del análisis, evaluación y calificación de, entre otras, las cuestiones siguientes:</a:t>
            </a:r>
            <a:endParaRPr dirty="0" sz="2800" lang="es-ES"/>
          </a:p>
          <a:p>
            <a:pPr fontAlgn="base" lvl="1"/>
            <a:r>
              <a:rPr dirty="0" sz="2800" lang="es-ES"/>
              <a:t>Objetivos de la acción de control.</a:t>
            </a:r>
            <a:endParaRPr dirty="0" sz="2800" lang="es-ES"/>
          </a:p>
          <a:p>
            <a:pPr fontAlgn="base" lvl="1"/>
            <a:r>
              <a:rPr dirty="0" sz="2800" lang="es-ES"/>
              <a:t>Ambiente de control del sujeto.</a:t>
            </a:r>
            <a:endParaRPr dirty="0" sz="2800" lang="es-ES"/>
          </a:p>
          <a:p>
            <a:pPr fontAlgn="base" lvl="1"/>
            <a:r>
              <a:rPr dirty="0" sz="2800" lang="es-ES"/>
              <a:t>Evaluación de riesgos.</a:t>
            </a:r>
            <a:endParaRPr dirty="0" sz="2800" lang="es-ES"/>
          </a:p>
          <a:p>
            <a:pPr fontAlgn="base" lvl="1"/>
            <a:r>
              <a:rPr dirty="0" sz="2800" lang="es-ES"/>
              <a:t>Cambios de personas, sistemas y ambientes.</a:t>
            </a:r>
            <a:endParaRPr dirty="0" sz="2800" lang="es-ES"/>
          </a:p>
          <a:p>
            <a:pPr fontAlgn="base" lvl="1"/>
            <a:r>
              <a:rPr dirty="0" sz="2800" lang="es-ES"/>
              <a:t>Complejidad de las actividades, funciones u operaciones.</a:t>
            </a:r>
            <a:endParaRPr dirty="0" sz="2800"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2" name="2 Marcador de contenido"/>
          <p:cNvSpPr>
            <a:spLocks noGrp="1"/>
          </p:cNvSpPr>
          <p:nvPr>
            <p:ph idx="1"/>
          </p:nvPr>
        </p:nvSpPr>
        <p:spPr>
          <a:xfrm>
            <a:off x="598036" y="840443"/>
            <a:ext cx="11327572" cy="6101454"/>
          </a:xfrm>
        </p:spPr>
        <p:txBody>
          <a:bodyPr>
            <a:normAutofit/>
          </a:bodyPr>
          <a:p>
            <a:pPr hangingPunct="0"/>
            <a:r>
              <a:rPr b="1" dirty="0" sz="3600" lang="es-CO" smtClean="0"/>
              <a:t>Riesgo </a:t>
            </a:r>
            <a:r>
              <a:rPr b="1" dirty="0" sz="3600" lang="es-CO"/>
              <a:t>inherente (RI): </a:t>
            </a:r>
            <a:r>
              <a:rPr dirty="0" sz="3600" lang="es-CO"/>
              <a:t>Naturaleza del cliente (entidad)</a:t>
            </a:r>
            <a:endParaRPr dirty="0" sz="3600" lang="es-ES"/>
          </a:p>
          <a:p>
            <a:pPr hangingPunct="0"/>
            <a:endParaRPr b="1" dirty="0" sz="3600" lang="es-CO" smtClean="0"/>
          </a:p>
          <a:p>
            <a:pPr hangingPunct="0"/>
            <a:r>
              <a:rPr b="1" dirty="0" sz="3600" lang="es-CO" smtClean="0"/>
              <a:t>Riesgo </a:t>
            </a:r>
            <a:r>
              <a:rPr b="1" dirty="0" sz="3600" lang="es-CO"/>
              <a:t>de control (</a:t>
            </a:r>
            <a:r>
              <a:rPr b="1" dirty="0" sz="3600" lang="es-CO" smtClean="0"/>
              <a:t>RC): </a:t>
            </a:r>
            <a:r>
              <a:rPr dirty="0" sz="3600" lang="es-CO"/>
              <a:t>Efectividad del SCI  (entidad</a:t>
            </a:r>
            <a:r>
              <a:rPr dirty="0" sz="3600" lang="es-CO" smtClean="0"/>
              <a:t>)</a:t>
            </a:r>
            <a:endParaRPr dirty="0" sz="3600" lang="es-ES"/>
          </a:p>
          <a:p>
            <a:pPr hangingPunct="0"/>
            <a:endParaRPr b="1" dirty="0" sz="3600" lang="es-CO" smtClean="0"/>
          </a:p>
          <a:p>
            <a:pPr hangingPunct="0"/>
            <a:r>
              <a:rPr b="1" dirty="0" sz="3600" lang="es-CO" smtClean="0"/>
              <a:t>Riesgo </a:t>
            </a:r>
            <a:r>
              <a:rPr b="1" dirty="0" sz="3600" lang="es-CO"/>
              <a:t>de Detección (RD): </a:t>
            </a:r>
            <a:r>
              <a:rPr dirty="0" sz="3600" lang="es-CO"/>
              <a:t>Los </a:t>
            </a:r>
            <a:r>
              <a:rPr dirty="0" sz="3600" lang="es-CO" smtClean="0"/>
              <a:t>auditores </a:t>
            </a:r>
            <a:r>
              <a:rPr dirty="0" sz="3600" lang="es-CO"/>
              <a:t>no detectan el error (auditor)</a:t>
            </a:r>
            <a:endParaRPr dirty="0" sz="3600" lang="es-E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03" name="3 Rectángulo"/>
          <p:cNvSpPr/>
          <p:nvPr/>
        </p:nvSpPr>
        <p:spPr>
          <a:xfrm>
            <a:off x="271849" y="518985"/>
            <a:ext cx="11244648" cy="5724795"/>
          </a:xfrm>
          <a:prstGeom prst="rect"/>
        </p:spPr>
        <p:txBody>
          <a:bodyPr wrap="square">
            <a:spAutoFit/>
          </a:bodyPr>
          <a:p>
            <a:endParaRPr dirty="0" sz="3000" lang="es-ES" smtClean="0"/>
          </a:p>
          <a:p>
            <a:r>
              <a:rPr dirty="0" sz="3000" lang="es-ES" smtClean="0"/>
              <a:t>El </a:t>
            </a:r>
            <a:r>
              <a:rPr b="1" dirty="0" sz="3000" lang="es-ES"/>
              <a:t>RIESGO DE AUDITORIA</a:t>
            </a:r>
            <a:r>
              <a:rPr dirty="0" sz="3000" lang="es-ES"/>
              <a:t> es la combinación de los riesgos separados</a:t>
            </a:r>
            <a:r>
              <a:rPr dirty="0" sz="3000" lang="es-ES" smtClean="0"/>
              <a:t>. Se </a:t>
            </a:r>
            <a:r>
              <a:rPr dirty="0" sz="3000" lang="es-ES"/>
              <a:t>refiere a la </a:t>
            </a:r>
            <a:r>
              <a:rPr b="1" dirty="0" sz="3000" lang="es-ES"/>
              <a:t>posibilidad</a:t>
            </a:r>
            <a:r>
              <a:rPr dirty="0" sz="3000" lang="es-ES"/>
              <a:t> de que los auditores no logren, </a:t>
            </a:r>
            <a:r>
              <a:rPr b="1" dirty="0" sz="3000" lang="es-ES"/>
              <a:t>inadvertidamente</a:t>
            </a:r>
            <a:r>
              <a:rPr dirty="0" sz="3000" lang="es-ES"/>
              <a:t>, </a:t>
            </a:r>
            <a:r>
              <a:rPr b="1" dirty="0" sz="3000" lang="es-ES"/>
              <a:t>modificar apropiadamente su opinión</a:t>
            </a:r>
            <a:r>
              <a:rPr dirty="0" sz="3000" lang="es-ES"/>
              <a:t> cuando los estados financieros están </a:t>
            </a:r>
            <a:r>
              <a:rPr b="1" dirty="0" sz="3000" lang="es-ES"/>
              <a:t>materialmente errados.</a:t>
            </a:r>
            <a:r>
              <a:rPr dirty="0" sz="3000" lang="es-ES"/>
              <a:t> </a:t>
            </a:r>
            <a:endParaRPr dirty="0" sz="3000" lang="es-ES" smtClean="0"/>
          </a:p>
          <a:p>
            <a:endParaRPr dirty="0" sz="3000" lang="es-ES"/>
          </a:p>
          <a:p>
            <a:r>
              <a:rPr dirty="0" sz="3000" lang="es-ES"/>
              <a:t>En otras palabras, es el riesgo de que los auditores emitan o expresen una opinión no calificada sobre los estados financieros que contienen desviación sustancial de los principios de contabilidad generalmente aceptados</a:t>
            </a:r>
            <a:endParaRPr dirty="0" sz="3000" lang="es-ES">
              <a:latin typeface="AR JULIAN"/>
            </a:endParaRPr>
          </a:p>
          <a:p>
            <a:pPr>
              <a:lnSpc>
                <a:spcPct val="150000"/>
              </a:lnSpc>
            </a:pPr>
            <a:endParaRPr dirty="0" sz="3000" lang="es-ES">
              <a:latin typeface="AR JULIAN"/>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4" name="2 Rectángulo"/>
          <p:cNvSpPr/>
          <p:nvPr/>
        </p:nvSpPr>
        <p:spPr>
          <a:xfrm>
            <a:off x="75642" y="748133"/>
            <a:ext cx="12116358" cy="5795407"/>
          </a:xfrm>
          <a:prstGeom prst="rect"/>
        </p:spPr>
        <p:txBody>
          <a:bodyPr wrap="square">
            <a:spAutoFit/>
          </a:bodyPr>
          <a:p>
            <a:pPr algn="ctr"/>
            <a:r>
              <a:rPr b="1" dirty="0" sz="2800" lang="es-ES" u="sng">
                <a:solidFill>
                  <a:srgbClr val="D66565"/>
                </a:solidFill>
              </a:rPr>
              <a:t>MEDICION DEL RIESGO DE </a:t>
            </a:r>
            <a:r>
              <a:rPr b="1" dirty="0" sz="2800" lang="es-ES" u="sng" smtClean="0">
                <a:solidFill>
                  <a:srgbClr val="D66565"/>
                </a:solidFill>
              </a:rPr>
              <a:t>AUDITORIA</a:t>
            </a:r>
            <a:endParaRPr sz="2800">
              <a:solidFill>
                <a:srgbClr val="D66565"/>
              </a:solidFill>
            </a:endParaRPr>
          </a:p>
          <a:p>
            <a:pPr algn="ctr"/>
            <a:endParaRPr b="1" dirty="0" sz="2400" lang="es-ES" u="sng">
              <a:cs typeface="Arial" pitchFamily="34" charset="0"/>
            </a:endParaRPr>
          </a:p>
          <a:p>
            <a:r>
              <a:rPr dirty="0" sz="2400" lang="es-ES"/>
              <a:t>En la práctica, los diversos componentes del riesgo de auditoria no están típicamente cuantificados. En lugar de ello, los auditores utilizan generalmente </a:t>
            </a:r>
            <a:r>
              <a:rPr b="1" dirty="0" sz="2400" lang="es-ES"/>
              <a:t>escalas cualitativas</a:t>
            </a:r>
            <a:r>
              <a:rPr dirty="0" sz="2400" lang="es-ES"/>
              <a:t>, como </a:t>
            </a:r>
            <a:r>
              <a:rPr b="1" dirty="0" sz="2400" lang="es-ES"/>
              <a:t>RIESGO BAJO, RIESGO MEDIO y RIESGO ALTO.</a:t>
            </a:r>
            <a:endParaRPr dirty="0" sz="2400" lang="es-ES"/>
          </a:p>
          <a:p>
            <a:r>
              <a:rPr dirty="0" sz="2400" lang="es-ES"/>
              <a:t> </a:t>
            </a:r>
            <a:endParaRPr sz="2400"/>
          </a:p>
          <a:p>
            <a:r>
              <a:rPr dirty="0" sz="2400" lang="es-ES"/>
              <a:t>También se utiliza como </a:t>
            </a:r>
            <a:r>
              <a:rPr b="1" dirty="0" sz="2400" lang="es-ES"/>
              <a:t>criterio cuantitativo</a:t>
            </a:r>
            <a:r>
              <a:rPr dirty="0" sz="2400" lang="es-ES"/>
              <a:t> la fórmula siguiente:</a:t>
            </a:r>
            <a:endParaRPr sz="2400"/>
          </a:p>
          <a:p>
            <a:r>
              <a:rPr b="1" dirty="0" sz="2400" lang="es-ES"/>
              <a:t>		RA = RI * RC * RD</a:t>
            </a:r>
            <a:endParaRPr dirty="0" sz="2400" lang="es-ES"/>
          </a:p>
          <a:p>
            <a:r>
              <a:rPr b="1" dirty="0" sz="2400" lang="es-ES"/>
              <a:t> </a:t>
            </a:r>
            <a:endParaRPr dirty="0" sz="2400" lang="es-ES"/>
          </a:p>
          <a:p>
            <a:r>
              <a:rPr b="1" dirty="0" sz="2400" lang="es-ES"/>
              <a:t>Donde: RA = Riesgo de auditoria</a:t>
            </a:r>
            <a:endParaRPr dirty="0" sz="2400" lang="es-ES"/>
          </a:p>
          <a:p>
            <a:r>
              <a:rPr b="1" dirty="0" sz="2400" lang="es-ES"/>
              <a:t>	 </a:t>
            </a:r>
            <a:r>
              <a:rPr b="1" dirty="0" sz="2400" lang="es-ES" smtClean="0"/>
              <a:t>        </a:t>
            </a:r>
            <a:r>
              <a:rPr b="1" dirty="0" sz="2400" lang="es-ES"/>
              <a:t>RI = Riesgo inherente</a:t>
            </a:r>
            <a:endParaRPr dirty="0" sz="2400" lang="es-ES"/>
          </a:p>
          <a:p>
            <a:r>
              <a:rPr b="1" dirty="0" sz="2400" lang="es-ES"/>
              <a:t>	  </a:t>
            </a:r>
            <a:r>
              <a:rPr b="1" dirty="0" sz="2400" lang="es-ES" smtClean="0"/>
              <a:t>       RC </a:t>
            </a:r>
            <a:r>
              <a:rPr b="1" dirty="0" sz="2400" lang="es-ES"/>
              <a:t>= Riesgo de control</a:t>
            </a:r>
            <a:endParaRPr dirty="0" sz="2400" lang="es-ES"/>
          </a:p>
          <a:p>
            <a:r>
              <a:rPr b="1" dirty="0" sz="2400" lang="es-ES"/>
              <a:t>	  </a:t>
            </a:r>
            <a:r>
              <a:rPr b="1" dirty="0" sz="2400" lang="es-ES" smtClean="0"/>
              <a:t>       RD </a:t>
            </a:r>
            <a:r>
              <a:rPr b="1" dirty="0" sz="2400" lang="es-ES"/>
              <a:t>= Riesgo de detección</a:t>
            </a:r>
            <a:endParaRPr dirty="0" sz="2400" lang="es-ES"/>
          </a:p>
          <a:p>
            <a:pPr algn="just"/>
            <a:endParaRPr dirty="0" sz="2400" lang="es-ES" smtClean="0">
              <a:latin typeface="Arial" pitchFamily="34" charset="0"/>
              <a:cs typeface="Arial" pitchFamily="34" charset="0"/>
            </a:endParaRPr>
          </a:p>
          <a:p>
            <a:pPr>
              <a:lnSpc>
                <a:spcPct val="150000"/>
              </a:lnSpc>
            </a:pPr>
            <a:endParaRPr dirty="0" sz="2400" 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5" name="4 Rectángulo"/>
          <p:cNvSpPr/>
          <p:nvPr/>
        </p:nvSpPr>
        <p:spPr>
          <a:xfrm>
            <a:off x="152399" y="978794"/>
            <a:ext cx="11552350" cy="5336540"/>
          </a:xfrm>
          <a:prstGeom prst="rect"/>
        </p:spPr>
        <p:txBody>
          <a:bodyPr wrap="square">
            <a:spAutoFit/>
          </a:bodyPr>
          <a:p>
            <a:pPr algn="ctr"/>
            <a:r>
              <a:rPr b="1" dirty="0" sz="3600" lang="es-ES" u="sng" smtClean="0">
                <a:solidFill>
                  <a:srgbClr val="D66565"/>
                </a:solidFill>
                <a:latin typeface="AR JULIAN"/>
              </a:rPr>
              <a:t>EJEMPLO:</a:t>
            </a:r>
            <a:endParaRPr>
              <a:solidFill>
                <a:srgbClr val="D66565"/>
              </a:solidFill>
            </a:endParaRPr>
          </a:p>
          <a:p>
            <a:pPr algn="ctr"/>
            <a:endParaRPr b="1" dirty="0" sz="3600" lang="es-ES" u="sng">
              <a:latin typeface="AR JULIAN"/>
            </a:endParaRPr>
          </a:p>
          <a:p>
            <a:pPr algn="just"/>
            <a:r>
              <a:rPr dirty="0" sz="3200" lang="es-ES" smtClean="0"/>
              <a:t>Suponga </a:t>
            </a:r>
            <a:r>
              <a:rPr dirty="0" sz="3200" lang="es-ES"/>
              <a:t>que los auditores han valorado el riesgo inherente para una afirmación particular en 50% y el riesgo de control en 40%. Adicionalmente, han realizado procedimientos de auditoria en los que consideran que existe 20% de riesgo de fallar en la detección de un error material en la afirmación. El riesgo de auditoria para la afirmación puede calcularse de la siguiente manera: </a:t>
            </a:r>
            <a:endParaRPr dirty="0" sz="3200" lang="es-ES">
              <a:latin typeface="AR JULIAN"/>
            </a:endParaRPr>
          </a:p>
          <a:p>
            <a:endParaRPr dirty="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06" name="4 Rectángulo"/>
          <p:cNvSpPr/>
          <p:nvPr/>
        </p:nvSpPr>
        <p:spPr>
          <a:xfrm>
            <a:off x="271849" y="760874"/>
            <a:ext cx="11357774" cy="4187190"/>
          </a:xfrm>
          <a:prstGeom prst="rect"/>
        </p:spPr>
        <p:txBody>
          <a:bodyPr wrap="square">
            <a:spAutoFit/>
          </a:bodyPr>
          <a:p>
            <a:endParaRPr b="1" dirty="0" sz="3200" lang="es-ES" smtClean="0"/>
          </a:p>
          <a:p>
            <a:endParaRPr b="1" dirty="0" sz="3200" lang="es-ES"/>
          </a:p>
          <a:p>
            <a:r>
              <a:rPr b="1" dirty="0" sz="3200" lang="es-ES" smtClean="0"/>
              <a:t>RA </a:t>
            </a:r>
            <a:r>
              <a:rPr b="1" dirty="0" sz="3200" lang="es-ES"/>
              <a:t>= 0.50 * 0.40 * 0.20 = 0.04 </a:t>
            </a:r>
            <a:endParaRPr b="1" dirty="0" sz="3200" lang="es-ES" smtClean="0"/>
          </a:p>
          <a:p>
            <a:r>
              <a:rPr dirty="0" sz="3200" lang="es-ES" smtClean="0"/>
              <a:t>Por </a:t>
            </a:r>
            <a:r>
              <a:rPr dirty="0" sz="3200" lang="es-ES"/>
              <a:t>tanto, los auditores se enfrentan a un riesgo de auditoría de 4% de que ha ocurrido un error material, y éste ha evadido tanto los controles del cliente como los procedimientos de los auditores (Confianza 96 %).</a:t>
            </a:r>
            <a:endParaRPr sz="3200"/>
          </a:p>
          <a:p>
            <a:r>
              <a:rPr dirty="0" sz="3200" lang="es-ES"/>
              <a:t> </a:t>
            </a:r>
            <a:endParaRPr sz="3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7" name="4 Rectángulo"/>
          <p:cNvSpPr/>
          <p:nvPr/>
        </p:nvSpPr>
        <p:spPr>
          <a:xfrm>
            <a:off x="271849" y="760874"/>
            <a:ext cx="11357774" cy="6589395"/>
          </a:xfrm>
          <a:prstGeom prst="rect"/>
        </p:spPr>
        <p:txBody>
          <a:bodyPr wrap="square">
            <a:spAutoFit/>
          </a:bodyPr>
          <a:p>
            <a:r>
              <a:rPr dirty="0" sz="2600" lang="es-ES" smtClean="0"/>
              <a:t>El </a:t>
            </a:r>
            <a:r>
              <a:rPr dirty="0" sz="2600" lang="es-ES"/>
              <a:t>modelo expresa </a:t>
            </a:r>
            <a:r>
              <a:rPr b="1" dirty="0" sz="2600" lang="es-ES"/>
              <a:t>relaciones generales</a:t>
            </a:r>
            <a:r>
              <a:rPr dirty="0" sz="2600" lang="es-ES"/>
              <a:t> y no busca ser necesariamente un modelo matemático para considerar en forma precisa los factores que influyen sobre el riesgo de auditoria en las situaciones reales de auditoria.</a:t>
            </a:r>
            <a:endParaRPr sz="2600"/>
          </a:p>
          <a:p>
            <a:r>
              <a:rPr b="1" dirty="0" sz="2600" lang="es-ES"/>
              <a:t> </a:t>
            </a:r>
            <a:endParaRPr dirty="0" sz="2600" lang="es-ES"/>
          </a:p>
          <a:p>
            <a:r>
              <a:rPr dirty="0" sz="2600" lang="es-ES"/>
              <a:t>Es importante darse cuenta que mientras los auditores reúnen evidencia para evaluar el riesgo inherente y el riesgo de control, reúnen evidencia para limitar el riesgo de detección al nivel apropiado. El riesgo inherente y el riesgo de control son función del cliente y de su entorno de operaciones. Independientemente de cuánta evidencia reúnan los auditores, ellos no pueden cambiar estos riesgos. Por  consiguiente, la evidencia reunida por los auditores se utiliza para evaluar los niveles del riesgo inherente y de control.</a:t>
            </a:r>
            <a:endParaRPr sz="2600"/>
          </a:p>
          <a:p>
            <a:r>
              <a:rPr dirty="0" sz="2600" lang="es-ES"/>
              <a:t> </a:t>
            </a:r>
            <a:endParaRPr sz="2600"/>
          </a:p>
          <a:p>
            <a:pPr indent="-342900" marL="342900">
              <a:buFont typeface="Arial" pitchFamily="34" charset="0"/>
              <a:buChar char="•"/>
            </a:pPr>
            <a:endParaRPr dirty="0" sz="2600" lang="es-ES">
              <a:latin typeface="AR JULIAN"/>
            </a:endParaRPr>
          </a:p>
          <a:p>
            <a:pPr indent="-342900" marL="342900">
              <a:buFont typeface="Arial" pitchFamily="34" charset="0"/>
              <a:buChar char="•"/>
            </a:pPr>
            <a:endParaRPr dirty="0" sz="2600" lang="es-ES">
              <a:latin typeface="AR JULI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8" name="4 Rectángulo"/>
          <p:cNvSpPr/>
          <p:nvPr/>
        </p:nvSpPr>
        <p:spPr>
          <a:xfrm>
            <a:off x="395167" y="728874"/>
            <a:ext cx="11357774" cy="4949191"/>
          </a:xfrm>
          <a:prstGeom prst="rect"/>
        </p:spPr>
        <p:txBody>
          <a:bodyPr wrap="square">
            <a:spAutoFit/>
          </a:bodyPr>
          <a:p>
            <a:r>
              <a:rPr dirty="0" sz="3200" lang="es-ES"/>
              <a:t>El riesgo de detección, por otra parte, es una función de la efectividad de los procedimientos de auditoria realizados. Si  los auditores desean reducir el nivel de riesgo de detección, simplemente obtienen evidencia adicional competente. Como resultado, el riesgo de detección es el único riesgo que es completamente una función de la suficiencia de los procedimientos utilizados por los auditores.</a:t>
            </a:r>
            <a:endParaRPr sz="3200"/>
          </a:p>
          <a:p>
            <a:endParaRPr dirty="0" sz="3200" lang="es-ES"/>
          </a:p>
          <a:p>
            <a:endParaRPr dirty="0" sz="3200"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09" name="4 Rectángulo"/>
          <p:cNvSpPr/>
          <p:nvPr/>
        </p:nvSpPr>
        <p:spPr>
          <a:xfrm>
            <a:off x="271849" y="266604"/>
            <a:ext cx="11357774" cy="7164070"/>
          </a:xfrm>
          <a:prstGeom prst="rect"/>
        </p:spPr>
        <p:txBody>
          <a:bodyPr wrap="square">
            <a:spAutoFit/>
          </a:bodyPr>
          <a:p>
            <a:pPr algn="ctr"/>
            <a:r>
              <a:rPr b="1" dirty="0" sz="3600" lang="es-ES" u="sng">
                <a:solidFill>
                  <a:srgbClr val="D66565"/>
                </a:solidFill>
              </a:rPr>
              <a:t>Importancia Relativa. </a:t>
            </a:r>
            <a:endParaRPr dirty="0" sz="3600" lang="es-ES" u="sng">
              <a:solidFill>
                <a:srgbClr val="D66565"/>
              </a:solidFill>
            </a:endParaRPr>
          </a:p>
          <a:p>
            <a:r>
              <a:rPr dirty="0" sz="3200" lang="es-ES"/>
              <a:t> </a:t>
            </a:r>
          </a:p>
          <a:p>
            <a:pPr indent="-457200" marL="457200">
              <a:buFont typeface="Arial"/>
              <a:buChar char="•"/>
            </a:pPr>
            <a:r>
              <a:rPr dirty="0" sz="3200" lang="es-ES"/>
              <a:t>La información es de importancia relativa, si su omisión o saldo erróneo puede influir en las decisiones económicas teniendo en cuenta la información financiera. La importancia relativa depende del tamaño de la partida o error juzgado en las circunstancias particulares de su omisión o saldo erróneo. </a:t>
            </a:r>
          </a:p>
          <a:p>
            <a:pPr indent="-457200" marL="457200">
              <a:buFont typeface="Arial"/>
              <a:buChar char="•"/>
            </a:pPr>
            <a:r>
              <a:rPr dirty="0" sz="3200" lang="es-ES"/>
              <a:t>La importancia relativa ofrece un punto de separación del saldo en cuestión, más que ser una característica primordial cualitativa que debe tener la información para ser útil. </a:t>
            </a:r>
          </a:p>
          <a:p>
            <a:pPr indent="-571500" marL="571500">
              <a:buFont typeface="Arial"/>
              <a:buChar char="•"/>
            </a:pPr>
            <a:r>
              <a:rPr dirty="0" sz="3600" lang="es-ES" smtClean="0"/>
              <a:t> </a:t>
            </a:r>
            <a:endParaRPr dirty="0" sz="360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0" name="4 Rectángulo"/>
          <p:cNvSpPr/>
          <p:nvPr/>
        </p:nvSpPr>
        <p:spPr>
          <a:xfrm>
            <a:off x="304046" y="345894"/>
            <a:ext cx="11309998" cy="6435090"/>
          </a:xfrm>
          <a:prstGeom prst="rect"/>
        </p:spPr>
        <p:txBody>
          <a:bodyPr wrap="square">
            <a:spAutoFit/>
          </a:bodyPr>
          <a:p>
            <a:pPr indent="-457200" marL="457200">
              <a:buFont typeface="Arial"/>
              <a:buChar char="•"/>
            </a:pPr>
            <a:r>
              <a:rPr dirty="0" sz="2600" lang="es-ES" smtClean="0"/>
              <a:t>El </a:t>
            </a:r>
            <a:r>
              <a:rPr dirty="0" sz="2600" lang="es-ES"/>
              <a:t>auditor necesita considerar la posibilidad de saldos erróneos de cantidades relativamente pequeñas que, acumuladas pueden tener un efecto importante sobre los Estados Financieros. Por ejemplo un error en un procedimiento de fin de mes puede ser una indicación de una representación errónea de importancia relativa si se repite todos los meses. </a:t>
            </a:r>
            <a:endParaRPr sz="2600"/>
          </a:p>
          <a:p>
            <a:pPr indent="-457200" marL="457200">
              <a:buFont typeface="Arial"/>
              <a:buChar char="•"/>
            </a:pPr>
            <a:r>
              <a:rPr dirty="0" sz="2600" lang="es-ES"/>
              <a:t>El auditor considera la importancia relativa tanto a nivel global de los Estados Financieros, a saldos de cuentas particulares, clases de transacciones y revelaciones. La importancia relativa puede ser influida por consideraciones que se refieren a saldo de una cuenta de los Estados Financieros y sus relaciones con otras cuentas. Este proceso puede dar como resultado diferentes niveles de importancia relativa dependiendo del aspecto de los Estados Financieros que están siendo considerados. </a:t>
            </a:r>
            <a:endParaRPr sz="2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1" name="4 Rectángulo"/>
          <p:cNvSpPr/>
          <p:nvPr/>
        </p:nvSpPr>
        <p:spPr>
          <a:xfrm>
            <a:off x="237260" y="968217"/>
            <a:ext cx="11357774" cy="3761740"/>
          </a:xfrm>
          <a:prstGeom prst="rect"/>
        </p:spPr>
        <p:txBody>
          <a:bodyPr wrap="square">
            <a:spAutoFit/>
          </a:bodyPr>
          <a:p>
            <a:pPr algn="ctr"/>
            <a:r>
              <a:rPr b="1" dirty="0" sz="2800" lang="es-ES" u="sng" smtClean="0">
                <a:solidFill>
                  <a:srgbClr val="D66565"/>
                </a:solidFill>
              </a:rPr>
              <a:t>RELACION ENTRE RIESGO DE AUDITORIA E IMPORTANCIA RELATIVA </a:t>
            </a:r>
            <a:endParaRPr>
              <a:solidFill>
                <a:srgbClr val="D66565"/>
              </a:solidFill>
            </a:endParaRPr>
          </a:p>
          <a:p>
            <a:pPr algn="ctr"/>
            <a:endParaRPr b="1" dirty="0" sz="2800" lang="es-ES" smtClean="0">
              <a:latin typeface="AR JULIAN"/>
            </a:endParaRPr>
          </a:p>
          <a:p>
            <a:r>
              <a:rPr dirty="0" sz="2800" lang="es-ES" smtClean="0"/>
              <a:t>La </a:t>
            </a:r>
            <a:r>
              <a:rPr dirty="0" sz="2800" lang="es-ES"/>
              <a:t>evaluación oportuna y adecuada del Auditor Gubernamental de la importancia relativa de la evidencia examinada contribuye a una mejor selección de la naturaleza, oportunidad y alcance de los procedimientos de trabajo aplicables en la acción de control, que reduzcan el riesgo probable a un nivel aceptablemente bajo.</a:t>
            </a:r>
          </a:p>
          <a:p>
            <a:r>
              <a:rPr dirty="0" sz="2800" lang="es-ES"/>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2" name="4 Rectángulo"/>
          <p:cNvSpPr/>
          <p:nvPr/>
        </p:nvSpPr>
        <p:spPr>
          <a:xfrm>
            <a:off x="271849" y="68896"/>
            <a:ext cx="11357774" cy="6680835"/>
          </a:xfrm>
          <a:prstGeom prst="rect"/>
        </p:spPr>
        <p:txBody>
          <a:bodyPr wrap="square">
            <a:spAutoFit/>
          </a:bodyPr>
          <a:p>
            <a:r>
              <a:rPr dirty="0" sz="2800" lang="es-ES"/>
              <a:t> </a:t>
            </a:r>
            <a:endParaRPr sz="2800"/>
          </a:p>
          <a:p>
            <a:r>
              <a:rPr dirty="0" sz="2800" lang="es-ES"/>
              <a:t>De ahí que, para la valoración del riesgo probable debe considerarse el criterio de importancia relativa y viceversa, al ser interdependientes en cuanto al fin de la formación de un juicio profesional adecuado con respecto a la calidad y cantidad de la evidencia analizada. Las decisiones a adoptar deben juzgarse y evaluarse en forma conjunta y acumulativa, teniendo en cuenta que:</a:t>
            </a:r>
            <a:endParaRPr sz="2800"/>
          </a:p>
          <a:p>
            <a:r>
              <a:rPr dirty="0" sz="2800" lang="es-ES"/>
              <a:t> </a:t>
            </a:r>
            <a:endParaRPr sz="2800"/>
          </a:p>
          <a:p>
            <a:r>
              <a:rPr dirty="0" sz="2800" lang="es-ES"/>
              <a:t>a) Hay una relación inversa entre la importancia relativa y el nivel de riesgo probable; mientras más alto es el nivel de importancia relativa, más bajo el riesgo probable y viceversa; y</a:t>
            </a:r>
            <a:endParaRPr sz="2800"/>
          </a:p>
          <a:p>
            <a:r>
              <a:rPr dirty="0" sz="2800" lang="es-ES"/>
              <a:t>b) La importancia relativa depende del tamaño de la partida o error juzgado en las circunstancias particulares de su omisión o representación errónea.</a:t>
            </a: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13" name="4 Rectángulo"/>
          <p:cNvSpPr/>
          <p:nvPr/>
        </p:nvSpPr>
        <p:spPr>
          <a:xfrm>
            <a:off x="271849" y="68896"/>
            <a:ext cx="11357774" cy="7014845"/>
          </a:xfrm>
          <a:prstGeom prst="rect"/>
        </p:spPr>
        <p:txBody>
          <a:bodyPr wrap="square">
            <a:spAutoFit/>
          </a:bodyPr>
          <a:p>
            <a:r>
              <a:rPr b="1" dirty="0" sz="2800" lang="es-ES" smtClean="0">
                <a:solidFill>
                  <a:srgbClr val="D66565"/>
                </a:solidFill>
              </a:rPr>
              <a:t>FACTORES </a:t>
            </a:r>
            <a:r>
              <a:rPr b="1" dirty="0" sz="2800" lang="es-ES">
                <a:solidFill>
                  <a:srgbClr val="D66565"/>
                </a:solidFill>
              </a:rPr>
              <a:t>QUE INFLUYEN EN LA IMPORTANCIA </a:t>
            </a:r>
            <a:r>
              <a:rPr b="1" dirty="0" sz="2800" lang="es-ES" smtClean="0">
                <a:solidFill>
                  <a:srgbClr val="D66565"/>
                </a:solidFill>
              </a:rPr>
              <a:t>RELATIVA</a:t>
            </a:r>
            <a:endParaRPr sz="2800">
              <a:solidFill>
                <a:srgbClr val="D66565"/>
              </a:solidFill>
            </a:endParaRPr>
          </a:p>
          <a:p>
            <a:pPr lvl="0"/>
            <a:r>
              <a:rPr dirty="0" sz="2800" lang="es-ES"/>
              <a:t>El tamaño de la entidad (sus ingresos y gastos totales, ingreso neto, activos, capital contable, capital de trabajo, etc.)</a:t>
            </a:r>
            <a:endParaRPr sz="2800"/>
          </a:p>
          <a:p>
            <a:pPr indent="-457200" lvl="0" marL="457200">
              <a:buFont typeface="Arial" pitchFamily="34" charset="0"/>
              <a:buChar char="•"/>
            </a:pPr>
            <a:r>
              <a:rPr dirty="0" sz="2800" lang="es-ES"/>
              <a:t>La naturaleza del error (grave o leve, deliberado o accidental, rutinario o anormal, </a:t>
            </a:r>
            <a:r>
              <a:rPr dirty="0" sz="2800" lang="es-ES" err="1"/>
              <a:t>etc</a:t>
            </a:r>
            <a:r>
              <a:rPr dirty="0" sz="2800" lang="es-ES"/>
              <a:t>) y los componentes de los estados financieros que afectan ese error;</a:t>
            </a:r>
            <a:endParaRPr sz="2800"/>
          </a:p>
          <a:p>
            <a:pPr indent="-457200" lvl="0" marL="457200">
              <a:buFont typeface="Arial" pitchFamily="34" charset="0"/>
              <a:buChar char="•"/>
            </a:pPr>
            <a:r>
              <a:rPr dirty="0" sz="2800" lang="es-ES"/>
              <a:t>Factores relacionados con la entidad (por ejemplo, si la entidad es de reciente creación o está bien establecida, es estable o inestable, es rentable u opera con pérdidas, etc.);</a:t>
            </a:r>
            <a:endParaRPr sz="2800"/>
          </a:p>
          <a:p>
            <a:pPr indent="-457200" lvl="0" marL="457200">
              <a:buFont typeface="Arial" pitchFamily="34" charset="0"/>
              <a:buChar char="•"/>
            </a:pPr>
            <a:r>
              <a:rPr dirty="0" sz="2800" lang="es-ES"/>
              <a:t>Factores relacionados con el medio en que opera la entidad (por ejemplo consideraciones respecto al sector industrial correspondiente, las condiciones del mercado de capitales y el estado general de la economía); y</a:t>
            </a:r>
            <a:endParaRPr sz="2800"/>
          </a:p>
          <a:p>
            <a:pPr lvl="0"/>
            <a:r>
              <a:rPr dirty="0" sz="2800" lang="es-ES"/>
              <a:t>Consideraciones de costo/beneficio.</a:t>
            </a:r>
            <a:endParaRPr sz="2800"/>
          </a:p>
          <a:p>
            <a:r>
              <a:rPr dirty="0" sz="2800" lang="es-ES" smtClean="0"/>
              <a:t> </a:t>
            </a:r>
            <a:endParaRPr dirty="0" sz="2800" lang="es-ES">
              <a:latin typeface="AR JULI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4" name="4 Rectángulo"/>
          <p:cNvSpPr/>
          <p:nvPr/>
        </p:nvSpPr>
        <p:spPr>
          <a:xfrm>
            <a:off x="271849" y="68896"/>
            <a:ext cx="11357774" cy="6019800"/>
          </a:xfrm>
          <a:prstGeom prst="rect"/>
        </p:spPr>
        <p:txBody>
          <a:bodyPr wrap="square">
            <a:spAutoFit/>
          </a:bodyPr>
          <a:p>
            <a:pPr algn="ctr"/>
            <a:r>
              <a:rPr b="1" dirty="0" sz="3600" lang="es-ES" u="sng" smtClean="0">
                <a:solidFill>
                  <a:srgbClr val="D66565"/>
                </a:solidFill>
              </a:rPr>
              <a:t>Estudio independiente </a:t>
            </a:r>
            <a:endParaRPr u="sng">
              <a:solidFill>
                <a:srgbClr val="D66565"/>
              </a:solidFill>
            </a:endParaRPr>
          </a:p>
          <a:p>
            <a:pPr algn="ctr"/>
            <a:endParaRPr b="1" dirty="0" sz="3600" lang="es-ES" smtClean="0"/>
          </a:p>
          <a:p>
            <a:pPr indent="-742950" marL="742950">
              <a:buFont typeface="+mj-lt"/>
              <a:buAutoNum type="arabicPeriod" startAt="1"/>
            </a:pPr>
            <a:r>
              <a:rPr b="0" dirty="0" sz="3600" lang="es-ES" smtClean="0">
                <a:latin typeface="AR JULIAN"/>
              </a:rPr>
              <a:t>Estudiar </a:t>
            </a:r>
            <a:r>
              <a:rPr b="0" dirty="0" sz="3600" lang="es-ES"/>
              <a:t>Evaluación mediante el Modelo de Riesgo de </a:t>
            </a:r>
            <a:r>
              <a:rPr b="0" dirty="0" sz="3600" lang="es-ES" smtClean="0"/>
              <a:t>Auditoría </a:t>
            </a:r>
            <a:r>
              <a:rPr b="0" dirty="0" sz="3600" lang="es-ES" smtClean="0"/>
              <a:t>del Folleto de Riesgo de Auditoria pagina 13</a:t>
            </a:r>
            <a:endParaRPr b="0"/>
          </a:p>
          <a:p>
            <a:pPr indent="-742950" marL="742950">
              <a:buFont typeface="+mj-lt"/>
              <a:buAutoNum type="arabicPeriod" startAt="1"/>
            </a:pPr>
            <a:r>
              <a:rPr b="0" dirty="0" sz="3600" lang="es-ES" smtClean="0"/>
              <a:t>Estudiar</a:t>
            </a:r>
            <a:r>
              <a:rPr b="0" dirty="0" sz="3600" lang="es-ES" smtClean="0"/>
              <a:t> Proceso </a:t>
            </a:r>
            <a:r>
              <a:rPr b="0" dirty="0" sz="3600" lang="es-ES"/>
              <a:t>de identificación y evaluación del riesgo inherente </a:t>
            </a:r>
            <a:r>
              <a:rPr b="0" dirty="0" sz="3600" lang="es-ES" smtClean="0"/>
              <a:t>y de control</a:t>
            </a:r>
            <a:endParaRPr b="0" dirty="0" sz="3600" lang="es-ES"/>
          </a:p>
          <a:p>
            <a:pPr indent="-742950" marL="742950">
              <a:buFont typeface="+mj-lt"/>
              <a:buAutoNum type="arabicPeriod" startAt="1"/>
            </a:pPr>
            <a:r>
              <a:rPr b="0" dirty="0" sz="3600" lang="es-ES"/>
              <a:t> </a:t>
            </a:r>
            <a:r>
              <a:rPr b="0" dirty="0" sz="3600" lang="es-ES" smtClean="0"/>
              <a:t>Estudiar</a:t>
            </a:r>
            <a:r>
              <a:rPr b="0" dirty="0" sz="3600" lang="es-ES" smtClean="0"/>
              <a:t> CRITERIOS </a:t>
            </a:r>
            <a:r>
              <a:rPr b="0" dirty="0" sz="3600" lang="es-ES"/>
              <a:t>Y METODOS PARA DETERMINAR LA IMPORTANCIA </a:t>
            </a:r>
            <a:r>
              <a:rPr b="0" dirty="0" sz="3600" lang="es-ES" smtClean="0"/>
              <a:t>RELATIVA</a:t>
            </a:r>
            <a:endParaRPr b="0" dirty="0" sz="3600" lang="es-ES"/>
          </a:p>
          <a:p>
            <a:pPr indent="-514350" marL="514350">
              <a:buFont typeface="+mj-lt"/>
              <a:buAutoNum type="arabicPeriod" startAt="1"/>
            </a:pPr>
            <a:endParaRPr b="0" dirty="0" sz="2800" lang="es-ES"/>
          </a:p>
          <a:p>
            <a:endParaRPr dirty="0" sz="2600" lang="es-ES">
              <a:latin typeface="AR JULI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75"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77" name="2 Subtítulo"/>
          <p:cNvSpPr>
            <a:spLocks noGrp="1"/>
          </p:cNvSpPr>
          <p:nvPr>
            <p:ph type="subTitle" idx="1"/>
          </p:nvPr>
        </p:nvSpPr>
        <p:spPr>
          <a:xfrm>
            <a:off x="923035" y="2615606"/>
            <a:ext cx="10566400"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79"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7"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81"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9"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83"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Usuario de Windows</cp:lastModifiedBy>
  <dcterms:created xsi:type="dcterms:W3CDTF">2019-09-25T11:30:08Z</dcterms:created>
  <dcterms:modified xsi:type="dcterms:W3CDTF">2026-09-16T17:19:17Z</dcterms:modified>
</cp:coreProperties>
</file>