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tableStyles" Target="tableStyles.xml"/><Relationship Id="rId16" Type="http://schemas.openxmlformats.org/officeDocument/2006/relationships/presProps" Target="presProps.xml"/><Relationship Id="rId17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12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4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5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96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Rectangle 3"/>
          <p:cNvSpPr/>
          <p:nvPr/>
        </p:nvSpPr>
        <p:spPr>
          <a:xfrm>
            <a:off x="3104147" y="695956"/>
            <a:ext cx="9087853" cy="3558093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onales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98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37" name=""/><p:cNvGrpSpPr/><p:nvPr/></p:nvGrpSpPr><p:grpSpPr><a:xfrm><a:off x="0" y="0"/><a:ext cx="0" cy="0"/><a:chOff x="0" y="0"/><a:chExt cx="0" cy="0"/></a:xfrm></p:grpSpPr><p:sp><p:nvSpPr><p:cNvPr id="1048599" name=""/><p:cNvSpPr txBox="1"/><p:nvPr/></p:nvSpPr><p:spPr><a:xfrm><a:off x="4484472" y="629982"/><a:ext cx="7218272" cy="1043940"/></a:xfrm><a:prstGeom prst="rect"/></p:spPr><p:txBody><a:bodyPr rtlCol="0" wrap="square"><a:spAutoFit/></a:bodyPr><a:p><a:r><a:rPr b="1" sz="3200" lang="es-US"><a:solidFill><a:srgbClr val="000000"/></a:solidFill></a:rPr><a:t>Áreas </a:t></a:r><a:r><a:rPr altLang="es-US" b="1" sz="3200" lang="en-US"><a:solidFill><a:srgbClr val="000000"/></a:solidFill></a:rPr><a:t>f</a:t></a:r><a:r><a:rPr altLang="es-US" b="1" sz="3200" lang="en-US"><a:solidFill><a:srgbClr val="000000"/></a:solidFill></a:rPr><a:t>u</a:t></a:r><a:r><a:rPr altLang="es-US" b="1" sz="3200" lang="en-US"><a:solidFill><a:srgbClr val="000000"/></a:solidFill></a:rPr><a:t>n</a:t></a:r><a:r><a:rPr altLang="es-US" b="1" sz="3200" lang="en-US"><a:solidFill><a:srgbClr val="000000"/></a:solidFill></a:rPr><a:t>c</a:t></a:r><a:r><a:rPr altLang="es-US" b="1" sz="3200" lang="en-US"><a:solidFill><a:srgbClr val="000000"/></a:solidFill></a:rPr><a:t>i</a:t></a:r><a:r><a:rPr altLang="es-US" b="1" sz="3200" lang="en-US"><a:solidFill><a:srgbClr val="000000"/></a:solidFill></a:rPr><a:t>o</a:t></a:r><a:r><a:rPr altLang="es-US" b="1" sz="3200" lang="en-US"><a:solidFill><a:srgbClr val="000000"/></a:solidFill></a:rPr><a:t>nales </a:t></a:r><a:r><a:rPr b="1" sz="3200" lang="es-US"><a:solidFill><a:srgbClr val="000000"/></a:solidFill></a:rPr><a:t>de la empresa </a:t></a:r><a:endParaRPr b="1" sz="3200" lang="es-US"><a:solidFill><a:srgbClr val="000000"/></a:solidFill></a:endParaRPr></a:p></p:txBody></p:sp><p:sp><p:nvSpPr><p:cNvPr id="1048600" name=""/><p:cNvSpPr txBox="1"/><p:nvPr/></p:nvSpPr><p:spPr><a:xfrm><a:off x="4000236" y="1781157"/><a:ext cx="5817732" cy="2177415"/></a:xfrm><a:prstGeom prst="rect"/></p:spPr><p:txBody><a:bodyPr rtlCol="0" wrap="square"><a:spAutoFit/></a:bodyPr><a:p><a:pPr indent="-457200" marL="457200"><a:buFont typeface="Arial"/><a:buChar char="•"/></a:pPr><a:r><a:rPr sz="2800" lang="es-US"><a:solidFill><a:srgbClr val="000000"/></a:solidFill></a:rPr><a:t>Recursos Humanos.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Inventarios y almacenaje.</a:t></a:r><a:endParaRPr sz="2800" lang="es-US"><a:solidFill><a:srgbClr val="000000"/></a:solidFill></a:endParaRPr></a:p><a:p><a:pPr indent="-457200" marL="457200"><a:buFont typeface="Arial"/><a:buChar char="•"/></a:pPr><a:r><a:rPr b="1" sz="2800" lang="es-US"><a:solidFill><a:srgbClr val="FF0000"/></a:solidFill></a:rPr><a:t>Compras o aprovisionamiento.</a:t></a:r><a:endParaRPr b="1" sz="2800" lang="es-US"><a:solidFill><a:srgbClr val="FF0000"/></a:solidFill></a:endParaRPr></a:p><a:p><a:pPr indent="-457200" marL="457200"><a:buFont typeface="Arial"/><a:buChar char="•"/></a:pPr><a:r><a:rPr sz="2800" lang="es-US"><a:solidFill><a:srgbClr val="000000"/></a:solidFill></a:rPr><a:t>Cobros.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Ventas.</a:t></a:r><a:endParaRPr sz="2800" lang="es-US"><a:solidFill><a:srgbClr val="000000"/></a:solidFill></a:endParaRPr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 txBox="1"/>
          <p:nvPr/>
        </p:nvSpPr>
        <p:spPr>
          <a:xfrm>
            <a:off x="3377645" y="380288"/>
            <a:ext cx="8359422" cy="604837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OBJETIVOS DE AUDITORIA DE GESTION DE COMPRAS O APROVISIONAMIENTO
</a:t>
            </a:r>
            <a:r>
              <a:rPr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Medir, evaluar y comparar los resultados favorables y no favorables alcanzados en la gestión de compras o aprovisionamiento, a partir de los procedimientos previstos en materia de:
Planificación de las compras;
Selección de proveedores;
Negociación con los proveedores;
Contratación con los proveedores; y
Alianzas con proveedores.
</a:t>
            </a:r>
            <a:r>
              <a:rPr sz="2000" lang="es-US" u="sng">
                <a:solidFill>
                  <a:srgbClr val="000000"/>
                </a:solidFill>
              </a:rPr>
              <a:t>CULTURA DE LA RESPONSABILIDAD
</a:t>
            </a:r>
            <a:r>
              <a:rPr sz="2000" lang="es-US">
                <a:solidFill>
                  <a:srgbClr val="000000"/>
                </a:solidFill>
              </a:rPr>
              <a:t>
Verificar la existencia de una cultura de la responsabilidad en la gestión de las compras o aprovisionamiento, por parte de los directivos y especialistas que participan en ella dentro de la entidad auditada.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 txBox="1"/>
          <p:nvPr/>
        </p:nvSpPr>
        <p:spPr>
          <a:xfrm>
            <a:off x="3308469" y="155463"/>
            <a:ext cx="8566953" cy="6252211"/>
          </a:xfrm>
          <a:prstGeom prst="rect"/>
        </p:spPr>
        <p:txBody>
          <a:bodyPr rtlCol="0" wrap="square">
            <a:spAutoFit/>
          </a:bodyPr>
          <a:p>
            <a:r>
              <a:rPr sz="1800" lang="es-US" u="sng">
                <a:solidFill>
                  <a:srgbClr val="000000"/>
                </a:solidFill>
              </a:rPr>
              <a:t>CONTROL INTERNO EFICAZ
</a:t>
            </a:r>
            <a:r>
              <a:rPr sz="1800" lang="es-US">
                <a:solidFill>
                  <a:srgbClr val="000000"/>
                </a:solidFill>
              </a:rPr>
              <a:t>
Evaluar el cumplimiento de los procedimientos de control interno en materia de compras o aprovisionamiento, que promueva el logro de los objetivos y metas de la entidad, la detección temprana de desviaciones o áreas susceptibles de mejoras y la aplicación de las medidas que sean necesarias de manera oportuna.
</a:t>
            </a:r>
            <a:r>
              <a:rPr sz="1800" lang="es-US" u="sng">
                <a:solidFill>
                  <a:srgbClr val="000000"/>
                </a:solidFill>
              </a:rPr>
              <a:t>MEJORAMIENTO DE LA PLANIFICACION
</a:t>
            </a:r>
            <a:r>
              <a:rPr sz="1800" lang="es-US">
                <a:solidFill>
                  <a:srgbClr val="000000"/>
                </a:solidFill>
              </a:rPr>
              <a:t>
Comprobar el cumplimiento de los procedimientos establecidos para el diseño, formulación, aprobación, ejecución y control de los planes y presupuesto de gastos aprobados para la gestión de compras o aprovisionamiento.
</a:t>
            </a:r>
            <a:r>
              <a:rPr sz="1800" lang="es-US" u="sng">
                <a:solidFill>
                  <a:srgbClr val="000000"/>
                </a:solidFill>
              </a:rPr>
              <a:t>NECESIDAD DE UN BUEN SISTEMA INTEGRAL DE INFORMACION Y COMUNICACIÓN
</a:t>
            </a:r>
            <a:r>
              <a:rPr sz="1800" lang="es-US">
                <a:solidFill>
                  <a:srgbClr val="000000"/>
                </a:solidFill>
              </a:rPr>
              <a:t>
Comprobar que los sistemas de información y comunicación implementados para la gestión de las compras o aprovisionamiento, permiten garantizar la calidad, oportunidad y cantidad de los productos o mercancías necesarias para responder a las necesidades de los procesos productivos o de servicios de la entidad auditada.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"/>
          <p:cNvSpPr txBox="1"/>
          <p:nvPr/>
        </p:nvSpPr>
        <p:spPr>
          <a:xfrm>
            <a:off x="3671646" y="198697"/>
            <a:ext cx="8203774" cy="664400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PROGRAMA DE AUDITORIA DE LA GESTION DE COMPRAS O APROVISIIONAMIENTO
</a:t>
            </a:r>
            <a:r>
              <a:rPr altLang="es-US" b="1" sz="2000" lang="en-US">
                <a:solidFill>
                  <a:srgbClr val="000000"/>
                </a:solidFill>
              </a:rPr>
              <a:t>1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altLang="es-US" b="1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se cumplen los procedimientos previstos para el diseño, formulación, aprobación, ejecución y control de los planes de compras o aprovisionamiento, teniendo en cuenta los criterios establecidos para:
Planificación de las compras;
Selección de proveedores;
Negociación con los proveedores;
Contratación con los proveedores; y
Alianzas con proveedores.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Comprobar el cumplimiento de los procedimientos de control interno establecidos para los procesos de:
Planificación de las compras;
Selección de proveedores;
Negociación con los proveedores;
Contratación con los proveedores; y
Alianzas con proveedores.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 txBox="1"/>
          <p:nvPr/>
        </p:nvSpPr>
        <p:spPr>
          <a:xfrm>
            <a:off x="3472764" y="291996"/>
            <a:ext cx="8584246" cy="670306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TECNICAS DE RECOLECCION DE INFORMACION Y EVIDENCIAS DE AUDITORIA A LA GESTION DE COMPRAS O APROVISIONAMIENTO
</a:t>
            </a:r>
            <a:r>
              <a:rPr b="1" sz="2000" lang="es-US">
                <a:solidFill>
                  <a:srgbClr val="000000"/>
                </a:solidFill>
              </a:rPr>
              <a:t>TESTIMONIAL</a:t>
            </a:r>
            <a:r>
              <a:rPr sz="2000" lang="es-US">
                <a:solidFill>
                  <a:srgbClr val="000000"/>
                </a:solidFill>
              </a:rPr>
              <a:t>:
Entrevistas con los responsables y especialistas.
Encuestas a los proveedores seleccionados.
</a:t>
            </a:r>
            <a:r>
              <a:rPr altLang="es-US" sz="2000" lang="en-US">
                <a:solidFill>
                  <a:srgbClr val="000000"/>
                </a:solidFill>
              </a:rPr>
              <a:t>T</a:t>
            </a:r>
            <a:r>
              <a:rPr altLang="en-US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;</a:t>
            </a:r>
            <a:r>
              <a:rPr sz="2000" lang="es-US">
                <a:solidFill>
                  <a:srgbClr val="000000"/>
                </a:solidFill>
              </a:rPr>
              <a:t>VERBAL Y OCULAR
</a:t>
            </a:r>
            <a:r>
              <a:rPr b="1" sz="2000" lang="es-US">
                <a:solidFill>
                  <a:srgbClr val="000000"/>
                </a:solidFill>
              </a:rPr>
              <a:t>DOCUMENTADA</a:t>
            </a:r>
            <a:r>
              <a:rPr sz="2000" lang="es-US">
                <a:solidFill>
                  <a:srgbClr val="000000"/>
                </a:solidFill>
              </a:rPr>
              <a:t>
Contratos de compra-venta.
Expedientes de proveedores.
Facturas comerciales.
Análisis de concurrencia de proveedores extranjeros.
Expedientes de pago a los proveedores.
Evaluaciones de calidad de los proveedores.
Listado de productos estrellas de la entidad.
Aprobaciones de las Comisiones de Pago / de Contratación.
Informes de reclamaciones.
Solicitud de ofertas a los proveedores.
Documentos comerciales de embarque (para las importaciones).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DOCUMENTAL
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 txBox="1"/>
          <p:nvPr/>
        </p:nvSpPr>
        <p:spPr>
          <a:xfrm>
            <a:off x="3464116" y="622415"/>
            <a:ext cx="7918422" cy="3129280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b="1" sz="2000" lang="es-US">
                <a:solidFill>
                  <a:srgbClr val="000000"/>
                </a:solidFill>
              </a:rPr>
              <a:t>ANALITICAS</a:t>
            </a:r>
            <a:r>
              <a:rPr sz="2000" lang="es-US">
                <a:solidFill>
                  <a:srgbClr val="000000"/>
                </a:solidFill>
              </a:rPr>
              <a:t> (PAPELES DE TRABAJO PREPARADOS POR EL AUDITOR):
Análisis comparativos Plan vs. Real 
Análisis de reclamaciones presentadas.
Análisis de la Contratación económica.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ESCRITA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 txBox="1"/>
          <p:nvPr/>
        </p:nvSpPr>
        <p:spPr>
          <a:xfrm>
            <a:off x="3377646" y="665442"/>
            <a:ext cx="8203775" cy="455866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INDICADORES DE GESTION DE COMPRAS O </a:t>
            </a:r>
            <a:r>
              <a:rPr b="1" sz="2000" lang="es-US">
                <a:solidFill>
                  <a:srgbClr val="000000"/>
                </a:solidFill>
              </a:rPr>
              <a:t>APROVISIONAMIENT</a:t>
            </a:r>
            <a:r>
              <a:rPr b="1" sz="2000" lang="es-US">
                <a:solidFill>
                  <a:srgbClr val="000000"/>
                </a:solidFill>
              </a:rPr>
              <a:t>O
</a:t>
            </a:r>
            <a:r>
              <a:rPr sz="2000" lang="es-US">
                <a:solidFill>
                  <a:srgbClr val="000000"/>
                </a:solidFill>
              </a:rPr>
              <a:t>1. ROTACION DE CUENTAS POR PAGAR = COMPRAS NETAS ANUALES
						    SALDO MEDIO DE LAS CUENTAS POR
						    PAGAR
Compras netas = Compras – Devoluciones – Descuento en compras
La rotación se expresa en número de veces.
2. % IMPORTANCIA DE LOS ABASTECIMIENTOS =
	COSTO DE LAS MATERIAS PRIMAS Y MATERIALES
	ENTRADAS DE MATERIAS PRIMAS Y MATERIALES
3. LIQUIDEZ INMEDIATA = ACTIVOS CIRCULANTES - INVENTARIOS
				  	PASIVOS CIRCULANTES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3481412" y="328407"/>
            <a:ext cx="8316186" cy="5988686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4. LIQUIDEZ DISPONBLE = EFECTIVO EN CAJA + BANCO
	              		  PASIVOS CIRCULANTES
5. CAPITAL DE TRABAJO = ACTIVOS CIRCULANTES – PASIVOS CIRCULANTES
6. CICLO DE PAGOS = 360/ROTACION DE CUENTAS POR PAGAR
7. # RECLAMACIONES PRESENTADAS A PROVEEDORES
8. IMPORTE TOTAL DE RECLAMACIONES ACEPTADAS POR LOS PROVEEDORES
9. % DESCUENTO EN COMPRAS RECIBIDOS =
		TOTAL DESCUENTOS RECIBIDOS/ COMPRAS TOTALES
10. INCREMENTO O DISMINUCIÓN DE PROVEEDORES DE PRODUCTOS O MERCANCIAS RELEVANTES = # PROVEEDORES EJERCICIO ACTUAL/# PROVEEDORES EJERCICIO 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Rectangle 3"/>
          <p:cNvSpPr/>
          <p:nvPr/>
        </p:nvSpPr>
        <p:spPr>
          <a:xfrm>
            <a:off x="5859512" y="383702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2" name=""/>
          <p:cNvSpPr txBox="1"/>
          <p:nvPr/>
        </p:nvSpPr>
        <p:spPr>
          <a:xfrm>
            <a:off x="3707401" y="1298074"/>
            <a:ext cx="7269913" cy="1661160"/>
          </a:xfrm>
          <a:prstGeom prst="rect"/>
        </p:spPr>
        <p:txBody>
          <a:bodyPr rtlCol="0" wrap="square">
            <a:spAutoFit/>
          </a:bodyPr>
          <a:p>
            <a:r>
              <a:rPr sz="2400" lang="es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1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Pregunta de Repaso de la 3.2.1 a la 3.2.4 del Folleto de Auditoría.
 </a:t>
            </a:r>
            <a:r>
              <a:rPr altLang="es-US" sz="2400" lang="en-US">
                <a:solidFill>
                  <a:srgbClr val="000000"/>
                </a:solidFill>
              </a:rPr>
              <a:t>2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Resumen del sistema de conocimientos del tema.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04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5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2021-11-14T05:27:01Z</dcterms:created>
  <dcterms:modified xsi:type="dcterms:W3CDTF">2026-08-23T03:40:57Z</dcterms:modified>
</cp:coreProperties>
</file>