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72" r:id="rId3"/>
    <p:sldId id="347" r:id="rId4"/>
    <p:sldId id="346" r:id="rId5"/>
    <p:sldId id="275" r:id="rId6"/>
    <p:sldId id="345" r:id="rId7"/>
    <p:sldId id="274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F3D74-5503-4D36-8F2C-A6B506CBA2B2}" type="datetimeFigureOut">
              <a:rPr lang="es-MX" smtClean="0"/>
              <a:t>06/09/2026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371E6A-EB5F-4D63-A9BB-0868D9F7A01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620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06/09/2026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397937" y="188640"/>
            <a:ext cx="7092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Franklin Gothic Medium" pitchFamily="34" charset="0"/>
              </a:rPr>
              <a:t>TEORIA DE LA COMUNICACIÓN III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652120" y="5687441"/>
            <a:ext cx="3196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Franklin Gothic Medium" pitchFamily="34" charset="0"/>
              </a:rPr>
              <a:t>septiembre, 2026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7 Imagen"/>
          <p:cNvPicPr/>
          <p:nvPr/>
        </p:nvPicPr>
        <p:blipFill rotWithShape="1">
          <a:blip r:embed="rId2"/>
          <a:srcRect b="37451"/>
          <a:stretch/>
        </p:blipFill>
        <p:spPr>
          <a:xfrm>
            <a:off x="8100392" y="188640"/>
            <a:ext cx="779651" cy="648072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907703" y="2204864"/>
            <a:ext cx="6582513" cy="237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Tema: </a:t>
            </a:r>
            <a:r>
              <a:rPr lang="es-ES" sz="280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Introducción </a:t>
            </a:r>
            <a:r>
              <a:rPr lang="es-ES" sz="28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la asignatura. Evolución y desarrollo de la recepción.                                                                           </a:t>
            </a:r>
            <a:endParaRPr lang="es-ES" sz="2800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2800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es-ES" sz="2800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s-ES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Forma </a:t>
            </a:r>
            <a:r>
              <a:rPr lang="es-ES" sz="28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 organización: </a:t>
            </a:r>
            <a:r>
              <a:rPr lang="es-ES" sz="28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Conferencia</a:t>
            </a:r>
            <a:endParaRPr lang="es-E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43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0" y="771921"/>
            <a:ext cx="979200" cy="940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755576" y="1052736"/>
            <a:ext cx="734481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Objetivos</a:t>
            </a:r>
            <a:r>
              <a:rPr lang="es-ES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lvl="0" algn="just">
              <a:spcAft>
                <a:spcPts val="0"/>
              </a:spcAft>
            </a:pPr>
            <a:endParaRPr lang="es-ES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ntroducir </a:t>
            </a:r>
            <a:r>
              <a:rPr lang="es-E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 estudio de la </a:t>
            </a:r>
            <a:r>
              <a:rPr lang="es-E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asignatura</a:t>
            </a:r>
          </a:p>
          <a:p>
            <a:pPr lvl="0" algn="just">
              <a:spcAft>
                <a:spcPts val="0"/>
              </a:spcAft>
            </a:pPr>
            <a:endParaRPr lang="es-ES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es-CO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Comprender </a:t>
            </a:r>
            <a:r>
              <a:rPr lang="es-CO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evolución experimentada por los estudios sobre la recepción, las audiencias, los </a:t>
            </a:r>
            <a:r>
              <a:rPr lang="es-CO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vínculos entre comunicación y cultura, y la noción de mediaciones</a:t>
            </a:r>
            <a:r>
              <a:rPr lang="es-CO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estableciendo las relaciones pertinentes con el contexto social, histórico, político y económico en que han surgido, así como el estado de desarrollo de los medios de comunicación y las fuentes teóricas que le sirvieron de base</a:t>
            </a:r>
            <a:endParaRPr lang="es-E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ts val="1200"/>
              </a:lnSpc>
              <a:spcAft>
                <a:spcPts val="0"/>
              </a:spcAft>
            </a:pPr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9" r="1781" b="23637"/>
          <a:stretch/>
        </p:blipFill>
        <p:spPr>
          <a:xfrm>
            <a:off x="4211960" y="4869160"/>
            <a:ext cx="360724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8942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 CuadroTexto">
            <a:extLst>
              <a:ext uri="{FF2B5EF4-FFF2-40B4-BE49-F238E27FC236}"/>
            </a:extLst>
          </p:cNvPr>
          <p:cNvSpPr txBox="1"/>
          <p:nvPr/>
        </p:nvSpPr>
        <p:spPr>
          <a:xfrm>
            <a:off x="144463" y="123654"/>
            <a:ext cx="8072437" cy="10779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Sistema </a:t>
            </a:r>
            <a:r>
              <a:rPr lang="es-ES" altLang="en-US" sz="3200" b="1" dirty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de conocimientos de la asignatura </a:t>
            </a:r>
            <a:r>
              <a:rPr lang="es-ES" alt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TC III</a:t>
            </a:r>
            <a:endParaRPr lang="es-ES" altLang="en-US" sz="3200" b="1" dirty="0">
              <a:effectLst>
                <a:outerShdw blurRad="38100" dist="38100" dir="2700000" algn="tl">
                  <a:srgbClr val="C0C0C0"/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296863" y="1317282"/>
            <a:ext cx="8288337" cy="116681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Tema I : La recepción y los receptores en la </a:t>
            </a:r>
            <a:r>
              <a:rPr lang="es-CO" alt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Mass</a:t>
            </a: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alt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Communications</a:t>
            </a: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alt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. El receptor en la Teoría Crítica de la Escuela de </a:t>
            </a:r>
            <a:r>
              <a:rPr lang="es-CO" alt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Fránkfort</a:t>
            </a: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. Tránsito de los efectos persuasivos a los efectos cognitivos.</a:t>
            </a:r>
            <a:endParaRPr lang="es-ES" alt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85750" y="2594236"/>
            <a:ext cx="8299450" cy="136525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n-US" sz="2400" b="1">
              <a:latin typeface="Verdana" panose="020B0604030504040204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285749" y="4108190"/>
            <a:ext cx="8333059" cy="11318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Tema III: La mediación cultural, los estudios de uso y consumo, y las investigaciones cualitativas de audiencias en América</a:t>
            </a:r>
            <a:endParaRPr lang="es-ES" alt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utoShape 5"/>
          <p:cNvSpPr>
            <a:spLocks noChangeArrowheads="1"/>
          </p:cNvSpPr>
          <p:nvPr/>
        </p:nvSpPr>
        <p:spPr bwMode="auto">
          <a:xfrm>
            <a:off x="300309" y="5449627"/>
            <a:ext cx="8318500" cy="12271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Tema IV: Estudios contemporáneos. El nuevo ecosistema </a:t>
            </a:r>
            <a:r>
              <a:rPr lang="es-CO" alt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infocomunicacional</a:t>
            </a: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El paso de las audiencias contemplativas a las comunidades expresivas. Los estudios sobre audiencias en Cuba</a:t>
            </a:r>
            <a:endParaRPr lang="es-ES" alt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5" name="AutoShape 2" descr="C:\Users\ALOIMA\Downloads\medios-comunicacion-social_24908-12561.webp"/>
          <p:cNvSpPr>
            <a:spLocks noChangeAspect="1" noChangeArrowheads="1"/>
          </p:cNvSpPr>
          <p:nvPr/>
        </p:nvSpPr>
        <p:spPr bwMode="auto">
          <a:xfrm>
            <a:off x="222250" y="-127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176" name="AutoShape 4" descr="C:\Users\ALOIMA\Downloads\41147294-gente-de-negocios-medios-de-comunicaci%C3%B3n-social-network-concept-global.webp"/>
          <p:cNvSpPr>
            <a:spLocks noChangeAspect="1" noChangeArrowheads="1"/>
          </p:cNvSpPr>
          <p:nvPr/>
        </p:nvSpPr>
        <p:spPr bwMode="auto">
          <a:xfrm>
            <a:off x="374650" y="25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177" name="AutoShape 6" descr="C:\Users\ALOIMA\Downloads\41147294-gente-de-negocios-medios-de-comunicaci%C3%B3n-social-network-concept-global.webp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178" name="AutoShape 8" descr="C:\Users\ALOIMA\Downloads\medios-comunicacion-social_24908-12561.webp"/>
          <p:cNvSpPr>
            <a:spLocks noChangeAspect="1" noChangeArrowheads="1"/>
          </p:cNvSpPr>
          <p:nvPr/>
        </p:nvSpPr>
        <p:spPr bwMode="auto">
          <a:xfrm>
            <a:off x="296863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179" name="AutoShape 10" descr="Medios de comunicación social | Vector Premium"/>
          <p:cNvSpPr>
            <a:spLocks noChangeAspect="1" noChangeArrowheads="1"/>
          </p:cNvSpPr>
          <p:nvPr/>
        </p:nvSpPr>
        <p:spPr bwMode="auto">
          <a:xfrm>
            <a:off x="449263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180" name="AutoShape 12" descr="Comunicación Social (Carrera) - EcuRed"/>
          <p:cNvSpPr>
            <a:spLocks noChangeAspect="1" noChangeArrowheads="1"/>
          </p:cNvSpPr>
          <p:nvPr/>
        </p:nvSpPr>
        <p:spPr bwMode="auto">
          <a:xfrm>
            <a:off x="601663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181" name="Rectángulo 7"/>
          <p:cNvSpPr>
            <a:spLocks noChangeArrowheads="1"/>
          </p:cNvSpPr>
          <p:nvPr/>
        </p:nvSpPr>
        <p:spPr bwMode="auto">
          <a:xfrm>
            <a:off x="436777" y="2698490"/>
            <a:ext cx="79454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Tema II:  Los aportes de los Estudios Literarios a los procesos de recepción. La visión comunicacional de la cultura y la visión cultural de la comunicación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CO" alt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Los Estudios Culturales Británicos. El concepto de mediaciones.</a:t>
            </a:r>
            <a:endParaRPr lang="es-ES" altLang="es-ES" sz="1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50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920880" cy="1656453"/>
          </a:xfrm>
        </p:spPr>
        <p:txBody>
          <a:bodyPr>
            <a:noAutofit/>
          </a:bodyPr>
          <a:lstStyle/>
          <a:p>
            <a:pPr algn="just"/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surgimiento y desarrollo de los mcm los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primeros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condicionó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estudios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comunicación masiva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comenzando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aparecer las teorías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los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modelos, que cada vez más abarcadoramente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tratan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explicar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ya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hoy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nuestra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forma de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a: la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la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cultura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masas</a:t>
            </a:r>
            <a:endParaRPr lang="es-E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03548" y="3429000"/>
            <a:ext cx="784887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PRIMEROS ESTUDIOS SOBRE LA COMUNICACIÓN MASIVA SE UBICAN A PARTIR DE LOS AÑOS 20 EN LOS ESTADOS UNIDOS. DESDE EL PRINCIPIO, LOS INVESTIGADORES ESTUVIERON PREOCUPADOS POR LOS</a:t>
            </a:r>
            <a:r>
              <a:rPr lang="es-ES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EFECTOS</a:t>
            </a:r>
            <a:r>
              <a:rPr lang="es-ES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QUE LOS MEDIOS EMPEZABAN A SURTIR SOBRE LAS AUDIENCIAS. LOS QUE PUDIERAN CONSIDERARSE COMO LOS PRIMEROS ESTUDIOS DE RECEPCIÓN SE ENCUADRAN EN EL LLAMADO    </a:t>
            </a:r>
          </a:p>
          <a:p>
            <a:pPr algn="just"/>
            <a:r>
              <a:rPr lang="es-ES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32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</a:t>
            </a:r>
            <a:r>
              <a:rPr lang="es-ES" sz="3200" b="1" u="sng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Modelo de los Efectos</a:t>
            </a:r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61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 txBox="1">
            <a:spLocks noGrp="1"/>
          </p:cNvSpPr>
          <p:nvPr>
            <p:ph type="title"/>
          </p:nvPr>
        </p:nvSpPr>
        <p:spPr>
          <a:xfrm>
            <a:off x="467544" y="404664"/>
            <a:ext cx="3168352" cy="432048"/>
          </a:xfrm>
        </p:spPr>
        <p:txBody>
          <a:bodyPr lIns="82945" tIns="41473" rIns="82945" bIns="41473">
            <a:normAutofit fontScale="90000"/>
          </a:bodyPr>
          <a:lstStyle/>
          <a:p>
            <a:r>
              <a:rPr lang="es-ES" sz="3600" dirty="0"/>
              <a:t> </a:t>
            </a:r>
            <a:r>
              <a:rPr lang="es-E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1.-</a:t>
            </a:r>
            <a:r>
              <a:rPr lang="es-E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TEORÍA </a:t>
            </a:r>
            <a:r>
              <a:rPr lang="es-E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HIPODÉRMICA </a:t>
            </a:r>
            <a:endParaRPr lang="es-MX" sz="2000" dirty="0">
              <a:solidFill>
                <a:srgbClr val="C00000"/>
              </a:solidFill>
              <a:latin typeface="Arial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3076" name="3 Marcador de contenido"/>
          <p:cNvSpPr txBox="1">
            <a:spLocks noGrp="1"/>
          </p:cNvSpPr>
          <p:nvPr>
            <p:ph sz="half" idx="2"/>
          </p:nvPr>
        </p:nvSpPr>
        <p:spPr>
          <a:xfrm>
            <a:off x="467544" y="1484784"/>
            <a:ext cx="4608512" cy="1224136"/>
          </a:xfrm>
          <a:ln w="28575">
            <a:solidFill>
              <a:srgbClr val="FF0000"/>
            </a:solidFill>
          </a:ln>
        </p:spPr>
        <p:txBody>
          <a:bodyPr lIns="82945" tIns="41473" rIns="82945" bIns="41473">
            <a:noAutofit/>
          </a:bodyPr>
          <a:lstStyle/>
          <a:p>
            <a:pPr marL="0" indent="0">
              <a:buNone/>
              <a:defRPr/>
            </a:pPr>
            <a:r>
              <a:rPr lang="es-ES" sz="1800" u="sng" dirty="0">
                <a:latin typeface="Arial" panose="020B0604020202020204" pitchFamily="34" charset="0"/>
                <a:cs typeface="Arial" panose="020B0604020202020204" pitchFamily="34" charset="0"/>
              </a:rPr>
              <a:t>Contexto en que surge</a:t>
            </a: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: Mundo entre guerras mundiales 1914-1918, 1939-1945. Se produce difusión de la comunicación de masas</a:t>
            </a:r>
            <a:endParaRPr lang="es-MX" sz="1800" dirty="0">
              <a:latin typeface="Arial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6" name="Freeform 9"/>
          <p:cNvSpPr>
            <a:spLocks/>
          </p:cNvSpPr>
          <p:nvPr/>
        </p:nvSpPr>
        <p:spPr bwMode="gray">
          <a:xfrm rot="3315522" flipH="1" flipV="1">
            <a:off x="1925231" y="681299"/>
            <a:ext cx="613017" cy="889315"/>
          </a:xfrm>
          <a:custGeom>
            <a:avLst/>
            <a:gdLst>
              <a:gd name="T0" fmla="*/ 2147483647 w 580"/>
              <a:gd name="T1" fmla="*/ 0 h 798"/>
              <a:gd name="T2" fmla="*/ 2147483647 w 580"/>
              <a:gd name="T3" fmla="*/ 2147483647 h 798"/>
              <a:gd name="T4" fmla="*/ 2147483647 w 580"/>
              <a:gd name="T5" fmla="*/ 2147483647 h 798"/>
              <a:gd name="T6" fmla="*/ 2147483647 w 580"/>
              <a:gd name="T7" fmla="*/ 2147483647 h 798"/>
              <a:gd name="T8" fmla="*/ 2147483647 w 580"/>
              <a:gd name="T9" fmla="*/ 2147483647 h 798"/>
              <a:gd name="T10" fmla="*/ 2147483647 w 580"/>
              <a:gd name="T11" fmla="*/ 2147483647 h 798"/>
              <a:gd name="T12" fmla="*/ 2147483647 w 580"/>
              <a:gd name="T13" fmla="*/ 2147483647 h 798"/>
              <a:gd name="T14" fmla="*/ 2147483647 w 580"/>
              <a:gd name="T15" fmla="*/ 2147483647 h 798"/>
              <a:gd name="T16" fmla="*/ 2147483647 w 580"/>
              <a:gd name="T17" fmla="*/ 2147483647 h 798"/>
              <a:gd name="T18" fmla="*/ 2147483647 w 580"/>
              <a:gd name="T19" fmla="*/ 2147483647 h 798"/>
              <a:gd name="T20" fmla="*/ 2147483647 w 580"/>
              <a:gd name="T21" fmla="*/ 2147483647 h 798"/>
              <a:gd name="T22" fmla="*/ 2147483647 w 580"/>
              <a:gd name="T23" fmla="*/ 2147483647 h 798"/>
              <a:gd name="T24" fmla="*/ 0 w 580"/>
              <a:gd name="T25" fmla="*/ 2147483647 h 798"/>
              <a:gd name="T26" fmla="*/ 2147483647 w 580"/>
              <a:gd name="T27" fmla="*/ 2147483647 h 798"/>
              <a:gd name="T28" fmla="*/ 2147483647 w 580"/>
              <a:gd name="T29" fmla="*/ 2147483647 h 798"/>
              <a:gd name="T30" fmla="*/ 2147483647 w 580"/>
              <a:gd name="T31" fmla="*/ 2147483647 h 798"/>
              <a:gd name="T32" fmla="*/ 2147483647 w 580"/>
              <a:gd name="T33" fmla="*/ 2147483647 h 798"/>
              <a:gd name="T34" fmla="*/ 2147483647 w 580"/>
              <a:gd name="T35" fmla="*/ 2147483647 h 798"/>
              <a:gd name="T36" fmla="*/ 2147483647 w 580"/>
              <a:gd name="T37" fmla="*/ 2147483647 h 798"/>
              <a:gd name="T38" fmla="*/ 2147483647 w 580"/>
              <a:gd name="T39" fmla="*/ 2147483647 h 798"/>
              <a:gd name="T40" fmla="*/ 2147483647 w 580"/>
              <a:gd name="T41" fmla="*/ 2147483647 h 798"/>
              <a:gd name="T42" fmla="*/ 2147483647 w 580"/>
              <a:gd name="T43" fmla="*/ 2147483647 h 798"/>
              <a:gd name="T44" fmla="*/ 2147483647 w 580"/>
              <a:gd name="T45" fmla="*/ 2147483647 h 798"/>
              <a:gd name="T46" fmla="*/ 2147483647 w 580"/>
              <a:gd name="T47" fmla="*/ 2147483647 h 798"/>
              <a:gd name="T48" fmla="*/ 2147483647 w 580"/>
              <a:gd name="T49" fmla="*/ 2147483647 h 798"/>
              <a:gd name="T50" fmla="*/ 2147483647 w 580"/>
              <a:gd name="T51" fmla="*/ 2147483647 h 798"/>
              <a:gd name="T52" fmla="*/ 2147483647 w 580"/>
              <a:gd name="T53" fmla="*/ 0 h 798"/>
              <a:gd name="T54" fmla="*/ 2147483647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945" tIns="41473" rIns="82945" bIns="41473"/>
          <a:lstStyle/>
          <a:p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996" y="-65994"/>
            <a:ext cx="2238375" cy="20383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796" y="4544906"/>
            <a:ext cx="2591569" cy="1476375"/>
          </a:xfrm>
          <a:prstGeom prst="rect">
            <a:avLst/>
          </a:prstGeom>
        </p:spPr>
      </p:pic>
      <p:sp>
        <p:nvSpPr>
          <p:cNvPr id="7" name="3 Marcador de contenido"/>
          <p:cNvSpPr txBox="1">
            <a:spLocks noGrp="1"/>
          </p:cNvSpPr>
          <p:nvPr>
            <p:ph sz="half" idx="2"/>
          </p:nvPr>
        </p:nvSpPr>
        <p:spPr>
          <a:xfrm>
            <a:off x="251520" y="2996952"/>
            <a:ext cx="5544616" cy="2952328"/>
          </a:xfrm>
          <a:ln w="28575">
            <a:solidFill>
              <a:srgbClr val="FF0000"/>
            </a:solidFill>
          </a:ln>
        </p:spPr>
        <p:txBody>
          <a:bodyPr lIns="82945" tIns="41473" rIns="82945" bIns="41473">
            <a:noAutofit/>
          </a:bodyPr>
          <a:lstStyle/>
          <a:p>
            <a:pPr marL="0" indent="0">
              <a:buNone/>
              <a:defRPr/>
            </a:pPr>
            <a:r>
              <a:rPr lang="es-ES" sz="1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Plantea</a:t>
            </a:r>
            <a:r>
              <a:rPr lang="es-E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1800" b="1" dirty="0" smtClean="0"/>
              <a:t>Cada </a:t>
            </a:r>
            <a:r>
              <a:rPr lang="es-ES" sz="1800" b="1" dirty="0"/>
              <a:t>miembro del público de masas es personal y directamente atacado por el mensaje</a:t>
            </a:r>
            <a:r>
              <a:rPr lang="es-ES" sz="1800" b="1" dirty="0" smtClean="0"/>
              <a:t>.</a:t>
            </a:r>
          </a:p>
          <a:p>
            <a:pPr marL="0" indent="0">
              <a:buNone/>
              <a:defRPr/>
            </a:pPr>
            <a:endParaRPr lang="es-ES" sz="1800" b="1" dirty="0">
              <a:latin typeface="Arial" pitchFamily="34" charset="0"/>
              <a:ea typeface="Arial Unicode MS" pitchFamily="34" charset="-128"/>
              <a:cs typeface="Tahoma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57200" algn="l"/>
              </a:tabLst>
            </a:pPr>
            <a:r>
              <a:rPr lang="es-ES" altLang="es-ES" sz="1800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Presupuestos de la Teoría Hipodérmica</a:t>
            </a:r>
            <a:r>
              <a:rPr lang="es-ES" altLang="es-ES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s-ES" altLang="es-ES" sz="1600" dirty="0"/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57200" algn="l"/>
              </a:tabLst>
            </a:pPr>
            <a:r>
              <a:rPr lang="es-ES" altLang="es-ES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Cada individuo es un átomo aislado </a:t>
            </a:r>
            <a:r>
              <a:rPr lang="es-ES" altLang="es-ES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que reacciona </a:t>
            </a:r>
            <a:r>
              <a:rPr lang="es-ES" altLang="es-ES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 separado a las órdenes y sugerencias de los medios.</a:t>
            </a:r>
            <a:endParaRPr lang="es-ES" altLang="es-ES" sz="1600" dirty="0"/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tabLst>
                <a:tab pos="457200" algn="l"/>
              </a:tabLst>
            </a:pPr>
            <a:r>
              <a:rPr lang="es-ES" altLang="es-ES" sz="18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 </a:t>
            </a:r>
            <a:r>
              <a:rPr lang="es-ES" altLang="es-ES" sz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mensaje llega al público obtiene el éxito prestablecido.</a:t>
            </a:r>
            <a:endParaRPr lang="es-ES" altLang="es-ES" sz="2800" dirty="0">
              <a:latin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es-MX" sz="1800" dirty="0">
              <a:latin typeface="Arial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051226" y="2456601"/>
            <a:ext cx="259228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altLang="es-E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“Teoría de los efectos mágicos”, que atribuye  a los medios un poder ilimitado.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_tradnl" sz="14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rincipales</a:t>
            </a:r>
            <a:r>
              <a:rPr lang="es-ES_tradnl" sz="1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representantes</a:t>
            </a:r>
            <a:r>
              <a:rPr lang="es-ES_tradnl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Walter </a:t>
            </a:r>
            <a:r>
              <a:rPr lang="es-ES_tradnl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Lippman</a:t>
            </a:r>
            <a:r>
              <a:rPr lang="es-ES_tradnl" sz="1400" b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s-ES_tradnl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Lasswell</a:t>
            </a:r>
            <a:r>
              <a:rPr lang="es-ES_tradnl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Chakhotin</a:t>
            </a:r>
            <a:r>
              <a:rPr lang="es-ES_tradnl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400" b="1" dirty="0">
                <a:latin typeface="Arial" panose="020B0604020202020204" pitchFamily="34" charset="0"/>
                <a:cs typeface="Arial" panose="020B0604020202020204" pitchFamily="34" charset="0"/>
              </a:rPr>
              <a:t>y  </a:t>
            </a:r>
            <a:r>
              <a:rPr lang="es-ES_tradnl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Dobbs</a:t>
            </a:r>
            <a:endParaRPr kumimoji="0" lang="es-ES" altLang="es-E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gray">
          <a:xfrm rot="8426479" flipH="1" flipV="1">
            <a:off x="8164597" y="4009923"/>
            <a:ext cx="270745" cy="525123"/>
          </a:xfrm>
          <a:custGeom>
            <a:avLst/>
            <a:gdLst>
              <a:gd name="T0" fmla="*/ 2147483647 w 580"/>
              <a:gd name="T1" fmla="*/ 0 h 798"/>
              <a:gd name="T2" fmla="*/ 2147483647 w 580"/>
              <a:gd name="T3" fmla="*/ 2147483647 h 798"/>
              <a:gd name="T4" fmla="*/ 2147483647 w 580"/>
              <a:gd name="T5" fmla="*/ 2147483647 h 798"/>
              <a:gd name="T6" fmla="*/ 2147483647 w 580"/>
              <a:gd name="T7" fmla="*/ 2147483647 h 798"/>
              <a:gd name="T8" fmla="*/ 2147483647 w 580"/>
              <a:gd name="T9" fmla="*/ 2147483647 h 798"/>
              <a:gd name="T10" fmla="*/ 2147483647 w 580"/>
              <a:gd name="T11" fmla="*/ 2147483647 h 798"/>
              <a:gd name="T12" fmla="*/ 2147483647 w 580"/>
              <a:gd name="T13" fmla="*/ 2147483647 h 798"/>
              <a:gd name="T14" fmla="*/ 2147483647 w 580"/>
              <a:gd name="T15" fmla="*/ 2147483647 h 798"/>
              <a:gd name="T16" fmla="*/ 2147483647 w 580"/>
              <a:gd name="T17" fmla="*/ 2147483647 h 798"/>
              <a:gd name="T18" fmla="*/ 2147483647 w 580"/>
              <a:gd name="T19" fmla="*/ 2147483647 h 798"/>
              <a:gd name="T20" fmla="*/ 2147483647 w 580"/>
              <a:gd name="T21" fmla="*/ 2147483647 h 798"/>
              <a:gd name="T22" fmla="*/ 2147483647 w 580"/>
              <a:gd name="T23" fmla="*/ 2147483647 h 798"/>
              <a:gd name="T24" fmla="*/ 0 w 580"/>
              <a:gd name="T25" fmla="*/ 2147483647 h 798"/>
              <a:gd name="T26" fmla="*/ 2147483647 w 580"/>
              <a:gd name="T27" fmla="*/ 2147483647 h 798"/>
              <a:gd name="T28" fmla="*/ 2147483647 w 580"/>
              <a:gd name="T29" fmla="*/ 2147483647 h 798"/>
              <a:gd name="T30" fmla="*/ 2147483647 w 580"/>
              <a:gd name="T31" fmla="*/ 2147483647 h 798"/>
              <a:gd name="T32" fmla="*/ 2147483647 w 580"/>
              <a:gd name="T33" fmla="*/ 2147483647 h 798"/>
              <a:gd name="T34" fmla="*/ 2147483647 w 580"/>
              <a:gd name="T35" fmla="*/ 2147483647 h 798"/>
              <a:gd name="T36" fmla="*/ 2147483647 w 580"/>
              <a:gd name="T37" fmla="*/ 2147483647 h 798"/>
              <a:gd name="T38" fmla="*/ 2147483647 w 580"/>
              <a:gd name="T39" fmla="*/ 2147483647 h 798"/>
              <a:gd name="T40" fmla="*/ 2147483647 w 580"/>
              <a:gd name="T41" fmla="*/ 2147483647 h 798"/>
              <a:gd name="T42" fmla="*/ 2147483647 w 580"/>
              <a:gd name="T43" fmla="*/ 2147483647 h 798"/>
              <a:gd name="T44" fmla="*/ 2147483647 w 580"/>
              <a:gd name="T45" fmla="*/ 2147483647 h 798"/>
              <a:gd name="T46" fmla="*/ 2147483647 w 580"/>
              <a:gd name="T47" fmla="*/ 2147483647 h 798"/>
              <a:gd name="T48" fmla="*/ 2147483647 w 580"/>
              <a:gd name="T49" fmla="*/ 2147483647 h 798"/>
              <a:gd name="T50" fmla="*/ 2147483647 w 580"/>
              <a:gd name="T51" fmla="*/ 2147483647 h 798"/>
              <a:gd name="T52" fmla="*/ 2147483647 w 580"/>
              <a:gd name="T53" fmla="*/ 0 h 798"/>
              <a:gd name="T54" fmla="*/ 2147483647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945" tIns="41473" rIns="82945" bIns="41473"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193891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3" t="27226" r="9931" b="9400"/>
          <a:stretch/>
        </p:blipFill>
        <p:spPr>
          <a:xfrm>
            <a:off x="755576" y="2708920"/>
            <a:ext cx="1440160" cy="169791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11560" y="476672"/>
            <a:ext cx="779571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kern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Modelo </a:t>
            </a:r>
            <a:r>
              <a:rPr lang="es-ES" b="1" kern="1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comunicativo</a:t>
            </a:r>
          </a:p>
          <a:p>
            <a:r>
              <a:rPr lang="es-ES" kern="1400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basa en la</a:t>
            </a:r>
            <a:r>
              <a:rPr lang="es-ES" dirty="0" smtClean="0"/>
              <a:t> </a:t>
            </a:r>
            <a:r>
              <a:rPr lang="es-ES" dirty="0"/>
              <a:t>Teoría </a:t>
            </a:r>
            <a:r>
              <a:rPr lang="es-ES" dirty="0" smtClean="0"/>
              <a:t>Conductista </a:t>
            </a:r>
            <a:r>
              <a:rPr lang="es-ES" dirty="0"/>
              <a:t>(disciplina líder en esos momentos).</a:t>
            </a:r>
            <a:endParaRPr lang="es-ES" b="1" dirty="0"/>
          </a:p>
          <a:p>
            <a:r>
              <a:rPr lang="es-ES" dirty="0"/>
              <a:t>• El comportamiento humano era entendido como una unidad entre </a:t>
            </a:r>
            <a:endParaRPr lang="es-ES" dirty="0" smtClean="0"/>
          </a:p>
          <a:p>
            <a:endParaRPr lang="es-ES" b="1" dirty="0"/>
          </a:p>
          <a:p>
            <a:r>
              <a:rPr lang="es-ES" b="1" dirty="0" smtClean="0"/>
              <a:t>             ESTÍMULO</a:t>
            </a:r>
            <a:r>
              <a:rPr lang="es-ES" dirty="0" smtClean="0"/>
              <a:t> </a:t>
            </a:r>
            <a:r>
              <a:rPr lang="es-ES" dirty="0"/>
              <a:t>y </a:t>
            </a:r>
            <a:r>
              <a:rPr lang="es-ES" b="1" dirty="0"/>
              <a:t>RESPUESTA</a:t>
            </a:r>
            <a:r>
              <a:rPr lang="es-ES" dirty="0"/>
              <a:t>.</a:t>
            </a:r>
            <a:endParaRPr lang="es-ES" b="1" dirty="0"/>
          </a:p>
          <a:p>
            <a:r>
              <a:rPr lang="es-ES" dirty="0"/>
              <a:t> </a:t>
            </a:r>
          </a:p>
          <a:p>
            <a:r>
              <a:rPr lang="es-ES" b="1" dirty="0"/>
              <a:t>Estímulo</a:t>
            </a:r>
            <a:r>
              <a:rPr lang="es-ES" dirty="0"/>
              <a:t>: Es el agente o condición primaria de la respuesta.</a:t>
            </a:r>
          </a:p>
          <a:p>
            <a:r>
              <a:rPr lang="es-ES" dirty="0"/>
              <a:t> </a:t>
            </a:r>
          </a:p>
          <a:p>
            <a:r>
              <a:rPr lang="es-ES" dirty="0"/>
              <a:t>	</a:t>
            </a:r>
            <a:r>
              <a:rPr lang="es-ES" dirty="0" smtClean="0"/>
              <a:t>               </a:t>
            </a:r>
            <a:r>
              <a:rPr lang="es-ES" b="1" dirty="0" smtClean="0"/>
              <a:t>E </a:t>
            </a:r>
            <a:r>
              <a:rPr lang="es-ES" b="1" dirty="0">
                <a:sym typeface="Symbol" panose="05050102010706020507" pitchFamily="18" charset="2"/>
              </a:rPr>
              <a:t></a:t>
            </a:r>
            <a:r>
              <a:rPr lang="es-ES" b="1" dirty="0"/>
              <a:t> </a:t>
            </a:r>
            <a:r>
              <a:rPr lang="es-ES" b="1" dirty="0" smtClean="0"/>
              <a:t>R</a:t>
            </a:r>
            <a:endParaRPr lang="es-ES" b="1" dirty="0"/>
          </a:p>
        </p:txBody>
      </p:sp>
      <p:sp>
        <p:nvSpPr>
          <p:cNvPr id="4" name="Rectángulo 3"/>
          <p:cNvSpPr/>
          <p:nvPr/>
        </p:nvSpPr>
        <p:spPr>
          <a:xfrm>
            <a:off x="251520" y="5006211"/>
            <a:ext cx="563547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180340" algn="just"/>
            <a:r>
              <a:rPr lang="es-ES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Limitaciones de la Teoría </a:t>
            </a: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(aspectos negativos) 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180340" algn="just"/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Mecanicista</a:t>
            </a: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180340" algn="just"/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Fracciona el acto de la comunicación.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180340" algn="just"/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Relación lineal-unilateral.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</a:rPr>
              <a:t>    Disgrega </a:t>
            </a: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</a:rPr>
              <a:t>comprensión de la </a:t>
            </a:r>
            <a:r>
              <a:rPr lang="es-ES" dirty="0" smtClean="0">
                <a:latin typeface="Arial" panose="020B0604020202020204" pitchFamily="34" charset="0"/>
                <a:ea typeface="Calibri" panose="020F0502020204030204" pitchFamily="34" charset="0"/>
              </a:rPr>
              <a:t>comunicación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01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51520" y="764704"/>
            <a:ext cx="835292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Concepto </a:t>
            </a:r>
            <a:r>
              <a:rPr lang="es-ES" sz="4000" b="1" dirty="0">
                <a:latin typeface="Arial" panose="020B0604020202020204" pitchFamily="34" charset="0"/>
                <a:ea typeface="Calibri" panose="020F0502020204030204" pitchFamily="34" charset="0"/>
              </a:rPr>
              <a:t>sobre la SOCIEDAD DE </a:t>
            </a:r>
            <a:r>
              <a:rPr lang="es-ES" sz="40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>MASAS</a:t>
            </a:r>
          </a:p>
          <a:p>
            <a:pPr lvl="0"/>
            <a:endParaRPr lang="es-ES" smtClean="0"/>
          </a:p>
          <a:p>
            <a:pPr lvl="0"/>
            <a:endParaRPr lang="es-ES" dirty="0" smtClean="0"/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Individuo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atomizado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Carecen de tradiciones, reglas de comportamientos, líderes y estructura organizativa.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Aislamiento y alineación de las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masas</a:t>
            </a:r>
            <a:endParaRPr lang="es-E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Separados, sin vínculo, sin </a:t>
            </a:r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interacción.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es-E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Capacidad </a:t>
            </a:r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manipuladora.</a:t>
            </a:r>
          </a:p>
          <a:p>
            <a:pPr lvl="0" algn="just"/>
            <a:r>
              <a:rPr lang="es-E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es-E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6992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Personalizado 2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B32C16"/>
      </a:accent1>
      <a:accent2>
        <a:srgbClr val="F2BE9F"/>
      </a:accent2>
      <a:accent3>
        <a:srgbClr val="6DAA2D"/>
      </a:accent3>
      <a:accent4>
        <a:srgbClr val="F5CD2D"/>
      </a:accent4>
      <a:accent5>
        <a:srgbClr val="BDE296"/>
      </a:accent5>
      <a:accent6>
        <a:srgbClr val="6DAA2D"/>
      </a:accent6>
      <a:hlink>
        <a:srgbClr val="49711E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3741</TotalTime>
  <Words>550</Words>
  <Application>Microsoft Office PowerPoint</Application>
  <PresentationFormat>Presentación en pantalla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9" baseType="lpstr">
      <vt:lpstr>Arial Unicode MS</vt:lpstr>
      <vt:lpstr>Arial</vt:lpstr>
      <vt:lpstr>Calibri</vt:lpstr>
      <vt:lpstr>Century Schoolbook</vt:lpstr>
      <vt:lpstr>Franklin Gothic Medium</vt:lpstr>
      <vt:lpstr>Symbol</vt:lpstr>
      <vt:lpstr>Tahoma</vt:lpstr>
      <vt:lpstr>Times New Roman</vt:lpstr>
      <vt:lpstr>Verdana</vt:lpstr>
      <vt:lpstr>Wingdings</vt:lpstr>
      <vt:lpstr>Wingdings 2</vt:lpstr>
      <vt:lpstr>Mirador</vt:lpstr>
      <vt:lpstr>Presentación de PowerPoint</vt:lpstr>
      <vt:lpstr>Presentación de PowerPoint</vt:lpstr>
      <vt:lpstr>Presentación de PowerPoint</vt:lpstr>
      <vt:lpstr>el surgimiento y desarrollo de los mcm los primeros condicionó los estudios sobre comunicación masiva,  comenzando a aparecer las teorías y los modelos, que cada vez más abarcadoramente, tratan de explicar lo que ya hoy es nuestra forma de vida: la comunicación y la cultura de masas</vt:lpstr>
      <vt:lpstr> 1.-TEORÍA HIPODÉRMICA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casa</dc:creator>
  <cp:lastModifiedBy>ALOIMA</cp:lastModifiedBy>
  <cp:revision>192</cp:revision>
  <dcterms:created xsi:type="dcterms:W3CDTF">2023-01-24T15:07:39Z</dcterms:created>
  <dcterms:modified xsi:type="dcterms:W3CDTF">2026-09-06T21:41:18Z</dcterms:modified>
</cp:coreProperties>
</file>