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7862810-54C1-4F08-BAC4-3809A4F74D87}" type="datetimeFigureOut">
              <a:rPr lang="es-ES" smtClean="0"/>
              <a:t>13/10/2026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08F9558-4442-4E3D-A088-BD90C6A84650}" type="slidenum">
              <a:rPr lang="es-ES" smtClean="0"/>
              <a:t>‹Nº›</a:t>
            </a:fld>
            <a:endParaRPr lang="es-ES"/>
          </a:p>
        </p:txBody>
      </p:sp>
    </p:spTree>
    <p:extLst>
      <p:ext uri="{BB962C8B-B14F-4D97-AF65-F5344CB8AC3E}">
        <p14:creationId xmlns:p14="http://schemas.microsoft.com/office/powerpoint/2010/main" val="755836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7862810-54C1-4F08-BAC4-3809A4F74D87}" type="datetimeFigureOut">
              <a:rPr lang="es-ES" smtClean="0"/>
              <a:t>13/10/2026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08F9558-4442-4E3D-A088-BD90C6A84650}" type="slidenum">
              <a:rPr lang="es-ES" smtClean="0"/>
              <a:t>‹Nº›</a:t>
            </a:fld>
            <a:endParaRPr lang="es-ES"/>
          </a:p>
        </p:txBody>
      </p:sp>
    </p:spTree>
    <p:extLst>
      <p:ext uri="{BB962C8B-B14F-4D97-AF65-F5344CB8AC3E}">
        <p14:creationId xmlns:p14="http://schemas.microsoft.com/office/powerpoint/2010/main" val="3201759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7862810-54C1-4F08-BAC4-3809A4F74D87}" type="datetimeFigureOut">
              <a:rPr lang="es-ES" smtClean="0"/>
              <a:t>13/10/2026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08F9558-4442-4E3D-A088-BD90C6A84650}" type="slidenum">
              <a:rPr lang="es-ES" smtClean="0"/>
              <a:t>‹Nº›</a:t>
            </a:fld>
            <a:endParaRPr lang="es-ES"/>
          </a:p>
        </p:txBody>
      </p:sp>
    </p:spTree>
    <p:extLst>
      <p:ext uri="{BB962C8B-B14F-4D97-AF65-F5344CB8AC3E}">
        <p14:creationId xmlns:p14="http://schemas.microsoft.com/office/powerpoint/2010/main" val="725986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7862810-54C1-4F08-BAC4-3809A4F74D87}" type="datetimeFigureOut">
              <a:rPr lang="es-ES" smtClean="0"/>
              <a:t>13/10/2026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08F9558-4442-4E3D-A088-BD90C6A84650}" type="slidenum">
              <a:rPr lang="es-ES" smtClean="0"/>
              <a:t>‹Nº›</a:t>
            </a:fld>
            <a:endParaRPr lang="es-ES"/>
          </a:p>
        </p:txBody>
      </p:sp>
    </p:spTree>
    <p:extLst>
      <p:ext uri="{BB962C8B-B14F-4D97-AF65-F5344CB8AC3E}">
        <p14:creationId xmlns:p14="http://schemas.microsoft.com/office/powerpoint/2010/main" val="4113925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7862810-54C1-4F08-BAC4-3809A4F74D87}" type="datetimeFigureOut">
              <a:rPr lang="es-ES" smtClean="0"/>
              <a:t>13/10/2026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708F9558-4442-4E3D-A088-BD90C6A84650}" type="slidenum">
              <a:rPr lang="es-ES" smtClean="0"/>
              <a:t>‹Nº›</a:t>
            </a:fld>
            <a:endParaRPr lang="es-ES"/>
          </a:p>
        </p:txBody>
      </p:sp>
    </p:spTree>
    <p:extLst>
      <p:ext uri="{BB962C8B-B14F-4D97-AF65-F5344CB8AC3E}">
        <p14:creationId xmlns:p14="http://schemas.microsoft.com/office/powerpoint/2010/main" val="2300309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7862810-54C1-4F08-BAC4-3809A4F74D87}" type="datetimeFigureOut">
              <a:rPr lang="es-ES" smtClean="0"/>
              <a:t>13/10/2026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708F9558-4442-4E3D-A088-BD90C6A84650}" type="slidenum">
              <a:rPr lang="es-ES" smtClean="0"/>
              <a:t>‹Nº›</a:t>
            </a:fld>
            <a:endParaRPr lang="es-ES"/>
          </a:p>
        </p:txBody>
      </p:sp>
    </p:spTree>
    <p:extLst>
      <p:ext uri="{BB962C8B-B14F-4D97-AF65-F5344CB8AC3E}">
        <p14:creationId xmlns:p14="http://schemas.microsoft.com/office/powerpoint/2010/main" val="2134764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862810-54C1-4F08-BAC4-3809A4F74D87}" type="datetimeFigureOut">
              <a:rPr lang="es-ES" smtClean="0"/>
              <a:t>13/10/2026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708F9558-4442-4E3D-A088-BD90C6A84650}" type="slidenum">
              <a:rPr lang="es-ES" smtClean="0"/>
              <a:t>‹Nº›</a:t>
            </a:fld>
            <a:endParaRPr lang="es-ES"/>
          </a:p>
        </p:txBody>
      </p:sp>
    </p:spTree>
    <p:extLst>
      <p:ext uri="{BB962C8B-B14F-4D97-AF65-F5344CB8AC3E}">
        <p14:creationId xmlns:p14="http://schemas.microsoft.com/office/powerpoint/2010/main" val="2757162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7862810-54C1-4F08-BAC4-3809A4F74D87}" type="datetimeFigureOut">
              <a:rPr lang="es-ES" smtClean="0"/>
              <a:t>13/10/2026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08F9558-4442-4E3D-A088-BD90C6A84650}" type="slidenum">
              <a:rPr lang="es-ES" smtClean="0"/>
              <a:t>‹Nº›</a:t>
            </a:fld>
            <a:endParaRPr lang="es-ES"/>
          </a:p>
        </p:txBody>
      </p:sp>
    </p:spTree>
    <p:extLst>
      <p:ext uri="{BB962C8B-B14F-4D97-AF65-F5344CB8AC3E}">
        <p14:creationId xmlns:p14="http://schemas.microsoft.com/office/powerpoint/2010/main" val="4186158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7862810-54C1-4F08-BAC4-3809A4F74D87}" type="datetimeFigureOut">
              <a:rPr lang="es-ES" smtClean="0"/>
              <a:t>13/10/2026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708F9558-4442-4E3D-A088-BD90C6A84650}" type="slidenum">
              <a:rPr lang="es-ES" smtClean="0"/>
              <a:t>‹Nº›</a:t>
            </a:fld>
            <a:endParaRPr lang="es-ES"/>
          </a:p>
        </p:txBody>
      </p:sp>
    </p:spTree>
    <p:extLst>
      <p:ext uri="{BB962C8B-B14F-4D97-AF65-F5344CB8AC3E}">
        <p14:creationId xmlns:p14="http://schemas.microsoft.com/office/powerpoint/2010/main" val="2771815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7862810-54C1-4F08-BAC4-3809A4F74D87}" type="datetimeFigureOut">
              <a:rPr lang="es-ES" smtClean="0"/>
              <a:t>13/10/2026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08F9558-4442-4E3D-A088-BD90C6A84650}" type="slidenum">
              <a:rPr lang="es-ES" smtClean="0"/>
              <a:t>‹Nº›</a:t>
            </a:fld>
            <a:endParaRPr lang="es-ES"/>
          </a:p>
        </p:txBody>
      </p:sp>
    </p:spTree>
    <p:extLst>
      <p:ext uri="{BB962C8B-B14F-4D97-AF65-F5344CB8AC3E}">
        <p14:creationId xmlns:p14="http://schemas.microsoft.com/office/powerpoint/2010/main" val="190763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7862810-54C1-4F08-BAC4-3809A4F74D87}" type="datetimeFigureOut">
              <a:rPr lang="es-ES" smtClean="0"/>
              <a:t>13/10/2026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708F9558-4442-4E3D-A088-BD90C6A84650}" type="slidenum">
              <a:rPr lang="es-ES" smtClean="0"/>
              <a:t>‹Nº›</a:t>
            </a:fld>
            <a:endParaRPr lang="es-ES"/>
          </a:p>
        </p:txBody>
      </p:sp>
    </p:spTree>
    <p:extLst>
      <p:ext uri="{BB962C8B-B14F-4D97-AF65-F5344CB8AC3E}">
        <p14:creationId xmlns:p14="http://schemas.microsoft.com/office/powerpoint/2010/main" val="117801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862810-54C1-4F08-BAC4-3809A4F74D87}" type="datetimeFigureOut">
              <a:rPr lang="es-ES" smtClean="0"/>
              <a:t>13/10/2026</a:t>
            </a:fld>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8F9558-4442-4E3D-A088-BD90C6A84650}" type="slidenum">
              <a:rPr lang="es-ES" smtClean="0"/>
              <a:t>‹Nº›</a:t>
            </a:fld>
            <a:endParaRPr lang="es-ES"/>
          </a:p>
        </p:txBody>
      </p:sp>
    </p:spTree>
    <p:extLst>
      <p:ext uri="{BB962C8B-B14F-4D97-AF65-F5344CB8AC3E}">
        <p14:creationId xmlns:p14="http://schemas.microsoft.com/office/powerpoint/2010/main" val="17241030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96DD5B-5E59-422C-AABA-3F2E2DC923B3}"/>
              </a:ext>
            </a:extLst>
          </p:cNvPr>
          <p:cNvSpPr>
            <a:spLocks noGrp="1"/>
          </p:cNvSpPr>
          <p:nvPr>
            <p:ph type="ctrTitle"/>
          </p:nvPr>
        </p:nvSpPr>
        <p:spPr>
          <a:xfrm>
            <a:off x="1523999" y="1756899"/>
            <a:ext cx="9856763" cy="2387600"/>
          </a:xfrm>
        </p:spPr>
        <p:txBody>
          <a:bodyPr>
            <a:normAutofit fontScale="90000"/>
          </a:bodyPr>
          <a:lstStyle/>
          <a:p>
            <a:pPr algn="l">
              <a:lnSpc>
                <a:spcPct val="150000"/>
              </a:lnSpc>
              <a:tabLst>
                <a:tab pos="457200" algn="l"/>
              </a:tabLst>
            </a:pPr>
            <a:r>
              <a:rPr lang="es-ES" sz="2700" b="1" dirty="0">
                <a:effectLst/>
                <a:latin typeface="Arial" panose="020B0604020202020204" pitchFamily="34" charset="0"/>
                <a:ea typeface="Times New Roman" panose="02020603050405020304" pitchFamily="18" charset="0"/>
              </a:rPr>
              <a:t>                                         Tema 1</a:t>
            </a:r>
            <a:br>
              <a:rPr lang="es-ES" sz="2700" b="1" dirty="0">
                <a:effectLst/>
                <a:latin typeface="Arial" panose="020B0604020202020204" pitchFamily="34" charset="0"/>
                <a:ea typeface="Times New Roman" panose="02020603050405020304" pitchFamily="18" charset="0"/>
              </a:rPr>
            </a:br>
            <a:br>
              <a:rPr lang="es-ES" sz="1800" dirty="0">
                <a:effectLst/>
                <a:latin typeface="Times New Roman" panose="02020603050405020304" pitchFamily="18" charset="0"/>
                <a:ea typeface="Times New Roman" panose="02020603050405020304" pitchFamily="18" charset="0"/>
              </a:rPr>
            </a:br>
            <a:r>
              <a:rPr lang="es-ES" sz="2700" b="1" dirty="0">
                <a:effectLst/>
                <a:latin typeface="Times New Roman" panose="02020603050405020304" pitchFamily="18" charset="0"/>
                <a:ea typeface="Times New Roman" panose="02020603050405020304" pitchFamily="18" charset="0"/>
              </a:rPr>
              <a:t>3- </a:t>
            </a:r>
            <a:r>
              <a:rPr lang="es-ES" sz="2700" b="1" dirty="0">
                <a:effectLst/>
                <a:latin typeface="Arial" panose="020B0604020202020204" pitchFamily="34" charset="0"/>
                <a:ea typeface="Times New Roman" panose="02020603050405020304" pitchFamily="18" charset="0"/>
              </a:rPr>
              <a:t>Importancia   de la comunicación en el proceso pedagógico, como instrumento básico de aprendizaje y desarrollo personal y social.</a:t>
            </a:r>
            <a:br>
              <a:rPr lang="es-ES" sz="2700" b="1" dirty="0">
                <a:effectLst/>
                <a:latin typeface="Times New Roman" panose="02020603050405020304" pitchFamily="18" charset="0"/>
                <a:ea typeface="Times New Roman" panose="02020603050405020304" pitchFamily="18" charset="0"/>
              </a:rPr>
            </a:br>
            <a:r>
              <a:rPr lang="es-ES" sz="2700" b="1" dirty="0">
                <a:effectLst/>
                <a:latin typeface="Times New Roman" panose="02020603050405020304" pitchFamily="18" charset="0"/>
                <a:ea typeface="Times New Roman" panose="02020603050405020304" pitchFamily="18" charset="0"/>
              </a:rPr>
              <a:t>4- </a:t>
            </a:r>
            <a:r>
              <a:rPr lang="es-ES" sz="2700" b="1" dirty="0">
                <a:effectLst/>
                <a:latin typeface="Arial" panose="020B0604020202020204" pitchFamily="34" charset="0"/>
                <a:ea typeface="Times New Roman" panose="02020603050405020304" pitchFamily="18" charset="0"/>
              </a:rPr>
              <a:t>Barreras que interfieren en este proceso.</a:t>
            </a:r>
            <a:br>
              <a:rPr lang="es-ES" sz="2700" b="1" dirty="0">
                <a:effectLst/>
                <a:latin typeface="Times New Roman" panose="02020603050405020304" pitchFamily="18" charset="0"/>
                <a:ea typeface="Times New Roman" panose="02020603050405020304" pitchFamily="18" charset="0"/>
              </a:rPr>
            </a:br>
            <a:endParaRPr lang="es-ES" sz="2700" b="1" dirty="0"/>
          </a:p>
        </p:txBody>
      </p:sp>
    </p:spTree>
    <p:extLst>
      <p:ext uri="{BB962C8B-B14F-4D97-AF65-F5344CB8AC3E}">
        <p14:creationId xmlns:p14="http://schemas.microsoft.com/office/powerpoint/2010/main" val="2553581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96DD5B-5E59-422C-AABA-3F2E2DC923B3}"/>
              </a:ext>
            </a:extLst>
          </p:cNvPr>
          <p:cNvSpPr>
            <a:spLocks noGrp="1"/>
          </p:cNvSpPr>
          <p:nvPr>
            <p:ph type="ctrTitle"/>
          </p:nvPr>
        </p:nvSpPr>
        <p:spPr>
          <a:xfrm>
            <a:off x="361071" y="1908908"/>
            <a:ext cx="11830929" cy="3040184"/>
          </a:xfrm>
        </p:spPr>
        <p:txBody>
          <a:bodyPr>
            <a:noAutofit/>
          </a:bodyPr>
          <a:lstStyle/>
          <a:p>
            <a:pPr algn="l">
              <a:lnSpc>
                <a:spcPct val="150000"/>
              </a:lnSpc>
              <a:tabLst>
                <a:tab pos="457200" algn="l"/>
              </a:tabLst>
            </a:pPr>
            <a:r>
              <a:rPr lang="es-ES" sz="2400" b="1" dirty="0">
                <a:latin typeface="Arial" panose="020B0604020202020204" pitchFamily="34" charset="0"/>
                <a:ea typeface="Times New Roman" panose="02020603050405020304" pitchFamily="18" charset="0"/>
              </a:rPr>
              <a:t>L</a:t>
            </a:r>
            <a:r>
              <a:rPr lang="es-ES" sz="2400" dirty="0">
                <a:effectLst/>
                <a:latin typeface="Arial" panose="020B0604020202020204" pitchFamily="34" charset="0"/>
                <a:ea typeface="Times New Roman" panose="02020603050405020304" pitchFamily="18" charset="0"/>
              </a:rPr>
              <a:t>as líneas fundamentales de desarrollo de la especialidad de Logopedia diseñadas por el Ministerio de Educación responden a los siguientes objetivos: </a:t>
            </a:r>
            <a:br>
              <a:rPr lang="es-ES" sz="2400" dirty="0">
                <a:effectLst/>
                <a:latin typeface="Arial" panose="020B0604020202020204" pitchFamily="34" charset="0"/>
                <a:ea typeface="Times New Roman" panose="02020603050405020304" pitchFamily="18" charset="0"/>
              </a:rPr>
            </a:br>
            <a:r>
              <a:rPr lang="es-ES" sz="2400" dirty="0">
                <a:effectLst/>
                <a:latin typeface="Arial" panose="020B0604020202020204" pitchFamily="34" charset="0"/>
                <a:ea typeface="Times New Roman" panose="02020603050405020304" pitchFamily="18" charset="0"/>
              </a:rPr>
              <a:t>-desarrollar el lenguaje y la comunicación en los preescolares y escolares. </a:t>
            </a:r>
            <a:br>
              <a:rPr lang="es-ES" sz="2400" dirty="0">
                <a:effectLst/>
                <a:latin typeface="Arial" panose="020B0604020202020204" pitchFamily="34" charset="0"/>
                <a:ea typeface="Times New Roman" panose="02020603050405020304" pitchFamily="18" charset="0"/>
              </a:rPr>
            </a:br>
            <a:r>
              <a:rPr lang="es-ES" sz="2400" dirty="0">
                <a:effectLst/>
                <a:latin typeface="Arial" panose="020B0604020202020204" pitchFamily="34" charset="0"/>
                <a:ea typeface="Times New Roman" panose="02020603050405020304" pitchFamily="18" charset="0"/>
              </a:rPr>
              <a:t>- prevenir, corregir y compensar los trastornos del lenguaje y asegurar el desarrollo de la competencia comunicativa de los escolares para el tránsito exitoso hacia la Educación General, como la misión suprema de las escuelas especiales para niños con trastornos de la comunicación. </a:t>
            </a:r>
            <a:br>
              <a:rPr lang="es-ES" sz="2400" dirty="0">
                <a:effectLst/>
                <a:latin typeface="Times New Roman" panose="02020603050405020304" pitchFamily="18" charset="0"/>
                <a:ea typeface="Times New Roman" panose="02020603050405020304" pitchFamily="18" charset="0"/>
              </a:rPr>
            </a:br>
            <a:endParaRPr lang="es-ES" sz="2400" b="1" dirty="0"/>
          </a:p>
        </p:txBody>
      </p:sp>
    </p:spTree>
    <p:extLst>
      <p:ext uri="{BB962C8B-B14F-4D97-AF65-F5344CB8AC3E}">
        <p14:creationId xmlns:p14="http://schemas.microsoft.com/office/powerpoint/2010/main" val="1518612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96DD5B-5E59-422C-AABA-3F2E2DC923B3}"/>
              </a:ext>
            </a:extLst>
          </p:cNvPr>
          <p:cNvSpPr>
            <a:spLocks noGrp="1"/>
          </p:cNvSpPr>
          <p:nvPr>
            <p:ph type="ctrTitle"/>
          </p:nvPr>
        </p:nvSpPr>
        <p:spPr>
          <a:xfrm>
            <a:off x="1523999" y="1756899"/>
            <a:ext cx="9856763" cy="2387600"/>
          </a:xfrm>
        </p:spPr>
        <p:txBody>
          <a:bodyPr>
            <a:normAutofit/>
          </a:bodyPr>
          <a:lstStyle/>
          <a:p>
            <a:pPr algn="l">
              <a:lnSpc>
                <a:spcPct val="150000"/>
              </a:lnSpc>
              <a:tabLst>
                <a:tab pos="457200" algn="l"/>
              </a:tabLst>
            </a:pPr>
            <a:endParaRPr lang="es-ES" sz="2700" b="1" dirty="0"/>
          </a:p>
        </p:txBody>
      </p:sp>
      <p:sp>
        <p:nvSpPr>
          <p:cNvPr id="4" name="CuadroTexto 3">
            <a:extLst>
              <a:ext uri="{FF2B5EF4-FFF2-40B4-BE49-F238E27FC236}">
                <a16:creationId xmlns:a16="http://schemas.microsoft.com/office/drawing/2014/main" id="{EA13B81C-88B0-417F-B292-FBF3CBE52C1E}"/>
              </a:ext>
            </a:extLst>
          </p:cNvPr>
          <p:cNvSpPr txBox="1"/>
          <p:nvPr/>
        </p:nvSpPr>
        <p:spPr>
          <a:xfrm>
            <a:off x="440787" y="162449"/>
            <a:ext cx="11310425" cy="6280053"/>
          </a:xfrm>
          <a:prstGeom prst="rect">
            <a:avLst/>
          </a:prstGeom>
          <a:noFill/>
        </p:spPr>
        <p:txBody>
          <a:bodyPr wrap="square">
            <a:spAutoFit/>
          </a:bodyPr>
          <a:lstStyle/>
          <a:p>
            <a:pPr indent="269875" algn="just">
              <a:lnSpc>
                <a:spcPct val="150000"/>
              </a:lnSpc>
            </a:pPr>
            <a:r>
              <a:rPr lang="es-ES" sz="1800" dirty="0">
                <a:effectLst/>
                <a:latin typeface="Arial" panose="020B0604020202020204" pitchFamily="34" charset="0"/>
                <a:ea typeface="Times New Roman" panose="02020603050405020304" pitchFamily="18" charset="0"/>
              </a:rPr>
              <a:t>Estas líneas básicas son:</a:t>
            </a:r>
            <a:endParaRPr lang="es-ES" sz="1800" dirty="0">
              <a:effectLst/>
              <a:latin typeface="Times New Roman" panose="02020603050405020304" pitchFamily="18" charset="0"/>
              <a:ea typeface="Times New Roman" panose="02020603050405020304" pitchFamily="18" charset="0"/>
            </a:endParaRPr>
          </a:p>
          <a:p>
            <a:pPr marL="285750" indent="-285750" algn="just">
              <a:lnSpc>
                <a:spcPct val="150000"/>
              </a:lnSpc>
              <a:buFont typeface="Arial" panose="020B0604020202020204" pitchFamily="34" charset="0"/>
              <a:buChar char="•"/>
            </a:pPr>
            <a:r>
              <a:rPr lang="es-ES" sz="1800" dirty="0">
                <a:effectLst/>
                <a:latin typeface="Arial" panose="020B0604020202020204" pitchFamily="34" charset="0"/>
                <a:ea typeface="Times New Roman" panose="02020603050405020304" pitchFamily="18" charset="0"/>
              </a:rPr>
              <a:t> El perfeccionamiento del trabajo preventivo.</a:t>
            </a:r>
            <a:endParaRPr lang="es-ES" sz="1800" dirty="0">
              <a:effectLst/>
              <a:latin typeface="Times New Roman" panose="02020603050405020304" pitchFamily="18" charset="0"/>
              <a:ea typeface="Times New Roman" panose="02020603050405020304" pitchFamily="18" charset="0"/>
            </a:endParaRPr>
          </a:p>
          <a:p>
            <a:pPr marL="342900" lvl="0" indent="-342900" algn="just">
              <a:lnSpc>
                <a:spcPct val="150000"/>
              </a:lnSpc>
              <a:buSzPts val="1400"/>
              <a:buFont typeface="Times New Roman" panose="02020603050405020304" pitchFamily="18" charset="0"/>
              <a:buChar char="•"/>
              <a:tabLst>
                <a:tab pos="90170" algn="l"/>
              </a:tabLst>
            </a:pPr>
            <a:r>
              <a:rPr lang="es-ES" sz="1800" dirty="0">
                <a:effectLst/>
                <a:latin typeface="Arial" panose="020B0604020202020204" pitchFamily="34" charset="0"/>
                <a:ea typeface="Times New Roman" panose="02020603050405020304" pitchFamily="18" charset="0"/>
              </a:rPr>
              <a:t>La caracterización de las personas con trastornos del lenguaje y la comunicación, a partir del diagnóstico explicativo de sus necesidades y potencialidades.</a:t>
            </a:r>
            <a:endParaRPr lang="es-ES" sz="1800" dirty="0">
              <a:effectLst/>
              <a:latin typeface="Times New Roman" panose="02020603050405020304" pitchFamily="18" charset="0"/>
              <a:ea typeface="Times New Roman" panose="02020603050405020304" pitchFamily="18" charset="0"/>
            </a:endParaRPr>
          </a:p>
          <a:p>
            <a:pPr marL="342900" lvl="0" indent="-342900" algn="just">
              <a:lnSpc>
                <a:spcPct val="150000"/>
              </a:lnSpc>
              <a:buSzPts val="1400"/>
              <a:buFont typeface="Times New Roman" panose="02020603050405020304" pitchFamily="18" charset="0"/>
              <a:buChar char="•"/>
              <a:tabLst>
                <a:tab pos="90170" algn="l"/>
              </a:tabLst>
            </a:pPr>
            <a:r>
              <a:rPr lang="es-ES" sz="1800" dirty="0">
                <a:effectLst/>
                <a:latin typeface="Arial" panose="020B0604020202020204" pitchFamily="34" charset="0"/>
                <a:ea typeface="Times New Roman" panose="02020603050405020304" pitchFamily="18" charset="0"/>
              </a:rPr>
              <a:t>La aplicación del enfoque cognitivo-comunicativo de la lengua en el diagnóstico y la atención a los trastornos del lenguaje y la comunicación.</a:t>
            </a:r>
            <a:endParaRPr lang="es-ES" sz="1800" dirty="0">
              <a:effectLst/>
              <a:latin typeface="Times New Roman" panose="02020603050405020304" pitchFamily="18" charset="0"/>
              <a:ea typeface="Times New Roman" panose="02020603050405020304" pitchFamily="18" charset="0"/>
            </a:endParaRPr>
          </a:p>
          <a:p>
            <a:pPr marL="342900" lvl="0" indent="-342900" algn="just">
              <a:lnSpc>
                <a:spcPct val="150000"/>
              </a:lnSpc>
              <a:buSzPts val="1400"/>
              <a:buFont typeface="Times New Roman" panose="02020603050405020304" pitchFamily="18" charset="0"/>
              <a:buChar char="•"/>
              <a:tabLst>
                <a:tab pos="90170" algn="l"/>
              </a:tabLst>
            </a:pPr>
            <a:r>
              <a:rPr lang="es-ES" sz="1800" dirty="0">
                <a:effectLst/>
                <a:latin typeface="Arial" panose="020B0604020202020204" pitchFamily="34" charset="0"/>
                <a:ea typeface="Times New Roman" panose="02020603050405020304" pitchFamily="18" charset="0"/>
              </a:rPr>
              <a:t>El perfeccionamiento de las adaptaciones curriculares y de acceso al currículo en el área de lengua materna. </a:t>
            </a:r>
            <a:endParaRPr lang="es-ES" sz="1800" dirty="0">
              <a:effectLst/>
              <a:latin typeface="Times New Roman" panose="02020603050405020304" pitchFamily="18" charset="0"/>
              <a:ea typeface="Times New Roman" panose="02020603050405020304" pitchFamily="18" charset="0"/>
            </a:endParaRPr>
          </a:p>
          <a:p>
            <a:pPr marL="342900" lvl="0" indent="-342900" algn="just">
              <a:lnSpc>
                <a:spcPct val="150000"/>
              </a:lnSpc>
              <a:buSzPts val="1400"/>
              <a:buFont typeface="Times New Roman" panose="02020603050405020304" pitchFamily="18" charset="0"/>
              <a:buChar char="•"/>
              <a:tabLst>
                <a:tab pos="90170" algn="l"/>
              </a:tabLst>
            </a:pPr>
            <a:r>
              <a:rPr lang="es-ES" sz="1800" dirty="0">
                <a:effectLst/>
                <a:latin typeface="Arial" panose="020B0604020202020204" pitchFamily="34" charset="0"/>
                <a:ea typeface="Times New Roman" panose="02020603050405020304" pitchFamily="18" charset="0"/>
              </a:rPr>
              <a:t>El proceso de tránsito de los alumnos provenientes de la Educación Especial a la Educación General como parte del proyecto social de integración e inclusión de las personas con necesidades educativas especiales.</a:t>
            </a:r>
            <a:endParaRPr lang="es-ES" sz="1800" dirty="0">
              <a:effectLst/>
              <a:latin typeface="Times New Roman" panose="02020603050405020304" pitchFamily="18" charset="0"/>
              <a:ea typeface="Times New Roman" panose="02020603050405020304" pitchFamily="18" charset="0"/>
            </a:endParaRPr>
          </a:p>
          <a:p>
            <a:pPr marL="342900" lvl="0" indent="-342900" algn="just">
              <a:lnSpc>
                <a:spcPct val="150000"/>
              </a:lnSpc>
              <a:buSzPts val="1400"/>
              <a:buFont typeface="Times New Roman" panose="02020603050405020304" pitchFamily="18" charset="0"/>
              <a:buChar char="•"/>
              <a:tabLst>
                <a:tab pos="90170" algn="l"/>
              </a:tabLst>
            </a:pPr>
            <a:r>
              <a:rPr lang="es-ES" sz="1800" dirty="0">
                <a:effectLst/>
                <a:latin typeface="Arial" panose="020B0604020202020204" pitchFamily="34" charset="0"/>
                <a:ea typeface="Times New Roman" panose="02020603050405020304" pitchFamily="18" charset="0"/>
              </a:rPr>
              <a:t>La utilización eficiente de las Tecnologías Informáticas de la Comunicación (TIC).</a:t>
            </a:r>
            <a:endParaRPr lang="es-ES" sz="1800" dirty="0">
              <a:effectLst/>
              <a:latin typeface="Times New Roman" panose="02020603050405020304" pitchFamily="18" charset="0"/>
              <a:ea typeface="Times New Roman" panose="02020603050405020304" pitchFamily="18" charset="0"/>
            </a:endParaRPr>
          </a:p>
          <a:p>
            <a:pPr marL="342900" lvl="0" indent="-342900" algn="just">
              <a:lnSpc>
                <a:spcPct val="150000"/>
              </a:lnSpc>
              <a:buSzPts val="1400"/>
              <a:buFont typeface="Times New Roman" panose="02020603050405020304" pitchFamily="18" charset="0"/>
              <a:buChar char="•"/>
              <a:tabLst>
                <a:tab pos="90170" algn="l"/>
              </a:tabLst>
            </a:pPr>
            <a:r>
              <a:rPr lang="es-ES" sz="1800" dirty="0">
                <a:effectLst/>
                <a:latin typeface="Arial" panose="020B0604020202020204" pitchFamily="34" charset="0"/>
                <a:ea typeface="Times New Roman" panose="02020603050405020304" pitchFamily="18" charset="0"/>
              </a:rPr>
              <a:t>La preparación de la familia y los agentes comunitarios en el respeto a la lengua materna y su influencia en la formación y desarrollo del lenguaje como mediador de la cultura.</a:t>
            </a:r>
            <a:endParaRPr lang="es-ES" sz="1800" dirty="0">
              <a:effectLst/>
              <a:latin typeface="Times New Roman" panose="02020603050405020304" pitchFamily="18" charset="0"/>
              <a:ea typeface="Times New Roman" panose="02020603050405020304" pitchFamily="18" charset="0"/>
            </a:endParaRPr>
          </a:p>
          <a:p>
            <a:pPr marL="179705" algn="just">
              <a:lnSpc>
                <a:spcPct val="150000"/>
              </a:lnSpc>
              <a:spcAft>
                <a:spcPts val="600"/>
              </a:spcAft>
            </a:pPr>
            <a:r>
              <a:rPr lang="x-none" sz="1800" dirty="0">
                <a:effectLst/>
                <a:latin typeface="Arial" panose="020B060402020202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0033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96DD5B-5E59-422C-AABA-3F2E2DC923B3}"/>
              </a:ext>
            </a:extLst>
          </p:cNvPr>
          <p:cNvSpPr>
            <a:spLocks noGrp="1"/>
          </p:cNvSpPr>
          <p:nvPr>
            <p:ph type="ctrTitle"/>
          </p:nvPr>
        </p:nvSpPr>
        <p:spPr>
          <a:xfrm>
            <a:off x="1523999" y="1756899"/>
            <a:ext cx="9856763" cy="2387600"/>
          </a:xfrm>
        </p:spPr>
        <p:txBody>
          <a:bodyPr>
            <a:normAutofit/>
          </a:bodyPr>
          <a:lstStyle/>
          <a:p>
            <a:pPr algn="l">
              <a:lnSpc>
                <a:spcPct val="150000"/>
              </a:lnSpc>
              <a:tabLst>
                <a:tab pos="457200" algn="l"/>
              </a:tabLst>
            </a:pPr>
            <a:r>
              <a:rPr lang="es-ES" sz="2700" b="1" dirty="0">
                <a:effectLst/>
                <a:latin typeface="Arial" panose="020B0604020202020204" pitchFamily="34" charset="0"/>
                <a:ea typeface="Times New Roman" panose="02020603050405020304" pitchFamily="18" charset="0"/>
              </a:rPr>
              <a:t>                                         </a:t>
            </a:r>
            <a:endParaRPr lang="es-ES" sz="2700" b="1" dirty="0"/>
          </a:p>
        </p:txBody>
      </p:sp>
      <p:sp>
        <p:nvSpPr>
          <p:cNvPr id="4" name="CuadroTexto 3">
            <a:extLst>
              <a:ext uri="{FF2B5EF4-FFF2-40B4-BE49-F238E27FC236}">
                <a16:creationId xmlns:a16="http://schemas.microsoft.com/office/drawing/2014/main" id="{DDBA15DE-BBC8-48AD-BC67-B11331D17A3E}"/>
              </a:ext>
            </a:extLst>
          </p:cNvPr>
          <p:cNvSpPr txBox="1"/>
          <p:nvPr/>
        </p:nvSpPr>
        <p:spPr>
          <a:xfrm>
            <a:off x="271975" y="468148"/>
            <a:ext cx="11648050" cy="3903569"/>
          </a:xfrm>
          <a:prstGeom prst="rect">
            <a:avLst/>
          </a:prstGeom>
          <a:noFill/>
        </p:spPr>
        <p:txBody>
          <a:bodyPr wrap="square">
            <a:spAutoFit/>
          </a:bodyPr>
          <a:lstStyle/>
          <a:p>
            <a:pPr indent="269875" algn="just">
              <a:lnSpc>
                <a:spcPct val="150000"/>
              </a:lnSpc>
            </a:pPr>
            <a:r>
              <a:rPr lang="es-ES" sz="2400" dirty="0">
                <a:effectLst/>
                <a:latin typeface="Arial" panose="020B0604020202020204" pitchFamily="34" charset="0"/>
                <a:ea typeface="Calibri" panose="020F0502020204030204" pitchFamily="34" charset="0"/>
              </a:rPr>
              <a:t>Los enfoques de la logopedia actual en nuestras instituciones educacionales son: </a:t>
            </a:r>
          </a:p>
          <a:p>
            <a:pPr indent="269875" algn="just">
              <a:lnSpc>
                <a:spcPct val="150000"/>
              </a:lnSpc>
            </a:pPr>
            <a:r>
              <a:rPr lang="es-ES" sz="2400" dirty="0">
                <a:effectLst/>
                <a:latin typeface="Arial" panose="020B0604020202020204" pitchFamily="34" charset="0"/>
                <a:ea typeface="Calibri" panose="020F0502020204030204" pitchFamily="34" charset="0"/>
              </a:rPr>
              <a:t>- </a:t>
            </a:r>
            <a:r>
              <a:rPr lang="es-ES" sz="2400" dirty="0">
                <a:latin typeface="Arial" panose="020B0604020202020204" pitchFamily="34" charset="0"/>
                <a:ea typeface="Calibri" panose="020F0502020204030204" pitchFamily="34" charset="0"/>
              </a:rPr>
              <a:t>o</a:t>
            </a:r>
            <a:r>
              <a:rPr lang="es-ES" sz="2400" dirty="0">
                <a:effectLst/>
                <a:latin typeface="Arial" panose="020B0604020202020204" pitchFamily="34" charset="0"/>
                <a:ea typeface="Calibri" panose="020F0502020204030204" pitchFamily="34" charset="0"/>
              </a:rPr>
              <a:t>ntogenético</a:t>
            </a:r>
            <a:endParaRPr lang="es-ES" sz="2400" dirty="0">
              <a:latin typeface="Arial" panose="020B0604020202020204" pitchFamily="34" charset="0"/>
              <a:ea typeface="Calibri" panose="020F0502020204030204" pitchFamily="34" charset="0"/>
            </a:endParaRPr>
          </a:p>
          <a:p>
            <a:pPr indent="269875" algn="just">
              <a:lnSpc>
                <a:spcPct val="150000"/>
              </a:lnSpc>
            </a:pPr>
            <a:r>
              <a:rPr lang="es-ES" sz="2400" dirty="0">
                <a:effectLst/>
                <a:latin typeface="Arial" panose="020B0604020202020204" pitchFamily="34" charset="0"/>
                <a:ea typeface="Calibri" panose="020F0502020204030204" pitchFamily="34" charset="0"/>
              </a:rPr>
              <a:t>- preventivo, correctivo-compensatorio</a:t>
            </a:r>
          </a:p>
          <a:p>
            <a:pPr indent="269875" algn="just">
              <a:lnSpc>
                <a:spcPct val="150000"/>
              </a:lnSpc>
            </a:pPr>
            <a:r>
              <a:rPr lang="es-ES" sz="2400" dirty="0">
                <a:effectLst/>
                <a:latin typeface="Arial" panose="020B0604020202020204" pitchFamily="34" charset="0"/>
                <a:ea typeface="Calibri" panose="020F0502020204030204" pitchFamily="34" charset="0"/>
              </a:rPr>
              <a:t>- comunicativo </a:t>
            </a:r>
          </a:p>
          <a:p>
            <a:pPr indent="269875" algn="just">
              <a:lnSpc>
                <a:spcPct val="150000"/>
              </a:lnSpc>
            </a:pPr>
            <a:r>
              <a:rPr lang="es-ES" sz="2400" dirty="0">
                <a:effectLst/>
                <a:latin typeface="Arial" panose="020B0604020202020204" pitchFamily="34" charset="0"/>
                <a:ea typeface="Calibri" panose="020F0502020204030204" pitchFamily="34" charset="0"/>
              </a:rPr>
              <a:t>- actividad </a:t>
            </a:r>
          </a:p>
          <a:p>
            <a:pPr indent="269875" algn="just">
              <a:lnSpc>
                <a:spcPct val="150000"/>
              </a:lnSpc>
            </a:pPr>
            <a:r>
              <a:rPr lang="es-ES" sz="2400" dirty="0">
                <a:latin typeface="Arial" panose="020B0604020202020204" pitchFamily="34" charset="0"/>
                <a:ea typeface="Calibri" panose="020F0502020204030204" pitchFamily="34" charset="0"/>
              </a:rPr>
              <a:t>- </a:t>
            </a:r>
            <a:r>
              <a:rPr lang="es-ES" sz="2400" dirty="0">
                <a:effectLst/>
                <a:latin typeface="Arial" panose="020B0604020202020204" pitchFamily="34" charset="0"/>
                <a:ea typeface="Calibri" panose="020F0502020204030204" pitchFamily="34" charset="0"/>
              </a:rPr>
              <a:t>integración e inclusión social.</a:t>
            </a:r>
            <a:endParaRPr lang="es-ES" sz="2400" dirty="0">
              <a:effectLst/>
              <a:latin typeface="Times New Roman" panose="02020603050405020304" pitchFamily="18" charset="0"/>
              <a:ea typeface="Times New Roman" panose="02020603050405020304" pitchFamily="18" charset="0"/>
            </a:endParaRPr>
          </a:p>
          <a:p>
            <a:pPr indent="269875" algn="just">
              <a:lnSpc>
                <a:spcPct val="150000"/>
              </a:lnSpc>
            </a:pPr>
            <a:r>
              <a:rPr lang="es-ES" sz="2400" dirty="0">
                <a:effectLst/>
                <a:latin typeface="Arial" panose="020B0604020202020204" pitchFamily="34" charset="0"/>
                <a:ea typeface="Calibri" panose="020F0502020204030204" pitchFamily="34" charset="0"/>
              </a:rPr>
              <a:t> </a:t>
            </a:r>
            <a:endParaRPr lang="es-E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71095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96DD5B-5E59-422C-AABA-3F2E2DC923B3}"/>
              </a:ext>
            </a:extLst>
          </p:cNvPr>
          <p:cNvSpPr>
            <a:spLocks noGrp="1"/>
          </p:cNvSpPr>
          <p:nvPr>
            <p:ph type="ctrTitle"/>
          </p:nvPr>
        </p:nvSpPr>
        <p:spPr>
          <a:xfrm>
            <a:off x="1523999" y="1756899"/>
            <a:ext cx="9856763" cy="2387600"/>
          </a:xfrm>
        </p:spPr>
        <p:txBody>
          <a:bodyPr>
            <a:normAutofit/>
          </a:bodyPr>
          <a:lstStyle/>
          <a:p>
            <a:pPr algn="l">
              <a:lnSpc>
                <a:spcPct val="150000"/>
              </a:lnSpc>
              <a:tabLst>
                <a:tab pos="457200" algn="l"/>
              </a:tabLst>
            </a:pPr>
            <a:r>
              <a:rPr lang="es-ES" sz="2700" b="1" dirty="0">
                <a:effectLst/>
                <a:latin typeface="Arial" panose="020B0604020202020204" pitchFamily="34" charset="0"/>
                <a:ea typeface="Times New Roman" panose="02020603050405020304" pitchFamily="18" charset="0"/>
              </a:rPr>
              <a:t>                                         </a:t>
            </a:r>
            <a:endParaRPr lang="es-ES" sz="2700" b="1" dirty="0"/>
          </a:p>
        </p:txBody>
      </p:sp>
      <p:sp>
        <p:nvSpPr>
          <p:cNvPr id="3" name="CuadroTexto 2">
            <a:extLst>
              <a:ext uri="{FF2B5EF4-FFF2-40B4-BE49-F238E27FC236}">
                <a16:creationId xmlns:a16="http://schemas.microsoft.com/office/drawing/2014/main" id="{DD6DAD3D-50EF-4B94-B8A0-BC4810068DFB}"/>
              </a:ext>
            </a:extLst>
          </p:cNvPr>
          <p:cNvSpPr txBox="1"/>
          <p:nvPr/>
        </p:nvSpPr>
        <p:spPr>
          <a:xfrm>
            <a:off x="271975" y="159246"/>
            <a:ext cx="11648050" cy="5859553"/>
          </a:xfrm>
          <a:prstGeom prst="rect">
            <a:avLst/>
          </a:prstGeom>
          <a:noFill/>
        </p:spPr>
        <p:txBody>
          <a:bodyPr wrap="square">
            <a:spAutoFit/>
          </a:bodyPr>
          <a:lstStyle/>
          <a:p>
            <a:pPr marL="269875" algn="just">
              <a:lnSpc>
                <a:spcPct val="150000"/>
              </a:lnSpc>
            </a:pPr>
            <a:endParaRPr lang="es-ES" sz="1800" dirty="0">
              <a:effectLst/>
              <a:latin typeface="Arial" panose="020B0604020202020204" pitchFamily="34" charset="0"/>
              <a:ea typeface="Calibri" panose="020F0502020204030204" pitchFamily="34" charset="0"/>
            </a:endParaRPr>
          </a:p>
          <a:p>
            <a:pPr marL="269875" algn="just">
              <a:lnSpc>
                <a:spcPct val="150000"/>
              </a:lnSpc>
            </a:pPr>
            <a:r>
              <a:rPr lang="es-ES" sz="1800" dirty="0">
                <a:effectLst/>
                <a:latin typeface="Arial" panose="020B0604020202020204" pitchFamily="34" charset="0"/>
                <a:ea typeface="Calibri" panose="020F0502020204030204" pitchFamily="34" charset="0"/>
              </a:rPr>
              <a:t>- Enfoque ontogenético</a:t>
            </a:r>
            <a:endParaRPr lang="es-ES" sz="1800" dirty="0">
              <a:effectLst/>
              <a:latin typeface="Times New Roman" panose="02020603050405020304" pitchFamily="18" charset="0"/>
              <a:ea typeface="Times New Roman" panose="02020603050405020304" pitchFamily="18" charset="0"/>
            </a:endParaRPr>
          </a:p>
          <a:p>
            <a:pPr indent="269875" algn="just">
              <a:lnSpc>
                <a:spcPct val="150000"/>
              </a:lnSpc>
            </a:pPr>
            <a:r>
              <a:rPr lang="es-ES" sz="1800" dirty="0">
                <a:effectLst/>
                <a:latin typeface="Arial" panose="020B0604020202020204" pitchFamily="34" charset="0"/>
                <a:ea typeface="Calibri" panose="020F0502020204030204" pitchFamily="34" charset="0"/>
              </a:rPr>
              <a:t>Se expresa en la necesidad de conocer las regularidades del desarrollo de los niños, adolescente, jóvenes y adultos, con una proyección etaria y la variabilidad en los ritmos y niveles de maduración del neurodesarrollo y del desarrollo en general, para adecuar las estrategias logopédicas a diseñar de manera integral. La sustentación de este enfoque parte de los estudios de </a:t>
            </a:r>
            <a:r>
              <a:rPr lang="es-ES" sz="1800" dirty="0" err="1">
                <a:effectLst/>
                <a:latin typeface="Arial" panose="020B0604020202020204" pitchFamily="34" charset="0"/>
                <a:ea typeface="Calibri" panose="020F0502020204030204" pitchFamily="34" charset="0"/>
              </a:rPr>
              <a:t>Vigotski</a:t>
            </a:r>
            <a:r>
              <a:rPr lang="es-ES" sz="1800" dirty="0">
                <a:effectLst/>
                <a:latin typeface="Arial" panose="020B0604020202020204" pitchFamily="34" charset="0"/>
                <a:ea typeface="Calibri" panose="020F0502020204030204" pitchFamily="34" charset="0"/>
              </a:rPr>
              <a:t>, L. (1934) y Luria, A. (1977), preferentemente.</a:t>
            </a:r>
          </a:p>
          <a:p>
            <a:pPr marL="269875" algn="just">
              <a:lnSpc>
                <a:spcPct val="150000"/>
              </a:lnSpc>
            </a:pPr>
            <a:endParaRPr lang="es-ES" sz="1800" dirty="0">
              <a:effectLst/>
              <a:latin typeface="Arial" panose="020B0604020202020204" pitchFamily="34" charset="0"/>
              <a:ea typeface="Calibri" panose="020F0502020204030204" pitchFamily="34" charset="0"/>
            </a:endParaRPr>
          </a:p>
          <a:p>
            <a:pPr marL="269875" algn="just">
              <a:lnSpc>
                <a:spcPct val="150000"/>
              </a:lnSpc>
            </a:pPr>
            <a:r>
              <a:rPr lang="es-ES" dirty="0">
                <a:latin typeface="Arial" panose="020B0604020202020204" pitchFamily="34" charset="0"/>
                <a:ea typeface="Calibri" panose="020F0502020204030204" pitchFamily="34" charset="0"/>
              </a:rPr>
              <a:t>- </a:t>
            </a:r>
            <a:r>
              <a:rPr lang="es-ES" sz="1800" dirty="0">
                <a:effectLst/>
                <a:latin typeface="Arial" panose="020B0604020202020204" pitchFamily="34" charset="0"/>
                <a:ea typeface="Calibri" panose="020F0502020204030204" pitchFamily="34" charset="0"/>
              </a:rPr>
              <a:t>Enfoque preventivo, correctivo-compensatorio</a:t>
            </a:r>
            <a:endParaRPr lang="es-ES" sz="1800" dirty="0">
              <a:effectLst/>
              <a:latin typeface="Times New Roman" panose="02020603050405020304" pitchFamily="18" charset="0"/>
              <a:ea typeface="Times New Roman" panose="02020603050405020304" pitchFamily="18" charset="0"/>
            </a:endParaRPr>
          </a:p>
          <a:p>
            <a:pPr indent="269875" algn="just">
              <a:lnSpc>
                <a:spcPct val="150000"/>
              </a:lnSpc>
            </a:pPr>
            <a:r>
              <a:rPr lang="es-ES" sz="1800" dirty="0">
                <a:effectLst/>
                <a:latin typeface="Arial" panose="020B0604020202020204" pitchFamily="34" charset="0"/>
                <a:ea typeface="Calibri" panose="020F0502020204030204" pitchFamily="34" charset="0"/>
              </a:rPr>
              <a:t> Se identifica como un proceso sistemático, permanente, intencionado y contextualizado de la labor educativa de la familia, las instituciones educacionales, sanitarias y comunitarias, dirigido a la anticipación de las ayudas integrales y especiales que impulsan el desarrollo del lenguaje desde las edades iniciales de manera que contribuya al desarrollo de las habilidades comunicativas, a la culturización y calidad de vida de la persona que se concreta en programas, guías y estrategias de prevención.</a:t>
            </a:r>
            <a:endParaRPr lang="es-ES" sz="1800" dirty="0">
              <a:effectLst/>
              <a:latin typeface="Times New Roman" panose="02020603050405020304" pitchFamily="18" charset="0"/>
              <a:ea typeface="Times New Roman" panose="02020603050405020304" pitchFamily="18" charset="0"/>
            </a:endParaRPr>
          </a:p>
          <a:p>
            <a:pPr indent="269875" algn="just">
              <a:lnSpc>
                <a:spcPct val="150000"/>
              </a:lnSpc>
            </a:pPr>
            <a:endParaRPr lang="es-E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45176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96DD5B-5E59-422C-AABA-3F2E2DC923B3}"/>
              </a:ext>
            </a:extLst>
          </p:cNvPr>
          <p:cNvSpPr>
            <a:spLocks noGrp="1"/>
          </p:cNvSpPr>
          <p:nvPr>
            <p:ph type="ctrTitle"/>
          </p:nvPr>
        </p:nvSpPr>
        <p:spPr>
          <a:xfrm>
            <a:off x="0" y="4174978"/>
            <a:ext cx="11952849" cy="2387600"/>
          </a:xfrm>
        </p:spPr>
        <p:txBody>
          <a:bodyPr>
            <a:noAutofit/>
          </a:bodyPr>
          <a:lstStyle/>
          <a:p>
            <a:pPr marL="269875" algn="l">
              <a:lnSpc>
                <a:spcPct val="150000"/>
              </a:lnSpc>
            </a:pPr>
            <a:r>
              <a:rPr lang="es-ES" sz="1600" dirty="0">
                <a:effectLst/>
                <a:latin typeface="Arial" panose="020B0604020202020204" pitchFamily="34" charset="0"/>
                <a:ea typeface="Calibri" panose="020F0502020204030204" pitchFamily="34" charset="0"/>
              </a:rPr>
              <a:t>- Enfoque comunicativo</a:t>
            </a:r>
            <a:br>
              <a:rPr lang="es-ES" sz="1600" dirty="0">
                <a:effectLst/>
                <a:latin typeface="Times New Roman" panose="02020603050405020304" pitchFamily="18" charset="0"/>
                <a:ea typeface="Times New Roman" panose="02020603050405020304" pitchFamily="18" charset="0"/>
              </a:rPr>
            </a:br>
            <a:r>
              <a:rPr lang="es-ES" sz="1600" dirty="0">
                <a:effectLst/>
                <a:latin typeface="Arial" panose="020B0604020202020204" pitchFamily="34" charset="0"/>
                <a:ea typeface="Calibri" panose="020F0502020204030204" pitchFamily="34" charset="0"/>
              </a:rPr>
              <a:t> Implica la integración dentro de la producción lingüística de factores verbales y no verbales de la comunicación, así como factores cognitivos, situacionales y socioculturales, donde los participantes ponen en funcionamiento múltiples competencias que abarcan todos los factores. Implica la necesidad de estimular el lenguaje como sistema funcional integrado e interrelacionado con el desarrollo de los procesos psíquicos en diversas situaciones comunicativas y contextos. </a:t>
            </a:r>
            <a:br>
              <a:rPr lang="es-ES" sz="1600" dirty="0">
                <a:effectLst/>
                <a:latin typeface="Arial" panose="020B0604020202020204" pitchFamily="34" charset="0"/>
                <a:ea typeface="Calibri" panose="020F0502020204030204" pitchFamily="34" charset="0"/>
              </a:rPr>
            </a:br>
            <a:br>
              <a:rPr lang="es-ES" sz="1600" dirty="0">
                <a:effectLst/>
                <a:latin typeface="Arial" panose="020B0604020202020204" pitchFamily="34" charset="0"/>
                <a:ea typeface="Calibri" panose="020F0502020204030204" pitchFamily="34" charset="0"/>
              </a:rPr>
            </a:br>
            <a:r>
              <a:rPr lang="es-ES" sz="1600" dirty="0">
                <a:effectLst/>
                <a:latin typeface="Arial" panose="020B0604020202020204" pitchFamily="34" charset="0"/>
                <a:ea typeface="Calibri" panose="020F0502020204030204" pitchFamily="34" charset="0"/>
              </a:rPr>
              <a:t>- Enfoque de actividad</a:t>
            </a:r>
            <a:br>
              <a:rPr lang="es-ES" sz="1600" dirty="0">
                <a:effectLst/>
                <a:latin typeface="Times New Roman" panose="02020603050405020304" pitchFamily="18" charset="0"/>
                <a:ea typeface="Times New Roman" panose="02020603050405020304" pitchFamily="18" charset="0"/>
              </a:rPr>
            </a:br>
            <a:r>
              <a:rPr lang="es-ES" sz="1600" dirty="0">
                <a:effectLst/>
                <a:latin typeface="Arial" panose="020B0604020202020204" pitchFamily="34" charset="0"/>
                <a:ea typeface="Calibri" panose="020F0502020204030204" pitchFamily="34" charset="0"/>
              </a:rPr>
              <a:t>Se afirma</a:t>
            </a:r>
            <a:r>
              <a:rPr lang="es-ES" sz="1600" dirty="0">
                <a:solidFill>
                  <a:srgbClr val="000000"/>
                </a:solidFill>
                <a:effectLst/>
                <a:latin typeface="Arial" panose="020B0604020202020204" pitchFamily="34" charset="0"/>
                <a:ea typeface="Calibri" panose="020F0502020204030204" pitchFamily="34" charset="0"/>
              </a:rPr>
              <a:t> que el hombre deviene personalidad en la actividad y es en ella que el lenguaje se instituye como sistema funcional</a:t>
            </a:r>
            <a:r>
              <a:rPr lang="es-ES" sz="1600" dirty="0">
                <a:effectLst/>
                <a:latin typeface="Arial" panose="020B0604020202020204" pitchFamily="34" charset="0"/>
                <a:ea typeface="Calibri" panose="020F0502020204030204" pitchFamily="34" charset="0"/>
              </a:rPr>
              <a:t>. En la categoría actividad, desarrollada por </a:t>
            </a:r>
            <a:r>
              <a:rPr lang="es-ES" sz="1600" dirty="0" err="1">
                <a:effectLst/>
                <a:latin typeface="Arial" panose="020B0604020202020204" pitchFamily="34" charset="0"/>
                <a:ea typeface="Calibri" panose="020F0502020204030204" pitchFamily="34" charset="0"/>
              </a:rPr>
              <a:t>Leontiev</a:t>
            </a:r>
            <a:r>
              <a:rPr lang="es-ES" sz="1600" dirty="0">
                <a:effectLst/>
                <a:latin typeface="Arial" panose="020B0604020202020204" pitchFamily="34" charset="0"/>
                <a:ea typeface="Calibri" panose="020F0502020204030204" pitchFamily="34" charset="0"/>
              </a:rPr>
              <a:t>, A. (1975), se destaca el papel de las necesidades y el establecimiento del vínculo entre la motivación, el objeto y el producto de ella, y es el lenguaje el medio idóneo a través del cual se realiza. Se concreta en la realización de actividades sociales, escolares, de juego del niño con sus coetáneos y con el adulto, la forma en que se produce en él la apropiación de la experiencia sociocultural en correspondencia con las particularidades específicas de la edad, del desarrollo del pensamiento y el lenguaje. Se debe tener en cuenta las esferas o componentes de la actividad que expresan mayor madurez en su desarrollo y cuáles necesitan influencias diferenciadas para provocar la elevación de su calidad y al mismo tiempo contribuir a una incorporación activa de la persona al implicarse en las tareas individuales y grupales.</a:t>
            </a:r>
            <a:br>
              <a:rPr lang="es-ES" sz="1800" dirty="0">
                <a:effectLst/>
                <a:latin typeface="Times New Roman" panose="02020603050405020304" pitchFamily="18" charset="0"/>
                <a:ea typeface="Times New Roman" panose="02020603050405020304" pitchFamily="18" charset="0"/>
              </a:rPr>
            </a:br>
            <a:endParaRPr lang="es-ES" sz="1800" b="1" dirty="0"/>
          </a:p>
        </p:txBody>
      </p:sp>
    </p:spTree>
    <p:extLst>
      <p:ext uri="{BB962C8B-B14F-4D97-AF65-F5344CB8AC3E}">
        <p14:creationId xmlns:p14="http://schemas.microsoft.com/office/powerpoint/2010/main" val="3003744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96DD5B-5E59-422C-AABA-3F2E2DC923B3}"/>
              </a:ext>
            </a:extLst>
          </p:cNvPr>
          <p:cNvSpPr>
            <a:spLocks noGrp="1"/>
          </p:cNvSpPr>
          <p:nvPr>
            <p:ph type="ctrTitle"/>
          </p:nvPr>
        </p:nvSpPr>
        <p:spPr>
          <a:xfrm>
            <a:off x="426718" y="1855373"/>
            <a:ext cx="10939977" cy="2387600"/>
          </a:xfrm>
        </p:spPr>
        <p:txBody>
          <a:bodyPr>
            <a:normAutofit fontScale="90000"/>
          </a:bodyPr>
          <a:lstStyle/>
          <a:p>
            <a:pPr marL="269875" algn="l">
              <a:lnSpc>
                <a:spcPct val="150000"/>
              </a:lnSpc>
            </a:pPr>
            <a:r>
              <a:rPr lang="es-ES" sz="2000" dirty="0">
                <a:effectLst/>
                <a:latin typeface="Arial" panose="020B0604020202020204" pitchFamily="34" charset="0"/>
                <a:ea typeface="Calibri" panose="020F0502020204030204" pitchFamily="34" charset="0"/>
              </a:rPr>
              <a:t>- </a:t>
            </a:r>
            <a:r>
              <a:rPr lang="x-none" sz="2000" dirty="0">
                <a:effectLst/>
                <a:latin typeface="Arial" panose="020B0604020202020204" pitchFamily="34" charset="0"/>
                <a:ea typeface="Calibri" panose="020F0502020204030204" pitchFamily="34" charset="0"/>
              </a:rPr>
              <a:t>Enfoque de integración social e inclusión educativa:</a:t>
            </a:r>
            <a:br>
              <a:rPr lang="es-ES" sz="2000" dirty="0">
                <a:effectLst/>
                <a:latin typeface="Times New Roman" panose="02020603050405020304" pitchFamily="18" charset="0"/>
                <a:ea typeface="Times New Roman" panose="02020603050405020304" pitchFamily="18" charset="0"/>
              </a:rPr>
            </a:br>
            <a:r>
              <a:rPr lang="x-none" sz="2000" dirty="0">
                <a:effectLst/>
                <a:latin typeface="Arial" panose="020B0604020202020204" pitchFamily="34" charset="0"/>
                <a:ea typeface="Calibri" panose="020F0502020204030204" pitchFamily="34" charset="0"/>
              </a:rPr>
              <a:t> </a:t>
            </a:r>
            <a:br>
              <a:rPr lang="es-ES" sz="2000" dirty="0">
                <a:effectLst/>
                <a:latin typeface="Times New Roman" panose="02020603050405020304" pitchFamily="18" charset="0"/>
                <a:ea typeface="Times New Roman" panose="02020603050405020304" pitchFamily="18" charset="0"/>
              </a:rPr>
            </a:br>
            <a:r>
              <a:rPr lang="x-none" sz="2000" dirty="0">
                <a:effectLst/>
                <a:latin typeface="Arial" panose="020B0604020202020204" pitchFamily="34" charset="0"/>
                <a:ea typeface="Calibri" panose="020F0502020204030204" pitchFamily="34" charset="0"/>
              </a:rPr>
              <a:t>Cada vez ha ido tomando más fuerza la idea de que muchos niños con trastornos del lenguaje pueden adquirir una educación de calidad en el sistema de instituciones regulares, si estas llegan a facilitar los medios y condiciones para que cada niño avance en la medida de sus posibilidades y con el apoyo que necesita.</a:t>
            </a:r>
            <a:r>
              <a:rPr lang="es-ES" sz="2000" dirty="0">
                <a:effectLst/>
                <a:latin typeface="Arial" panose="020B0604020202020204" pitchFamily="34" charset="0"/>
                <a:ea typeface="Calibri" panose="020F0502020204030204" pitchFamily="34" charset="0"/>
              </a:rPr>
              <a:t> </a:t>
            </a:r>
            <a:r>
              <a:rPr lang="x-none" sz="2000" dirty="0">
                <a:latin typeface="Arial" panose="020B0604020202020204" pitchFamily="34" charset="0"/>
              </a:rPr>
              <a:t>La institución escolar, la familia y la comunidad forman un triángulo interactivo integral, sin cuyo concurso coherente es difícil lograr una obra educativa. </a:t>
            </a:r>
            <a:br>
              <a:rPr lang="es-ES" sz="2000" dirty="0">
                <a:latin typeface="Arial" panose="020B0604020202020204" pitchFamily="34" charset="0"/>
              </a:rPr>
            </a:br>
            <a:br>
              <a:rPr lang="es-ES" sz="2000" dirty="0">
                <a:latin typeface="Arial" panose="020B0604020202020204" pitchFamily="34" charset="0"/>
              </a:rPr>
            </a:br>
            <a:endParaRPr lang="es-ES" sz="2000" dirty="0">
              <a:latin typeface="Arial" panose="020B0604020202020204" pitchFamily="34" charset="0"/>
            </a:endParaRPr>
          </a:p>
        </p:txBody>
      </p:sp>
    </p:spTree>
    <p:extLst>
      <p:ext uri="{BB962C8B-B14F-4D97-AF65-F5344CB8AC3E}">
        <p14:creationId xmlns:p14="http://schemas.microsoft.com/office/powerpoint/2010/main" val="2311690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65A4C0E-FF36-4EDD-826E-85806F3FBFCA}"/>
              </a:ext>
            </a:extLst>
          </p:cNvPr>
          <p:cNvSpPr>
            <a:spLocks noGrp="1"/>
          </p:cNvSpPr>
          <p:nvPr>
            <p:ph idx="1"/>
          </p:nvPr>
        </p:nvSpPr>
        <p:spPr>
          <a:xfrm>
            <a:off x="542778" y="232117"/>
            <a:ext cx="10515600" cy="4351338"/>
          </a:xfrm>
        </p:spPr>
        <p:txBody>
          <a:bodyPr/>
          <a:lstStyle/>
          <a:p>
            <a:pPr marL="0" indent="0" algn="just">
              <a:lnSpc>
                <a:spcPct val="150000"/>
              </a:lnSpc>
              <a:buNone/>
            </a:pPr>
            <a:r>
              <a:rPr lang="es-ES" sz="1800" b="1" dirty="0">
                <a:effectLst/>
                <a:latin typeface="Arial" panose="020B0604020202020204" pitchFamily="34" charset="0"/>
                <a:ea typeface="Calibri" panose="020F0502020204030204" pitchFamily="34" charset="0"/>
              </a:rPr>
              <a:t>Las barreras de la comunicación</a:t>
            </a:r>
            <a:endParaRPr lang="es-ES" sz="1800" dirty="0">
              <a:effectLst/>
              <a:latin typeface="Times New Roman" panose="02020603050405020304" pitchFamily="18" charset="0"/>
              <a:ea typeface="Times New Roman" panose="02020603050405020304" pitchFamily="18" charset="0"/>
            </a:endParaRPr>
          </a:p>
          <a:p>
            <a:pPr algn="just">
              <a:lnSpc>
                <a:spcPct val="150000"/>
              </a:lnSpc>
            </a:pPr>
            <a:r>
              <a:rPr lang="es-ES" sz="1800" dirty="0">
                <a:effectLst/>
                <a:latin typeface="Arial" panose="020B0604020202020204" pitchFamily="34" charset="0"/>
                <a:ea typeface="Calibri" panose="020F0502020204030204" pitchFamily="34" charset="0"/>
              </a:rPr>
              <a:t> Estas son interferencias que, de no aplicar acciones correctivas para evitarlas, dificultan la llegada de un mensaje claro y correcto en un proceso comunicativo.</a:t>
            </a:r>
            <a:r>
              <a:rPr lang="es-ES" sz="1800" dirty="0">
                <a:effectLst/>
                <a:latin typeface="Times New Roman" panose="02020603050405020304" pitchFamily="18" charset="0"/>
                <a:ea typeface="Times New Roman" panose="02020603050405020304" pitchFamily="18" charset="0"/>
              </a:rPr>
              <a:t> S</a:t>
            </a:r>
            <a:r>
              <a:rPr lang="es-ES" sz="1800" dirty="0">
                <a:effectLst/>
                <a:latin typeface="Arial" panose="020B0604020202020204" pitchFamily="34" charset="0"/>
                <a:ea typeface="Calibri" panose="020F0502020204030204" pitchFamily="34" charset="0"/>
              </a:rPr>
              <a:t>e puede decir que </a:t>
            </a:r>
            <a:r>
              <a:rPr lang="es-ES" sz="1800" b="1" dirty="0">
                <a:effectLst/>
                <a:latin typeface="Arial" panose="020B0604020202020204" pitchFamily="34" charset="0"/>
                <a:ea typeface="Times New Roman" panose="02020603050405020304" pitchFamily="18" charset="0"/>
              </a:rPr>
              <a:t>las barreras de la comunicación son obstáculos que se interponen entre emisores y receptores, dificultando la comunicación</a:t>
            </a:r>
            <a:r>
              <a:rPr lang="es-ES" sz="1800" dirty="0">
                <a:effectLst/>
                <a:latin typeface="Arial" panose="020B0604020202020204" pitchFamily="34" charset="0"/>
                <a:ea typeface="Calibri" panose="020F0502020204030204" pitchFamily="34" charset="0"/>
              </a:rPr>
              <a:t> o distorsionando un mensaje.</a:t>
            </a:r>
            <a:endParaRPr lang="es-ES" sz="1800" dirty="0">
              <a:effectLst/>
              <a:latin typeface="Times New Roman" panose="02020603050405020304" pitchFamily="18" charset="0"/>
              <a:ea typeface="Times New Roman" panose="02020603050405020304" pitchFamily="18" charset="0"/>
            </a:endParaRPr>
          </a:p>
          <a:p>
            <a:pPr marL="0" indent="0">
              <a:buNone/>
            </a:pPr>
            <a:endParaRPr lang="es-ES" dirty="0"/>
          </a:p>
        </p:txBody>
      </p:sp>
      <p:pic>
        <p:nvPicPr>
          <p:cNvPr id="4" name="Marcador de contenido 5">
            <a:extLst>
              <a:ext uri="{FF2B5EF4-FFF2-40B4-BE49-F238E27FC236}">
                <a16:creationId xmlns:a16="http://schemas.microsoft.com/office/drawing/2014/main" id="{0F28B0A4-AF3C-4731-84BE-337C7F706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0160" y="2841673"/>
            <a:ext cx="9495692" cy="3784210"/>
          </a:xfrm>
          <a:prstGeom prst="rect">
            <a:avLst/>
          </a:prstGeom>
        </p:spPr>
      </p:pic>
    </p:spTree>
    <p:extLst>
      <p:ext uri="{BB962C8B-B14F-4D97-AF65-F5344CB8AC3E}">
        <p14:creationId xmlns:p14="http://schemas.microsoft.com/office/powerpoint/2010/main" val="1150708051"/>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TotalTime>
  <Words>898</Words>
  <Application>Microsoft Office PowerPoint</Application>
  <PresentationFormat>Panorámica</PresentationFormat>
  <Paragraphs>30</Paragraphs>
  <Slides>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vt:lpstr>
      <vt:lpstr>Calibri</vt:lpstr>
      <vt:lpstr>Calibri Light</vt:lpstr>
      <vt:lpstr>Times New Roman</vt:lpstr>
      <vt:lpstr>Office Theme</vt:lpstr>
      <vt:lpstr>                                         Tema 1  3- Importancia   de la comunicación en el proceso pedagógico, como instrumento básico de aprendizaje y desarrollo personal y social. 4- Barreras que interfieren en este proceso. </vt:lpstr>
      <vt:lpstr>Las líneas fundamentales de desarrollo de la especialidad de Logopedia diseñadas por el Ministerio de Educación responden a los siguientes objetivos:  -desarrollar el lenguaje y la comunicación en los preescolares y escolares.  - prevenir, corregir y compensar los trastornos del lenguaje y asegurar el desarrollo de la competencia comunicativa de los escolares para el tránsito exitoso hacia la Educación General, como la misión suprema de las escuelas especiales para niños con trastornos de la comunicación.  </vt:lpstr>
      <vt:lpstr>Presentación de PowerPoint</vt:lpstr>
      <vt:lpstr>                                         </vt:lpstr>
      <vt:lpstr>                                         </vt:lpstr>
      <vt:lpstr>- Enfoque comunicativo  Implica la integración dentro de la producción lingüística de factores verbales y no verbales de la comunicación, así como factores cognitivos, situacionales y socioculturales, donde los participantes ponen en funcionamiento múltiples competencias que abarcan todos los factores. Implica la necesidad de estimular el lenguaje como sistema funcional integrado e interrelacionado con el desarrollo de los procesos psíquicos en diversas situaciones comunicativas y contextos.   - Enfoque de actividad Se afirma que el hombre deviene personalidad en la actividad y es en ella que el lenguaje se instituye como sistema funcional. En la categoría actividad, desarrollada por Leontiev, A. (1975), se destaca el papel de las necesidades y el establecimiento del vínculo entre la motivación, el objeto y el producto de ella, y es el lenguaje el medio idóneo a través del cual se realiza. Se concreta en la realización de actividades sociales, escolares, de juego del niño con sus coetáneos y con el adulto, la forma en que se produce en él la apropiación de la experiencia sociocultural en correspondencia con las particularidades específicas de la edad, del desarrollo del pensamiento y el lenguaje. Se debe tener en cuenta las esferas o componentes de la actividad que expresan mayor madurez en su desarrollo y cuáles necesitan influencias diferenciadas para provocar la elevación de su calidad y al mismo tiempo contribuir a una incorporación activa de la persona al implicarse en las tareas individuales y grupales. </vt:lpstr>
      <vt:lpstr>- Enfoque de integración social e inclusión educativa:   Cada vez ha ido tomando más fuerza la idea de que muchos niños con trastornos del lenguaje pueden adquirir una educación de calidad en el sistema de instituciones regulares, si estas llegan a facilitar los medios y condiciones para que cada niño avance en la medida de sus posibilidades y con el apoyo que necesita. La institución escolar, la familia y la comunidad forman un triángulo interactivo integral, sin cuyo concurso coherente es difícil lograr una obra educativa.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Tema 1  3- Importancia   de la comunicación en el proceso pedagógico, como instrumento básico de aprendizaje y desarrollo personal y social. 4- Barreras que interfieren en este proceso. </dc:title>
  <dc:creator>Julio C. Valhuerdi</dc:creator>
  <cp:lastModifiedBy>Julio C. Valhuerdi</cp:lastModifiedBy>
  <cp:revision>15</cp:revision>
  <dcterms:created xsi:type="dcterms:W3CDTF">2026-10-13T11:04:40Z</dcterms:created>
  <dcterms:modified xsi:type="dcterms:W3CDTF">2026-10-13T11:50:34Z</dcterms:modified>
</cp:coreProperties>
</file>