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6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80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MX" b="1" dirty="0"/>
              <a:t>ASIGNATURA: LENGUAJE Y TÉCNICA DE PROGRAMACIÓN III</a:t>
            </a:r>
            <a:r>
              <a:rPr lang="es-ES" dirty="0"/>
              <a:t/>
            </a:r>
            <a:br>
              <a:rPr lang="es-ES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871564" y="2023937"/>
            <a:ext cx="107031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</a:t>
            </a:r>
            <a:r>
              <a:rPr lang="es-ES" sz="28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3: </a:t>
            </a:r>
            <a:r>
              <a:rPr lang="es-ES" sz="28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: Componentes de Selección, Decisión y Agrupamiento </a:t>
            </a:r>
            <a:endParaRPr lang="en-US" sz="28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s-ES" sz="3600" dirty="0" smtClean="0"/>
              <a:t>Sumario 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Componentes </a:t>
            </a:r>
            <a:r>
              <a:rPr lang="es-ES" sz="3200" dirty="0"/>
              <a:t>de selección y decisión (</a:t>
            </a:r>
            <a:r>
              <a:rPr lang="es-ES" sz="3200" dirty="0" err="1"/>
              <a:t>comboBox</a:t>
            </a:r>
            <a:r>
              <a:rPr lang="es-ES" sz="3200" dirty="0"/>
              <a:t>, </a:t>
            </a:r>
            <a:r>
              <a:rPr lang="es-ES" sz="3200" dirty="0" err="1"/>
              <a:t>ListBox</a:t>
            </a:r>
            <a:r>
              <a:rPr lang="es-ES" sz="3200" dirty="0"/>
              <a:t>, </a:t>
            </a:r>
            <a:r>
              <a:rPr lang="es-ES" sz="3200" dirty="0" err="1"/>
              <a:t>Scrollbar</a:t>
            </a:r>
            <a:r>
              <a:rPr lang="es-ES" sz="3200" dirty="0"/>
              <a:t>).</a:t>
            </a:r>
          </a:p>
          <a:p>
            <a:r>
              <a:rPr lang="es-ES" sz="3200" dirty="0" smtClean="0"/>
              <a:t>Componentes </a:t>
            </a:r>
            <a:r>
              <a:rPr lang="es-ES" sz="3200" dirty="0"/>
              <a:t>de agrupamiento (paneles/</a:t>
            </a:r>
            <a:r>
              <a:rPr lang="es-ES" sz="3200" dirty="0" err="1"/>
              <a:t>groupBox</a:t>
            </a:r>
            <a:r>
              <a:rPr lang="es-ES" sz="3200" dirty="0"/>
              <a:t>).</a:t>
            </a:r>
          </a:p>
          <a:p>
            <a:r>
              <a:rPr lang="es-ES" sz="3200" dirty="0" smtClean="0"/>
              <a:t>Tratamiento </a:t>
            </a:r>
            <a:r>
              <a:rPr lang="es-ES" sz="3200" dirty="0"/>
              <a:t>de errores (tipos, try-catch, depuración).</a:t>
            </a:r>
          </a:p>
          <a:p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6414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Componentes de Selección y </a:t>
            </a:r>
            <a:r>
              <a:rPr lang="es-ES" dirty="0" smtClean="0"/>
              <a:t>Decisió</a:t>
            </a:r>
            <a:r>
              <a:rPr lang="es-ES" dirty="0"/>
              <a:t>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dirty="0"/>
              <a:t>Enfoque: Herramientas para </a:t>
            </a:r>
            <a:r>
              <a:rPr lang="es-ES" sz="3600" dirty="0" err="1"/>
              <a:t>user</a:t>
            </a:r>
            <a:r>
              <a:rPr lang="es-ES" sz="3600" dirty="0"/>
              <a:t> input en </a:t>
            </a:r>
            <a:r>
              <a:rPr lang="es-ES" sz="3600" dirty="0" err="1"/>
              <a:t>GUIs</a:t>
            </a:r>
            <a:r>
              <a:rPr lang="es-ES" sz="3600" dirty="0"/>
              <a:t> (Windows </a:t>
            </a:r>
            <a:r>
              <a:rPr lang="es-ES" sz="3600" dirty="0" err="1"/>
              <a:t>Forms</a:t>
            </a:r>
            <a:r>
              <a:rPr lang="es-ES" sz="3600" dirty="0"/>
              <a:t>).</a:t>
            </a:r>
          </a:p>
          <a:p>
            <a:r>
              <a:rPr lang="es-ES" sz="3600" dirty="0"/>
              <a:t>Ejemplo app: "Selector de Municipios" – Cargar lista de opciones y seleccionar</a:t>
            </a:r>
            <a:r>
              <a:rPr lang="es-ES" sz="3600" dirty="0" smtClean="0"/>
              <a:t>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713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ComboBox</a:t>
            </a:r>
            <a:r>
              <a:rPr lang="es-ES" dirty="0"/>
              <a:t> - Propiedades y </a:t>
            </a:r>
            <a:r>
              <a:rPr lang="es-ES" dirty="0" smtClean="0"/>
              <a:t>Métodos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Propiedades: </a:t>
            </a:r>
            <a:r>
              <a:rPr lang="es-ES" sz="3200" dirty="0" err="1"/>
              <a:t>Items</a:t>
            </a:r>
            <a:r>
              <a:rPr lang="es-ES" sz="3200" dirty="0"/>
              <a:t> (colección de opciones), </a:t>
            </a:r>
            <a:r>
              <a:rPr lang="es-ES" sz="3200" dirty="0" err="1"/>
              <a:t>SelectedIndex</a:t>
            </a:r>
            <a:r>
              <a:rPr lang="es-ES" sz="3200" dirty="0"/>
              <a:t> (índice seleccionado), Text (texto visible).</a:t>
            </a:r>
          </a:p>
          <a:p>
            <a:r>
              <a:rPr lang="es-ES" sz="3200" dirty="0"/>
              <a:t>Métodos: </a:t>
            </a:r>
            <a:r>
              <a:rPr lang="es-ES" sz="3200" dirty="0" err="1"/>
              <a:t>Add</a:t>
            </a:r>
            <a:r>
              <a:rPr lang="es-ES" sz="3200" dirty="0"/>
              <a:t>(</a:t>
            </a:r>
            <a:r>
              <a:rPr lang="es-ES" sz="3200" dirty="0" err="1"/>
              <a:t>item</a:t>
            </a:r>
            <a:r>
              <a:rPr lang="es-ES" sz="3200" dirty="0"/>
              <a:t>), </a:t>
            </a:r>
            <a:r>
              <a:rPr lang="es-ES" sz="3200" dirty="0" err="1"/>
              <a:t>RemoveAt</a:t>
            </a:r>
            <a:r>
              <a:rPr lang="es-ES" sz="3200" dirty="0"/>
              <a:t>(</a:t>
            </a:r>
            <a:r>
              <a:rPr lang="es-ES" sz="3200" dirty="0" err="1"/>
              <a:t>index</a:t>
            </a:r>
            <a:r>
              <a:rPr lang="es-ES" sz="3200" dirty="0"/>
              <a:t>), Clear().</a:t>
            </a:r>
          </a:p>
          <a:p>
            <a:r>
              <a:rPr lang="es-ES" sz="3200" dirty="0"/>
              <a:t>Código ejemplo: ComboBox1.Items.Add("Bogotá"); </a:t>
            </a:r>
            <a:r>
              <a:rPr lang="es-ES" sz="3200" dirty="0" err="1"/>
              <a:t>int</a:t>
            </a:r>
            <a:r>
              <a:rPr lang="es-ES" sz="3200" dirty="0"/>
              <a:t> </a:t>
            </a:r>
            <a:r>
              <a:rPr lang="es-ES" sz="3200" dirty="0" err="1"/>
              <a:t>sel</a:t>
            </a:r>
            <a:r>
              <a:rPr lang="es-ES" sz="3200" dirty="0"/>
              <a:t> = ComboBox1.SelectedIndex</a:t>
            </a:r>
            <a:r>
              <a:rPr lang="es-ES" sz="3200" dirty="0" smtClean="0"/>
              <a:t>;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015108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ListBox</a:t>
            </a:r>
            <a:r>
              <a:rPr lang="es-ES" dirty="0"/>
              <a:t> - Propiedades y </a:t>
            </a:r>
            <a:r>
              <a:rPr lang="es-ES" dirty="0" smtClean="0"/>
              <a:t>Métodos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Propiedades: </a:t>
            </a:r>
            <a:r>
              <a:rPr lang="es-ES" sz="3200" dirty="0" err="1"/>
              <a:t>Items</a:t>
            </a:r>
            <a:r>
              <a:rPr lang="es-ES" sz="3200" dirty="0"/>
              <a:t>, </a:t>
            </a:r>
            <a:r>
              <a:rPr lang="es-ES" sz="3200" dirty="0" err="1"/>
              <a:t>SelectedIndex</a:t>
            </a:r>
            <a:r>
              <a:rPr lang="es-ES" sz="3200" dirty="0"/>
              <a:t>, </a:t>
            </a:r>
            <a:r>
              <a:rPr lang="es-ES" sz="3200" dirty="0" err="1"/>
              <a:t>SelectionMode</a:t>
            </a:r>
            <a:r>
              <a:rPr lang="es-ES" sz="3200" dirty="0"/>
              <a:t> (Single/</a:t>
            </a:r>
            <a:r>
              <a:rPr lang="es-ES" sz="3200" dirty="0" err="1"/>
              <a:t>Multi</a:t>
            </a:r>
            <a:r>
              <a:rPr lang="es-ES" sz="3200" dirty="0"/>
              <a:t>).</a:t>
            </a:r>
          </a:p>
          <a:p>
            <a:r>
              <a:rPr lang="es-ES" sz="3200" dirty="0"/>
              <a:t>Métodos: </a:t>
            </a:r>
            <a:r>
              <a:rPr lang="es-ES" sz="3200" dirty="0" err="1"/>
              <a:t>Insert</a:t>
            </a:r>
            <a:r>
              <a:rPr lang="es-ES" sz="3200" dirty="0"/>
              <a:t>(</a:t>
            </a:r>
            <a:r>
              <a:rPr lang="es-ES" sz="3200" dirty="0" err="1"/>
              <a:t>index</a:t>
            </a:r>
            <a:r>
              <a:rPr lang="es-ES" sz="3200" dirty="0"/>
              <a:t>, </a:t>
            </a:r>
            <a:r>
              <a:rPr lang="es-ES" sz="3200" dirty="0" err="1"/>
              <a:t>item</a:t>
            </a:r>
            <a:r>
              <a:rPr lang="es-ES" sz="3200" dirty="0"/>
              <a:t>), </a:t>
            </a:r>
            <a:r>
              <a:rPr lang="es-ES" sz="3200" dirty="0" err="1"/>
              <a:t>Remove</a:t>
            </a:r>
            <a:r>
              <a:rPr lang="es-ES" sz="3200" dirty="0"/>
              <a:t>(</a:t>
            </a:r>
            <a:r>
              <a:rPr lang="es-ES" sz="3200" dirty="0" err="1"/>
              <a:t>item</a:t>
            </a:r>
            <a:r>
              <a:rPr lang="es-ES" sz="3200" dirty="0"/>
              <a:t>).</a:t>
            </a:r>
          </a:p>
          <a:p>
            <a:r>
              <a:rPr lang="es-ES" sz="3200" dirty="0"/>
              <a:t>Código ejemplo: ListBox1.Items.Insert(0, "Medellín"); </a:t>
            </a:r>
            <a:r>
              <a:rPr lang="es-ES" sz="3200" dirty="0" err="1"/>
              <a:t>if</a:t>
            </a:r>
            <a:r>
              <a:rPr lang="es-ES" sz="3200" dirty="0"/>
              <a:t> (ListBox1.SelectedIndex &gt; -1) { </a:t>
            </a:r>
            <a:r>
              <a:rPr lang="es-ES" sz="3200" dirty="0" err="1"/>
              <a:t>MsgBox</a:t>
            </a:r>
            <a:r>
              <a:rPr lang="es-ES" sz="3200" dirty="0"/>
              <a:t>(...); </a:t>
            </a:r>
            <a:r>
              <a:rPr lang="es-ES" sz="3200" dirty="0" smtClean="0"/>
              <a:t>}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43381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Scrollbar</a:t>
            </a:r>
            <a:r>
              <a:rPr lang="es-ES" dirty="0"/>
              <a:t> - Propiedades y </a:t>
            </a:r>
            <a:r>
              <a:rPr lang="es-ES" dirty="0" smtClean="0"/>
              <a:t>Métodos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/>
              <a:t>Tipos: </a:t>
            </a:r>
            <a:r>
              <a:rPr lang="es-ES" sz="2800" dirty="0" err="1"/>
              <a:t>HScrollBar</a:t>
            </a:r>
            <a:r>
              <a:rPr lang="es-ES" sz="2800" dirty="0"/>
              <a:t> (horizontal), </a:t>
            </a:r>
            <a:r>
              <a:rPr lang="es-ES" sz="2800" dirty="0" err="1"/>
              <a:t>VScrollBar</a:t>
            </a:r>
            <a:r>
              <a:rPr lang="es-ES" sz="2800" dirty="0"/>
              <a:t> (vertical).</a:t>
            </a:r>
          </a:p>
          <a:p>
            <a:r>
              <a:rPr lang="es-ES" sz="2800" dirty="0"/>
              <a:t>Propiedades: </a:t>
            </a:r>
            <a:r>
              <a:rPr lang="es-ES" sz="2800" dirty="0" err="1"/>
              <a:t>Value</a:t>
            </a:r>
            <a:r>
              <a:rPr lang="es-ES" sz="2800" dirty="0"/>
              <a:t> (posición actual), </a:t>
            </a:r>
            <a:r>
              <a:rPr lang="es-ES" sz="2800" dirty="0" err="1"/>
              <a:t>Minimum</a:t>
            </a:r>
            <a:r>
              <a:rPr lang="es-ES" sz="2800" dirty="0"/>
              <a:t>/</a:t>
            </a:r>
            <a:r>
              <a:rPr lang="es-ES" sz="2800" dirty="0" err="1"/>
              <a:t>Maximum</a:t>
            </a:r>
            <a:r>
              <a:rPr lang="es-ES" sz="2800" dirty="0"/>
              <a:t> (rango), </a:t>
            </a:r>
            <a:r>
              <a:rPr lang="es-ES" sz="2800" dirty="0" err="1"/>
              <a:t>LargeChange</a:t>
            </a:r>
            <a:r>
              <a:rPr lang="es-ES" sz="2800" dirty="0"/>
              <a:t> (salto grande).</a:t>
            </a:r>
          </a:p>
          <a:p>
            <a:r>
              <a:rPr lang="es-ES" sz="2800" dirty="0"/>
              <a:t>Métodos: </a:t>
            </a:r>
            <a:r>
              <a:rPr lang="es-ES" sz="2800" dirty="0" err="1"/>
              <a:t>SetRange</a:t>
            </a:r>
            <a:r>
              <a:rPr lang="es-ES" sz="2800" dirty="0"/>
              <a:t>(min, </a:t>
            </a:r>
            <a:r>
              <a:rPr lang="es-ES" sz="2800" dirty="0" err="1"/>
              <a:t>max</a:t>
            </a:r>
            <a:r>
              <a:rPr lang="es-ES" sz="2800" dirty="0"/>
              <a:t>).</a:t>
            </a:r>
          </a:p>
          <a:p>
            <a:r>
              <a:rPr lang="es-ES" sz="2800" dirty="0"/>
              <a:t>Código ejemplo: HScrollBar1.Value = 50; Label1.Text = HScrollBar1.Value.ToString</a:t>
            </a:r>
            <a:r>
              <a:rPr lang="es-ES" sz="2800" dirty="0" smtClean="0"/>
              <a:t>();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36836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Aplicaciones: Selección de Opciones en </a:t>
            </a:r>
            <a:r>
              <a:rPr lang="es-ES" dirty="0" err="1" smtClean="0"/>
              <a:t>GUIs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Caso: </a:t>
            </a:r>
            <a:r>
              <a:rPr lang="es-ES" sz="3200" dirty="0" err="1"/>
              <a:t>ComboBox</a:t>
            </a:r>
            <a:r>
              <a:rPr lang="es-ES" sz="3200" dirty="0"/>
              <a:t> para municipios → Carga datos de </a:t>
            </a:r>
            <a:r>
              <a:rPr lang="es-ES" sz="3200" dirty="0" err="1"/>
              <a:t>array</a:t>
            </a:r>
            <a:r>
              <a:rPr lang="es-ES" sz="3200" dirty="0"/>
              <a:t>/DB.</a:t>
            </a:r>
          </a:p>
          <a:p>
            <a:r>
              <a:rPr lang="es-ES" sz="3200" dirty="0"/>
              <a:t>Código full: </a:t>
            </a:r>
            <a:r>
              <a:rPr lang="es-ES" sz="3200" dirty="0" err="1"/>
              <a:t>For</a:t>
            </a:r>
            <a:r>
              <a:rPr lang="es-ES" sz="3200" dirty="0"/>
              <a:t> </a:t>
            </a:r>
            <a:r>
              <a:rPr lang="es-ES" sz="3200" dirty="0" err="1"/>
              <a:t>Each</a:t>
            </a:r>
            <a:r>
              <a:rPr lang="es-ES" sz="3200" dirty="0"/>
              <a:t> </a:t>
            </a:r>
            <a:r>
              <a:rPr lang="es-ES" sz="3200" dirty="0" err="1"/>
              <a:t>mun</a:t>
            </a:r>
            <a:r>
              <a:rPr lang="es-ES" sz="3200" dirty="0"/>
              <a:t> In municipios: ComboBox1.Items.Add(</a:t>
            </a:r>
            <a:r>
              <a:rPr lang="es-ES" sz="3200" dirty="0" err="1"/>
              <a:t>mun</a:t>
            </a:r>
            <a:r>
              <a:rPr lang="es-ES" sz="3200" dirty="0"/>
              <a:t>): </a:t>
            </a:r>
            <a:r>
              <a:rPr lang="es-ES" sz="3200" dirty="0" err="1"/>
              <a:t>Next</a:t>
            </a:r>
            <a:endParaRPr lang="es-ES" sz="3200" dirty="0"/>
          </a:p>
          <a:p>
            <a:r>
              <a:rPr lang="es-ES" sz="3200" dirty="0"/>
              <a:t>Beneficios: UX intuitiva, validación temprana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8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Componentes de </a:t>
            </a:r>
            <a:r>
              <a:rPr lang="es-ES" dirty="0" smtClean="0"/>
              <a:t>Agrupamiento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Propósito: Organizar UI lógicamente (evitar </a:t>
            </a:r>
            <a:r>
              <a:rPr lang="es-ES" sz="3200" dirty="0" err="1"/>
              <a:t>clutter</a:t>
            </a:r>
            <a:r>
              <a:rPr lang="es-ES" sz="3200" dirty="0"/>
              <a:t>).</a:t>
            </a:r>
          </a:p>
          <a:p>
            <a:r>
              <a:rPr lang="es-ES" sz="3200" dirty="0"/>
              <a:t>Herramientas: Panel (contenedor simple), </a:t>
            </a:r>
            <a:r>
              <a:rPr lang="es-ES" sz="3200" dirty="0" err="1"/>
              <a:t>GroupBox</a:t>
            </a:r>
            <a:r>
              <a:rPr lang="es-ES" sz="3200" dirty="0"/>
              <a:t> (con borde y título</a:t>
            </a:r>
            <a:r>
              <a:rPr lang="es-ES" sz="3200" dirty="0" smtClean="0"/>
              <a:t>).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2349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Uso de Paneles y </a:t>
            </a:r>
            <a:r>
              <a:rPr lang="es-ES" dirty="0" err="1" smtClean="0"/>
              <a:t>GroupBox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Panel: Propiedades (</a:t>
            </a:r>
            <a:r>
              <a:rPr lang="es-ES" sz="2800" dirty="0" err="1"/>
              <a:t>AutoScroll</a:t>
            </a:r>
            <a:r>
              <a:rPr lang="es-ES" sz="2800" dirty="0"/>
              <a:t>, </a:t>
            </a:r>
            <a:r>
              <a:rPr lang="es-ES" sz="2800" dirty="0" err="1"/>
              <a:t>BorderStyle</a:t>
            </a:r>
            <a:r>
              <a:rPr lang="es-ES" sz="2800" dirty="0"/>
              <a:t>), Métodos (</a:t>
            </a:r>
            <a:r>
              <a:rPr lang="es-ES" sz="2800" dirty="0" err="1"/>
              <a:t>Controls.Add</a:t>
            </a:r>
            <a:r>
              <a:rPr lang="es-ES" sz="2800" dirty="0"/>
              <a:t>()).</a:t>
            </a:r>
          </a:p>
          <a:p>
            <a:r>
              <a:rPr lang="es-ES" sz="2800" dirty="0" err="1"/>
              <a:t>GroupBox</a:t>
            </a:r>
            <a:r>
              <a:rPr lang="es-ES" sz="2800" dirty="0"/>
              <a:t>: Agrega título (Text </a:t>
            </a:r>
            <a:r>
              <a:rPr lang="es-ES" sz="2800" dirty="0" err="1"/>
              <a:t>property</a:t>
            </a:r>
            <a:r>
              <a:rPr lang="es-ES" sz="2800" dirty="0"/>
              <a:t>).</a:t>
            </a:r>
          </a:p>
          <a:p>
            <a:r>
              <a:rPr lang="es-ES" sz="2800" dirty="0"/>
              <a:t>Código ejemplo: Panel1.Controls.Add(ComboBox1); GroupBox1.Text = "Selección de Región</a:t>
            </a:r>
            <a:r>
              <a:rPr lang="es-ES" sz="2800" dirty="0" smtClean="0"/>
              <a:t>";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231114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Ejemplos de </a:t>
            </a:r>
            <a:r>
              <a:rPr lang="es-ES" dirty="0" err="1"/>
              <a:t>GUIs</a:t>
            </a:r>
            <a:r>
              <a:rPr lang="es-ES" dirty="0"/>
              <a:t> con </a:t>
            </a:r>
            <a:r>
              <a:rPr lang="es-ES" dirty="0" smtClean="0"/>
              <a:t>Agrupamiento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dirty="0"/>
              <a:t>Caso: </a:t>
            </a:r>
            <a:r>
              <a:rPr lang="es-ES" sz="3600" dirty="0" err="1"/>
              <a:t>Form</a:t>
            </a:r>
            <a:r>
              <a:rPr lang="es-ES" sz="3600" dirty="0"/>
              <a:t> con </a:t>
            </a:r>
            <a:r>
              <a:rPr lang="es-ES" sz="3600" dirty="0" err="1"/>
              <a:t>GroupBox</a:t>
            </a:r>
            <a:r>
              <a:rPr lang="es-ES" sz="3600" dirty="0"/>
              <a:t> "Datos Personales" (contiene </a:t>
            </a:r>
            <a:r>
              <a:rPr lang="es-ES" sz="3600" dirty="0" err="1"/>
              <a:t>ListBox</a:t>
            </a:r>
            <a:r>
              <a:rPr lang="es-ES" sz="3600" dirty="0"/>
              <a:t> + </a:t>
            </a:r>
            <a:r>
              <a:rPr lang="es-ES" sz="3600" dirty="0" err="1"/>
              <a:t>Scrollbar</a:t>
            </a:r>
            <a:r>
              <a:rPr lang="es-ES" sz="3600" dirty="0"/>
              <a:t>) y Panel "Acciones".</a:t>
            </a:r>
          </a:p>
          <a:p>
            <a:r>
              <a:rPr lang="es-ES" sz="3600" dirty="0"/>
              <a:t>Ventajas: Facilita navegación, mejora legibilidad</a:t>
            </a:r>
            <a:r>
              <a:rPr lang="es-ES" sz="3600" dirty="0" smtClean="0"/>
              <a:t>.</a:t>
            </a: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8647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Tratamiento de Errores y </a:t>
            </a:r>
            <a:r>
              <a:rPr lang="es-ES" dirty="0" smtClean="0"/>
              <a:t>Excepciones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Importancia: Prevenir </a:t>
            </a:r>
            <a:r>
              <a:rPr lang="es-ES" sz="3200" dirty="0" err="1"/>
              <a:t>crashes</a:t>
            </a:r>
            <a:r>
              <a:rPr lang="es-ES" sz="3200" dirty="0"/>
              <a:t> en </a:t>
            </a:r>
            <a:r>
              <a:rPr lang="es-ES" sz="3200" dirty="0" err="1"/>
              <a:t>GUIs</a:t>
            </a:r>
            <a:r>
              <a:rPr lang="es-ES" sz="3200" dirty="0"/>
              <a:t> (ej. selección inválida en </a:t>
            </a:r>
            <a:r>
              <a:rPr lang="es-ES" sz="3200" dirty="0" err="1"/>
              <a:t>comboBox</a:t>
            </a:r>
            <a:r>
              <a:rPr lang="es-ES" sz="3200" dirty="0"/>
              <a:t>).</a:t>
            </a:r>
          </a:p>
          <a:p>
            <a:r>
              <a:rPr lang="es-ES" sz="3200" dirty="0"/>
              <a:t>Tipos: Sintaxis (compile-time), Lógica (resultados erróneos), </a:t>
            </a:r>
            <a:r>
              <a:rPr lang="es-ES" sz="3200" dirty="0" err="1"/>
              <a:t>Runtime</a:t>
            </a:r>
            <a:r>
              <a:rPr lang="es-ES" sz="3200" dirty="0"/>
              <a:t> (excepciones).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75775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Tipos de Errores y Clases de </a:t>
            </a:r>
            <a:r>
              <a:rPr lang="es-ES" dirty="0" smtClean="0"/>
              <a:t>Excepciones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518856"/>
              </p:ext>
            </p:extLst>
          </p:nvPr>
        </p:nvGraphicFramePr>
        <p:xfrm>
          <a:off x="581192" y="2082872"/>
          <a:ext cx="11029950" cy="4149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1726795315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24864531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6209160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Tipo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Descripción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Ejemplo en GUI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30875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Sintaxis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Error de código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ComboBox1.Item.Add() (falta paréntesis)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83328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Lógica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Resultado incorrecto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Sumar en lugar de contar items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68498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Runtime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Durante ejecución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 dirty="0" err="1">
                          <a:effectLst/>
                        </a:rPr>
                        <a:t>IndexOutOfRangeException</a:t>
                      </a:r>
                      <a:r>
                        <a:rPr lang="es-ES" sz="3200" dirty="0">
                          <a:effectLst/>
                        </a:rPr>
                        <a:t> en </a:t>
                      </a:r>
                      <a:r>
                        <a:rPr lang="es-ES" sz="3200" dirty="0" err="1">
                          <a:effectLst/>
                        </a:rPr>
                        <a:t>SelectedIndex</a:t>
                      </a:r>
                      <a:endParaRPr lang="es-E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08987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80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Manejo con </a:t>
            </a:r>
            <a:r>
              <a:rPr lang="es-ES" dirty="0" smtClean="0"/>
              <a:t>Try-Catch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3200" dirty="0"/>
              <a:t>Clases: </a:t>
            </a:r>
            <a:r>
              <a:rPr lang="es-ES" sz="3200" dirty="0" err="1"/>
              <a:t>Exception</a:t>
            </a:r>
            <a:r>
              <a:rPr lang="es-ES" sz="3200" dirty="0"/>
              <a:t> (general), </a:t>
            </a:r>
            <a:r>
              <a:rPr lang="es-ES" sz="3200" dirty="0" err="1"/>
              <a:t>ArgumentException</a:t>
            </a:r>
            <a:r>
              <a:rPr lang="es-ES" sz="3200" dirty="0"/>
              <a:t> (parámetros inválidos).</a:t>
            </a:r>
          </a:p>
          <a:p>
            <a:r>
              <a:rPr lang="es-ES" sz="3200" dirty="0"/>
              <a:t>Sintaxis: Try: Código riesgoso Catch ex As </a:t>
            </a:r>
            <a:r>
              <a:rPr lang="es-ES" sz="3200" dirty="0" err="1"/>
              <a:t>Exception</a:t>
            </a:r>
            <a:r>
              <a:rPr lang="es-ES" sz="3200" dirty="0"/>
              <a:t>: </a:t>
            </a:r>
            <a:r>
              <a:rPr lang="es-ES" sz="3200" dirty="0" err="1"/>
              <a:t>MsgBox</a:t>
            </a:r>
            <a:r>
              <a:rPr lang="es-ES" sz="3200" dirty="0"/>
              <a:t>(</a:t>
            </a:r>
            <a:r>
              <a:rPr lang="es-ES" sz="3200" dirty="0" err="1"/>
              <a:t>ex.Message</a:t>
            </a:r>
            <a:r>
              <a:rPr lang="es-ES" sz="3200" dirty="0"/>
              <a:t>) </a:t>
            </a:r>
            <a:r>
              <a:rPr lang="es-ES" sz="3200" dirty="0" err="1"/>
              <a:t>End</a:t>
            </a:r>
            <a:r>
              <a:rPr lang="es-ES" sz="3200" dirty="0"/>
              <a:t> Try</a:t>
            </a:r>
          </a:p>
          <a:p>
            <a:r>
              <a:rPr lang="es-ES" sz="3200" dirty="0"/>
              <a:t>Ejemplo: Try: </a:t>
            </a:r>
            <a:r>
              <a:rPr lang="es-ES" sz="3200" dirty="0" err="1"/>
              <a:t>Dim</a:t>
            </a:r>
            <a:r>
              <a:rPr lang="es-ES" sz="3200" dirty="0"/>
              <a:t> </a:t>
            </a:r>
            <a:r>
              <a:rPr lang="es-ES" sz="3200" dirty="0" err="1"/>
              <a:t>idx</a:t>
            </a:r>
            <a:r>
              <a:rPr lang="es-ES" sz="3200" dirty="0"/>
              <a:t> = ComboBox1.SelectedIndex </a:t>
            </a:r>
            <a:r>
              <a:rPr lang="es-ES" sz="3200" dirty="0" err="1"/>
              <a:t>If</a:t>
            </a:r>
            <a:r>
              <a:rPr lang="es-ES" sz="3200" dirty="0"/>
              <a:t> </a:t>
            </a:r>
            <a:r>
              <a:rPr lang="es-ES" sz="3200" dirty="0" err="1"/>
              <a:t>idx</a:t>
            </a:r>
            <a:r>
              <a:rPr lang="es-ES" sz="3200" dirty="0"/>
              <a:t> &lt; 0 </a:t>
            </a:r>
            <a:r>
              <a:rPr lang="es-ES" sz="3200" dirty="0" err="1"/>
              <a:t>Then</a:t>
            </a:r>
            <a:r>
              <a:rPr lang="es-ES" sz="3200" dirty="0"/>
              <a:t> </a:t>
            </a:r>
            <a:r>
              <a:rPr lang="es-ES" sz="3200" dirty="0" err="1"/>
              <a:t>Throw</a:t>
            </a:r>
            <a:r>
              <a:rPr lang="es-ES" sz="3200" dirty="0"/>
              <a:t> New </a:t>
            </a:r>
            <a:r>
              <a:rPr lang="es-ES" sz="3200" dirty="0" err="1"/>
              <a:t>Exception</a:t>
            </a:r>
            <a:r>
              <a:rPr lang="es-ES" sz="3200" dirty="0"/>
              <a:t>("Selecciona un municipio") Catch: Manejo </a:t>
            </a:r>
            <a:r>
              <a:rPr lang="es-ES" sz="3200" dirty="0" err="1"/>
              <a:t>End</a:t>
            </a:r>
            <a:r>
              <a:rPr lang="es-ES" sz="3200" dirty="0"/>
              <a:t> </a:t>
            </a:r>
            <a:r>
              <a:rPr lang="es-ES" sz="3200" dirty="0" smtClean="0"/>
              <a:t>Try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961880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Técnicas de Depuración y </a:t>
            </a:r>
            <a:r>
              <a:rPr lang="es-ES" dirty="0" smtClean="0"/>
              <a:t>Mensajes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Técnicas: </a:t>
            </a:r>
            <a:r>
              <a:rPr lang="es-ES" sz="3200" dirty="0" err="1"/>
              <a:t>Breakpoints</a:t>
            </a:r>
            <a:r>
              <a:rPr lang="es-ES" sz="3200" dirty="0"/>
              <a:t> en VS, </a:t>
            </a:r>
            <a:r>
              <a:rPr lang="es-ES" sz="3200" dirty="0" err="1"/>
              <a:t>Debug.WriteLine</a:t>
            </a:r>
            <a:r>
              <a:rPr lang="es-ES" sz="3200" dirty="0"/>
              <a:t>(), </a:t>
            </a:r>
            <a:r>
              <a:rPr lang="es-ES" sz="3200" dirty="0" err="1"/>
              <a:t>Immediate</a:t>
            </a:r>
            <a:r>
              <a:rPr lang="es-ES" sz="3200" dirty="0"/>
              <a:t> </a:t>
            </a:r>
            <a:r>
              <a:rPr lang="es-ES" sz="3200" dirty="0" err="1"/>
              <a:t>Window</a:t>
            </a:r>
            <a:r>
              <a:rPr lang="es-ES" sz="3200" dirty="0"/>
              <a:t>.</a:t>
            </a:r>
          </a:p>
          <a:p>
            <a:r>
              <a:rPr lang="es-ES" sz="3200" dirty="0"/>
              <a:t>Mensajes: </a:t>
            </a:r>
            <a:r>
              <a:rPr lang="es-ES" sz="3200" dirty="0" err="1"/>
              <a:t>User-friendly</a:t>
            </a:r>
            <a:r>
              <a:rPr lang="es-ES" sz="3200" dirty="0"/>
              <a:t> (ej. "Por favor, selecciona una opción válida") vs. técnico.</a:t>
            </a:r>
          </a:p>
          <a:p>
            <a:r>
              <a:rPr lang="es-ES" sz="3200" dirty="0"/>
              <a:t>Ejemplo: Integrar en GUI de municipios con </a:t>
            </a:r>
            <a:r>
              <a:rPr lang="es-ES" sz="3200" dirty="0" err="1"/>
              <a:t>Validating</a:t>
            </a:r>
            <a:r>
              <a:rPr lang="es-ES" sz="3200" dirty="0"/>
              <a:t> </a:t>
            </a:r>
            <a:r>
              <a:rPr lang="es-ES" sz="3200" dirty="0" err="1"/>
              <a:t>event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440372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270</TotalTime>
  <Words>533</Words>
  <Application>Microsoft Office PowerPoint</Application>
  <PresentationFormat>Panorámica</PresentationFormat>
  <Paragraphs>64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Gill Sans MT</vt:lpstr>
      <vt:lpstr>Times New Roman</vt:lpstr>
      <vt:lpstr>Wingdings 2</vt:lpstr>
      <vt:lpstr>Dividendo</vt:lpstr>
      <vt:lpstr>ASIGNATURA: LENGUAJE Y TÉCNICA DE PROGRAMACIÓN III </vt:lpstr>
      <vt:lpstr>Sumario </vt:lpstr>
      <vt:lpstr>Componentes de Selección y Decisión</vt:lpstr>
      <vt:lpstr>ComboBox - Propiedades y Métodos</vt:lpstr>
      <vt:lpstr>ListBox - Propiedades y Métodos</vt:lpstr>
      <vt:lpstr>Scrollbar - Propiedades y Métodos</vt:lpstr>
      <vt:lpstr>Aplicaciones: Selección de Opciones en GUIs</vt:lpstr>
      <vt:lpstr>Componentes de Agrupamiento</vt:lpstr>
      <vt:lpstr>Uso de Paneles y GroupBox</vt:lpstr>
      <vt:lpstr>Ejemplos de GUIs con Agrupamiento</vt:lpstr>
      <vt:lpstr>Tratamiento de Errores y Excepciones</vt:lpstr>
      <vt:lpstr>Tipos de Errores y Clases de Excepciones</vt:lpstr>
      <vt:lpstr>Manejo con Try-Catch</vt:lpstr>
      <vt:lpstr>Técnicas de Depuración y Mensajes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Dr.</cp:lastModifiedBy>
  <cp:revision>41</cp:revision>
  <dcterms:created xsi:type="dcterms:W3CDTF">2025-09-05T22:17:33Z</dcterms:created>
  <dcterms:modified xsi:type="dcterms:W3CDTF">2025-10-04T02:25:49Z</dcterms:modified>
</cp:coreProperties>
</file>