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15"/>
  </p:notes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806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C986AC-D428-4550-ADFE-168191386E09}" type="datetimeFigureOut">
              <a:rPr lang="es-ES" smtClean="0"/>
              <a:t>31/oct.2025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4D8EE9-D6B7-43F5-BF2E-8AB6264571D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149875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5"/>
            <a:ext cx="11262866" cy="3304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5956137"/>
            <a:ext cx="284480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31/oct.2025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81192" y="5951811"/>
            <a:ext cx="691721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16440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98958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31/oct.2025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58300" y="5956137"/>
            <a:ext cx="1052508" cy="365125"/>
          </a:xfrm>
        </p:spPr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3230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31/oct.2025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84692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31/oct.2025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3470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>
            <a:spLocks noChangeAspect="1"/>
          </p:cNvSpPr>
          <p:nvPr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31/oct.2025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94830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31/oct.2025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Rectangle 6"/>
          <p:cNvSpPr>
            <a:spLocks noChangeAspect="1"/>
          </p:cNvSpPr>
          <p:nvPr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902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31/oct.2025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5198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>
            <a:spLocks noChangeAspect="1"/>
          </p:cNvSpPr>
          <p:nvPr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31/oct.2025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03034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31/oct.2025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6577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79EBF0-80BB-40E7-8400-277BE5552E0F}" type="datetimeFigureOut">
              <a:rPr lang="es-ES" smtClean="0"/>
              <a:t>31/oct.2025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5991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8839201" y="599725"/>
            <a:ext cx="2906817" cy="58169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1" y="675726"/>
            <a:ext cx="2004164" cy="5183073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74923" y="675726"/>
            <a:ext cx="7896279" cy="5183073"/>
          </a:xfrm>
        </p:spPr>
        <p:txBody>
          <a:bodyPr vert="eaVert" anchor="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93673" y="5956137"/>
            <a:ext cx="1328141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31/oct.2025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774923" y="5951811"/>
            <a:ext cx="7896279" cy="365125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46615" y="5956137"/>
            <a:ext cx="1164195" cy="365125"/>
          </a:xfrm>
        </p:spPr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7819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3"/>
            <a:ext cx="11029616" cy="35227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5956137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8979EBF0-80BB-40E7-8400-277BE5552E0F}" type="datetimeFigureOut">
              <a:rPr lang="es-ES" smtClean="0"/>
              <a:t>31/oct.2025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81192" y="5951811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58300" y="5956137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2"/>
                </a:solidFill>
              </a:defRPr>
            </a:lvl1pPr>
          </a:lstStyle>
          <a:p>
            <a:fld id="{B387251B-9E5B-4F6D-AA2B-F7AADCE1DBD3}" type="slidenum">
              <a:rPr lang="es-ES" smtClean="0"/>
              <a:t>‹Nº›</a:t>
            </a:fld>
            <a:endParaRPr lang="es-ES"/>
          </a:p>
        </p:txBody>
      </p:sp>
      <p:sp>
        <p:nvSpPr>
          <p:cNvPr id="9" name="Rectangle 8"/>
          <p:cNvSpPr/>
          <p:nvPr/>
        </p:nvSpPr>
        <p:spPr>
          <a:xfrm>
            <a:off x="446534" y="457200"/>
            <a:ext cx="3703320" cy="9499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3643"/>
            <a:ext cx="3703320" cy="9855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7200"/>
            <a:ext cx="3703320" cy="9144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4129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bg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3633131" y="3531024"/>
            <a:ext cx="48896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3200" dirty="0">
                <a:solidFill>
                  <a:schemeClr val="bg1"/>
                </a:solidFill>
              </a:rPr>
              <a:t>Ing. Dayanis Quintana Torres</a:t>
            </a: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Master en </a:t>
            </a:r>
            <a:r>
              <a:rPr lang="es-ES" sz="3200" dirty="0" smtClean="0">
                <a:solidFill>
                  <a:schemeClr val="bg1"/>
                </a:solidFill>
              </a:rPr>
              <a:t>Educación</a:t>
            </a:r>
            <a:endParaRPr lang="es-ES" sz="3200" dirty="0">
              <a:solidFill>
                <a:schemeClr val="bg1"/>
              </a:solidFill>
            </a:endParaRPr>
          </a:p>
          <a:p>
            <a:pPr algn="ctr"/>
            <a:r>
              <a:rPr lang="es-ES" sz="3200" dirty="0">
                <a:solidFill>
                  <a:schemeClr val="bg1"/>
                </a:solidFill>
              </a:rPr>
              <a:t>Profesora Asistente</a:t>
            </a:r>
            <a:endParaRPr lang="en-US" sz="3200" dirty="0">
              <a:solidFill>
                <a:schemeClr val="bg1"/>
              </a:solidFill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793410" y="749282"/>
            <a:ext cx="10993549" cy="1475013"/>
          </a:xfrm>
        </p:spPr>
        <p:txBody>
          <a:bodyPr anchor="ctr">
            <a:normAutofit/>
          </a:bodyPr>
          <a:lstStyle/>
          <a:p>
            <a:pPr algn="ctr"/>
            <a:r>
              <a:rPr lang="es-MX" b="1" dirty="0"/>
              <a:t>ASIGNATURA: REDES INFORMÁTICAS</a:t>
            </a: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uadroTexto 3"/>
          <p:cNvSpPr txBox="1"/>
          <p:nvPr/>
        </p:nvSpPr>
        <p:spPr>
          <a:xfrm>
            <a:off x="1743852" y="1895280"/>
            <a:ext cx="98308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6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Conferencia </a:t>
            </a:r>
            <a:r>
              <a:rPr lang="es-ES" sz="3600" b="1" cap="all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5</a:t>
            </a:r>
            <a:r>
              <a:rPr lang="es-ES" sz="3600" b="1" cap="all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: Configuración de redes y herramientas</a:t>
            </a:r>
            <a:endParaRPr lang="en-US" sz="3600" b="1" cap="all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4612647" y="5545942"/>
            <a:ext cx="268451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dirty="0" smtClean="0">
                <a:solidFill>
                  <a:schemeClr val="bg1"/>
                </a:solidFill>
              </a:rPr>
              <a:t>Artemisa, 2025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3546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/>
              <a:t>SUMARIO 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ES" sz="3200" dirty="0"/>
              <a:t>•	</a:t>
            </a:r>
            <a:r>
              <a:rPr lang="es-ES" sz="3200" dirty="0" err="1" smtClean="0"/>
              <a:t>Configuracion</a:t>
            </a:r>
            <a:r>
              <a:rPr lang="es-ES" sz="3200" dirty="0" smtClean="0"/>
              <a:t> de una </a:t>
            </a:r>
            <a:r>
              <a:rPr lang="es-ES" sz="3200" dirty="0"/>
              <a:t>red local en Windows y GNU/Linux.</a:t>
            </a:r>
          </a:p>
          <a:p>
            <a:pPr algn="just"/>
            <a:r>
              <a:rPr lang="es-ES" sz="3200" dirty="0" smtClean="0"/>
              <a:t>•Herramientas de gestión de redes.</a:t>
            </a:r>
          </a:p>
          <a:p>
            <a:pPr algn="just"/>
            <a:r>
              <a:rPr lang="es-ES" sz="3200" dirty="0" smtClean="0"/>
              <a:t>•	Conceptos fundamentales de redes inalámbricas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379436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Parámetros Básicos de Configuración de </a:t>
            </a:r>
            <a:r>
              <a:rPr lang="es-ES" dirty="0" smtClean="0"/>
              <a:t>Red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1509187"/>
          </a:xfrm>
        </p:spPr>
        <p:txBody>
          <a:bodyPr>
            <a:noAutofit/>
          </a:bodyPr>
          <a:lstStyle/>
          <a:p>
            <a:endParaRPr lang="es-ES" dirty="0"/>
          </a:p>
          <a:p>
            <a:pPr lvl="1"/>
            <a:r>
              <a:rPr lang="es-ES" sz="2800" dirty="0"/>
              <a:t>Tarjeta de red (NIC): Hardware para conexión (Ethernet/</a:t>
            </a:r>
            <a:r>
              <a:rPr lang="es-ES" sz="2800" dirty="0" err="1"/>
              <a:t>Wi</a:t>
            </a:r>
            <a:r>
              <a:rPr lang="es-ES" sz="2800" dirty="0"/>
              <a:t>-Fi).</a:t>
            </a:r>
            <a:endParaRPr lang="es-ES" sz="2400" dirty="0"/>
          </a:p>
          <a:p>
            <a:pPr lvl="1"/>
            <a:r>
              <a:rPr lang="es-ES" sz="2800" dirty="0"/>
              <a:t>Parámetros clave:</a:t>
            </a:r>
            <a:endParaRPr lang="es-ES" sz="2400" dirty="0"/>
          </a:p>
          <a:p>
            <a:endParaRPr lang="es-ES" dirty="0"/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8115636"/>
              </p:ext>
            </p:extLst>
          </p:nvPr>
        </p:nvGraphicFramePr>
        <p:xfrm>
          <a:off x="580857" y="3849426"/>
          <a:ext cx="11029950" cy="22669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6650">
                  <a:extLst>
                    <a:ext uri="{9D8B030D-6E8A-4147-A177-3AD203B41FA5}">
                      <a16:colId xmlns:a16="http://schemas.microsoft.com/office/drawing/2014/main" val="3411624794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1066209306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14306314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Parámetro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Descripción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Ejemplo (Clase C)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475134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IP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Identificador único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192.168.1.10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6434751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 dirty="0">
                          <a:effectLst/>
                        </a:rPr>
                        <a:t>Máscara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Rango de la red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255.255.255.0 (/24)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10432064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Gateway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Ruta al exterior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192.168.1.1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1181041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DNS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Resolución de nombres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 dirty="0">
                          <a:effectLst/>
                        </a:rPr>
                        <a:t>8.8.8.8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6546886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581651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Configuración en Windows y Linux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172178"/>
          </a:xfrm>
        </p:spPr>
        <p:txBody>
          <a:bodyPr anchor="t">
            <a:norm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s-ES" sz="2400" dirty="0"/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3600" dirty="0"/>
              <a:t>Windows: Panel de Control &gt; Red &gt; Cambiar adaptador &gt; IPv4 estática.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3600" dirty="0"/>
              <a:t>Linux (Ubuntu): </a:t>
            </a:r>
            <a:r>
              <a:rPr lang="es-ES" sz="3600" dirty="0" err="1"/>
              <a:t>nmcli</a:t>
            </a:r>
            <a:r>
              <a:rPr lang="es-ES" sz="3600" dirty="0"/>
              <a:t> o </a:t>
            </a:r>
            <a:r>
              <a:rPr lang="es-ES" sz="3600" dirty="0" err="1"/>
              <a:t>Settings</a:t>
            </a:r>
            <a:r>
              <a:rPr lang="es-ES" sz="3600" dirty="0"/>
              <a:t> &gt; Network.</a:t>
            </a:r>
          </a:p>
          <a:p>
            <a:pPr lvl="2">
              <a:spcBef>
                <a:spcPts val="0"/>
              </a:spcBef>
              <a:spcAft>
                <a:spcPts val="0"/>
              </a:spcAft>
            </a:pPr>
            <a:r>
              <a:rPr lang="es-ES" sz="3600" dirty="0"/>
              <a:t>Comando ejemplo: sudo </a:t>
            </a:r>
            <a:r>
              <a:rPr lang="es-ES" sz="3600" dirty="0" err="1"/>
              <a:t>nmcli</a:t>
            </a:r>
            <a:r>
              <a:rPr lang="es-ES" sz="3600" dirty="0"/>
              <a:t> </a:t>
            </a:r>
            <a:r>
              <a:rPr lang="es-ES" sz="3600" dirty="0" err="1"/>
              <a:t>device</a:t>
            </a:r>
            <a:r>
              <a:rPr lang="es-ES" sz="3600" dirty="0"/>
              <a:t> </a:t>
            </a:r>
            <a:r>
              <a:rPr lang="es-ES" sz="3600" dirty="0" err="1"/>
              <a:t>modify</a:t>
            </a:r>
            <a:r>
              <a:rPr lang="es-ES" sz="3600" dirty="0"/>
              <a:t> eth0 ipv4.method manual ipv4.addresses 192.168.1.10/24</a:t>
            </a:r>
          </a:p>
          <a:p>
            <a:pPr lvl="1">
              <a:spcBef>
                <a:spcPts val="0"/>
              </a:spcBef>
              <a:spcAft>
                <a:spcPts val="0"/>
              </a:spcAft>
            </a:pPr>
            <a:r>
              <a:rPr lang="es-ES" sz="3600" dirty="0"/>
              <a:t>Verificación: ping </a:t>
            </a:r>
            <a:r>
              <a:rPr lang="es-ES" sz="3600" dirty="0" smtClean="0"/>
              <a:t>192.168.1.1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8117712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Grupos de Trabajo vs. Dominios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025" y="2324874"/>
            <a:ext cx="11029615" cy="963757"/>
          </a:xfrm>
        </p:spPr>
        <p:txBody>
          <a:bodyPr>
            <a:noAutofit/>
          </a:bodyPr>
          <a:lstStyle/>
          <a:p>
            <a:pPr lvl="1"/>
            <a:r>
              <a:rPr lang="es-ES" sz="2800" dirty="0" smtClean="0"/>
              <a:t>Grupo </a:t>
            </a:r>
            <a:r>
              <a:rPr lang="es-ES" sz="2800" dirty="0"/>
              <a:t>de trabajo: Peer-to-peer, simple (hogar/PYME).</a:t>
            </a:r>
            <a:endParaRPr lang="es-ES" sz="2400" dirty="0"/>
          </a:p>
          <a:p>
            <a:pPr lvl="1"/>
            <a:r>
              <a:rPr lang="es-ES" sz="2800" dirty="0"/>
              <a:t>Dominio: Centralizado (Active </a:t>
            </a:r>
            <a:r>
              <a:rPr lang="es-ES" sz="2800" dirty="0" err="1"/>
              <a:t>Directory</a:t>
            </a:r>
            <a:r>
              <a:rPr lang="es-ES" sz="2800" dirty="0"/>
              <a:t>/LDAP), seguro (empresas</a:t>
            </a:r>
            <a:r>
              <a:rPr lang="es-ES" sz="2800" dirty="0" smtClean="0"/>
              <a:t>).</a:t>
            </a:r>
            <a:endParaRPr lang="es-ES" sz="2800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0201327"/>
              </p:ext>
            </p:extLst>
          </p:nvPr>
        </p:nvGraphicFramePr>
        <p:xfrm>
          <a:off x="581025" y="3775202"/>
          <a:ext cx="11029950" cy="136017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6650">
                  <a:extLst>
                    <a:ext uri="{9D8B030D-6E8A-4147-A177-3AD203B41FA5}">
                      <a16:colId xmlns:a16="http://schemas.microsoft.com/office/drawing/2014/main" val="2488501693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3938676438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23987830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Tipo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Ventajas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Desventajas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261151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 dirty="0">
                          <a:effectLst/>
                        </a:rPr>
                        <a:t>Grupo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Fácil, bajo costo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Seguridad baja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417418759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Dominio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Gestión central, escalable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 dirty="0">
                          <a:effectLst/>
                        </a:rPr>
                        <a:t>Requiere servidor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594953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049538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Herramientas de Gestión en Windows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1380851"/>
          </a:xfrm>
        </p:spPr>
        <p:txBody>
          <a:bodyPr/>
          <a:lstStyle/>
          <a:p>
            <a:pPr lvl="1"/>
            <a:r>
              <a:rPr lang="es-ES" sz="3200" dirty="0" smtClean="0"/>
              <a:t>Panel </a:t>
            </a:r>
            <a:r>
              <a:rPr lang="es-ES" sz="3200" dirty="0"/>
              <a:t>de Control: Vista general (</a:t>
            </a:r>
            <a:r>
              <a:rPr lang="es-ES" sz="3200" dirty="0" err="1"/>
              <a:t>ipconfig</a:t>
            </a:r>
            <a:r>
              <a:rPr lang="es-ES" sz="3200" dirty="0"/>
              <a:t> /</a:t>
            </a:r>
            <a:r>
              <a:rPr lang="es-ES" sz="3200" dirty="0" err="1"/>
              <a:t>all</a:t>
            </a:r>
            <a:r>
              <a:rPr lang="es-ES" sz="3200" dirty="0"/>
              <a:t>).</a:t>
            </a:r>
            <a:endParaRPr lang="es-ES" sz="2800" dirty="0"/>
          </a:p>
          <a:p>
            <a:pPr lvl="1"/>
            <a:r>
              <a:rPr lang="es-ES" sz="3200" dirty="0" err="1"/>
              <a:t>PowerShell</a:t>
            </a:r>
            <a:r>
              <a:rPr lang="es-ES" sz="3200" dirty="0"/>
              <a:t>: Scripts avanzados.</a:t>
            </a:r>
            <a:endParaRPr lang="es-ES" sz="2800" dirty="0"/>
          </a:p>
          <a:p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196909"/>
              </p:ext>
            </p:extLst>
          </p:nvPr>
        </p:nvGraphicFramePr>
        <p:xfrm>
          <a:off x="581025" y="3775202"/>
          <a:ext cx="11029950" cy="22733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6650">
                  <a:extLst>
                    <a:ext uri="{9D8B030D-6E8A-4147-A177-3AD203B41FA5}">
                      <a16:colId xmlns:a16="http://schemas.microsoft.com/office/drawing/2014/main" val="4124512961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3220460815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35201839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Herramienta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Comando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Función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983144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ipconfig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ipconfig /release &amp; /renew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DHCP y config IP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0272430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PowerShell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>
                          <a:effectLst/>
                        </a:rPr>
                        <a:t>Get-NetAdapter; Test-NetConnection</a:t>
                      </a:r>
                      <a:endParaRPr lang="es-ES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800" dirty="0">
                          <a:effectLst/>
                        </a:rPr>
                        <a:t>Interfaces y ping diagnóstico</a:t>
                      </a:r>
                      <a:endParaRPr lang="es-ES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0087032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25972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Herramientas de Gestión en Linux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7"/>
            <a:ext cx="11029615" cy="1124178"/>
          </a:xfrm>
        </p:spPr>
        <p:txBody>
          <a:bodyPr>
            <a:normAutofit fontScale="92500" lnSpcReduction="20000"/>
          </a:bodyPr>
          <a:lstStyle/>
          <a:p>
            <a:pPr lvl="1"/>
            <a:r>
              <a:rPr lang="es-ES" sz="3600" dirty="0" err="1" smtClean="0"/>
              <a:t>ip</a:t>
            </a:r>
            <a:r>
              <a:rPr lang="es-ES" sz="3600" dirty="0"/>
              <a:t>: Moderno (reemplaza </a:t>
            </a:r>
            <a:r>
              <a:rPr lang="es-ES" sz="3600" dirty="0" err="1"/>
              <a:t>ifconfig</a:t>
            </a:r>
            <a:r>
              <a:rPr lang="es-ES" sz="3600" dirty="0"/>
              <a:t>).</a:t>
            </a:r>
            <a:endParaRPr lang="es-ES" sz="3200" dirty="0"/>
          </a:p>
          <a:p>
            <a:pPr lvl="1"/>
            <a:r>
              <a:rPr lang="es-ES" sz="3600" dirty="0" err="1"/>
              <a:t>netstat</a:t>
            </a:r>
            <a:r>
              <a:rPr lang="es-ES" sz="3600" dirty="0"/>
              <a:t>: Conexiones (o </a:t>
            </a:r>
            <a:r>
              <a:rPr lang="es-ES" sz="3600" dirty="0" err="1"/>
              <a:t>ss</a:t>
            </a:r>
            <a:r>
              <a:rPr lang="es-ES" sz="3600" dirty="0"/>
              <a:t> como alternativa</a:t>
            </a:r>
            <a:r>
              <a:rPr lang="es-ES" sz="3600" dirty="0" smtClean="0"/>
              <a:t>).</a:t>
            </a:r>
            <a:endParaRPr lang="es-ES" sz="3600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789967"/>
              </p:ext>
            </p:extLst>
          </p:nvPr>
        </p:nvGraphicFramePr>
        <p:xfrm>
          <a:off x="581025" y="3775202"/>
          <a:ext cx="11029950" cy="154667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6650">
                  <a:extLst>
                    <a:ext uri="{9D8B030D-6E8A-4147-A177-3AD203B41FA5}">
                      <a16:colId xmlns:a16="http://schemas.microsoft.com/office/drawing/2014/main" val="137521574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3595055116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304981857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200">
                          <a:effectLst/>
                        </a:rPr>
                        <a:t>Herramienta</a:t>
                      </a:r>
                      <a:endParaRPr lang="es-E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200">
                          <a:effectLst/>
                        </a:rPr>
                        <a:t>Comando</a:t>
                      </a:r>
                      <a:endParaRPr lang="es-E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200">
                          <a:effectLst/>
                        </a:rPr>
                        <a:t>Función</a:t>
                      </a:r>
                      <a:endParaRPr lang="es-E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4066954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200">
                          <a:effectLst/>
                        </a:rPr>
                        <a:t>ip</a:t>
                      </a:r>
                      <a:endParaRPr lang="es-E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200">
                          <a:effectLst/>
                        </a:rPr>
                        <a:t>ip addr show; ip route</a:t>
                      </a:r>
                      <a:endParaRPr lang="es-E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200">
                          <a:effectLst/>
                        </a:rPr>
                        <a:t>IPs y rutas</a:t>
                      </a:r>
                      <a:endParaRPr lang="es-E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236210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200">
                          <a:effectLst/>
                        </a:rPr>
                        <a:t>netstat</a:t>
                      </a:r>
                      <a:endParaRPr lang="es-E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200">
                          <a:effectLst/>
                        </a:rPr>
                        <a:t>netstat -tuln</a:t>
                      </a:r>
                      <a:endParaRPr lang="es-ES" sz="2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3200" dirty="0">
                          <a:effectLst/>
                        </a:rPr>
                        <a:t>Puertos y conexiones</a:t>
                      </a:r>
                      <a:endParaRPr lang="es-ES" sz="2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7039032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06232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Introducción a Redes Inalámbricas - Definición y Características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308834"/>
            <a:ext cx="11029615" cy="1428978"/>
          </a:xfrm>
        </p:spPr>
        <p:txBody>
          <a:bodyPr>
            <a:normAutofit fontScale="85000" lnSpcReduction="10000"/>
          </a:bodyPr>
          <a:lstStyle/>
          <a:p>
            <a:pPr lvl="1"/>
            <a:r>
              <a:rPr lang="es-ES" sz="3200" dirty="0" smtClean="0"/>
              <a:t>Definición</a:t>
            </a:r>
            <a:r>
              <a:rPr lang="es-ES" sz="3200" dirty="0"/>
              <a:t>: Redes sin cables (ondas electromagnéticas: </a:t>
            </a:r>
            <a:r>
              <a:rPr lang="es-ES" sz="3200" dirty="0" err="1"/>
              <a:t>Wi</a:t>
            </a:r>
            <a:r>
              <a:rPr lang="es-ES" sz="3200" dirty="0"/>
              <a:t>-Fi, Bluetooth).</a:t>
            </a:r>
            <a:endParaRPr lang="es-ES" sz="2800" dirty="0"/>
          </a:p>
          <a:p>
            <a:pPr lvl="1"/>
            <a:r>
              <a:rPr lang="es-ES" sz="3200" dirty="0"/>
              <a:t>Características:</a:t>
            </a:r>
            <a:endParaRPr lang="es-ES" sz="2800" dirty="0"/>
          </a:p>
          <a:p>
            <a:endParaRPr lang="es-ES" dirty="0"/>
          </a:p>
        </p:txBody>
      </p:sp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2576586"/>
              </p:ext>
            </p:extLst>
          </p:nvPr>
        </p:nvGraphicFramePr>
        <p:xfrm>
          <a:off x="580857" y="3443235"/>
          <a:ext cx="11029950" cy="195700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76650">
                  <a:extLst>
                    <a:ext uri="{9D8B030D-6E8A-4147-A177-3AD203B41FA5}">
                      <a16:colId xmlns:a16="http://schemas.microsoft.com/office/drawing/2014/main" val="159620090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3617418914"/>
                    </a:ext>
                  </a:extLst>
                </a:gridCol>
                <a:gridCol w="3676650">
                  <a:extLst>
                    <a:ext uri="{9D8B030D-6E8A-4147-A177-3AD203B41FA5}">
                      <a16:colId xmlns:a16="http://schemas.microsoft.com/office/drawing/2014/main" val="265461061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Aspecto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Descripción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Ejemplo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72167572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Estándares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IEEE 802.11 (a/b/g/n/ac/ax)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Wi-Fi 6 (&gt;1 Gbps)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18318833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Frecuencias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2.4 GHz (alcance), 5 GHz (velocidad)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2.4 GHz: Hogar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297764222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Seguridad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>
                          <a:effectLst/>
                        </a:rPr>
                        <a:t>WPA3 (recomendado)</a:t>
                      </a:r>
                      <a:endParaRPr lang="es-E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2400" dirty="0">
                          <a:effectLst/>
                        </a:rPr>
                        <a:t>Evitar WEP</a:t>
                      </a:r>
                      <a:endParaRPr lang="es-E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9525" anchor="ctr"/>
                </a:tc>
                <a:extLst>
                  <a:ext uri="{0D108BD9-81ED-4DB2-BD59-A6C34878D82A}">
                    <a16:rowId xmlns:a16="http://schemas.microsoft.com/office/drawing/2014/main" val="3303764642"/>
                  </a:ext>
                </a:extLst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580857" y="5862805"/>
            <a:ext cx="10776954" cy="813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dirty="0"/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914400" algn="l"/>
              </a:tabLst>
            </a:pPr>
            <a:r>
              <a:rPr lang="es-ES" sz="2700" dirty="0">
                <a:solidFill>
                  <a:schemeClr val="tx2"/>
                </a:solidFill>
              </a:rPr>
              <a:t>Ventajas: Movilidad. Desventajas: Interferencias.</a:t>
            </a:r>
          </a:p>
        </p:txBody>
      </p:sp>
    </p:spTree>
    <p:extLst>
      <p:ext uri="{BB962C8B-B14F-4D97-AF65-F5344CB8AC3E}">
        <p14:creationId xmlns:p14="http://schemas.microsoft.com/office/powerpoint/2010/main" val="3909948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Historia de las Redes </a:t>
            </a:r>
            <a:r>
              <a:rPr lang="es-ES" dirty="0" smtClean="0"/>
              <a:t>Inalámbricas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4476978"/>
          </a:xfrm>
        </p:spPr>
        <p:txBody>
          <a:bodyPr>
            <a:normAutofit/>
          </a:bodyPr>
          <a:lstStyle/>
          <a:p>
            <a:pPr lvl="1"/>
            <a:r>
              <a:rPr lang="es-ES" sz="3200" dirty="0" smtClean="0"/>
              <a:t>Línea </a:t>
            </a:r>
            <a:r>
              <a:rPr lang="es-ES" sz="3200" dirty="0"/>
              <a:t>de tiempo:</a:t>
            </a:r>
            <a:endParaRPr lang="es-ES" sz="2800" dirty="0"/>
          </a:p>
          <a:p>
            <a:pPr lvl="2"/>
            <a:r>
              <a:rPr lang="es-ES" sz="2800" dirty="0"/>
              <a:t>1971: </a:t>
            </a:r>
            <a:r>
              <a:rPr lang="es-ES" sz="2800" dirty="0" err="1"/>
              <a:t>ALOHAnet</a:t>
            </a:r>
            <a:r>
              <a:rPr lang="es-ES" sz="2800" dirty="0"/>
              <a:t> (precursor, </a:t>
            </a:r>
            <a:r>
              <a:rPr lang="es-ES" sz="2800" dirty="0" err="1"/>
              <a:t>Hawaii</a:t>
            </a:r>
            <a:r>
              <a:rPr lang="es-ES" sz="2800" dirty="0"/>
              <a:t>).</a:t>
            </a:r>
            <a:endParaRPr lang="es-ES" sz="2400" dirty="0"/>
          </a:p>
          <a:p>
            <a:pPr lvl="2"/>
            <a:r>
              <a:rPr lang="es-ES" sz="2800" dirty="0"/>
              <a:t>1997: IEEE 802.11 (1 Mbps).</a:t>
            </a:r>
            <a:endParaRPr lang="es-ES" sz="2400" dirty="0"/>
          </a:p>
          <a:p>
            <a:pPr lvl="2"/>
            <a:r>
              <a:rPr lang="es-ES" sz="2800" dirty="0"/>
              <a:t>1999: 802.11b (11 Mbps, boom laptops).</a:t>
            </a:r>
            <a:endParaRPr lang="es-ES" sz="2400" dirty="0"/>
          </a:p>
          <a:p>
            <a:pPr lvl="2"/>
            <a:r>
              <a:rPr lang="es-ES" sz="2800" dirty="0"/>
              <a:t>2019: </a:t>
            </a:r>
            <a:r>
              <a:rPr lang="es-ES" sz="2800" dirty="0" err="1"/>
              <a:t>Wi</a:t>
            </a:r>
            <a:r>
              <a:rPr lang="es-ES" sz="2800" dirty="0"/>
              <a:t>-Fi 6 (</a:t>
            </a:r>
            <a:r>
              <a:rPr lang="es-ES" sz="2800" dirty="0" err="1"/>
              <a:t>mesh</a:t>
            </a:r>
            <a:r>
              <a:rPr lang="es-ES" sz="2800" dirty="0"/>
              <a:t>, </a:t>
            </a:r>
            <a:r>
              <a:rPr lang="es-ES" sz="2800" dirty="0" err="1"/>
              <a:t>IoT</a:t>
            </a:r>
            <a:r>
              <a:rPr lang="es-ES" sz="2800" dirty="0"/>
              <a:t>).</a:t>
            </a:r>
            <a:endParaRPr lang="es-ES" sz="2400" dirty="0"/>
          </a:p>
          <a:p>
            <a:pPr lvl="2"/>
            <a:r>
              <a:rPr lang="es-ES" sz="2800" dirty="0"/>
              <a:t>Hoy: </a:t>
            </a:r>
            <a:r>
              <a:rPr lang="es-ES" sz="2800" dirty="0" err="1"/>
              <a:t>Wi</a:t>
            </a:r>
            <a:r>
              <a:rPr lang="es-ES" sz="2800" dirty="0"/>
              <a:t>-Fi 7 + 5G para AR/VR.</a:t>
            </a:r>
            <a:endParaRPr lang="es-ES" sz="2400" dirty="0"/>
          </a:p>
          <a:p>
            <a:pPr lvl="1"/>
            <a:r>
              <a:rPr lang="es-ES" sz="3200" dirty="0"/>
              <a:t>Evolución: De cableado a inalámbrico ubicuo</a:t>
            </a:r>
            <a:r>
              <a:rPr lang="es-ES" sz="3200" dirty="0" smtClean="0"/>
              <a:t>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632452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Práctica Inicial: Escaneo de Redes </a:t>
            </a:r>
            <a:r>
              <a:rPr lang="es-ES" dirty="0" err="1"/>
              <a:t>Wi</a:t>
            </a:r>
            <a:r>
              <a:rPr lang="es-ES" dirty="0"/>
              <a:t>-Fi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s-ES" sz="3200" dirty="0" smtClean="0"/>
              <a:t>Windows</a:t>
            </a:r>
            <a:r>
              <a:rPr lang="es-ES" sz="3200" dirty="0"/>
              <a:t>: </a:t>
            </a:r>
            <a:r>
              <a:rPr lang="es-ES" sz="3200" dirty="0" err="1"/>
              <a:t>netsh</a:t>
            </a:r>
            <a:r>
              <a:rPr lang="es-ES" sz="3200" dirty="0"/>
              <a:t> </a:t>
            </a:r>
            <a:r>
              <a:rPr lang="es-ES" sz="3200" dirty="0" err="1"/>
              <a:t>wlan</a:t>
            </a:r>
            <a:r>
              <a:rPr lang="es-ES" sz="3200" dirty="0"/>
              <a:t> show </a:t>
            </a:r>
            <a:r>
              <a:rPr lang="es-ES" sz="3200" dirty="0" err="1"/>
              <a:t>profiles</a:t>
            </a:r>
            <a:r>
              <a:rPr lang="es-ES" sz="3200" dirty="0"/>
              <a:t>.</a:t>
            </a:r>
          </a:p>
          <a:p>
            <a:pPr lvl="1"/>
            <a:r>
              <a:rPr lang="es-ES" sz="3200" dirty="0"/>
              <a:t>Linux: </a:t>
            </a:r>
            <a:r>
              <a:rPr lang="es-ES" sz="3200" dirty="0" err="1"/>
              <a:t>iwlist</a:t>
            </a:r>
            <a:r>
              <a:rPr lang="es-ES" sz="3200" dirty="0"/>
              <a:t> </a:t>
            </a:r>
            <a:r>
              <a:rPr lang="es-ES" sz="3200" dirty="0" err="1"/>
              <a:t>scan</a:t>
            </a:r>
            <a:r>
              <a:rPr lang="es-ES" sz="3200" dirty="0"/>
              <a:t> (o </a:t>
            </a:r>
            <a:r>
              <a:rPr lang="es-ES" sz="3200" dirty="0" err="1"/>
              <a:t>nmcli</a:t>
            </a:r>
            <a:r>
              <a:rPr lang="es-ES" sz="3200" dirty="0"/>
              <a:t> </a:t>
            </a:r>
            <a:r>
              <a:rPr lang="es-ES" sz="3200" dirty="0" err="1"/>
              <a:t>device</a:t>
            </a:r>
            <a:r>
              <a:rPr lang="es-ES" sz="3200" dirty="0"/>
              <a:t> wifi </a:t>
            </a:r>
            <a:r>
              <a:rPr lang="es-ES" sz="3200" dirty="0" err="1"/>
              <a:t>list</a:t>
            </a:r>
            <a:r>
              <a:rPr lang="es-ES" sz="3200" dirty="0" smtClean="0"/>
              <a:t>).</a:t>
            </a:r>
            <a:endParaRPr lang="es-ES" sz="3200" dirty="0"/>
          </a:p>
        </p:txBody>
      </p:sp>
    </p:spTree>
    <p:extLst>
      <p:ext uri="{BB962C8B-B14F-4D97-AF65-F5344CB8AC3E}">
        <p14:creationId xmlns:p14="http://schemas.microsoft.com/office/powerpoint/2010/main" val="19673541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Investigación </a:t>
            </a:r>
            <a:r>
              <a:rPr lang="es-ES" dirty="0"/>
              <a:t>Teórica de Redes </a:t>
            </a:r>
            <a:r>
              <a:rPr lang="es-ES" dirty="0" smtClean="0"/>
              <a:t>Inalámbricas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2800" dirty="0"/>
              <a:t>Explora evolución conceptual: Investiga historia y teoría</a:t>
            </a:r>
            <a:r>
              <a:rPr lang="es-ES" sz="2800" dirty="0" smtClean="0"/>
              <a:t>:</a:t>
            </a:r>
          </a:p>
          <a:p>
            <a:r>
              <a:rPr lang="es-ES" sz="2800" dirty="0" smtClean="0"/>
              <a:t>Busca </a:t>
            </a:r>
            <a:r>
              <a:rPr lang="es-ES" sz="2800" dirty="0"/>
              <a:t>"evolución teórica de IEEE 802.11" (ej. </a:t>
            </a:r>
            <a:r>
              <a:rPr lang="es-ES" sz="2800" dirty="0" err="1"/>
              <a:t>papers</a:t>
            </a:r>
            <a:r>
              <a:rPr lang="es-ES" sz="2800" dirty="0"/>
              <a:t> en ACM Digital Library). Resume 4 hitos clave (1971 </a:t>
            </a:r>
            <a:r>
              <a:rPr lang="es-ES" sz="2800" dirty="0" err="1"/>
              <a:t>ALOHAnet</a:t>
            </a:r>
            <a:r>
              <a:rPr lang="es-ES" sz="2800" dirty="0"/>
              <a:t> a </a:t>
            </a:r>
            <a:r>
              <a:rPr lang="es-ES" sz="2800" dirty="0" err="1"/>
              <a:t>Wi</a:t>
            </a:r>
            <a:r>
              <a:rPr lang="es-ES" sz="2800" dirty="0"/>
              <a:t>-Fi 7) y analiza marcos teóricos (ej. modelo de propagación de ondas en frecuencias 2.4/5 GHz). </a:t>
            </a:r>
          </a:p>
          <a:p>
            <a:r>
              <a:rPr lang="es-ES" sz="2800" dirty="0"/>
              <a:t>Características teóricas: Discute CSMA/CA vs. CSMA/CD (teoría de acceso múltiple) y seguridad (modelos criptográficos WPA3</a:t>
            </a:r>
            <a:r>
              <a:rPr lang="es-ES" sz="2800" dirty="0" smtClean="0"/>
              <a:t>).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3881324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4294967295"/>
          </p:nvPr>
        </p:nvSpPr>
        <p:spPr>
          <a:xfrm>
            <a:off x="465221" y="1074319"/>
            <a:ext cx="11029950" cy="5246269"/>
          </a:xfrm>
        </p:spPr>
        <p:txBody>
          <a:bodyPr>
            <a:normAutofit/>
          </a:bodyPr>
          <a:lstStyle/>
          <a:p>
            <a:r>
              <a:rPr lang="es-ES" sz="2000" dirty="0"/>
              <a:t>Entregable final: Informe teórico-investigativo </a:t>
            </a:r>
            <a:endParaRPr lang="es-ES" sz="2000" dirty="0" smtClean="0"/>
          </a:p>
          <a:p>
            <a:r>
              <a:rPr lang="es-ES" sz="2000" dirty="0" smtClean="0"/>
              <a:t>Estructura</a:t>
            </a:r>
            <a:r>
              <a:rPr lang="es-ES" sz="2000" dirty="0"/>
              <a:t>: </a:t>
            </a:r>
          </a:p>
          <a:p>
            <a:pPr lvl="1"/>
            <a:r>
              <a:rPr lang="es-ES" sz="1800" dirty="0"/>
              <a:t>Introducción: Planteamiento teórico (importancia de redes en era digital). </a:t>
            </a:r>
          </a:p>
          <a:p>
            <a:pPr lvl="1"/>
            <a:r>
              <a:rPr lang="es-ES" sz="1800" dirty="0"/>
              <a:t>Marco Teórico: Revisión de configuración y subredes (con fórmula derivada). </a:t>
            </a:r>
          </a:p>
          <a:p>
            <a:pPr lvl="1"/>
            <a:r>
              <a:rPr lang="es-ES" sz="1800" dirty="0"/>
              <a:t>Análisis de Herramientas: Comparación conceptual. </a:t>
            </a:r>
          </a:p>
          <a:p>
            <a:pPr lvl="1"/>
            <a:r>
              <a:rPr lang="es-ES" sz="1800" dirty="0"/>
              <a:t>Evolución Inalámbrica: Historia y modelos. </a:t>
            </a:r>
          </a:p>
          <a:p>
            <a:pPr lvl="1"/>
            <a:r>
              <a:rPr lang="es-ES" sz="1800" dirty="0"/>
              <a:t>Discusión Integrada: Síntesis crítica (ej. "¿Cómo la teoría OSI resuelve tensiones entre cableado e inalámbrico?") + propuesta de modelo original. </a:t>
            </a:r>
          </a:p>
          <a:p>
            <a:pPr lvl="1"/>
            <a:r>
              <a:rPr lang="es-ES" sz="1800" dirty="0"/>
              <a:t>Conclusiones: Implicaciones teóricas + sugerencias para futuras investigaciones. </a:t>
            </a:r>
          </a:p>
          <a:p>
            <a:pPr lvl="1"/>
            <a:r>
              <a:rPr lang="es-ES" sz="1800" dirty="0"/>
              <a:t>Referencias: Lista con 8-10 fuentes (APA).</a:t>
            </a:r>
          </a:p>
          <a:p>
            <a:r>
              <a:rPr lang="es-ES" sz="2000" dirty="0"/>
              <a:t>Anexos: Diagramas conceptuales + glosario de términos teóricos</a:t>
            </a:r>
            <a:r>
              <a:rPr lang="es-ES" sz="2000" dirty="0" smtClean="0"/>
              <a:t>.</a:t>
            </a: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36084009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/>
              <a:t>Criterios de evaluación (rúbrica teórico-investigativa, 100 puntos total): </a:t>
            </a:r>
            <a:endParaRPr lang="es-ES" dirty="0"/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1702618"/>
              </p:ext>
            </p:extLst>
          </p:nvPr>
        </p:nvGraphicFramePr>
        <p:xfrm>
          <a:off x="1474642" y="2130957"/>
          <a:ext cx="9652399" cy="4355526"/>
        </p:xfrm>
        <a:graphic>
          <a:graphicData uri="http://schemas.openxmlformats.org/drawingml/2006/table">
            <a:tbl>
              <a:tblPr/>
              <a:tblGrid>
                <a:gridCol w="2733556">
                  <a:extLst>
                    <a:ext uri="{9D8B030D-6E8A-4147-A177-3AD203B41FA5}">
                      <a16:colId xmlns:a16="http://schemas.microsoft.com/office/drawing/2014/main" val="4076126061"/>
                    </a:ext>
                  </a:extLst>
                </a:gridCol>
                <a:gridCol w="5532319">
                  <a:extLst>
                    <a:ext uri="{9D8B030D-6E8A-4147-A177-3AD203B41FA5}">
                      <a16:colId xmlns:a16="http://schemas.microsoft.com/office/drawing/2014/main" val="980294508"/>
                    </a:ext>
                  </a:extLst>
                </a:gridCol>
                <a:gridCol w="1386524">
                  <a:extLst>
                    <a:ext uri="{9D8B030D-6E8A-4147-A177-3AD203B41FA5}">
                      <a16:colId xmlns:a16="http://schemas.microsoft.com/office/drawing/2014/main" val="19247518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es-ES" sz="1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Criterio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Descripción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Puntos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9704654"/>
                  </a:ext>
                </a:extLst>
              </a:tr>
              <a:tr h="735648">
                <a:tc>
                  <a:txBody>
                    <a:bodyPr/>
                    <a:lstStyle/>
                    <a:p>
                      <a:pPr algn="l"/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Revisión Teórica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Cobertura profunda de literatura, análisis de modelos (OSI, subredes), citas integradas.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663247"/>
                  </a:ext>
                </a:extLst>
              </a:tr>
              <a:tr h="459780">
                <a:tc>
                  <a:txBody>
                    <a:bodyPr/>
                    <a:lstStyle/>
                    <a:p>
                      <a:pPr algn="l"/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Análisis de Herramientas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Comparación conceptual rigurosa, principios subyacentes explicados.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7037411"/>
                  </a:ext>
                </a:extLst>
              </a:tr>
              <a:tr h="597714">
                <a:tc>
                  <a:txBody>
                    <a:bodyPr/>
                    <a:lstStyle/>
                    <a:p>
                      <a:pPr algn="l"/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Investigación Inalámbrica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Evolución histórica bien trazada, marcos teóricos (CSMA, seguridad) claros.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255786"/>
                  </a:ext>
                </a:extLst>
              </a:tr>
              <a:tr h="597714">
                <a:tc>
                  <a:txBody>
                    <a:bodyPr/>
                    <a:lstStyle/>
                    <a:p>
                      <a:pPr algn="l"/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Síntesis Crítica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Discusión coherente, propuesta de modelo original, razonamiento deductivo.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897016"/>
                  </a:ext>
                </a:extLst>
              </a:tr>
              <a:tr h="459780">
                <a:tc>
                  <a:txBody>
                    <a:bodyPr/>
                    <a:lstStyle/>
                    <a:p>
                      <a:pPr algn="l"/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Calidad Académica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Estructura lógica, citas precisas, lenguaje formal y claro.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0747418"/>
                  </a:ext>
                </a:extLst>
              </a:tr>
              <a:tr h="459780">
                <a:tc>
                  <a:txBody>
                    <a:bodyPr/>
                    <a:lstStyle/>
                    <a:p>
                      <a:pPr algn="l"/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Creatividad Teórica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Originalidad en síntesis (ej. modelo híbrido innovador).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6749556"/>
                  </a:ext>
                </a:extLst>
              </a:tr>
              <a:tr h="183912">
                <a:tc>
                  <a:txBody>
                    <a:bodyPr/>
                    <a:lstStyle/>
                    <a:p>
                      <a:pPr algn="l"/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es-ES" sz="1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45978" marR="45978" marT="22989" marB="22989" anchor="ctr">
                    <a:lnL>
                      <a:noFill/>
                    </a:lnL>
                    <a:lnR>
                      <a:noFill/>
                    </a:lnR>
                    <a:lnT w="7620" cap="flat" cmpd="sng" algn="ctr">
                      <a:solidFill>
                        <a:srgbClr val="CFD9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99542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0116890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o">
  <a:themeElements>
    <a:clrScheme name="Dividendo">
      <a:dk1>
        <a:sysClr val="windowText" lastClr="000000"/>
      </a:dk1>
      <a:lt1>
        <a:sysClr val="window" lastClr="FFFFFF"/>
      </a:lt1>
      <a:dk2>
        <a:srgbClr val="3D3D3D"/>
      </a:dk2>
      <a:lt2>
        <a:srgbClr val="EBEBEB"/>
      </a:lt2>
      <a:accent1>
        <a:srgbClr val="1A3260"/>
      </a:accent1>
      <a:accent2>
        <a:srgbClr val="4590B8"/>
      </a:accent2>
      <a:accent3>
        <a:srgbClr val="45CBE8"/>
      </a:accent3>
      <a:accent4>
        <a:srgbClr val="969FA7"/>
      </a:accent4>
      <a:accent5>
        <a:srgbClr val="A2C777"/>
      </a:accent5>
      <a:accent6>
        <a:srgbClr val="42955F"/>
      </a:accent6>
      <a:hlink>
        <a:srgbClr val="828282"/>
      </a:hlink>
      <a:folHlink>
        <a:srgbClr val="A5A5A5"/>
      </a:folHlink>
    </a:clrScheme>
    <a:fontScheme name="Dividend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o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ividend" id="{9697A71B-4AB7-4A1A-BD5B-BB2D22835B57}" vid="{66F1C100-1D2B-4BEA-AD01-C4F230B3B965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Dividendo</Template>
  <TotalTime>331</TotalTime>
  <Words>691</Words>
  <Application>Microsoft Office PowerPoint</Application>
  <PresentationFormat>Panorámica</PresentationFormat>
  <Paragraphs>137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Arial</vt:lpstr>
      <vt:lpstr>Calibri</vt:lpstr>
      <vt:lpstr>Gill Sans MT</vt:lpstr>
      <vt:lpstr>Symbol</vt:lpstr>
      <vt:lpstr>Times New Roman</vt:lpstr>
      <vt:lpstr>Wingdings 2</vt:lpstr>
      <vt:lpstr>Dividendo</vt:lpstr>
      <vt:lpstr>ASIGNATURA: REDES INFORMÁTICAS</vt:lpstr>
      <vt:lpstr>SUMARIO </vt:lpstr>
      <vt:lpstr>Parámetros Básicos de Configuración de Red</vt:lpstr>
      <vt:lpstr>Configuración en Windows y Linux</vt:lpstr>
      <vt:lpstr>Grupos de Trabajo vs. Dominios</vt:lpstr>
      <vt:lpstr>Herramientas de Gestión en Windows</vt:lpstr>
      <vt:lpstr>Herramientas de Gestión en Linux</vt:lpstr>
      <vt:lpstr>Introducción a Redes Inalámbricas - Definición y Características</vt:lpstr>
      <vt:lpstr>Historia de las Redes Inalámbricas</vt:lpstr>
      <vt:lpstr>Práctica Inicial: Escaneo de Redes Wi-Fi</vt:lpstr>
      <vt:lpstr>Investigación Teórica de Redes Inalámbricas</vt:lpstr>
      <vt:lpstr>Presentación de PowerPoint</vt:lpstr>
      <vt:lpstr>Criterios de evaluación (rúbrica teórico-investigativa, 100 puntos total):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ASIGNATURA: REDES INFORMÁTICAS</dc:title>
  <dc:creator>Dr.</dc:creator>
  <cp:lastModifiedBy>Dr.</cp:lastModifiedBy>
  <cp:revision>58</cp:revision>
  <dcterms:created xsi:type="dcterms:W3CDTF">2025-09-05T22:17:33Z</dcterms:created>
  <dcterms:modified xsi:type="dcterms:W3CDTF">2025-11-01T04:06:03Z</dcterms:modified>
</cp:coreProperties>
</file>