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0"/>
  </p:notesMasterIdLst>
  <p:sldIdLst>
    <p:sldId id="286" r:id="rId2"/>
    <p:sldId id="328" r:id="rId3"/>
    <p:sldId id="338" r:id="rId4"/>
    <p:sldId id="341" r:id="rId5"/>
    <p:sldId id="342" r:id="rId6"/>
    <p:sldId id="329" r:id="rId7"/>
    <p:sldId id="344" r:id="rId8"/>
    <p:sldId id="345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IMA" initials="A" lastIdx="1" clrIdx="0">
    <p:extLst>
      <p:ext uri="{19B8F6BF-5375-455C-9EA6-DF929625EA0E}">
        <p15:presenceInfo xmlns:p15="http://schemas.microsoft.com/office/powerpoint/2012/main" userId="2477bb3c5145f3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91023" autoAdjust="0"/>
  </p:normalViewPr>
  <p:slideViewPr>
    <p:cSldViewPr>
      <p:cViewPr varScale="1">
        <p:scale>
          <a:sx n="68" d="100"/>
          <a:sy n="68" d="100"/>
        </p:scale>
        <p:origin x="7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AEC76-45A0-4434-94DC-E16EEF41B57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0508D-65E7-46DD-996A-9AE6429A53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4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latin typeface="Arial" pitchFamily="34" charset="0"/>
            </a:endParaRPr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6521" indent="-287125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8494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7893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67290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26690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86086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45484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04882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47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FEA75-CC18-4307-BAA8-329E54902F22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347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5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5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7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9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76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95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20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5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7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4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uba\Desktop\Fondo para ppt.png"/>
          <p:cNvPicPr>
            <a:picLocks noChangeAspect="1" noChangeArrowheads="1"/>
          </p:cNvPicPr>
          <p:nvPr/>
        </p:nvPicPr>
        <p:blipFill>
          <a:blip r:embed="rId3"/>
          <a:srcRect l="2037" t="20713" r="13070" b="13140"/>
          <a:stretch>
            <a:fillRect/>
          </a:stretch>
        </p:blipFill>
        <p:spPr bwMode="auto">
          <a:xfrm>
            <a:off x="35743" y="-171400"/>
            <a:ext cx="8856737" cy="702940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485801" y="1130875"/>
            <a:ext cx="8406679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ES" sz="3600" u="sng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Asignatura: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 </a:t>
            </a:r>
            <a:r>
              <a:rPr lang="es-ES" sz="3600" cap="small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</a:t>
            </a:r>
            <a:r>
              <a:rPr lang="es-ES" sz="3600" cap="small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Supervisión del Trabajo Social.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/>
            </a:r>
            <a:b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</a:br>
            <a:endParaRPr lang="es-ES" sz="3600" dirty="0" smtClean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defTabSz="685800"/>
            <a:endParaRPr lang="es-ES" sz="3600" dirty="0">
              <a:solidFill>
                <a:srgbClr val="0070C0"/>
              </a:solidFill>
              <a:latin typeface="Franklin Gothic Medium" panose="020B0603020102020204" pitchFamily="34" charset="0"/>
            </a:endParaRPr>
          </a:p>
          <a:p>
            <a:pPr lvl="0" algn="just"/>
            <a:endParaRPr lang="es-ES" sz="3600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lvl="0" algn="just"/>
            <a:r>
              <a:rPr lang="es-ES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Tema 4: </a:t>
            </a:r>
            <a:r>
              <a:rPr lang="es-ES" sz="32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Modalidades </a:t>
            </a:r>
            <a:r>
              <a:rPr lang="es-ES" sz="32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básicas de aplicación de la supervisión en Trabajo Social: individual, grupal y </a:t>
            </a:r>
            <a:r>
              <a:rPr lang="es-ES" sz="32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mixta</a:t>
            </a:r>
            <a:r>
              <a:rPr lang="es-MX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</a:t>
            </a:r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</a:t>
            </a:r>
          </a:p>
          <a:p>
            <a:pPr lvl="0" algn="just"/>
            <a:endParaRPr lang="es-MX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pPr lvl="0" algn="just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</a:t>
            </a:r>
          </a:p>
          <a:p>
            <a:pPr algn="ctr" defTabSz="685800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Curso: 2026-2027 </a:t>
            </a:r>
            <a:endParaRPr lang="es-E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921" y="2411894"/>
            <a:ext cx="1524132" cy="1018120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517" y="15442"/>
            <a:ext cx="1057482" cy="934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153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 Rectángulo redondeado"/>
          <p:cNvSpPr/>
          <p:nvPr/>
        </p:nvSpPr>
        <p:spPr>
          <a:xfrm>
            <a:off x="2051720" y="692696"/>
            <a:ext cx="5472608" cy="571504"/>
          </a:xfrm>
          <a:prstGeom prst="roundRect">
            <a:avLst/>
          </a:prstGeom>
          <a:solidFill>
            <a:srgbClr val="FFC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3200" b="1" dirty="0">
                <a:latin typeface="Franklin Gothic Medium" panose="020B0603020102020204" pitchFamily="34" charset="0"/>
              </a:rPr>
              <a:t>Objetivos de la </a:t>
            </a:r>
            <a:r>
              <a:rPr lang="es-ES" sz="3200" b="1" dirty="0" smtClean="0">
                <a:latin typeface="Franklin Gothic Medium" panose="020B0603020102020204" pitchFamily="34" charset="0"/>
              </a:rPr>
              <a:t>clase</a:t>
            </a:r>
            <a:endParaRPr lang="es-ES" sz="3200" b="1" dirty="0">
              <a:latin typeface="Franklin Gothic Medium" panose="020B0603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539552" y="1988840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dirty="0">
                <a:latin typeface="Franklin Gothic Medium" panose="020B0603020102020204" pitchFamily="34" charset="0"/>
              </a:rPr>
              <a:t>Identificar las características de la supervisión individual, grupal y mixta</a:t>
            </a:r>
            <a:r>
              <a:rPr lang="es-ES" sz="2800" dirty="0" smtClean="0">
                <a:latin typeface="Franklin Gothic Medium" panose="020B0603020102020204" pitchFamily="34" charset="0"/>
              </a:rPr>
              <a:t>.</a:t>
            </a:r>
          </a:p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dirty="0">
                <a:latin typeface="Franklin Gothic Medium" panose="020B0603020102020204" pitchFamily="34" charset="0"/>
              </a:rPr>
              <a:t>Analizar ventajas y limitaciones de cada modalidad en la práctica del Trabajo Social</a:t>
            </a:r>
            <a:r>
              <a:rPr lang="es-ES" sz="2800" dirty="0" smtClean="0">
                <a:latin typeface="Franklin Gothic Medium" panose="020B0603020102020204" pitchFamily="34" charset="0"/>
              </a:rPr>
              <a:t>.</a:t>
            </a:r>
          </a:p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sz="2800" dirty="0">
                <a:latin typeface="Franklin Gothic Medium" panose="020B0603020102020204" pitchFamily="34" charset="0"/>
              </a:rPr>
              <a:t>Reflexionar sobre la pertinencia de cada modalidad en distintos contextos profesionales.</a:t>
            </a:r>
          </a:p>
        </p:txBody>
      </p:sp>
    </p:spTree>
    <p:extLst>
      <p:ext uri="{BB962C8B-B14F-4D97-AF65-F5344CB8AC3E}">
        <p14:creationId xmlns:p14="http://schemas.microsoft.com/office/powerpoint/2010/main" val="2337513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53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0"/>
            <a:ext cx="9036496" cy="688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82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06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452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051092"/>
              </p:ext>
            </p:extLst>
          </p:nvPr>
        </p:nvGraphicFramePr>
        <p:xfrm>
          <a:off x="323528" y="1052736"/>
          <a:ext cx="8424936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2088232"/>
                <a:gridCol w="2592288"/>
                <a:gridCol w="2592288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Modalidad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Características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Ventajas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Limitaciones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Individual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Relación uno a uno entre supervisor y supervisado.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Atención personalizada y confidencial.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-Profundización en casos específicos.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-Retroalimentación directa y detallada.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-Desarrollo de competencias individuales.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-Riesgo de dependencia.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-Menor diversidad de perspectivas.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-Demanda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de tiempo y recursos.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Grupal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Interacción entre varios supervisados bajo la guía de un supervisor.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Aprendizaje colaborativo.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-Intercambio de experiencias.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-Construcción colectiva de soluciones.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-Fortalece el trabajo en equipo.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-Menor atención personalizada.</a:t>
                      </a:r>
                    </a:p>
                    <a:p>
                      <a:pPr algn="l"/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-Riesgo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de dispersión o conflictos. </a:t>
                      </a:r>
                    </a:p>
                    <a:p>
                      <a:pPr algn="l"/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-Requiere moderación eficaz.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1467956">
                <a:tc>
                  <a:txBody>
                    <a:bodyPr/>
                    <a:lstStyle/>
                    <a:p>
                      <a:pPr algn="just"/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Mixta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Combina espacios individuales y grupales. </a:t>
                      </a:r>
                      <a:r>
                        <a:rPr lang="es-ES" sz="1600" dirty="0" smtClean="0">
                          <a:solidFill>
                            <a:schemeClr val="tx1"/>
                          </a:solidFill>
                          <a:latin typeface="Franklin Gothic Medium" panose="020B0603020102020204" pitchFamily="34" charset="0"/>
                        </a:rPr>
                        <a:t>Equilibrio entre personalización y diversidad.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-Aprovecha lo mejor de ambas modalidades.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-Flexibilidad según necesidades. </a:t>
                      </a:r>
                    </a:p>
                    <a:p>
                      <a:pPr marL="0" indent="0" algn="l">
                        <a:buFontTx/>
                        <a:buNone/>
                      </a:pPr>
                      <a:r>
                        <a:rPr lang="es-ES" sz="1600" smtClean="0">
                          <a:latin typeface="Franklin Gothic Medium" panose="020B0603020102020204" pitchFamily="34" charset="0"/>
                        </a:rPr>
                        <a:t>-Favorece </a:t>
                      </a:r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tanto la reflexión personal como el debate colectivo.</a:t>
                      </a:r>
                      <a:endParaRPr lang="es-419" sz="160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-Planificación más compleja. </a:t>
                      </a:r>
                    </a:p>
                    <a:p>
                      <a:pPr algn="l"/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-Mayor inversión de recursos. </a:t>
                      </a:r>
                    </a:p>
                    <a:p>
                      <a:pPr algn="l"/>
                      <a:r>
                        <a:rPr lang="es-ES" sz="1600" dirty="0" smtClean="0">
                          <a:latin typeface="Franklin Gothic Medium" panose="020B0603020102020204" pitchFamily="34" charset="0"/>
                        </a:rPr>
                        <a:t>-Posible dificultad en coordinación.</a:t>
                      </a:r>
                      <a:endParaRPr lang="es-419" sz="1600" dirty="0">
                        <a:solidFill>
                          <a:schemeClr val="tx1"/>
                        </a:solidFill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9 Rectángulo redondeado"/>
          <p:cNvSpPr/>
          <p:nvPr/>
        </p:nvSpPr>
        <p:spPr>
          <a:xfrm>
            <a:off x="1115616" y="161928"/>
            <a:ext cx="6415577" cy="67478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52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25400" cap="flat" cmpd="sng" algn="ctr">
            <a:solidFill>
              <a:schemeClr val="accent2">
                <a:lumMod val="75000"/>
              </a:scheme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r>
              <a:rPr lang="es-ES" sz="2400">
                <a:latin typeface="Franklin Gothic Medium" panose="020B0603020102020204" pitchFamily="34" charset="0"/>
              </a:rPr>
              <a:t>Modalidades de Supervisión en Trabajo Social</a:t>
            </a:r>
            <a:endParaRPr lang="es-419" sz="240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844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1560" y="1268760"/>
            <a:ext cx="8532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7200" dirty="0">
                <a:latin typeface="Franklin Gothic Medium" panose="020B0603020102020204" pitchFamily="34" charset="0"/>
              </a:rPr>
              <a:t>¿Cuál modalidad se adapta mejor a los contextos cubanos?”</a:t>
            </a:r>
            <a:endParaRPr lang="es-419" sz="72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3782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</TotalTime>
  <Words>221</Words>
  <Application>Microsoft Office PowerPoint</Application>
  <PresentationFormat>Presentación en pantalla (4:3)</PresentationFormat>
  <Paragraphs>44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Franklin Gothic Medium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Osmel Disotuar</dc:creator>
  <cp:lastModifiedBy>ALOIMA</cp:lastModifiedBy>
  <cp:revision>227</cp:revision>
  <dcterms:created xsi:type="dcterms:W3CDTF">2025-03-18T01:21:14Z</dcterms:created>
  <dcterms:modified xsi:type="dcterms:W3CDTF">2026-10-10T18:33:50Z</dcterms:modified>
</cp:coreProperties>
</file>