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7"/>
  </p:notesMasterIdLst>
  <p:sldIdLst>
    <p:sldId id="278" r:id="rId2"/>
    <p:sldId id="276" r:id="rId3"/>
    <p:sldId id="257" r:id="rId4"/>
    <p:sldId id="258" r:id="rId5"/>
    <p:sldId id="277" r:id="rId6"/>
    <p:sldId id="279" r:id="rId7"/>
    <p:sldId id="280" r:id="rId8"/>
    <p:sldId id="292" r:id="rId9"/>
    <p:sldId id="286" r:id="rId10"/>
    <p:sldId id="288" r:id="rId11"/>
    <p:sldId id="283" r:id="rId12"/>
    <p:sldId id="284" r:id="rId13"/>
    <p:sldId id="285" r:id="rId14"/>
    <p:sldId id="293" r:id="rId15"/>
    <p:sldId id="281" r:id="rId16"/>
  </p:sldIdLst>
  <p:sldSz cx="9144000" cy="6858000" type="screen4x3"/>
  <p:notesSz cx="6858000" cy="9144000"/>
  <p:defaultTextStyle>
    <a:defPPr>
      <a:defRPr lang="es-E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2787"/>
    <p:restoredTop sz="85333" autoAdjust="0"/>
  </p:normalViewPr>
  <p:slideViewPr>
    <p:cSldViewPr>
      <p:cViewPr varScale="1">
        <p:scale>
          <a:sx n="62" d="100"/>
          <a:sy n="62" d="100"/>
        </p:scale>
        <p:origin x="-33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view3D>
      <c:rAngAx val="1"/>
    </c:view3D>
    <c:plotArea>
      <c:layout/>
      <c:bar3DChart>
        <c:barDir val="col"/>
        <c:grouping val="clustered"/>
        <c:ser>
          <c:idx val="0"/>
          <c:order val="0"/>
          <c:tx>
            <c:strRef>
              <c:f>Hoja1!$B$1</c:f>
              <c:strCache>
                <c:ptCount val="1"/>
                <c:pt idx="0">
                  <c:v>Good 1</c:v>
                </c:pt>
              </c:strCache>
            </c:strRef>
          </c:tx>
          <c:spPr>
            <a:solidFill>
              <a:srgbClr val="00B050"/>
            </a:solidFill>
          </c:spPr>
          <c:cat>
            <c:strRef>
              <c:f>Hoja1!$A$2:$A$4</c:f>
              <c:strCache>
                <c:ptCount val="3"/>
                <c:pt idx="0">
                  <c:v>Parameter 1</c:v>
                </c:pt>
                <c:pt idx="1">
                  <c:v>Parameter 2</c:v>
                </c:pt>
                <c:pt idx="2">
                  <c:v>Parameter 3</c:v>
                </c:pt>
              </c:strCache>
            </c:strRef>
          </c:cat>
          <c:val>
            <c:numRef>
              <c:f>Hoja1!$B$2:$B$4</c:f>
              <c:numCache>
                <c:formatCode>General</c:formatCode>
                <c:ptCount val="3"/>
                <c:pt idx="0">
                  <c:v>23</c:v>
                </c:pt>
                <c:pt idx="1">
                  <c:v>17</c:v>
                </c:pt>
                <c:pt idx="2">
                  <c:v>25</c:v>
                </c:pt>
              </c:numCache>
            </c:numRef>
          </c:val>
        </c:ser>
        <c:ser>
          <c:idx val="1"/>
          <c:order val="1"/>
          <c:tx>
            <c:strRef>
              <c:f>Hoja1!$C$1</c:f>
              <c:strCache>
                <c:ptCount val="1"/>
                <c:pt idx="0">
                  <c:v>Poor 2</c:v>
                </c:pt>
              </c:strCache>
            </c:strRef>
          </c:tx>
          <c:spPr>
            <a:solidFill>
              <a:srgbClr val="FFFF00"/>
            </a:solidFill>
          </c:spPr>
          <c:cat>
            <c:strRef>
              <c:f>Hoja1!$A$2:$A$4</c:f>
              <c:strCache>
                <c:ptCount val="3"/>
                <c:pt idx="0">
                  <c:v>Parameter 1</c:v>
                </c:pt>
                <c:pt idx="1">
                  <c:v>Parameter 2</c:v>
                </c:pt>
                <c:pt idx="2">
                  <c:v>Parameter 3</c:v>
                </c:pt>
              </c:strCache>
            </c:strRef>
          </c:cat>
          <c:val>
            <c:numRef>
              <c:f>Hoja1!$C$2:$C$4</c:f>
              <c:numCache>
                <c:formatCode>General</c:formatCode>
                <c:ptCount val="3"/>
                <c:pt idx="0">
                  <c:v>42</c:v>
                </c:pt>
                <c:pt idx="1">
                  <c:v>20</c:v>
                </c:pt>
                <c:pt idx="2">
                  <c:v>30</c:v>
                </c:pt>
              </c:numCache>
            </c:numRef>
          </c:val>
        </c:ser>
        <c:ser>
          <c:idx val="2"/>
          <c:order val="2"/>
          <c:tx>
            <c:strRef>
              <c:f>Hoja1!$D$1</c:f>
              <c:strCache>
                <c:ptCount val="1"/>
                <c:pt idx="0">
                  <c:v>Bad 3</c:v>
                </c:pt>
              </c:strCache>
            </c:strRef>
          </c:tx>
          <c:spPr>
            <a:solidFill>
              <a:srgbClr val="FF0000"/>
            </a:solidFill>
          </c:spPr>
          <c:cat>
            <c:strRef>
              <c:f>Hoja1!$A$2:$A$4</c:f>
              <c:strCache>
                <c:ptCount val="3"/>
                <c:pt idx="0">
                  <c:v>Parameter 1</c:v>
                </c:pt>
                <c:pt idx="1">
                  <c:v>Parameter 2</c:v>
                </c:pt>
                <c:pt idx="2">
                  <c:v>Parameter 3</c:v>
                </c:pt>
              </c:strCache>
            </c:strRef>
          </c:cat>
          <c:val>
            <c:numRef>
              <c:f>Hoja1!$D$2:$D$4</c:f>
              <c:numCache>
                <c:formatCode>General</c:formatCode>
                <c:ptCount val="3"/>
                <c:pt idx="0">
                  <c:v>28</c:v>
                </c:pt>
                <c:pt idx="1">
                  <c:v>40</c:v>
                </c:pt>
                <c:pt idx="2">
                  <c:v>10</c:v>
                </c:pt>
              </c:numCache>
            </c:numRef>
          </c:val>
        </c:ser>
        <c:shape val="cylinder"/>
        <c:axId val="84722432"/>
        <c:axId val="84723968"/>
        <c:axId val="0"/>
      </c:bar3DChart>
      <c:catAx>
        <c:axId val="84722432"/>
        <c:scaling>
          <c:orientation val="minMax"/>
        </c:scaling>
        <c:axPos val="b"/>
        <c:tickLblPos val="nextTo"/>
        <c:crossAx val="84723968"/>
        <c:crosses val="autoZero"/>
        <c:auto val="1"/>
        <c:lblAlgn val="ctr"/>
        <c:lblOffset val="100"/>
      </c:catAx>
      <c:valAx>
        <c:axId val="84723968"/>
        <c:scaling>
          <c:orientation val="minMax"/>
        </c:scaling>
        <c:axPos val="l"/>
        <c:majorGridlines/>
        <c:numFmt formatCode="General" sourceLinked="1"/>
        <c:tickLblPos val="nextTo"/>
        <c:crossAx val="84722432"/>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AF6D3E-D47E-4076-9937-1EBEC93AC392}" type="datetimeFigureOut">
              <a:rPr lang="es-ES" smtClean="0"/>
              <a:pPr/>
              <a:t>01/01/2007</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F16F9C-F5DD-4DBA-8DD4-0A0FA8AEC80A}" type="slidenum">
              <a:rPr lang="en-US" smtClean="0"/>
              <a:pPr/>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6" name="Arc 4"/>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6149" name="Rectangle 5"/>
          <p:cNvSpPr>
            <a:spLocks noGrp="1" noChangeArrowheads="1"/>
          </p:cNvSpPr>
          <p:nvPr>
            <p:ph type="ctrTitle" sz="quarter"/>
          </p:nvPr>
        </p:nvSpPr>
        <p:spPr>
          <a:xfrm>
            <a:off x="1293813" y="762000"/>
            <a:ext cx="7772400" cy="1143000"/>
          </a:xfrm>
        </p:spPr>
        <p:txBody>
          <a:bodyPr anchor="b"/>
          <a:lstStyle>
            <a:lvl1pPr>
              <a:defRPr/>
            </a:lvl1pPr>
          </a:lstStyle>
          <a:p>
            <a:r>
              <a:rPr lang="es-ES"/>
              <a:t>Haga clic para modificar el estilo de título del patrón</a:t>
            </a:r>
          </a:p>
        </p:txBody>
      </p:sp>
      <p:sp>
        <p:nvSpPr>
          <p:cNvPr id="6150"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s-ES"/>
              <a:t>Haga clic para modificar el estilo de subtítulo del patrón</a:t>
            </a:r>
          </a:p>
        </p:txBody>
      </p:sp>
      <p:sp>
        <p:nvSpPr>
          <p:cNvPr id="7" name="Rectangle 7"/>
          <p:cNvSpPr>
            <a:spLocks noGrp="1" noChangeArrowheads="1"/>
          </p:cNvSpPr>
          <p:nvPr>
            <p:ph type="dt" sz="quarter" idx="10"/>
          </p:nvPr>
        </p:nvSpPr>
        <p:spPr/>
        <p:txBody>
          <a:bodyPr/>
          <a:lstStyle>
            <a:lvl1pPr>
              <a:defRPr/>
            </a:lvl1pPr>
          </a:lstStyle>
          <a:p>
            <a:pPr>
              <a:defRPr/>
            </a:pPr>
            <a:endParaRPr lang="es-ES"/>
          </a:p>
        </p:txBody>
      </p:sp>
      <p:sp>
        <p:nvSpPr>
          <p:cNvPr id="8" name="Rectangle 8"/>
          <p:cNvSpPr>
            <a:spLocks noGrp="1" noChangeArrowheads="1"/>
          </p:cNvSpPr>
          <p:nvPr>
            <p:ph type="ftr" sz="quarter" idx="11"/>
          </p:nvPr>
        </p:nvSpPr>
        <p:spPr/>
        <p:txBody>
          <a:bodyPr/>
          <a:lstStyle>
            <a:lvl1pPr>
              <a:defRPr/>
            </a:lvl1pPr>
          </a:lstStyle>
          <a:p>
            <a:pPr>
              <a:defRPr/>
            </a:pPr>
            <a:endParaRPr lang="es-ES"/>
          </a:p>
        </p:txBody>
      </p:sp>
      <p:sp>
        <p:nvSpPr>
          <p:cNvPr id="9" name="Rectangle 9"/>
          <p:cNvSpPr>
            <a:spLocks noGrp="1" noChangeArrowheads="1"/>
          </p:cNvSpPr>
          <p:nvPr>
            <p:ph type="sldNum" sz="quarter" idx="12"/>
          </p:nvPr>
        </p:nvSpPr>
        <p:spPr/>
        <p:txBody>
          <a:bodyPr/>
          <a:lstStyle>
            <a:lvl1pPr>
              <a:defRPr/>
            </a:lvl1pPr>
          </a:lstStyle>
          <a:p>
            <a:pPr>
              <a:defRPr/>
            </a:pPr>
            <a:fld id="{0434043E-573D-48AB-B800-AF91C1E6F4CB}"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16ABF062-C519-4EE1-9489-C2C7490B08C0}"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67379138-55C8-451D-B748-B7D37CC0EFFA}"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75F0DE1E-000D-4957-9FCD-797A078496A1}"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Rectangle 6"/>
          <p:cNvSpPr>
            <a:spLocks noGrp="1" noChangeArrowheads="1"/>
          </p:cNvSpPr>
          <p:nvPr>
            <p:ph type="dt" sz="half" idx="10"/>
          </p:nvPr>
        </p:nvSpPr>
        <p:spPr>
          <a:ln/>
        </p:spPr>
        <p:txBody>
          <a:bodyPr/>
          <a:lstStyle>
            <a:lvl1pPr>
              <a:defRPr/>
            </a:lvl1pPr>
          </a:lstStyle>
          <a:p>
            <a:pPr>
              <a:defRPr/>
            </a:pPr>
            <a:endParaRPr lang="es-ES"/>
          </a:p>
        </p:txBody>
      </p:sp>
      <p:sp>
        <p:nvSpPr>
          <p:cNvPr id="8" name="Rectangle 7"/>
          <p:cNvSpPr>
            <a:spLocks noGrp="1" noChangeArrowheads="1"/>
          </p:cNvSpPr>
          <p:nvPr>
            <p:ph type="ftr" sz="quarter" idx="11"/>
          </p:nvPr>
        </p:nvSpPr>
        <p:spPr>
          <a:ln/>
        </p:spPr>
        <p:txBody>
          <a:bodyPr/>
          <a:lstStyle>
            <a:lvl1pPr>
              <a:defRPr/>
            </a:lvl1pPr>
          </a:lstStyle>
          <a:p>
            <a:pPr>
              <a:defRPr/>
            </a:pPr>
            <a:endParaRPr lang="es-ES"/>
          </a:p>
        </p:txBody>
      </p:sp>
      <p:sp>
        <p:nvSpPr>
          <p:cNvPr id="9" name="Rectangle 8"/>
          <p:cNvSpPr>
            <a:spLocks noGrp="1" noChangeArrowheads="1"/>
          </p:cNvSpPr>
          <p:nvPr>
            <p:ph type="sldNum" sz="quarter" idx="12"/>
          </p:nvPr>
        </p:nvSpPr>
        <p:spPr>
          <a:ln/>
        </p:spPr>
        <p:txBody>
          <a:bodyPr/>
          <a:lstStyle>
            <a:lvl1pPr>
              <a:defRPr/>
            </a:lvl1pPr>
          </a:lstStyle>
          <a:p>
            <a:pPr>
              <a:defRPr/>
            </a:pPr>
            <a:fld id="{B9708F9C-AAE5-4EBE-A5ED-1C474553CA9B}"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Rectangle 6"/>
          <p:cNvSpPr>
            <a:spLocks noGrp="1" noChangeArrowheads="1"/>
          </p:cNvSpPr>
          <p:nvPr>
            <p:ph type="dt" sz="half" idx="10"/>
          </p:nvPr>
        </p:nvSpPr>
        <p:spPr>
          <a:ln/>
        </p:spPr>
        <p:txBody>
          <a:bodyPr/>
          <a:lstStyle>
            <a:lvl1pPr>
              <a:defRPr/>
            </a:lvl1pPr>
          </a:lstStyle>
          <a:p>
            <a:pPr>
              <a:defRPr/>
            </a:pPr>
            <a:endParaRPr lang="es-ES"/>
          </a:p>
        </p:txBody>
      </p:sp>
      <p:sp>
        <p:nvSpPr>
          <p:cNvPr id="4" name="Rectangle 7"/>
          <p:cNvSpPr>
            <a:spLocks noGrp="1" noChangeArrowheads="1"/>
          </p:cNvSpPr>
          <p:nvPr>
            <p:ph type="ftr" sz="quarter" idx="11"/>
          </p:nvPr>
        </p:nvSpPr>
        <p:spPr>
          <a:ln/>
        </p:spPr>
        <p:txBody>
          <a:bodyPr/>
          <a:lstStyle>
            <a:lvl1pPr>
              <a:defRPr/>
            </a:lvl1pPr>
          </a:lstStyle>
          <a:p>
            <a:pPr>
              <a:defRPr/>
            </a:pPr>
            <a:endParaRPr lang="es-ES"/>
          </a:p>
        </p:txBody>
      </p:sp>
      <p:sp>
        <p:nvSpPr>
          <p:cNvPr id="5" name="Rectangle 8"/>
          <p:cNvSpPr>
            <a:spLocks noGrp="1" noChangeArrowheads="1"/>
          </p:cNvSpPr>
          <p:nvPr>
            <p:ph type="sldNum" sz="quarter" idx="12"/>
          </p:nvPr>
        </p:nvSpPr>
        <p:spPr>
          <a:ln/>
        </p:spPr>
        <p:txBody>
          <a:bodyPr/>
          <a:lstStyle>
            <a:lvl1pPr>
              <a:defRPr/>
            </a:lvl1pPr>
          </a:lstStyle>
          <a:p>
            <a:pPr>
              <a:defRPr/>
            </a:pPr>
            <a:fld id="{B43B9EBF-F2F1-41FC-9BEE-4275132D9EE9}"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s-ES"/>
          </a:p>
        </p:txBody>
      </p:sp>
      <p:sp>
        <p:nvSpPr>
          <p:cNvPr id="3" name="Rectangle 7"/>
          <p:cNvSpPr>
            <a:spLocks noGrp="1" noChangeArrowheads="1"/>
          </p:cNvSpPr>
          <p:nvPr>
            <p:ph type="ftr" sz="quarter" idx="11"/>
          </p:nvPr>
        </p:nvSpPr>
        <p:spPr>
          <a:ln/>
        </p:spPr>
        <p:txBody>
          <a:bodyPr/>
          <a:lstStyle>
            <a:lvl1pPr>
              <a:defRPr/>
            </a:lvl1pPr>
          </a:lstStyle>
          <a:p>
            <a:pPr>
              <a:defRPr/>
            </a:pPr>
            <a:endParaRPr lang="es-ES"/>
          </a:p>
        </p:txBody>
      </p:sp>
      <p:sp>
        <p:nvSpPr>
          <p:cNvPr id="4" name="Rectangle 8"/>
          <p:cNvSpPr>
            <a:spLocks noGrp="1" noChangeArrowheads="1"/>
          </p:cNvSpPr>
          <p:nvPr>
            <p:ph type="sldNum" sz="quarter" idx="12"/>
          </p:nvPr>
        </p:nvSpPr>
        <p:spPr>
          <a:ln/>
        </p:spPr>
        <p:txBody>
          <a:bodyPr/>
          <a:lstStyle>
            <a:lvl1pPr>
              <a:defRPr/>
            </a:lvl1pPr>
          </a:lstStyle>
          <a:p>
            <a:pPr>
              <a:defRPr/>
            </a:pPr>
            <a:fld id="{69FAB5F0-B827-455F-B031-3E9976BFE066}"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A9F272EA-1AB5-4F37-8FCA-04AAF93BC708}"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6"/>
          <p:cNvSpPr>
            <a:spLocks noGrp="1" noChangeArrowheads="1"/>
          </p:cNvSpPr>
          <p:nvPr>
            <p:ph type="dt" sz="half" idx="10"/>
          </p:nvPr>
        </p:nvSpPr>
        <p:spPr>
          <a:ln/>
        </p:spPr>
        <p:txBody>
          <a:bodyPr/>
          <a:lstStyle>
            <a:lvl1pPr>
              <a:defRPr/>
            </a:lvl1pPr>
          </a:lstStyle>
          <a:p>
            <a:pPr>
              <a:defRPr/>
            </a:pPr>
            <a:endParaRPr lang="es-ES"/>
          </a:p>
        </p:txBody>
      </p:sp>
      <p:sp>
        <p:nvSpPr>
          <p:cNvPr id="6" name="Rectangle 7"/>
          <p:cNvSpPr>
            <a:spLocks noGrp="1" noChangeArrowheads="1"/>
          </p:cNvSpPr>
          <p:nvPr>
            <p:ph type="ftr" sz="quarter" idx="11"/>
          </p:nvPr>
        </p:nvSpPr>
        <p:spPr>
          <a:ln/>
        </p:spPr>
        <p:txBody>
          <a:bodyPr/>
          <a:lstStyle>
            <a:lvl1pPr>
              <a:defRPr/>
            </a:lvl1pPr>
          </a:lstStyle>
          <a:p>
            <a:pPr>
              <a:defRPr/>
            </a:pPr>
            <a:endParaRPr lang="es-ES"/>
          </a:p>
        </p:txBody>
      </p:sp>
      <p:sp>
        <p:nvSpPr>
          <p:cNvPr id="7" name="Rectangle 8"/>
          <p:cNvSpPr>
            <a:spLocks noGrp="1" noChangeArrowheads="1"/>
          </p:cNvSpPr>
          <p:nvPr>
            <p:ph type="sldNum" sz="quarter" idx="12"/>
          </p:nvPr>
        </p:nvSpPr>
        <p:spPr>
          <a:ln/>
        </p:spPr>
        <p:txBody>
          <a:bodyPr/>
          <a:lstStyle>
            <a:lvl1pPr>
              <a:defRPr/>
            </a:lvl1pPr>
          </a:lstStyle>
          <a:p>
            <a:pPr>
              <a:defRPr/>
            </a:pPr>
            <a:fld id="{3AFB5FAC-45C2-4931-A8AF-44FD08985716}"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F10A0008-7843-4760-9258-E71A5FB0D31E}"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515100" y="609600"/>
            <a:ext cx="1943100" cy="548640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858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Rectangle 6"/>
          <p:cNvSpPr>
            <a:spLocks noGrp="1" noChangeArrowheads="1"/>
          </p:cNvSpPr>
          <p:nvPr>
            <p:ph type="dt" sz="half" idx="10"/>
          </p:nvPr>
        </p:nvSpPr>
        <p:spPr>
          <a:ln/>
        </p:spPr>
        <p:txBody>
          <a:bodyPr/>
          <a:lstStyle>
            <a:lvl1pPr>
              <a:defRPr/>
            </a:lvl1pPr>
          </a:lstStyle>
          <a:p>
            <a:pPr>
              <a:defRPr/>
            </a:pPr>
            <a:endParaRPr lang="es-ES"/>
          </a:p>
        </p:txBody>
      </p:sp>
      <p:sp>
        <p:nvSpPr>
          <p:cNvPr id="5" name="Rectangle 7"/>
          <p:cNvSpPr>
            <a:spLocks noGrp="1" noChangeArrowheads="1"/>
          </p:cNvSpPr>
          <p:nvPr>
            <p:ph type="ftr" sz="quarter" idx="11"/>
          </p:nvPr>
        </p:nvSpPr>
        <p:spPr>
          <a:ln/>
        </p:spPr>
        <p:txBody>
          <a:bodyPr/>
          <a:lstStyle>
            <a:lvl1pPr>
              <a:defRPr/>
            </a:lvl1pPr>
          </a:lstStyle>
          <a:p>
            <a:pPr>
              <a:defRPr/>
            </a:pPr>
            <a:endParaRPr lang="es-ES"/>
          </a:p>
        </p:txBody>
      </p:sp>
      <p:sp>
        <p:nvSpPr>
          <p:cNvPr id="6" name="Rectangle 8"/>
          <p:cNvSpPr>
            <a:spLocks noGrp="1" noChangeArrowheads="1"/>
          </p:cNvSpPr>
          <p:nvPr>
            <p:ph type="sldNum" sz="quarter" idx="12"/>
          </p:nvPr>
        </p:nvSpPr>
        <p:spPr>
          <a:ln/>
        </p:spPr>
        <p:txBody>
          <a:bodyPr/>
          <a:lstStyle>
            <a:lvl1pPr>
              <a:defRPr/>
            </a:lvl1pPr>
          </a:lstStyle>
          <a:p>
            <a:pPr>
              <a:defRPr/>
            </a:pPr>
            <a:fld id="{134F507C-DA78-4339-9A67-49DD5D92BA0F}"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1588"/>
            <a:ext cx="9132888" cy="6845300"/>
            <a:chOff x="0" y="1"/>
            <a:chExt cx="5753" cy="4312"/>
          </a:xfrm>
        </p:grpSpPr>
        <p:sp>
          <p:nvSpPr>
            <p:cNvPr id="5123" name="Freeform 3"/>
            <p:cNvSpPr>
              <a:spLocks/>
            </p:cNvSpPr>
            <p:nvPr/>
          </p:nvSpPr>
          <p:spPr bwMode="auto">
            <a:xfrm>
              <a:off x="3394" y="999"/>
              <a:ext cx="2359" cy="3314"/>
            </a:xfrm>
            <a:custGeom>
              <a:avLst/>
              <a:gdLst/>
              <a:ahLst/>
              <a:cxnLst>
                <a:cxn ang="0">
                  <a:pos x="1905" y="3312"/>
                </a:cxn>
                <a:cxn ang="0">
                  <a:pos x="2358" y="3313"/>
                </a:cxn>
                <a:cxn ang="0">
                  <a:pos x="2358" y="1437"/>
                </a:cxn>
                <a:cxn ang="0">
                  <a:pos x="0" y="0"/>
                </a:cxn>
                <a:cxn ang="0">
                  <a:pos x="201" y="150"/>
                </a:cxn>
                <a:cxn ang="0">
                  <a:pos x="366" y="279"/>
                </a:cxn>
                <a:cxn ang="0">
                  <a:pos x="552" y="441"/>
                </a:cxn>
                <a:cxn ang="0">
                  <a:pos x="732" y="612"/>
                </a:cxn>
                <a:cxn ang="0">
                  <a:pos x="996" y="903"/>
                </a:cxn>
                <a:cxn ang="0">
                  <a:pos x="1230" y="1212"/>
                </a:cxn>
                <a:cxn ang="0">
                  <a:pos x="1400" y="1482"/>
                </a:cxn>
                <a:cxn ang="0">
                  <a:pos x="1548" y="1761"/>
                </a:cxn>
                <a:cxn ang="0">
                  <a:pos x="1665" y="2040"/>
                </a:cxn>
                <a:cxn ang="0">
                  <a:pos x="1751" y="2295"/>
                </a:cxn>
                <a:cxn ang="0">
                  <a:pos x="1809" y="2511"/>
                </a:cxn>
                <a:cxn ang="0">
                  <a:pos x="1863" y="2778"/>
                </a:cxn>
                <a:cxn ang="0">
                  <a:pos x="1890" y="3012"/>
                </a:cxn>
                <a:cxn ang="0">
                  <a:pos x="1905" y="3312"/>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en-US"/>
            </a:p>
          </p:txBody>
        </p:sp>
        <p:sp>
          <p:nvSpPr>
            <p:cNvPr id="5124" name="Arc 4"/>
            <p:cNvSpPr>
              <a:spLocks/>
            </p:cNvSpPr>
            <p:nvPr/>
          </p:nvSpPr>
          <p:spPr bwMode="auto">
            <a:xfrm>
              <a:off x="0" y="1"/>
              <a:ext cx="5298" cy="431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accent2"/>
              </a:solidFill>
              <a:round/>
              <a:headEnd type="none" w="sm" len="sm"/>
              <a:tailEnd type="none" w="sm" len="sm"/>
            </a:ln>
            <a:effectLst/>
          </p:spPr>
          <p:txBody>
            <a:bodyPr wrap="none" anchor="ctr"/>
            <a:lstStyle/>
            <a:p>
              <a:pPr>
                <a:defRPr/>
              </a:pPr>
              <a:endParaRPr lang="en-US"/>
            </a:p>
          </p:txBody>
        </p:sp>
      </p:grpSp>
      <p:sp>
        <p:nvSpPr>
          <p:cNvPr id="5125" name="Rectangle 5"/>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s-ES" smtClean="0"/>
              <a:t>Haga clic para modificar el estilo de título del patrón</a:t>
            </a:r>
          </a:p>
        </p:txBody>
      </p:sp>
      <p:sp>
        <p:nvSpPr>
          <p:cNvPr id="5126" name="Rectangle 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defRPr sz="1400"/>
            </a:lvl1pPr>
          </a:lstStyle>
          <a:p>
            <a:pPr>
              <a:defRPr/>
            </a:pPr>
            <a:endParaRPr lang="es-ES"/>
          </a:p>
        </p:txBody>
      </p:sp>
      <p:sp>
        <p:nvSpPr>
          <p:cNvPr id="5127" name="Rectangle 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a:defRPr sz="1400"/>
            </a:lvl1pPr>
          </a:lstStyle>
          <a:p>
            <a:pPr>
              <a:defRPr/>
            </a:pPr>
            <a:endParaRPr lang="es-ES"/>
          </a:p>
        </p:txBody>
      </p:sp>
      <p:sp>
        <p:nvSpPr>
          <p:cNvPr id="5128" name="Rectangle 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pPr>
              <a:defRPr/>
            </a:pPr>
            <a:fld id="{7CA30CDC-30C9-43B6-83BD-33113448664F}" type="slidenum">
              <a:rPr lang="es-ES"/>
              <a:pPr>
                <a:defRPr/>
              </a:pPr>
              <a:t>‹Nº›</a:t>
            </a:fld>
            <a:endParaRPr lang="es-ES"/>
          </a:p>
        </p:txBody>
      </p:sp>
      <p:sp>
        <p:nvSpPr>
          <p:cNvPr id="1031" name="Rectangle 9"/>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Tree>
  </p:cSld>
  <p:clrMap bg1="dk2" tx1="lt1" bg2="dk1" tx2="lt2" accent1="accent1" accent2="accent2" accent3="accent3" accent4="accent4" accent5="accent5" accent6="accent6" hlink="hlink" folHlink="folHlink"/>
  <p:sldLayoutIdLst>
    <p:sldLayoutId id="2147483698"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sz="quarter"/>
          </p:nvPr>
        </p:nvSpPr>
        <p:spPr>
          <a:xfrm>
            <a:off x="785786" y="4500570"/>
            <a:ext cx="7772400" cy="1143000"/>
          </a:xfrm>
        </p:spPr>
        <p:txBody>
          <a:bodyPr/>
          <a:lstStyle/>
          <a:p>
            <a:r>
              <a:rPr lang="en-US" b="1" dirty="0" smtClean="0">
                <a:solidFill>
                  <a:schemeClr val="tx2">
                    <a:lumMod val="75000"/>
                  </a:schemeClr>
                </a:solidFill>
              </a:rPr>
              <a:t>Theme II: The referents of the diploma paper for fulfilling the scientific problem. The designing of activities</a:t>
            </a:r>
            <a:r>
              <a:rPr lang="en-US" b="1" dirty="0" smtClean="0">
                <a:solidFill>
                  <a:schemeClr val="tx2">
                    <a:lumMod val="75000"/>
                  </a:schemeClr>
                </a:solidFill>
                <a:latin typeface="Comic Sans MS" pitchFamily="66" charset="0"/>
              </a:rPr>
              <a:t/>
            </a:r>
            <a:br>
              <a:rPr lang="en-US" b="1" dirty="0" smtClean="0">
                <a:solidFill>
                  <a:schemeClr val="tx2">
                    <a:lumMod val="75000"/>
                  </a:schemeClr>
                </a:solidFill>
                <a:latin typeface="Comic Sans MS" pitchFamily="66" charset="0"/>
              </a:rPr>
            </a:br>
            <a:r>
              <a:rPr lang="en-US" b="1" dirty="0" smtClean="0">
                <a:solidFill>
                  <a:schemeClr val="tx2">
                    <a:lumMod val="75000"/>
                  </a:schemeClr>
                </a:solidFill>
                <a:latin typeface="Comic Sans MS" pitchFamily="66" charset="0"/>
              </a:rPr>
              <a:t/>
            </a:r>
            <a:br>
              <a:rPr lang="en-US" b="1" dirty="0" smtClean="0">
                <a:solidFill>
                  <a:schemeClr val="tx2">
                    <a:lumMod val="75000"/>
                  </a:schemeClr>
                </a:solidFill>
                <a:latin typeface="Comic Sans MS" pitchFamily="66" charset="0"/>
              </a:rPr>
            </a:br>
            <a:r>
              <a:rPr lang="en-US" dirty="0" smtClean="0"/>
              <a:t/>
            </a:r>
            <a:br>
              <a:rPr lang="en-US" dirty="0" smtClean="0"/>
            </a:b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sz="quarter"/>
          </p:nvPr>
        </p:nvSpPr>
        <p:spPr>
          <a:xfrm>
            <a:off x="428625" y="642938"/>
            <a:ext cx="8358188" cy="1143000"/>
          </a:xfrm>
        </p:spPr>
        <p:txBody>
          <a:bodyPr/>
          <a:lstStyle/>
          <a:p>
            <a:pPr eaLnBrk="1" hangingPunct="1">
              <a:defRPr/>
            </a:pPr>
            <a:r>
              <a:rPr lang="en-US" dirty="0" smtClean="0"/>
              <a:t>Chapter 1 ¨Theoretical referents¨</a:t>
            </a:r>
          </a:p>
        </p:txBody>
      </p:sp>
      <p:sp>
        <p:nvSpPr>
          <p:cNvPr id="3075" name="Rectangle 3"/>
          <p:cNvSpPr>
            <a:spLocks noChangeArrowheads="1"/>
          </p:cNvSpPr>
          <p:nvPr/>
        </p:nvSpPr>
        <p:spPr bwMode="auto">
          <a:xfrm>
            <a:off x="914400" y="2514600"/>
            <a:ext cx="7391400" cy="1938338"/>
          </a:xfrm>
          <a:prstGeom prst="rect">
            <a:avLst/>
          </a:prstGeom>
          <a:noFill/>
          <a:ln w="9525">
            <a:noFill/>
            <a:miter lim="800000"/>
            <a:headEnd/>
            <a:tailEnd/>
          </a:ln>
        </p:spPr>
        <p:txBody>
          <a:bodyPr>
            <a:spAutoFit/>
          </a:bodyPr>
          <a:lstStyle/>
          <a:p>
            <a:pPr algn="just"/>
            <a:r>
              <a:rPr lang="en-US" sz="3000" b="1" dirty="0">
                <a:cs typeface="Times New Roman" pitchFamily="18" charset="0"/>
              </a:rPr>
              <a:t>The theoretical referents  are a representation of the object of study, where the author writes down all the elements that he considers important for his investigation. </a:t>
            </a:r>
            <a:endParaRPr lang="en-US" sz="3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500063" y="1571625"/>
            <a:ext cx="8172450" cy="2246313"/>
          </a:xfrm>
          <a:prstGeom prst="rect">
            <a:avLst/>
          </a:prstGeom>
          <a:noFill/>
          <a:ln w="9525">
            <a:noFill/>
            <a:miter lim="800000"/>
            <a:headEnd/>
            <a:tailEnd/>
          </a:ln>
        </p:spPr>
        <p:txBody>
          <a:bodyPr>
            <a:spAutoFit/>
          </a:bodyPr>
          <a:lstStyle/>
          <a:p>
            <a:r>
              <a:rPr lang="en-US" sz="2800" b="1">
                <a:cs typeface="Times New Roman" pitchFamily="18" charset="0"/>
              </a:rPr>
              <a:t>It reflects the causal and essentials relations of the object of study and field of action, they are selected by the author´s objective. The   theoretical referents reflect the reality according to the author´s criteria and the different stages of the investigation. </a:t>
            </a:r>
            <a:endParaRPr 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eaLnBrk="1" hangingPunct="1">
              <a:defRPr/>
            </a:pPr>
            <a:r>
              <a:rPr lang="en-US" b="1" dirty="0" smtClean="0">
                <a:cs typeface="Times New Roman" pitchFamily="18" charset="0"/>
              </a:rPr>
              <a:t>Main Characteristics of Theoretical Referents</a:t>
            </a:r>
            <a:endParaRPr lang="en-US" dirty="0" smtClean="0"/>
          </a:p>
        </p:txBody>
      </p:sp>
      <p:sp>
        <p:nvSpPr>
          <p:cNvPr id="5123" name="Rectangle 3"/>
          <p:cNvSpPr>
            <a:spLocks noChangeArrowheads="1"/>
          </p:cNvSpPr>
          <p:nvPr/>
        </p:nvSpPr>
        <p:spPr bwMode="auto">
          <a:xfrm>
            <a:off x="381000" y="2495550"/>
            <a:ext cx="8763000" cy="3540125"/>
          </a:xfrm>
          <a:prstGeom prst="rect">
            <a:avLst/>
          </a:prstGeom>
          <a:noFill/>
          <a:ln w="9525">
            <a:noFill/>
            <a:miter lim="800000"/>
            <a:headEnd/>
            <a:tailEnd/>
          </a:ln>
        </p:spPr>
        <p:txBody>
          <a:bodyPr>
            <a:spAutoFit/>
          </a:bodyPr>
          <a:lstStyle/>
          <a:p>
            <a:r>
              <a:rPr lang="es-MX" sz="2800" b="1">
                <a:cs typeface="Times New Roman" pitchFamily="18" charset="0"/>
              </a:rPr>
              <a:t>* </a:t>
            </a:r>
            <a:r>
              <a:rPr lang="en-US" sz="2800" b="1">
                <a:cs typeface="Times New Roman" pitchFamily="18" charset="0"/>
              </a:rPr>
              <a:t>It is </a:t>
            </a:r>
            <a:r>
              <a:rPr lang="es-MX" sz="2800" b="1">
                <a:cs typeface="Times New Roman" pitchFamily="18" charset="0"/>
              </a:rPr>
              <a:t>a mean for </a:t>
            </a:r>
            <a:r>
              <a:rPr lang="en-US" sz="2800" b="1">
                <a:cs typeface="Times New Roman" pitchFamily="18" charset="0"/>
              </a:rPr>
              <a:t>obtaining</a:t>
            </a:r>
            <a:r>
              <a:rPr lang="es-MX" sz="2800" b="1">
                <a:cs typeface="Times New Roman" pitchFamily="18" charset="0"/>
              </a:rPr>
              <a:t> information. </a:t>
            </a:r>
            <a:endParaRPr lang="es-MX" sz="2800"/>
          </a:p>
          <a:p>
            <a:r>
              <a:rPr lang="es-MX" sz="2800" b="1">
                <a:cs typeface="Times New Roman" pitchFamily="18" charset="0"/>
              </a:rPr>
              <a:t>* It is an instrument for prediction the events. </a:t>
            </a:r>
          </a:p>
          <a:p>
            <a:r>
              <a:rPr lang="es-MX" sz="2800" b="1">
                <a:cs typeface="Times New Roman" pitchFamily="18" charset="0"/>
              </a:rPr>
              <a:t>* It </a:t>
            </a:r>
            <a:r>
              <a:rPr lang="en-US" sz="2800" b="1">
                <a:cs typeface="Times New Roman" pitchFamily="18" charset="0"/>
              </a:rPr>
              <a:t>establishes</a:t>
            </a:r>
            <a:r>
              <a:rPr lang="es-MX" sz="2800" b="1">
                <a:cs typeface="Times New Roman" pitchFamily="18" charset="0"/>
              </a:rPr>
              <a:t> the </a:t>
            </a:r>
            <a:r>
              <a:rPr lang="en-US" sz="2800" b="1">
                <a:cs typeface="Times New Roman" pitchFamily="18" charset="0"/>
              </a:rPr>
              <a:t>connection</a:t>
            </a:r>
            <a:r>
              <a:rPr lang="es-MX" sz="2800" b="1">
                <a:cs typeface="Times New Roman" pitchFamily="18" charset="0"/>
              </a:rPr>
              <a:t> among the     problem, objective and methods. </a:t>
            </a:r>
          </a:p>
          <a:p>
            <a:r>
              <a:rPr lang="es-MX" sz="2800" b="1">
                <a:cs typeface="Times New Roman" pitchFamily="18" charset="0"/>
              </a:rPr>
              <a:t>* It is characterized by concepts and theories.</a:t>
            </a:r>
          </a:p>
          <a:p>
            <a:r>
              <a:rPr lang="es-MX" sz="2800" b="1">
                <a:cs typeface="Times New Roman" pitchFamily="18" charset="0"/>
              </a:rPr>
              <a:t>* It is the most important aspect of the scientific investigation. </a:t>
            </a:r>
            <a:endParaRPr lang="es-ES" sz="2800" b="1">
              <a:cs typeface="Times New Roman" pitchFamily="18" charset="0"/>
            </a:endParaRPr>
          </a:p>
          <a:p>
            <a:endParaRPr lang="es-ES" sz="2800" b="1">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609600"/>
            <a:ext cx="8429625" cy="1143000"/>
          </a:xfrm>
        </p:spPr>
        <p:txBody>
          <a:bodyPr/>
          <a:lstStyle/>
          <a:p>
            <a:pPr>
              <a:defRPr/>
            </a:pPr>
            <a:r>
              <a:rPr lang="en-US" dirty="0" smtClean="0"/>
              <a:t>Chapter 1¨Theoretical Referents¨</a:t>
            </a:r>
            <a:endParaRPr lang="en-US" dirty="0"/>
          </a:p>
        </p:txBody>
      </p:sp>
      <p:sp>
        <p:nvSpPr>
          <p:cNvPr id="6147" name="4 CuadroTexto"/>
          <p:cNvSpPr txBox="1">
            <a:spLocks noChangeArrowheads="1"/>
          </p:cNvSpPr>
          <p:nvPr/>
        </p:nvSpPr>
        <p:spPr bwMode="auto">
          <a:xfrm>
            <a:off x="785813" y="2143125"/>
            <a:ext cx="5286375" cy="461963"/>
          </a:xfrm>
          <a:prstGeom prst="rect">
            <a:avLst/>
          </a:prstGeom>
          <a:noFill/>
          <a:ln w="9525">
            <a:noFill/>
            <a:miter lim="800000"/>
            <a:headEnd/>
            <a:tailEnd/>
          </a:ln>
        </p:spPr>
        <p:txBody>
          <a:bodyPr>
            <a:spAutoFit/>
          </a:bodyPr>
          <a:lstStyle/>
          <a:p>
            <a:endParaRPr lang="en-US"/>
          </a:p>
        </p:txBody>
      </p:sp>
      <p:sp>
        <p:nvSpPr>
          <p:cNvPr id="6148" name="5 CuadroTexto"/>
          <p:cNvSpPr txBox="1">
            <a:spLocks noChangeArrowheads="1"/>
          </p:cNvSpPr>
          <p:nvPr/>
        </p:nvSpPr>
        <p:spPr bwMode="auto">
          <a:xfrm>
            <a:off x="785813" y="2000250"/>
            <a:ext cx="7358062" cy="3785652"/>
          </a:xfrm>
          <a:prstGeom prst="rect">
            <a:avLst/>
          </a:prstGeom>
          <a:noFill/>
          <a:ln w="9525">
            <a:noFill/>
            <a:miter lim="800000"/>
            <a:headEnd/>
            <a:tailEnd/>
          </a:ln>
        </p:spPr>
        <p:txBody>
          <a:bodyPr>
            <a:spAutoFit/>
          </a:bodyPr>
          <a:lstStyle/>
          <a:p>
            <a:r>
              <a:rPr lang="en-US" sz="3600" dirty="0">
                <a:solidFill>
                  <a:srgbClr val="FFFF00"/>
                </a:solidFill>
              </a:rPr>
              <a:t>In this chapter you are going to express the theoretical referents of the investigation according to: </a:t>
            </a:r>
          </a:p>
          <a:p>
            <a:r>
              <a:rPr lang="en-US" sz="3600" dirty="0" smtClean="0">
                <a:solidFill>
                  <a:srgbClr val="FFFF00"/>
                </a:solidFill>
              </a:rPr>
              <a:t>1.1.Object </a:t>
            </a:r>
            <a:r>
              <a:rPr lang="en-US" sz="3600" dirty="0">
                <a:solidFill>
                  <a:srgbClr val="FFFF00"/>
                </a:solidFill>
              </a:rPr>
              <a:t>of study</a:t>
            </a:r>
          </a:p>
          <a:p>
            <a:r>
              <a:rPr lang="en-US" sz="3600" dirty="0" smtClean="0">
                <a:solidFill>
                  <a:srgbClr val="FFFF00"/>
                </a:solidFill>
              </a:rPr>
              <a:t>1.2. </a:t>
            </a:r>
            <a:r>
              <a:rPr lang="en-US" sz="3600" dirty="0">
                <a:solidFill>
                  <a:srgbClr val="FFFF00"/>
                </a:solidFill>
              </a:rPr>
              <a:t>Field of action</a:t>
            </a:r>
          </a:p>
          <a:p>
            <a:r>
              <a:rPr lang="en-US" sz="3600" dirty="0" smtClean="0">
                <a:solidFill>
                  <a:srgbClr val="FFFF00"/>
                </a:solidFill>
              </a:rPr>
              <a:t>1.3. </a:t>
            </a:r>
            <a:r>
              <a:rPr lang="en-US" sz="3600" dirty="0">
                <a:solidFill>
                  <a:srgbClr val="FFFF00"/>
                </a:solidFill>
              </a:rPr>
              <a:t>Objective</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28625" y="609600"/>
            <a:ext cx="8429625" cy="1143000"/>
          </a:xfrm>
        </p:spPr>
        <p:txBody>
          <a:bodyPr/>
          <a:lstStyle/>
          <a:p>
            <a:pPr>
              <a:defRPr/>
            </a:pPr>
            <a:r>
              <a:rPr lang="en-US" dirty="0" smtClean="0"/>
              <a:t>Chapter 2 ¨Characterization of the initial stage¨</a:t>
            </a:r>
            <a:endParaRPr lang="en-US" dirty="0"/>
          </a:p>
        </p:txBody>
      </p:sp>
      <p:sp>
        <p:nvSpPr>
          <p:cNvPr id="6147" name="4 CuadroTexto"/>
          <p:cNvSpPr txBox="1">
            <a:spLocks noChangeArrowheads="1"/>
          </p:cNvSpPr>
          <p:nvPr/>
        </p:nvSpPr>
        <p:spPr bwMode="auto">
          <a:xfrm>
            <a:off x="785813" y="2143125"/>
            <a:ext cx="5286375" cy="461963"/>
          </a:xfrm>
          <a:prstGeom prst="rect">
            <a:avLst/>
          </a:prstGeom>
          <a:noFill/>
          <a:ln w="9525">
            <a:noFill/>
            <a:miter lim="800000"/>
            <a:headEnd/>
            <a:tailEnd/>
          </a:ln>
        </p:spPr>
        <p:txBody>
          <a:bodyPr>
            <a:spAutoFit/>
          </a:bodyPr>
          <a:lstStyle/>
          <a:p>
            <a:endParaRPr lang="en-US"/>
          </a:p>
        </p:txBody>
      </p:sp>
      <p:sp>
        <p:nvSpPr>
          <p:cNvPr id="6148" name="5 CuadroTexto"/>
          <p:cNvSpPr txBox="1">
            <a:spLocks noChangeArrowheads="1"/>
          </p:cNvSpPr>
          <p:nvPr/>
        </p:nvSpPr>
        <p:spPr bwMode="auto">
          <a:xfrm>
            <a:off x="857224" y="2285992"/>
            <a:ext cx="7358062" cy="3231654"/>
          </a:xfrm>
          <a:prstGeom prst="rect">
            <a:avLst/>
          </a:prstGeom>
          <a:noFill/>
          <a:ln w="9525">
            <a:noFill/>
            <a:miter lim="800000"/>
            <a:headEnd/>
            <a:tailEnd/>
          </a:ln>
        </p:spPr>
        <p:txBody>
          <a:bodyPr>
            <a:spAutoFit/>
          </a:bodyPr>
          <a:lstStyle/>
          <a:p>
            <a:pPr algn="just"/>
            <a:r>
              <a:rPr lang="en-US" sz="3600" dirty="0">
                <a:solidFill>
                  <a:srgbClr val="FFFF00"/>
                </a:solidFill>
              </a:rPr>
              <a:t>In this chapter you are going to express </a:t>
            </a:r>
            <a:r>
              <a:rPr lang="en-US" sz="3600" dirty="0" smtClean="0">
                <a:solidFill>
                  <a:srgbClr val="FFFF00"/>
                </a:solidFill>
              </a:rPr>
              <a:t>the characterization of population, sample and diagnosis results through the presentation of the variable</a:t>
            </a:r>
            <a:endParaRPr lang="en-US" sz="3600" dirty="0">
              <a:solidFill>
                <a:srgbClr val="FFFF00"/>
              </a:solidFill>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428604"/>
            <a:ext cx="7743852" cy="890574"/>
          </a:xfrm>
        </p:spPr>
        <p:txBody>
          <a:bodyPr/>
          <a:lstStyle/>
          <a:p>
            <a:r>
              <a:rPr lang="en-US" dirty="0" smtClean="0"/>
              <a:t>Chapter 2 ¨Characterization of the initial stage¨</a:t>
            </a:r>
            <a:endParaRPr lang="en-US" dirty="0"/>
          </a:p>
        </p:txBody>
      </p:sp>
      <p:sp>
        <p:nvSpPr>
          <p:cNvPr id="4" name="3 CuadroTexto"/>
          <p:cNvSpPr txBox="1"/>
          <p:nvPr/>
        </p:nvSpPr>
        <p:spPr>
          <a:xfrm>
            <a:off x="571472" y="1857364"/>
            <a:ext cx="7858180" cy="3416320"/>
          </a:xfrm>
          <a:prstGeom prst="rect">
            <a:avLst/>
          </a:prstGeom>
          <a:noFill/>
        </p:spPr>
        <p:txBody>
          <a:bodyPr wrap="square" rtlCol="0">
            <a:spAutoFit/>
          </a:bodyPr>
          <a:lstStyle/>
          <a:p>
            <a:pPr algn="just"/>
            <a:r>
              <a:rPr lang="en-US" dirty="0" smtClean="0">
                <a:solidFill>
                  <a:srgbClr val="FFFF00"/>
                </a:solidFill>
              </a:rPr>
              <a:t>2.1. Characterization of population and sample</a:t>
            </a:r>
          </a:p>
          <a:p>
            <a:pPr algn="just"/>
            <a:r>
              <a:rPr lang="en-US" dirty="0" smtClean="0">
                <a:solidFill>
                  <a:srgbClr val="FFFF00"/>
                </a:solidFill>
              </a:rPr>
              <a:t>2.2. Presentation of the variable and its definition (Definition of the variable  and  the parameters)</a:t>
            </a:r>
          </a:p>
          <a:p>
            <a:pPr algn="just"/>
            <a:r>
              <a:rPr lang="en-US" dirty="0" smtClean="0">
                <a:solidFill>
                  <a:srgbClr val="FFFF00"/>
                </a:solidFill>
              </a:rPr>
              <a:t>2.3. Results of the characterization of the initial stage  (through the instruments applied and measurement scale)</a:t>
            </a:r>
          </a:p>
          <a:p>
            <a:pPr algn="just"/>
            <a:r>
              <a:rPr lang="en-US" dirty="0" smtClean="0">
                <a:solidFill>
                  <a:srgbClr val="FFFF00"/>
                </a:solidFill>
              </a:rPr>
              <a:t>2.4. Proposal foundations (according to psychological, pedagogical, philosophical and didactical foundations)</a:t>
            </a:r>
          </a:p>
          <a:p>
            <a:pPr algn="just"/>
            <a:r>
              <a:rPr lang="en-US" dirty="0" smtClean="0">
                <a:solidFill>
                  <a:srgbClr val="FFFF00"/>
                </a:solidFill>
              </a:rPr>
              <a:t>2.5. Proposal of activities (characterization of the activities, assessment, table of contents, main activity)</a:t>
            </a:r>
            <a:endParaRPr lang="en-US" dirty="0">
              <a:solidFill>
                <a:srgbClr val="FFFF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00034" y="1428736"/>
            <a:ext cx="7929618" cy="2143140"/>
          </a:xfrm>
        </p:spPr>
        <p:txBody>
          <a:bodyPr/>
          <a:lstStyle/>
          <a:p>
            <a:r>
              <a:rPr lang="en-US" dirty="0" smtClean="0">
                <a:solidFill>
                  <a:srgbClr val="FFFF00"/>
                </a:solidFill>
              </a:rPr>
              <a:t>Validation of the results</a:t>
            </a:r>
            <a:endParaRPr lang="en-US" dirty="0">
              <a:solidFill>
                <a:srgbClr val="FFFF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57224" y="1000108"/>
            <a:ext cx="7743852" cy="890574"/>
          </a:xfrm>
        </p:spPr>
        <p:txBody>
          <a:bodyPr/>
          <a:lstStyle/>
          <a:p>
            <a:r>
              <a:rPr lang="en-US" sz="2800" dirty="0" smtClean="0">
                <a:solidFill>
                  <a:srgbClr val="FFFF00"/>
                </a:solidFill>
              </a:rPr>
              <a:t>Results of the proposal  application (through the </a:t>
            </a:r>
            <a:r>
              <a:rPr lang="en-US" dirty="0" smtClean="0">
                <a:solidFill>
                  <a:srgbClr val="FFFF00"/>
                </a:solidFill>
              </a:rPr>
              <a:t>new</a:t>
            </a:r>
            <a:r>
              <a:rPr lang="en-US" sz="2800" dirty="0" smtClean="0">
                <a:solidFill>
                  <a:srgbClr val="FFFF00"/>
                </a:solidFill>
              </a:rPr>
              <a:t> instruments applied and measurement scale that you already have)</a:t>
            </a:r>
            <a:r>
              <a:rPr lang="en-US" dirty="0" smtClean="0">
                <a:solidFill>
                  <a:srgbClr val="FFFF00"/>
                </a:solidFill>
              </a:rPr>
              <a:t/>
            </a:r>
            <a:br>
              <a:rPr lang="en-US" dirty="0" smtClean="0">
                <a:solidFill>
                  <a:srgbClr val="FFFF00"/>
                </a:solidFill>
              </a:rPr>
            </a:br>
            <a:endParaRPr lang="en-US" dirty="0">
              <a:solidFill>
                <a:srgbClr val="FFFF00"/>
              </a:solidFill>
            </a:endParaRPr>
          </a:p>
        </p:txBody>
      </p:sp>
      <p:sp>
        <p:nvSpPr>
          <p:cNvPr id="4" name="3 CuadroTexto"/>
          <p:cNvSpPr txBox="1"/>
          <p:nvPr/>
        </p:nvSpPr>
        <p:spPr>
          <a:xfrm>
            <a:off x="500034" y="1928802"/>
            <a:ext cx="7858180" cy="4154984"/>
          </a:xfrm>
          <a:prstGeom prst="rect">
            <a:avLst/>
          </a:prstGeom>
          <a:noFill/>
        </p:spPr>
        <p:txBody>
          <a:bodyPr wrap="square" rtlCol="0">
            <a:spAutoFit/>
          </a:bodyPr>
          <a:lstStyle/>
          <a:p>
            <a:pPr algn="just"/>
            <a:r>
              <a:rPr lang="en-US" dirty="0" smtClean="0">
                <a:solidFill>
                  <a:srgbClr val="FFFF00"/>
                </a:solidFill>
              </a:rPr>
              <a:t>How to  carry out the instruments?</a:t>
            </a:r>
          </a:p>
          <a:p>
            <a:pPr algn="just"/>
            <a:r>
              <a:rPr lang="en-US" dirty="0" smtClean="0">
                <a:solidFill>
                  <a:srgbClr val="FFFF00"/>
                </a:solidFill>
              </a:rPr>
              <a:t>First of all, you should determine them base on the PARAMETERS AND the PROPOSAL</a:t>
            </a:r>
          </a:p>
          <a:p>
            <a:pPr algn="just">
              <a:buFont typeface="Arial" pitchFamily="34" charset="0"/>
              <a:buChar char="•"/>
            </a:pPr>
            <a:r>
              <a:rPr lang="en-US" dirty="0" smtClean="0">
                <a:solidFill>
                  <a:srgbClr val="FFFF00"/>
                </a:solidFill>
              </a:rPr>
              <a:t>For questionnaires such as interviews and surveys  you should do opened/ closed questions or Yes or Not questions why? Because this type of answer is going to give you a better  way to solve the scientific problem.</a:t>
            </a:r>
          </a:p>
          <a:p>
            <a:pPr algn="just">
              <a:buFont typeface="Arial" pitchFamily="34" charset="0"/>
              <a:buChar char="•"/>
            </a:pPr>
            <a:r>
              <a:rPr lang="en-US" dirty="0" smtClean="0">
                <a:solidFill>
                  <a:srgbClr val="FFFF00"/>
                </a:solidFill>
              </a:rPr>
              <a:t> For  a pedagogical test do an English test  according to your proposal</a:t>
            </a:r>
          </a:p>
          <a:p>
            <a:pPr algn="just">
              <a:buFont typeface="Arial" pitchFamily="34" charset="0"/>
              <a:buChar char="•"/>
            </a:pPr>
            <a:r>
              <a:rPr lang="en-US" dirty="0" smtClean="0">
                <a:solidFill>
                  <a:srgbClr val="FFFF00"/>
                </a:solidFill>
              </a:rPr>
              <a:t>For an observation guide you do  a guide according to the proposal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928670"/>
            <a:ext cx="8501122" cy="1143000"/>
          </a:xfrm>
        </p:spPr>
        <p:txBody>
          <a:bodyPr/>
          <a:lstStyle/>
          <a:p>
            <a:pPr algn="l"/>
            <a:r>
              <a:rPr lang="en-US" dirty="0" smtClean="0">
                <a:solidFill>
                  <a:srgbClr val="FFFF00"/>
                </a:solidFill>
              </a:rPr>
              <a:t>How to analyze the instruments</a:t>
            </a:r>
            <a:br>
              <a:rPr lang="en-US" dirty="0" smtClean="0">
                <a:solidFill>
                  <a:srgbClr val="FFFF00"/>
                </a:solidFill>
              </a:rPr>
            </a:br>
            <a:r>
              <a:rPr lang="en-US" dirty="0" smtClean="0">
                <a:solidFill>
                  <a:srgbClr val="FFFF00"/>
                </a:solidFill>
              </a:rPr>
              <a:t/>
            </a:r>
            <a:br>
              <a:rPr lang="en-US" dirty="0" smtClean="0">
                <a:solidFill>
                  <a:srgbClr val="FFFF00"/>
                </a:solidFill>
              </a:rPr>
            </a:br>
            <a:endParaRPr lang="en-US" dirty="0"/>
          </a:p>
        </p:txBody>
      </p:sp>
      <p:sp>
        <p:nvSpPr>
          <p:cNvPr id="18433" name="Rectangle 1"/>
          <p:cNvSpPr>
            <a:spLocks noChangeArrowheads="1"/>
          </p:cNvSpPr>
          <p:nvPr/>
        </p:nvSpPr>
        <p:spPr bwMode="auto">
          <a:xfrm>
            <a:off x="214282" y="2571744"/>
            <a:ext cx="8286808"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just" defTabSz="914400" rtl="0" eaLnBrk="0" fontAlgn="base" latinLnBrk="0" hangingPunct="0">
              <a:lnSpc>
                <a:spcPct val="100000"/>
              </a:lnSpc>
              <a:spcBef>
                <a:spcPct val="0"/>
              </a:spcBef>
              <a:spcAft>
                <a:spcPct val="0"/>
              </a:spcAft>
              <a:buClrTx/>
              <a:buSzTx/>
              <a:tabLst/>
            </a:pPr>
            <a:r>
              <a:rPr kumimoji="0" lang="en-US" sz="3200" b="1" i="0" u="none" strike="noStrike" cap="none" normalizeH="0" baseline="0" dirty="0" smtClean="0">
                <a:ln>
                  <a:noFill/>
                </a:ln>
                <a:solidFill>
                  <a:srgbClr val="FFFF00"/>
                </a:solidFill>
                <a:effectLst/>
                <a:latin typeface="Arial" pitchFamily="34" charset="0"/>
                <a:cs typeface="Arial" pitchFamily="34" charset="0"/>
              </a:rPr>
              <a:t>You should take into</a:t>
            </a:r>
            <a:r>
              <a:rPr kumimoji="0" lang="en-US" sz="3200" b="1" i="0" u="none" strike="noStrike" cap="none" normalizeH="0" dirty="0" smtClean="0">
                <a:ln>
                  <a:noFill/>
                </a:ln>
                <a:solidFill>
                  <a:srgbClr val="FFFF00"/>
                </a:solidFill>
                <a:effectLst/>
                <a:latin typeface="Arial" pitchFamily="34" charset="0"/>
                <a:cs typeface="Arial" pitchFamily="34" charset="0"/>
              </a:rPr>
              <a:t> account each parameter and the results through the percentage </a:t>
            </a:r>
            <a:r>
              <a:rPr kumimoji="0" lang="en-US" sz="4000" b="1" i="0" u="sng" strike="noStrike" cap="none" normalizeH="0" dirty="0" smtClean="0">
                <a:ln>
                  <a:noFill/>
                </a:ln>
                <a:solidFill>
                  <a:srgbClr val="FFFF00"/>
                </a:solidFill>
                <a:effectLst/>
                <a:latin typeface="Arial" pitchFamily="34" charset="0"/>
                <a:cs typeface="Arial" pitchFamily="34" charset="0"/>
              </a:rPr>
              <a:t>as you did in the initial stage</a:t>
            </a:r>
            <a:r>
              <a:rPr kumimoji="0" lang="en-US" sz="3200" b="1" i="0" u="none" strike="noStrike" cap="none" normalizeH="0" dirty="0" smtClean="0">
                <a:ln>
                  <a:noFill/>
                </a:ln>
                <a:solidFill>
                  <a:srgbClr val="FFFF00"/>
                </a:solidFill>
                <a:effectLst/>
                <a:latin typeface="Arial" pitchFamily="34" charset="0"/>
                <a:cs typeface="Arial" pitchFamily="34" charset="0"/>
              </a:rPr>
              <a:t>, but in this case you should arrive at good or poor final results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571744"/>
            <a:ext cx="7772400" cy="1143000"/>
          </a:xfrm>
        </p:spPr>
        <p:txBody>
          <a:bodyPr/>
          <a:lstStyle/>
          <a:p>
            <a:r>
              <a:rPr lang="en-US" dirty="0" smtClean="0">
                <a:solidFill>
                  <a:srgbClr val="FFFF00"/>
                </a:solidFill>
              </a:rPr>
              <a:t>How to determine Tables and Graphics</a:t>
            </a:r>
            <a:br>
              <a:rPr lang="en-US" dirty="0" smtClean="0">
                <a:solidFill>
                  <a:srgbClr val="FFFF00"/>
                </a:solidFill>
              </a:rPr>
            </a:br>
            <a:r>
              <a:rPr lang="en-US" b="1" dirty="0" smtClean="0">
                <a:solidFill>
                  <a:srgbClr val="FFFF00"/>
                </a:solidFill>
              </a:rPr>
              <a:t>You are going to reflect the mathematical results in the tables and in case of graphics through perches and the colors determine the stage of the parameter</a:t>
            </a:r>
            <a:endParaRPr lang="en-US" b="1" dirty="0">
              <a:solidFill>
                <a:srgbClr val="FFFF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14348" y="642918"/>
            <a:ext cx="7415210" cy="3714768"/>
          </a:xfrm>
        </p:spPr>
        <p:txBody>
          <a:bodyPr/>
          <a:lstStyle/>
          <a:p>
            <a:r>
              <a:rPr lang="en-US" sz="3200" dirty="0" smtClean="0">
                <a:solidFill>
                  <a:srgbClr val="FFFF00"/>
                </a:solidFill>
              </a:rPr>
              <a:t>Example</a:t>
            </a:r>
            <a:r>
              <a:rPr lang="en-US" sz="2800" dirty="0" smtClean="0">
                <a:solidFill>
                  <a:srgbClr val="FFFF00"/>
                </a:solidFill>
              </a:rPr>
              <a:t/>
            </a:r>
            <a:br>
              <a:rPr lang="en-US" sz="2800" dirty="0" smtClean="0">
                <a:solidFill>
                  <a:srgbClr val="FFFF00"/>
                </a:solidFill>
              </a:rPr>
            </a:br>
            <a:r>
              <a:rPr lang="en-US" sz="2800" dirty="0" smtClean="0">
                <a:solidFill>
                  <a:srgbClr val="FFFF00"/>
                </a:solidFill>
              </a:rPr>
              <a:t>Tables</a:t>
            </a:r>
            <a:br>
              <a:rPr lang="en-US" sz="2800" dirty="0" smtClean="0">
                <a:solidFill>
                  <a:srgbClr val="FFFF00"/>
                </a:solidFill>
              </a:rPr>
            </a:br>
            <a:r>
              <a:rPr lang="es-ES" sz="2800" dirty="0" smtClean="0">
                <a:solidFill>
                  <a:srgbClr val="FFFF00"/>
                </a:solidFill>
              </a:rPr>
              <a:t/>
            </a:r>
            <a:br>
              <a:rPr lang="es-ES" sz="2800" dirty="0" smtClean="0">
                <a:solidFill>
                  <a:srgbClr val="FFFF00"/>
                </a:solidFill>
              </a:rPr>
            </a:br>
            <a:r>
              <a:rPr lang="es-ES" dirty="0" smtClean="0"/>
              <a:t/>
            </a:r>
            <a:br>
              <a:rPr lang="es-ES" dirty="0" smtClean="0"/>
            </a:br>
            <a:endParaRPr lang="en-US" dirty="0"/>
          </a:p>
        </p:txBody>
      </p:sp>
      <p:graphicFrame>
        <p:nvGraphicFramePr>
          <p:cNvPr id="4" name="3 Tabla"/>
          <p:cNvGraphicFramePr>
            <a:graphicFrameLocks noGrp="1"/>
          </p:cNvGraphicFramePr>
          <p:nvPr/>
        </p:nvGraphicFramePr>
        <p:xfrm>
          <a:off x="642910" y="2857498"/>
          <a:ext cx="7715305" cy="2857517"/>
        </p:xfrm>
        <a:graphic>
          <a:graphicData uri="http://schemas.openxmlformats.org/drawingml/2006/table">
            <a:tbl>
              <a:tblPr/>
              <a:tblGrid>
                <a:gridCol w="4857475"/>
                <a:gridCol w="476305"/>
                <a:gridCol w="476305"/>
                <a:gridCol w="476305"/>
                <a:gridCol w="476305"/>
                <a:gridCol w="476305"/>
                <a:gridCol w="476305"/>
              </a:tblGrid>
              <a:tr h="439618">
                <a:tc>
                  <a:txBody>
                    <a:bodyPr/>
                    <a:lstStyle/>
                    <a:p>
                      <a:pPr>
                        <a:spcAft>
                          <a:spcPts val="0"/>
                        </a:spcAft>
                        <a:tabLst>
                          <a:tab pos="1176655" algn="l"/>
                        </a:tabLst>
                      </a:pPr>
                      <a:r>
                        <a:rPr lang="en-US" sz="1400" b="1" dirty="0" smtClean="0">
                          <a:solidFill>
                            <a:srgbClr val="FFFF00"/>
                          </a:solidFill>
                          <a:latin typeface="+mj-lt"/>
                          <a:ea typeface="Times New Roman"/>
                          <a:cs typeface="Times New Roman"/>
                        </a:rPr>
                        <a:t>Parameters</a:t>
                      </a:r>
                      <a:r>
                        <a:rPr lang="en-US" sz="1400" b="1" dirty="0">
                          <a:solidFill>
                            <a:srgbClr val="FFFF00"/>
                          </a:solidFill>
                          <a:latin typeface="+mj-lt"/>
                          <a:ea typeface="Times New Roman"/>
                          <a:cs typeface="Times New Roman"/>
                        </a:rPr>
                        <a:t>	</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2">
                  <a:txBody>
                    <a:bodyPr/>
                    <a:lstStyle/>
                    <a:p>
                      <a:pPr>
                        <a:spcAft>
                          <a:spcPts val="0"/>
                        </a:spcAft>
                      </a:pPr>
                      <a:r>
                        <a:rPr lang="es-ES" sz="1400" b="1">
                          <a:solidFill>
                            <a:srgbClr val="FFFF00"/>
                          </a:solidFill>
                          <a:latin typeface="+mj-lt"/>
                          <a:ea typeface="Times New Roman"/>
                          <a:cs typeface="Times New Roman"/>
                        </a:rPr>
                        <a:t>Scale</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endParaRPr lang="es-ES" sz="1400">
                        <a:solidFill>
                          <a:srgbClr val="FFFF00"/>
                        </a:solidFill>
                        <a:latin typeface="+mj-lt"/>
                        <a:ea typeface="Times New Roman"/>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9618">
                <a:tc>
                  <a:txBody>
                    <a:bodyPr/>
                    <a:lstStyle/>
                    <a:p>
                      <a:pPr>
                        <a:spcAft>
                          <a:spcPts val="0"/>
                        </a:spcAft>
                      </a:pP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G</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P</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dirty="0">
                          <a:solidFill>
                            <a:srgbClr val="FFFF00"/>
                          </a:solidFill>
                          <a:latin typeface="+mj-lt"/>
                          <a:ea typeface="Times New Roman"/>
                          <a:cs typeface="Times New Roman"/>
                        </a:rPr>
                        <a:t>%</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a:solidFill>
                            <a:srgbClr val="FFFF00"/>
                          </a:solidFill>
                          <a:latin typeface="+mj-lt"/>
                          <a:ea typeface="Times New Roman"/>
                          <a:cs typeface="Times New Roman"/>
                        </a:rPr>
                        <a:t>B</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400" b="1">
                          <a:solidFill>
                            <a:srgbClr val="FFFF00"/>
                          </a:solidFill>
                          <a:latin typeface="+mj-lt"/>
                          <a:ea typeface="Times New Roman"/>
                          <a:cs typeface="Times New Roman"/>
                        </a:rPr>
                        <a:t>%</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427">
                <a:tc>
                  <a:txBody>
                    <a:bodyPr/>
                    <a:lstStyle/>
                    <a:p>
                      <a:pPr>
                        <a:lnSpc>
                          <a:spcPct val="150000"/>
                        </a:lnSpc>
                        <a:spcAft>
                          <a:spcPts val="0"/>
                        </a:spcAft>
                      </a:pPr>
                      <a:r>
                        <a:rPr lang="en-US" sz="1400" dirty="0">
                          <a:solidFill>
                            <a:srgbClr val="FFFF00"/>
                          </a:solidFill>
                          <a:latin typeface="+mj-lt"/>
                          <a:ea typeface="Times New Roman"/>
                          <a:cs typeface="Times New Roman"/>
                        </a:rPr>
                        <a:t>Use of historical documents to improve the knowledge.</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1</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3</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60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1</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427">
                <a:tc>
                  <a:txBody>
                    <a:bodyPr/>
                    <a:lstStyle/>
                    <a:p>
                      <a:pPr>
                        <a:lnSpc>
                          <a:spcPct val="150000"/>
                        </a:lnSpc>
                        <a:spcAft>
                          <a:spcPts val="0"/>
                        </a:spcAft>
                      </a:pPr>
                      <a:r>
                        <a:rPr lang="en-US" sz="1400" dirty="0">
                          <a:solidFill>
                            <a:srgbClr val="FFFF00"/>
                          </a:solidFill>
                          <a:latin typeface="+mj-lt"/>
                          <a:ea typeface="Times New Roman"/>
                          <a:cs typeface="Times New Roman"/>
                        </a:rPr>
                        <a:t>Use a different materials relate to important personalities.</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1</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20</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1</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3</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60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9427">
                <a:tc>
                  <a:txBody>
                    <a:bodyPr/>
                    <a:lstStyle/>
                    <a:p>
                      <a:pPr>
                        <a:lnSpc>
                          <a:spcPct val="150000"/>
                        </a:lnSpc>
                        <a:spcAft>
                          <a:spcPts val="0"/>
                        </a:spcAft>
                      </a:pPr>
                      <a:r>
                        <a:rPr lang="en-US" sz="1400" dirty="0">
                          <a:solidFill>
                            <a:srgbClr val="FFFF00"/>
                          </a:solidFill>
                          <a:latin typeface="+mj-lt"/>
                          <a:ea typeface="Times New Roman"/>
                          <a:cs typeface="Times New Roman"/>
                        </a:rPr>
                        <a:t>Work with information about the important personalities.</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40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40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a:solidFill>
                            <a:srgbClr val="FFFF00"/>
                          </a:solidFill>
                          <a:latin typeface="+mj-lt"/>
                          <a:ea typeface="Times New Roman"/>
                          <a:cs typeface="Times New Roman"/>
                        </a:rPr>
                        <a:t>1</a:t>
                      </a:r>
                      <a:endParaRPr lang="es-ES" sz="140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400" dirty="0">
                          <a:solidFill>
                            <a:srgbClr val="FFFF00"/>
                          </a:solidFill>
                          <a:latin typeface="+mj-lt"/>
                          <a:ea typeface="Times New Roman"/>
                          <a:cs typeface="Times New Roman"/>
                        </a:rPr>
                        <a:t>20</a:t>
                      </a:r>
                      <a:endParaRPr lang="es-ES" sz="1400" dirty="0">
                        <a:solidFill>
                          <a:srgbClr val="FFFF00"/>
                        </a:solidFill>
                        <a:latin typeface="+mj-lt"/>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Example </a:t>
            </a:r>
            <a:br>
              <a:rPr lang="en-US" dirty="0" smtClean="0"/>
            </a:br>
            <a:r>
              <a:rPr lang="en-US" dirty="0" smtClean="0"/>
              <a:t>Graphics</a:t>
            </a:r>
            <a:endParaRPr lang="en-US" dirty="0"/>
          </a:p>
        </p:txBody>
      </p:sp>
      <p:graphicFrame>
        <p:nvGraphicFramePr>
          <p:cNvPr id="3" name="2 Gráfico"/>
          <p:cNvGraphicFramePr/>
          <p:nvPr/>
        </p:nvGraphicFramePr>
        <p:xfrm>
          <a:off x="1428728" y="2143116"/>
          <a:ext cx="7000924" cy="392909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85786" y="642918"/>
            <a:ext cx="7643866" cy="2857520"/>
          </a:xfrm>
        </p:spPr>
        <p:txBody>
          <a:bodyPr/>
          <a:lstStyle/>
          <a:p>
            <a:r>
              <a:rPr lang="en-US" dirty="0" smtClean="0">
                <a:solidFill>
                  <a:srgbClr val="FFFF00"/>
                </a:solidFill>
              </a:rPr>
              <a:t>Conclusions </a:t>
            </a:r>
            <a:br>
              <a:rPr lang="en-US" dirty="0" smtClean="0">
                <a:solidFill>
                  <a:srgbClr val="FFFF00"/>
                </a:solidFill>
              </a:rPr>
            </a:br>
            <a:r>
              <a:rPr lang="en-US" sz="3200" dirty="0" smtClean="0">
                <a:solidFill>
                  <a:srgbClr val="FFFF00"/>
                </a:solidFill>
              </a:rPr>
              <a:t>( you are going to include the fourth one)</a:t>
            </a:r>
            <a:r>
              <a:rPr lang="en-US" dirty="0" smtClean="0">
                <a:solidFill>
                  <a:srgbClr val="FFFF00"/>
                </a:solidFill>
              </a:rPr>
              <a:t/>
            </a:r>
            <a:br>
              <a:rPr lang="en-US" dirty="0" smtClean="0">
                <a:solidFill>
                  <a:srgbClr val="FFFF00"/>
                </a:solidFill>
              </a:rPr>
            </a:br>
            <a:r>
              <a:rPr lang="en-US" dirty="0" smtClean="0">
                <a:solidFill>
                  <a:srgbClr val="FFFF00"/>
                </a:solidFill>
              </a:rPr>
              <a:t/>
            </a:r>
            <a:br>
              <a:rPr lang="en-US" dirty="0" smtClean="0">
                <a:solidFill>
                  <a:srgbClr val="FFFF00"/>
                </a:solidFill>
              </a:rPr>
            </a:br>
            <a:r>
              <a:rPr lang="en-US" dirty="0" smtClean="0">
                <a:solidFill>
                  <a:srgbClr val="FFFF00"/>
                </a:solidFill>
              </a:rPr>
              <a:t>For Example </a:t>
            </a:r>
            <a:endParaRPr lang="en-US" dirty="0">
              <a:solidFill>
                <a:srgbClr val="FFFF00"/>
              </a:solidFill>
            </a:endParaRPr>
          </a:p>
        </p:txBody>
      </p:sp>
      <p:sp>
        <p:nvSpPr>
          <p:cNvPr id="2049" name="Rectangle 1"/>
          <p:cNvSpPr>
            <a:spLocks noChangeArrowheads="1"/>
          </p:cNvSpPr>
          <p:nvPr/>
        </p:nvSpPr>
        <p:spPr bwMode="auto">
          <a:xfrm>
            <a:off x="357158" y="3571876"/>
            <a:ext cx="8358214"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smtClean="0">
                <a:ln>
                  <a:noFill/>
                </a:ln>
                <a:solidFill>
                  <a:srgbClr val="FFFF00"/>
                </a:solidFill>
                <a:effectLst/>
                <a:latin typeface="Arial" pitchFamily="34" charset="0"/>
                <a:ea typeface="Calibri" pitchFamily="34" charset="0"/>
                <a:cs typeface="Arial" pitchFamily="34" charset="0"/>
              </a:rPr>
              <a:t>4. The results obtained with the application of the proposal shown its effectiveness. The results of the three instruments reveal an improvement of the parameters taken in the investigation. Students and teachers demonstrated an evolution during the final stage of the research. Teachers are able to assign activities to improve the Environmental Education and the students have a high level of motivation for learning the language through this kind of activities. </a:t>
            </a:r>
            <a:endParaRPr kumimoji="0" lang="en-US" sz="2000" b="0" i="0" u="none" strike="noStrike" cap="none" normalizeH="0" baseline="0" dirty="0" smtClean="0">
              <a:ln>
                <a:noFill/>
              </a:ln>
              <a:solidFill>
                <a:srgbClr val="FFFF00"/>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42910" y="2643182"/>
            <a:ext cx="7772400" cy="1143000"/>
          </a:xfrm>
        </p:spPr>
        <p:txBody>
          <a:bodyPr/>
          <a:lstStyle/>
          <a:p>
            <a:pPr algn="l"/>
            <a:r>
              <a:rPr lang="en-US" sz="5400" dirty="0" smtClean="0">
                <a:solidFill>
                  <a:srgbClr val="FFFF00"/>
                </a:solidFill>
              </a:rPr>
              <a:t/>
            </a:r>
            <a:br>
              <a:rPr lang="en-US" sz="5400" dirty="0" smtClean="0">
                <a:solidFill>
                  <a:srgbClr val="FFFF00"/>
                </a:solidFill>
              </a:rPr>
            </a:br>
            <a:r>
              <a:rPr lang="en-US" sz="5400" dirty="0" smtClean="0">
                <a:solidFill>
                  <a:srgbClr val="FFFF00"/>
                </a:solidFill>
              </a:rPr>
              <a:t>Bibliographic references</a:t>
            </a:r>
            <a:br>
              <a:rPr lang="en-US" sz="5400" dirty="0" smtClean="0">
                <a:solidFill>
                  <a:srgbClr val="FFFF00"/>
                </a:solidFill>
              </a:rPr>
            </a:br>
            <a:r>
              <a:rPr lang="en-US" sz="5400" dirty="0" smtClean="0">
                <a:solidFill>
                  <a:srgbClr val="FFFF00"/>
                </a:solidFill>
              </a:rPr>
              <a:t>Bibliography</a:t>
            </a:r>
            <a:br>
              <a:rPr lang="en-US" sz="5400" dirty="0" smtClean="0">
                <a:solidFill>
                  <a:srgbClr val="FFFF00"/>
                </a:solidFill>
              </a:rPr>
            </a:br>
            <a:r>
              <a:rPr lang="en-US" sz="5400" dirty="0" smtClean="0">
                <a:solidFill>
                  <a:srgbClr val="FFFF00"/>
                </a:solidFill>
              </a:rPr>
              <a:t>Annexes </a:t>
            </a:r>
            <a:endParaRPr lang="en-US" sz="5400" dirty="0">
              <a:solidFill>
                <a:srgbClr val="FFFF00"/>
              </a:solidFill>
            </a:endParaRPr>
          </a:p>
        </p:txBody>
      </p:sp>
    </p:spTree>
  </p:cSld>
  <p:clrMapOvr>
    <a:masterClrMapping/>
  </p:clrMapOvr>
</p:sld>
</file>

<file path=ppt/theme/theme1.xml><?xml version="1.0" encoding="utf-8"?>
<a:theme xmlns:a="http://schemas.openxmlformats.org/drawingml/2006/main" name="Vuelo sin motor">
  <a:themeElements>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Vuelo sin motor">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s-E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Vuelo sin motor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Vuelo sin motor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Vuelo sin motor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Vuelo sin motor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Vuelo sin motor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C:\Archivos de programa\Microsoft Office\Templates\Diseños de presentaciones\Vuelo sin motor.pot</Template>
  <TotalTime>211</TotalTime>
  <Words>594</Words>
  <Application>Microsoft PowerPoint</Application>
  <PresentationFormat>Presentación en pantalla (4:3)</PresentationFormat>
  <Paragraphs>67</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Vuelo sin motor</vt:lpstr>
      <vt:lpstr>Theme II: The referents of the diploma paper for fulfilling the scientific problem. The designing of activities   </vt:lpstr>
      <vt:lpstr>Chapter 1 ¨Theoretical referents¨</vt:lpstr>
      <vt:lpstr>Diapositiva 3</vt:lpstr>
      <vt:lpstr>Main Characteristics of Theoretical Referents</vt:lpstr>
      <vt:lpstr>Chapter 1¨Theoretical Referents¨</vt:lpstr>
      <vt:lpstr>Chapter 2 ¨Characterization of the initial stage¨</vt:lpstr>
      <vt:lpstr>Chapter 2 ¨Characterization of the initial stage¨</vt:lpstr>
      <vt:lpstr>Validation of the results</vt:lpstr>
      <vt:lpstr>Results of the proposal  application (through the new instruments applied and measurement scale that you already have) </vt:lpstr>
      <vt:lpstr>How to analyze the instruments  </vt:lpstr>
      <vt:lpstr>How to determine Tables and Graphics You are going to reflect the mathematical results in the tables and in case of graphics through perches and the colors determine the stage of the parameter</vt:lpstr>
      <vt:lpstr>Example Tables   </vt:lpstr>
      <vt:lpstr>Example  Graphics</vt:lpstr>
      <vt:lpstr>Conclusions  ( you are going to include the fourth one)  For Example </vt:lpstr>
      <vt:lpstr> Bibliographic references Bibliography Annexes </vt:lpstr>
    </vt:vector>
  </TitlesOfParts>
  <Company>ICHE - ESPOL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MODELO TEÓRICO DEL OBJETO DE INVESTIGACIÓN.</dc:title>
  <dc:creator>Laboratorio de Computacion</dc:creator>
  <cp:lastModifiedBy>Home</cp:lastModifiedBy>
  <cp:revision>16</cp:revision>
  <dcterms:created xsi:type="dcterms:W3CDTF">2001-09-13T18:16:04Z</dcterms:created>
  <dcterms:modified xsi:type="dcterms:W3CDTF">2007-01-01T08:38:29Z</dcterms:modified>
</cp:coreProperties>
</file>